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647" r:id="rId3"/>
    <p:sldId id="557" r:id="rId4"/>
    <p:sldId id="258" r:id="rId5"/>
    <p:sldId id="565" r:id="rId6"/>
    <p:sldId id="566" r:id="rId7"/>
    <p:sldId id="575" r:id="rId8"/>
    <p:sldId id="635" r:id="rId9"/>
    <p:sldId id="636" r:id="rId10"/>
    <p:sldId id="585" r:id="rId11"/>
    <p:sldId id="582" r:id="rId12"/>
    <p:sldId id="590" r:id="rId13"/>
    <p:sldId id="648" r:id="rId14"/>
    <p:sldId id="598" r:id="rId15"/>
    <p:sldId id="638" r:id="rId16"/>
    <p:sldId id="599" r:id="rId17"/>
    <p:sldId id="600" r:id="rId18"/>
    <p:sldId id="604" r:id="rId19"/>
    <p:sldId id="606" r:id="rId20"/>
    <p:sldId id="643" r:id="rId21"/>
    <p:sldId id="646" r:id="rId22"/>
    <p:sldId id="615" r:id="rId23"/>
    <p:sldId id="6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14CD-169C-4A9B-BC25-396FE498BC45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5227-6772-4926-8BB9-FB3095CA6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754570CD-7E09-4EDD-8926-6A1C5CEE5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2CB05E15-5351-46B1-A8A3-A414F6AB2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</a:rPr>
              <a:t>Taken from </a:t>
            </a:r>
            <a:r>
              <a:rPr lang="en-GB" altLang="en-US" i="1">
                <a:latin typeface="Arial" panose="020B0604020202020204" pitchFamily="34" charset="0"/>
              </a:rPr>
              <a:t>news.bbc.co.uk/cbbcnews/hi/find_out/.../</a:t>
            </a:r>
            <a:r>
              <a:rPr lang="en-GB" altLang="en-US" b="1" i="1">
                <a:latin typeface="Arial" panose="020B0604020202020204" pitchFamily="34" charset="0"/>
              </a:rPr>
              <a:t>gm</a:t>
            </a:r>
            <a:r>
              <a:rPr lang="en-GB" altLang="en-US" i="1">
                <a:latin typeface="Arial" panose="020B0604020202020204" pitchFamily="34" charset="0"/>
              </a:rPr>
              <a:t>_</a:t>
            </a:r>
            <a:r>
              <a:rPr lang="en-GB" altLang="en-US" b="1" i="1">
                <a:latin typeface="Arial" panose="020B0604020202020204" pitchFamily="34" charset="0"/>
              </a:rPr>
              <a:t>food</a:t>
            </a:r>
            <a:r>
              <a:rPr lang="en-GB" altLang="en-US" i="1">
                <a:latin typeface="Arial" panose="020B0604020202020204" pitchFamily="34" charset="0"/>
              </a:rPr>
              <a:t>s/.../1746923.stm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599F87DC-B112-4536-8BEE-DDABB4B7741B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814088-2E46-40D0-B4E6-8E8B91E1EA05}" type="slidenum">
              <a:rPr lang="en-GB" altLang="en-US" b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GB" altLang="en-US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534F-41E8-4615-AF2B-467DB501D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30825-FEFD-49FB-9F5D-80FA6FFE7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79BBE-8871-4EE2-A1BB-D319E80F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A5EC3-D4B9-45DF-B6F9-B0186403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F2F63-80D3-473A-8827-69672D63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1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EF22-EF9C-4449-B2BB-2599DB86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3B0DD-8EDA-4BA1-8CF6-0D2CB8798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5485-6BC5-4A22-887D-4688C7D3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3E7ED-1EE9-4C11-B43C-6F65556A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E568-4B00-4AFF-B9E9-9E47CF07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9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E7D6B-C405-4DBE-920F-B104333AD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E12D0-9B78-438C-809A-092A773D3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0396B-2E30-448A-9E5A-C8F3A3A8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6E68-BBA0-46FC-9BA8-DF2F906D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41EF-DA0E-4200-85A9-D32F686D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8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6482-41A9-407A-8CBB-9AC528D7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911A-EA11-4C8E-98F3-5F9632F91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528CB-72B9-4EEF-85D9-35F49369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DADB9-C103-4D8B-B4DB-8C39C579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35E5D-DBC6-4A15-8424-4704FBC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4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706D-42E1-404F-866E-03E05422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188EC-1352-4520-92B0-C592284F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1C48E-8E55-483C-8278-13708AA1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53AFA-0575-45B2-BF66-56379716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6245E-00A8-4F85-B49E-62A92F74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5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AAB2-9795-442E-9D79-AE2C1B01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684B-FC3A-46DF-A3EF-318F8CC6A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8DD12-0974-4048-916E-17999A3A4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3E58F-1D16-4C30-B341-58C74138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DEB34-187E-4312-B902-DE6F53C2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1128C-62FF-4309-BEB3-9D5A4EF8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31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AC41-3525-4889-B8ED-74751A50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5688C-5F5C-4864-8DAA-2B8B0A436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F84CC-9793-4690-B9A7-C023D19D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AC7B9-CD72-48AA-997F-2CDA3E33F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DB6C5-EA31-4389-9F3B-9A5BC8A59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0191B-BAD2-457D-BDD8-1B20D364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5CC98-9100-4344-839C-D0FD01E7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21807-DC95-4DCC-88C3-79A60300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7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3226-A3F3-4221-904F-F744D960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7EBD1-9593-4FCA-A364-EDD9D62F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1C1AF-1310-4325-9DA8-083ABB0D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9EAE2-7F4C-4180-A423-43CCBC52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1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5B6DC-8A78-4FDF-BA63-DBC15F21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F93DB-3E6F-4EF7-9A8A-25D98528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77A79-3A4D-4061-A887-2EC1F342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2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A3FF-A170-490A-8F54-5FBD04F7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D19F-B9EB-42FC-B3B1-5426323D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E4DDB-1F64-4CB0-B461-A9B8814C5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28B35-F791-44F1-9CC0-E8F57073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9B1D4-F9CB-47EB-893D-3FC7F260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1F8EC-064D-4ED4-811E-B619B102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7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898D-38D1-40DD-AD08-BC86A953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C0DCB-38C0-422B-9531-8C0B46529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3077C-D509-4B66-B2E4-1318B99F1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FDECA-06CB-4D6F-8C6D-1CC7076C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BB825-8FD2-4158-AEA5-FD674BD7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A1469-C98E-4E8A-8E02-C2C08D0C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6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253C7-F22E-4701-959E-F40AD5B4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179EC-D824-466B-B511-E4359449A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B16A8-473A-4B3D-9EA9-8332E715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6C64-7B36-41A9-A9FB-307CC620FF40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9F143-33D5-4B59-81A0-0F26A11C1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4BEF-49B4-43B6-90FC-58C531CA8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6D5E-C36A-426D-B04F-7A6A2BB12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8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youtube.com/watch?v=UGqZsSuG7a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.uk/imgres?imgurl=https%3A%2F%2Fcdn.vox-cdn.com%2Fthumbor%2FTdjLfYgyy54QNDooQguJSjRXD4s%3D%2F0x243%3A2500x2118%2F1200x800%2Ffilters%3Afocal(0x243%3A2500x2118)%2Fcdn.vox-cdn.com%2Fuploads%2Fchorus_image%2Fimage%2F46679984%2Fshutterstock_150559442.0.0.jpg&amp;imgrefurl=https%3A%2F%2Fwww.vox.com%2F2015%2F7%2F6%2F8900605%2Fbees-pollination-ecosystem-services&amp;docid=uqFJAEy0qwIVFM&amp;tbnid=jK4H35xzrsK4wM%3A&amp;vet=10ahUKEwjUyuCVjtPiAhU_VBUIHUcTBUIQMwiBASgDMAM..i&amp;w=1200&amp;h=800&amp;safe=strict&amp;bih=963&amp;biw=1920&amp;q=bees&amp;ved=0ahUKEwjUyuCVjtPiAhU_VBUIHUcTBUIQMwiBASgDMAM&amp;iact=mrc&amp;uact=8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4/Feeding_Aphids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.uk/imgres?imgurl=https%3A%2F%2F3c1703fe8d.site.internapcdn.net%2Fnewman%2Fcsz%2Fnews%2F800%2F2018%2Fanumbersgame.jpg&amp;imgrefurl=https%3A%2F%2Fphys.org%2Fnews%2F2018-07-gamekilling-rabbits-native-mammals.html&amp;docid=gBKNQKb4muMwSM&amp;tbnid=fDP59r-qebNC3M%3A&amp;vet=10ahUKEwjSvpXuo9XiAhXaVRUIHTBGAtYQMwhrKAMwAw..i&amp;w=800&amp;h=480&amp;safe=strict&amp;bih=963&amp;biw=1920&amp;q=rabbit%20population&amp;ved=0ahUKEwjSvpXuo9XiAhXaVRUIHTBGAtYQMwhrKAMwAw&amp;iact=mrc&amp;uact=8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jpeg"/><Relationship Id="rId4" Type="http://schemas.openxmlformats.org/officeDocument/2006/relationships/hyperlink" Target="https://www.google.co.uk/imgres?imgurl=https%3A%2F%2Fwww.garden.eco%2Fwp-content%2Fuploads%2F2018%2F03%2Feuropean-corn-borer.jpg&amp;imgrefurl=https%3A%2F%2Fwww.garden.eco%2Feuropean-corn-borer&amp;docid=yY0B29dRzWDTZM&amp;tbnid=uGpADo_c3BGqqM%3A&amp;vet=10ahUKEwjvsa2CydXiAhVCzhoKHRhfB7wQMwiDASgRMBE..i&amp;w=1000&amp;h=750&amp;safe=strict&amp;bih=963&amp;biw=1920&amp;q=corn%20borere&amp;ved=0ahUKEwjvsa2CydXiAhVCzhoKHRhfB7wQMwiDASgRMBE&amp;iact=mrc&amp;uact=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A026-9E64-4812-AB40-2A3B56D0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62"/>
            <a:ext cx="10515600" cy="1325563"/>
          </a:xfrm>
        </p:spPr>
        <p:txBody>
          <a:bodyPr/>
          <a:lstStyle/>
          <a:p>
            <a:r>
              <a:rPr lang="en-GB" dirty="0"/>
              <a:t>3.5 Food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4CD92-87AD-4008-A057-9BF7FA62D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0" y="1833785"/>
            <a:ext cx="6635931" cy="37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9" name="Text Box 3">
            <a:extLst>
              <a:ext uri="{FF2B5EF4-FFF2-40B4-BE49-F238E27FC236}">
                <a16:creationId xmlns:a16="http://schemas.microsoft.com/office/drawing/2014/main" id="{C93CDCAE-6E3D-41DF-BC55-EDB60FA17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01" y="3121064"/>
            <a:ext cx="11579598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Once completed, answer the following questions:</a:t>
            </a:r>
          </a:p>
          <a:p>
            <a:pPr eaLnBrk="1" hangingPunct="1">
              <a:defRPr/>
            </a:pP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hangingPunct="1">
              <a:buAutoNum type="alphaLcParenR"/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animal species would you expect to find in freshwater that had been</a:t>
            </a:r>
          </a:p>
          <a:p>
            <a:pPr eaLnBrk="1" hangingPunct="1"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polluted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by fertiliser?</a:t>
            </a:r>
          </a:p>
          <a:p>
            <a:pPr eaLnBrk="1" hangingPunct="1">
              <a:defRPr/>
            </a:pP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b)   What species would be found in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unpolluted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water? </a:t>
            </a:r>
          </a:p>
          <a:p>
            <a:pPr eaLnBrk="1" hangingPunct="1">
              <a:defRPr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hangingPunct="1">
              <a:buAutoNum type="alphaLcParenR" startAt="3"/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do we call a species that by its presence, absence or abundance</a:t>
            </a:r>
          </a:p>
          <a:p>
            <a:pPr eaLnBrk="1" hangingPunct="1"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shows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environmental conditions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 an environment?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GB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1C39855D-8A64-4EDE-87D5-EAE2DE5BC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" y="1098775"/>
            <a:ext cx="115795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If excessive quantities of fertiliser are used, they can wash off the fields</a:t>
            </a:r>
          </a:p>
          <a:p>
            <a:pPr eaLnBrk="1" hangingPunct="1"/>
            <a:r>
              <a:rPr lang="en-GB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causing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eutrophication</a:t>
            </a:r>
            <a:r>
              <a:rPr lang="en-GB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n-GB" alt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GB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Complete the card sort, and check against the following slide…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B50FEF-8D16-44CF-8286-2A96E477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81" y="332531"/>
            <a:ext cx="5675313" cy="457200"/>
          </a:xfrm>
        </p:spPr>
        <p:txBody>
          <a:bodyPr vert="horz" lIns="0" tIns="45720" rIns="0" bIns="0" rtlCol="0" anchor="ctr">
            <a:noAutofit/>
          </a:bodyPr>
          <a:lstStyle/>
          <a:p>
            <a:pPr>
              <a:defRPr/>
            </a:pPr>
            <a:r>
              <a:rPr lang="en-GB" altLang="en-US" dirty="0"/>
              <a:t>Problems with Fertilisers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D251B-A605-4E71-AF31-4172617FDDD2}"/>
              </a:ext>
            </a:extLst>
          </p:cNvPr>
          <p:cNvSpPr txBox="1"/>
          <p:nvPr/>
        </p:nvSpPr>
        <p:spPr>
          <a:xfrm>
            <a:off x="4201065" y="4183811"/>
            <a:ext cx="4294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blood worms, rat tailed maggots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F95AE-5663-4E83-A8A9-2815C55F11B8}"/>
              </a:ext>
            </a:extLst>
          </p:cNvPr>
          <p:cNvSpPr txBox="1"/>
          <p:nvPr/>
        </p:nvSpPr>
        <p:spPr>
          <a:xfrm>
            <a:off x="8402128" y="4727275"/>
            <a:ext cx="213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mayfly, stonefly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FE81E-83C7-4B7F-AC51-BF3439C48F04}"/>
              </a:ext>
            </a:extLst>
          </p:cNvPr>
          <p:cNvSpPr txBox="1"/>
          <p:nvPr/>
        </p:nvSpPr>
        <p:spPr>
          <a:xfrm>
            <a:off x="9221639" y="5972054"/>
            <a:ext cx="227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Indicator species</a:t>
            </a:r>
          </a:p>
        </p:txBody>
      </p:sp>
    </p:spTree>
    <p:extLst>
      <p:ext uri="{BB962C8B-B14F-4D97-AF65-F5344CB8AC3E}">
        <p14:creationId xmlns:p14="http://schemas.microsoft.com/office/powerpoint/2010/main" val="41711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304592A-3E9C-4FD6-AB2B-5027C606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5" y="145919"/>
            <a:ext cx="5675313" cy="457200"/>
          </a:xfrm>
        </p:spPr>
        <p:txBody>
          <a:bodyPr vert="horz" lIns="0" tIns="45720" rIns="0" bIns="0" rtlCol="0" anchor="ctr">
            <a:noAutofit/>
          </a:bodyPr>
          <a:lstStyle/>
          <a:p>
            <a:pPr>
              <a:defRPr/>
            </a:pPr>
            <a:r>
              <a:rPr lang="en-GB" altLang="en-US" dirty="0"/>
              <a:t>Problems with Fertilisers</a:t>
            </a:r>
          </a:p>
        </p:txBody>
      </p:sp>
      <p:sp>
        <p:nvSpPr>
          <p:cNvPr id="937987" name="Content Placeholder 2">
            <a:extLst>
              <a:ext uri="{FF2B5EF4-FFF2-40B4-BE49-F238E27FC236}">
                <a16:creationId xmlns:a16="http://schemas.microsoft.com/office/drawing/2014/main" id="{DB84391F-28AB-43E1-BEF3-FB3D55A66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1554283" y="-382754"/>
            <a:ext cx="6511318" cy="9041341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GB" altLang="en-US" sz="5100" dirty="0"/>
              <a:t>When it rains, fertilisers are washed (leach) from the soil into the</a:t>
            </a:r>
          </a:p>
          <a:p>
            <a:pPr marL="0" indent="0" eaLnBrk="1" hangingPunct="1">
              <a:buNone/>
            </a:pPr>
            <a:r>
              <a:rPr lang="en-GB" altLang="en-US" sz="5100" dirty="0"/>
              <a:t>    rivers, lakes and seas.</a:t>
            </a:r>
          </a:p>
          <a:p>
            <a:pPr eaLnBrk="1" hangingPunct="1"/>
            <a:endParaRPr lang="en-GB" altLang="en-US" sz="1700" dirty="0"/>
          </a:p>
          <a:p>
            <a:pPr eaLnBrk="1" hangingPunct="1"/>
            <a:r>
              <a:rPr lang="en-GB" altLang="en-US" sz="5100" dirty="0"/>
              <a:t>Fertilisers encourage excessive growth of algae causing algal blooms.</a:t>
            </a:r>
          </a:p>
          <a:p>
            <a:pPr eaLnBrk="1" hangingPunct="1"/>
            <a:endParaRPr lang="en-GB" altLang="en-US" sz="1700" dirty="0"/>
          </a:p>
          <a:p>
            <a:r>
              <a:rPr lang="en-GB" altLang="en-US" sz="5100" dirty="0"/>
              <a:t>Algae block out the light and prevent green plants below the surface</a:t>
            </a:r>
          </a:p>
          <a:p>
            <a:pPr marL="0" indent="0">
              <a:buNone/>
            </a:pPr>
            <a:r>
              <a:rPr lang="en-GB" altLang="en-US" sz="5100" dirty="0"/>
              <a:t>   getting enough light for photosynthesis.</a:t>
            </a:r>
          </a:p>
          <a:p>
            <a:pPr marL="0" indent="0">
              <a:buNone/>
            </a:pPr>
            <a:endParaRPr lang="en-GB" altLang="en-US" sz="1700" dirty="0"/>
          </a:p>
          <a:p>
            <a:r>
              <a:rPr lang="en-GB" altLang="en-US" sz="5100" dirty="0"/>
              <a:t>When the plants and algae die they become organic waste (just like</a:t>
            </a:r>
          </a:p>
          <a:p>
            <a:pPr marL="0" indent="0">
              <a:buNone/>
            </a:pPr>
            <a:r>
              <a:rPr lang="en-GB" altLang="en-US" sz="5100" dirty="0"/>
              <a:t>   sewage) and provide food for micro-organisms (bacteria).</a:t>
            </a:r>
          </a:p>
          <a:p>
            <a:pPr marL="0" indent="0">
              <a:buNone/>
            </a:pPr>
            <a:endParaRPr lang="en-GB" altLang="en-US" sz="1700" dirty="0"/>
          </a:p>
          <a:p>
            <a:r>
              <a:rPr lang="en-GB" altLang="en-US" sz="5100" dirty="0"/>
              <a:t>Bacteria feed on the algae, reproduce and increase in number.</a:t>
            </a:r>
          </a:p>
          <a:p>
            <a:endParaRPr lang="en-GB" altLang="en-US" sz="1700" dirty="0"/>
          </a:p>
          <a:p>
            <a:r>
              <a:rPr lang="en-GB" altLang="en-US" sz="5100" dirty="0"/>
              <a:t>The increased numbers of bacteria use up more oxygen in respiration</a:t>
            </a:r>
          </a:p>
          <a:p>
            <a:pPr marL="0" indent="0">
              <a:buNone/>
            </a:pPr>
            <a:r>
              <a:rPr lang="en-GB" altLang="en-US" sz="5100" dirty="0"/>
              <a:t>   and reduce the oxygen available to other organisms. </a:t>
            </a:r>
          </a:p>
          <a:p>
            <a:pPr marL="0" indent="0">
              <a:buNone/>
            </a:pPr>
            <a:endParaRPr lang="en-GB" altLang="en-US" sz="1700" dirty="0"/>
          </a:p>
          <a:p>
            <a:r>
              <a:rPr lang="en-GB" altLang="en-US" sz="5100" dirty="0"/>
              <a:t>As a result many water organisms die and the number of different</a:t>
            </a:r>
          </a:p>
          <a:p>
            <a:pPr marL="0" indent="0">
              <a:buNone/>
            </a:pPr>
            <a:r>
              <a:rPr lang="en-GB" altLang="en-US" sz="5100" dirty="0"/>
              <a:t>   species decreases. i.e. biodiversity decreases.</a:t>
            </a:r>
          </a:p>
        </p:txBody>
      </p:sp>
      <p:pic>
        <p:nvPicPr>
          <p:cNvPr id="937988" name="Picture 6" descr="Algal bloom in pond">
            <a:extLst>
              <a:ext uri="{FF2B5EF4-FFF2-40B4-BE49-F238E27FC236}">
                <a16:creationId xmlns:a16="http://schemas.microsoft.com/office/drawing/2014/main" id="{80450C69-F5ED-4798-85E4-6BF23E8B2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3"/>
          <a:stretch/>
        </p:blipFill>
        <p:spPr bwMode="auto">
          <a:xfrm>
            <a:off x="9202069" y="603119"/>
            <a:ext cx="2700661" cy="20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utrophication">
            <a:extLst>
              <a:ext uri="{FF2B5EF4-FFF2-40B4-BE49-F238E27FC236}">
                <a16:creationId xmlns:a16="http://schemas.microsoft.com/office/drawing/2014/main" id="{C20D7BA1-455A-4170-84EC-9FDB9460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6"/>
          <a:stretch>
            <a:fillRect/>
          </a:stretch>
        </p:blipFill>
        <p:spPr bwMode="auto">
          <a:xfrm>
            <a:off x="9413346" y="2952298"/>
            <a:ext cx="2406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195DD64-0A7A-4893-933E-FBD088C8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4044" y="5623939"/>
            <a:ext cx="229043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+mn-lt"/>
                <a:hlinkClick r:id="rId4"/>
              </a:rPr>
              <a:t>Eutrophication Animation</a:t>
            </a:r>
            <a:endParaRPr lang="en-US" altLang="en-US" sz="2400" dirty="0">
              <a:latin typeface="+mn-lt"/>
            </a:endParaRPr>
          </a:p>
          <a:p>
            <a:endParaRPr lang="en-US" alt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7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7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7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7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41B89609-A39F-4E9E-AF6A-B7A2EA67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981075"/>
            <a:ext cx="84248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946179" name="TextBox 2">
            <a:extLst>
              <a:ext uri="{FF2B5EF4-FFF2-40B4-BE49-F238E27FC236}">
                <a16:creationId xmlns:a16="http://schemas.microsoft.com/office/drawing/2014/main" id="{795AE2B0-19DD-4235-B620-BBA72287E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54" y="1413739"/>
            <a:ext cx="83303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00" dirty="0">
              <a:solidFill>
                <a:schemeClr val="accent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less fertilisers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especially on land near waterways.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Use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natural fertilisers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like manure and compost which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do not dissolve easily in rainwater.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3. Check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weather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forecast before adding fertiliser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Only apply chemical fertiliser when plants are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actively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growing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the spring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Farmers could use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crop rotation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grow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legumes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replenish nutrients in the soil.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6. Grow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GM crops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need less fertiliser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46180" name="Picture 2" descr="http://www.uri.edu/ce/healthylandscapes/livestock/photos/BMPs/spreading%20manure_small.jpg">
            <a:extLst>
              <a:ext uri="{FF2B5EF4-FFF2-40B4-BE49-F238E27FC236}">
                <a16:creationId xmlns:a16="http://schemas.microsoft.com/office/drawing/2014/main" id="{F3361EE8-DE6A-4E3B-BACE-D12126BC6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33" y="1910399"/>
            <a:ext cx="27574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6182" name="Picture 4" descr="http://www.devon.gov.uk/comm_compost.jpg">
            <a:extLst>
              <a:ext uri="{FF2B5EF4-FFF2-40B4-BE49-F238E27FC236}">
                <a16:creationId xmlns:a16="http://schemas.microsoft.com/office/drawing/2014/main" id="{53D87671-C76C-423C-B98C-F0087CFF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33" y="4652328"/>
            <a:ext cx="278923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8">
            <a:extLst>
              <a:ext uri="{FF2B5EF4-FFF2-40B4-BE49-F238E27FC236}">
                <a16:creationId xmlns:a16="http://schemas.microsoft.com/office/drawing/2014/main" id="{1D67B685-6B56-40BE-B53C-04BA8B189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54" y="807517"/>
            <a:ext cx="106012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How do you think we can solve the problem of eutrophication?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E25208-5B1D-455B-93F8-E3BF51AE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7" y="175249"/>
            <a:ext cx="5675313" cy="457200"/>
          </a:xfrm>
        </p:spPr>
        <p:txBody>
          <a:bodyPr vert="horz" lIns="0" tIns="45720" rIns="0" bIns="0" rtlCol="0" anchor="ctr">
            <a:noAutofit/>
          </a:bodyPr>
          <a:lstStyle/>
          <a:p>
            <a:pPr>
              <a:defRPr/>
            </a:pPr>
            <a:r>
              <a:rPr lang="en-GB" altLang="en-US" dirty="0"/>
              <a:t>Problems with Fertilisers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6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6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33C797-36D5-44EE-B1EE-799858A0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Chemicals in Agriculture - Herbicides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0265-92D6-4D5C-8714-BC9129D77118}"/>
              </a:ext>
            </a:extLst>
          </p:cNvPr>
          <p:cNvSpPr txBox="1"/>
          <p:nvPr/>
        </p:nvSpPr>
        <p:spPr>
          <a:xfrm>
            <a:off x="241893" y="1162079"/>
            <a:ext cx="11889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Herbicides</a:t>
            </a:r>
            <a:r>
              <a:rPr lang="en-GB" sz="2800" dirty="0"/>
              <a:t> are chemicals which are sprayed onto crops to kill unwanted  plants (</a:t>
            </a:r>
            <a:r>
              <a:rPr lang="en-GB" sz="2800" b="1" dirty="0"/>
              <a:t>weeds</a:t>
            </a:r>
            <a:r>
              <a:rPr lang="en-GB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Weeds </a:t>
            </a:r>
            <a:r>
              <a:rPr lang="en-GB" sz="2800" b="1" dirty="0"/>
              <a:t>compete</a:t>
            </a:r>
            <a:r>
              <a:rPr lang="en-GB" sz="2800" dirty="0"/>
              <a:t> with crop plants for light, nutrients, space and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This </a:t>
            </a:r>
            <a:r>
              <a:rPr lang="en-GB" sz="2800" b="1" dirty="0"/>
              <a:t>reduces crop yield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B5A46-458A-49A0-874D-AE389DA03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11613"/>
          <a:stretch/>
        </p:blipFill>
        <p:spPr>
          <a:xfrm>
            <a:off x="8783475" y="2886607"/>
            <a:ext cx="2730318" cy="2399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15787-FFD8-4B5A-A698-0C5705C4A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7"/>
          <a:stretch/>
        </p:blipFill>
        <p:spPr>
          <a:xfrm>
            <a:off x="5435910" y="2905926"/>
            <a:ext cx="2708335" cy="23801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0110EB-37EF-45E5-9656-9E03C518FFB1}"/>
              </a:ext>
            </a:extLst>
          </p:cNvPr>
          <p:cNvSpPr/>
          <p:nvPr/>
        </p:nvSpPr>
        <p:spPr>
          <a:xfrm>
            <a:off x="557972" y="3808866"/>
            <a:ext cx="4238708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Weeds competing with crop plants is an example of </a:t>
            </a:r>
            <a:r>
              <a:rPr lang="en-GB" sz="2800" b="1" dirty="0"/>
              <a:t>interspecific competition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FBFA6-421B-46DC-828E-C5E74359376C}"/>
              </a:ext>
            </a:extLst>
          </p:cNvPr>
          <p:cNvSpPr txBox="1"/>
          <p:nvPr/>
        </p:nvSpPr>
        <p:spPr>
          <a:xfrm>
            <a:off x="5966651" y="5334460"/>
            <a:ext cx="179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monoculture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D27AB-7CDE-48D3-AE67-C5C4A6D562CD}"/>
              </a:ext>
            </a:extLst>
          </p:cNvPr>
          <p:cNvSpPr txBox="1"/>
          <p:nvPr/>
        </p:nvSpPr>
        <p:spPr>
          <a:xfrm>
            <a:off x="8704706" y="5334460"/>
            <a:ext cx="342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weeds mixed with crop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7EBB6-F78E-4DF4-AAD1-2A4607A23100}"/>
              </a:ext>
            </a:extLst>
          </p:cNvPr>
          <p:cNvSpPr txBox="1"/>
          <p:nvPr/>
        </p:nvSpPr>
        <p:spPr>
          <a:xfrm>
            <a:off x="3742739" y="5955307"/>
            <a:ext cx="81880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Herbicides kill native wildflowers, reducing biodiversity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9881E-812E-4F5E-B629-5CB2BC6B0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2" y="5406995"/>
            <a:ext cx="2985010" cy="125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7" descr="Man spraying a pesticide on ferns in a greenhouse">
            <a:extLst>
              <a:ext uri="{FF2B5EF4-FFF2-40B4-BE49-F238E27FC236}">
                <a16:creationId xmlns:a16="http://schemas.microsoft.com/office/drawing/2014/main" id="{730177A0-5B17-4D71-8A83-5A1878C2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66" y="2542268"/>
            <a:ext cx="482992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3" descr="Sawfly caterpillars feeding on leaf">
            <a:extLst>
              <a:ext uri="{FF2B5EF4-FFF2-40B4-BE49-F238E27FC236}">
                <a16:creationId xmlns:a16="http://schemas.microsoft.com/office/drawing/2014/main" id="{D45C7D54-BB99-461E-B653-D19746954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3" y="2542269"/>
            <a:ext cx="19478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1" descr="Insect damaged cabbage">
            <a:extLst>
              <a:ext uri="{FF2B5EF4-FFF2-40B4-BE49-F238E27FC236}">
                <a16:creationId xmlns:a16="http://schemas.microsoft.com/office/drawing/2014/main" id="{662E6882-5FAA-4FE3-B0C0-DD5E3DCC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43" y="2542269"/>
            <a:ext cx="32575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22">
            <a:extLst>
              <a:ext uri="{FF2B5EF4-FFF2-40B4-BE49-F238E27FC236}">
                <a16:creationId xmlns:a16="http://schemas.microsoft.com/office/drawing/2014/main" id="{0E1139DF-1C63-4D9E-85DE-A9E5A1F5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98" y="1063627"/>
            <a:ext cx="12043002" cy="5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Spraying with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pesticides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kills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pests which attack crops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reduce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yield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GB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Crop yield is how much food you produce by growing a crop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B499A6-5583-4829-BC02-BED2C0DB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3" y="-93307"/>
            <a:ext cx="10515600" cy="1325563"/>
          </a:xfrm>
        </p:spPr>
        <p:txBody>
          <a:bodyPr/>
          <a:lstStyle/>
          <a:p>
            <a:r>
              <a:rPr lang="en-GB" dirty="0"/>
              <a:t>Chemicals in Agriculture - Pesticides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1027EE34-69AF-4B3C-8DFF-A6D913301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409233" y="-2784054"/>
            <a:ext cx="2863782" cy="10907799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Pesticides are not the perfect solution as they don’t usually kill </a:t>
            </a:r>
            <a:r>
              <a:rPr lang="en-GB" altLang="en-US" b="1" dirty="0"/>
              <a:t>just</a:t>
            </a:r>
            <a:r>
              <a:rPr lang="en-GB" altLang="en-US" dirty="0"/>
              <a:t> insect</a:t>
            </a:r>
          </a:p>
          <a:p>
            <a:pPr marL="0" indent="0" eaLnBrk="1" hangingPunct="1">
              <a:buNone/>
            </a:pPr>
            <a:r>
              <a:rPr lang="en-GB" altLang="en-US" dirty="0"/>
              <a:t>   pests but </a:t>
            </a:r>
            <a:r>
              <a:rPr lang="en-GB" altLang="en-US" b="1" dirty="0"/>
              <a:t>other species too</a:t>
            </a:r>
            <a:r>
              <a:rPr lang="en-GB" altLang="en-US" dirty="0"/>
              <a:t>, reducing </a:t>
            </a:r>
            <a:r>
              <a:rPr lang="en-GB" altLang="en-US" b="1" dirty="0"/>
              <a:t>biodiversity</a:t>
            </a:r>
          </a:p>
          <a:p>
            <a:pPr marL="0" indent="0" eaLnBrk="1" hangingPunct="1">
              <a:buNone/>
            </a:pPr>
            <a:endParaRPr lang="en-GB" altLang="en-US" sz="800" dirty="0"/>
          </a:p>
          <a:p>
            <a:pPr eaLnBrk="1" hangingPunct="1"/>
            <a:r>
              <a:rPr lang="en-GB" altLang="en-US" dirty="0"/>
              <a:t>Sometimes the </a:t>
            </a:r>
            <a:r>
              <a:rPr lang="en-GB" altLang="en-US" b="1" dirty="0"/>
              <a:t>natural predators</a:t>
            </a:r>
            <a:r>
              <a:rPr lang="en-GB" altLang="en-US" dirty="0"/>
              <a:t> of the pest are killed </a:t>
            </a:r>
            <a:r>
              <a:rPr lang="en-GB" altLang="en-US" dirty="0" err="1"/>
              <a:t>eg.</a:t>
            </a:r>
            <a:r>
              <a:rPr lang="en-GB" altLang="en-US" dirty="0"/>
              <a:t> ladybirds</a:t>
            </a:r>
          </a:p>
          <a:p>
            <a:pPr eaLnBrk="1" hangingPunct="1"/>
            <a:endParaRPr lang="en-GB" altLang="en-US" sz="800" dirty="0"/>
          </a:p>
          <a:p>
            <a:pPr eaLnBrk="1" hangingPunct="1"/>
            <a:r>
              <a:rPr lang="en-GB" altLang="en-US" dirty="0"/>
              <a:t>Other </a:t>
            </a:r>
            <a:r>
              <a:rPr lang="en-GB" altLang="en-US" b="1" dirty="0"/>
              <a:t>beneficial</a:t>
            </a:r>
            <a:r>
              <a:rPr lang="en-GB" altLang="en-US" dirty="0"/>
              <a:t> </a:t>
            </a:r>
            <a:r>
              <a:rPr lang="en-GB" altLang="en-US" b="1" dirty="0"/>
              <a:t>insects</a:t>
            </a:r>
            <a:r>
              <a:rPr lang="en-GB" altLang="en-US" dirty="0"/>
              <a:t> such as bees may also be affected</a:t>
            </a:r>
          </a:p>
          <a:p>
            <a:pPr eaLnBrk="1" hangingPunct="1"/>
            <a:endParaRPr lang="en-GB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GB" altLang="en-US" u="sng" dirty="0">
              <a:solidFill>
                <a:schemeClr val="tx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BF092A-D979-4D81-9049-EF328B172CAF}"/>
              </a:ext>
            </a:extLst>
          </p:cNvPr>
          <p:cNvSpPr txBox="1">
            <a:spLocks/>
          </p:cNvSpPr>
          <p:nvPr/>
        </p:nvSpPr>
        <p:spPr>
          <a:xfrm>
            <a:off x="45688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Chemicals in Agriculture - Pesticides</a:t>
            </a:r>
          </a:p>
        </p:txBody>
      </p:sp>
      <p:pic>
        <p:nvPicPr>
          <p:cNvPr id="13317" name="Picture 5" descr="Image result for bees">
            <a:hlinkClick r:id="rId2"/>
            <a:extLst>
              <a:ext uri="{FF2B5EF4-FFF2-40B4-BE49-F238E27FC236}">
                <a16:creationId xmlns:a16="http://schemas.microsoft.com/office/drawing/2014/main" id="{E2D3468F-174B-4DB6-B493-5828B1F4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5" y="4322957"/>
            <a:ext cx="3055757" cy="20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FE28A2-080F-47ED-B92E-AAA8D8DAE6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16346" r="-8027" b="8684"/>
          <a:stretch/>
        </p:blipFill>
        <p:spPr>
          <a:xfrm rot="10800000">
            <a:off x="1675356" y="4322957"/>
            <a:ext cx="2712357" cy="203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>
            <a:extLst>
              <a:ext uri="{FF2B5EF4-FFF2-40B4-BE49-F238E27FC236}">
                <a16:creationId xmlns:a16="http://schemas.microsoft.com/office/drawing/2014/main" id="{969B7F54-4DB7-412C-8458-58655B78B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9" y="910475"/>
            <a:ext cx="1113186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  <a:cs typeface="Arial" panose="020B0604020202020204" pitchFamily="34" charset="0"/>
              </a:rPr>
              <a:t>Some types of pesticides sprayed onto crops can </a:t>
            </a:r>
            <a:r>
              <a:rPr lang="en-GB" altLang="en-US" sz="2800" b="1" dirty="0">
                <a:latin typeface="+mn-lt"/>
                <a:cs typeface="Arial" panose="020B0604020202020204" pitchFamily="34" charset="0"/>
              </a:rPr>
              <a:t>build up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 in the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latin typeface="+mn-lt"/>
                <a:cs typeface="Arial" panose="020B0604020202020204" pitchFamily="34" charset="0"/>
              </a:rPr>
              <a:t>      bodies of organisms over time.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GB" altLang="en-US" sz="8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  <a:cs typeface="Arial" panose="020B0604020202020204" pitchFamily="34" charset="0"/>
              </a:rPr>
              <a:t>As they are passed along the food chain the pesticides reach fatal levels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latin typeface="+mn-lt"/>
                <a:cs typeface="Arial" panose="020B0604020202020204" pitchFamily="34" charset="0"/>
              </a:rPr>
              <a:t>     and kill </a:t>
            </a:r>
            <a:r>
              <a:rPr lang="en-GB" altLang="en-US" sz="2800" b="1" dirty="0">
                <a:latin typeface="+mn-lt"/>
                <a:cs typeface="Arial" panose="020B0604020202020204" pitchFamily="34" charset="0"/>
              </a:rPr>
              <a:t>top predators.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GB" altLang="en-US" sz="8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  <a:cs typeface="Arial" panose="020B0604020202020204" pitchFamily="34" charset="0"/>
              </a:rPr>
              <a:t>This is known as </a:t>
            </a:r>
            <a:r>
              <a:rPr lang="en-GB" altLang="en-US" sz="2800" b="1" dirty="0">
                <a:latin typeface="+mn-lt"/>
                <a:cs typeface="Arial" panose="020B0604020202020204" pitchFamily="34" charset="0"/>
              </a:rPr>
              <a:t>bioaccumulation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39E7A2-4569-4EA7-9056-B31D0CA80FC2}"/>
              </a:ext>
            </a:extLst>
          </p:cNvPr>
          <p:cNvGrpSpPr/>
          <p:nvPr/>
        </p:nvGrpSpPr>
        <p:grpSpPr>
          <a:xfrm>
            <a:off x="1134380" y="3716360"/>
            <a:ext cx="9160617" cy="3141640"/>
            <a:chOff x="1692259" y="4004469"/>
            <a:chExt cx="9160617" cy="3141640"/>
          </a:xfrm>
        </p:grpSpPr>
        <p:pic>
          <p:nvPicPr>
            <p:cNvPr id="46083" name="Picture 6" descr="LadybirdAphidsREX_468x314">
              <a:extLst>
                <a:ext uri="{FF2B5EF4-FFF2-40B4-BE49-F238E27FC236}">
                  <a16:creationId xmlns:a16="http://schemas.microsoft.com/office/drawing/2014/main" id="{B0DCD58D-00D8-4FED-B7CF-40D78D092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5" y="4149725"/>
              <a:ext cx="1809750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4" name="Picture 2" descr="File:Feeding Aphids.jpg">
              <a:hlinkClick r:id="rId3"/>
              <a:extLst>
                <a:ext uri="{FF2B5EF4-FFF2-40B4-BE49-F238E27FC236}">
                  <a16:creationId xmlns:a16="http://schemas.microsoft.com/office/drawing/2014/main" id="{BE5D689E-7C28-4BAF-A92B-C47778D71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59" y="4004469"/>
              <a:ext cx="1584325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740B4AB8-E3EC-429E-96B7-6098DBCE45B2}"/>
                </a:ext>
              </a:extLst>
            </p:cNvPr>
            <p:cNvSpPr/>
            <p:nvPr/>
          </p:nvSpPr>
          <p:spPr>
            <a:xfrm>
              <a:off x="3375023" y="4770025"/>
              <a:ext cx="642938" cy="21431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E93363FC-E173-4C88-998C-14E5ACFDCBF9}"/>
                </a:ext>
              </a:extLst>
            </p:cNvPr>
            <p:cNvSpPr/>
            <p:nvPr/>
          </p:nvSpPr>
          <p:spPr>
            <a:xfrm>
              <a:off x="5951539" y="4797424"/>
              <a:ext cx="642937" cy="20940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pic>
          <p:nvPicPr>
            <p:cNvPr id="46087" name="Picture 2" descr="http://www.logantrd.com/wp-content/uploads/2011/12/HermitThrush.jpg">
              <a:extLst>
                <a:ext uri="{FF2B5EF4-FFF2-40B4-BE49-F238E27FC236}">
                  <a16:creationId xmlns:a16="http://schemas.microsoft.com/office/drawing/2014/main" id="{52449CC4-003F-4856-9612-CBEC6B50F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346" y="4169157"/>
              <a:ext cx="1300163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4" descr="http://www.stephenburch.com/oxonpics/2010/Sparrowhawk%201%20Home%2027%20Apr%2010sm.jpg">
              <a:extLst>
                <a:ext uri="{FF2B5EF4-FFF2-40B4-BE49-F238E27FC236}">
                  <a16:creationId xmlns:a16="http://schemas.microsoft.com/office/drawing/2014/main" id="{518B5AD1-AC00-4E8E-9928-19BBE6ACD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876" y="4221162"/>
              <a:ext cx="1811338" cy="120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37CB5C9F-3245-413C-9C09-59E9F5E7D33B}"/>
                </a:ext>
              </a:extLst>
            </p:cNvPr>
            <p:cNvSpPr/>
            <p:nvPr/>
          </p:nvSpPr>
          <p:spPr>
            <a:xfrm>
              <a:off x="8170069" y="4802044"/>
              <a:ext cx="642937" cy="204788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BCB001-9CA6-4E69-8FD4-7338A3EC8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2259" y="5763221"/>
              <a:ext cx="213500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0.01 mmol </a:t>
              </a:r>
              <a:r>
                <a:rPr lang="en-GB" alt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of insecticide sprayed on crop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8B623F-FE17-4FD8-88E8-4B2245B91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5" y="5645944"/>
              <a:ext cx="17526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Ladybird eats 20 greenfly : 20 x 0.01 = </a:t>
              </a:r>
              <a:r>
                <a:rPr lang="en-GB" altLang="en-US" sz="1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 mmol</a:t>
              </a:r>
              <a:r>
                <a:rPr lang="en-GB" alt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 of insecticide in each ladybird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B8794D-CA8D-4F45-A354-5C4C3D4BC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048" y="5668781"/>
              <a:ext cx="16764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Thrush eats 20 ladybirds : 20 x 0.2 = </a:t>
              </a:r>
              <a:r>
                <a:rPr lang="en-GB" altLang="en-US" sz="1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mmol</a:t>
              </a:r>
              <a:r>
                <a:rPr lang="en-GB" alt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 of insecticide in thrush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E29A61-4E1F-4927-AA8D-6E3D5B0E4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876" y="5631237"/>
              <a:ext cx="1905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Bird of prey eats 3 thrush: 3 x 4 = </a:t>
              </a:r>
              <a:r>
                <a:rPr lang="en-GB" altLang="en-US" sz="1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12mmol</a:t>
              </a:r>
              <a:r>
                <a:rPr lang="en-GB" alt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 of insecticide in bird of prey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115FA6D-62E2-4B86-B4D0-114922914306}"/>
              </a:ext>
            </a:extLst>
          </p:cNvPr>
          <p:cNvSpPr txBox="1">
            <a:spLocks/>
          </p:cNvSpPr>
          <p:nvPr/>
        </p:nvSpPr>
        <p:spPr>
          <a:xfrm>
            <a:off x="456889" y="-1296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Chemicals in Agriculture - Pesticides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>
            <a:extLst>
              <a:ext uri="{FF2B5EF4-FFF2-40B4-BE49-F238E27FC236}">
                <a16:creationId xmlns:a16="http://schemas.microsoft.com/office/drawing/2014/main" id="{09792BB6-7AD9-4632-B667-10B13D558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95470"/>
            <a:ext cx="587051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b="1" dirty="0">
                <a:latin typeface="+mn-lt"/>
                <a:cs typeface="Arial" panose="020B0604020202020204" pitchFamily="34" charset="0"/>
              </a:rPr>
              <a:t>DDT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 was a pesticide used regularly in the 1940 -50s in agriculture and as a pesticide against the insects carrying diseases such as malaria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 dirty="0">
              <a:latin typeface="+mn-lt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  <a:cs typeface="Arial" panose="020B0604020202020204" pitchFamily="34" charset="0"/>
              </a:rPr>
              <a:t>It was </a:t>
            </a:r>
            <a:r>
              <a:rPr lang="en-GB" altLang="en-US" sz="2800" b="1" dirty="0">
                <a:latin typeface="+mn-lt"/>
                <a:cs typeface="Arial" panose="020B0604020202020204" pitchFamily="34" charset="0"/>
              </a:rPr>
              <a:t>banned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 in the 1980s as it had a devastating effect on birds at the </a:t>
            </a:r>
            <a:r>
              <a:rPr lang="en-GB" altLang="en-US" sz="2800" b="1" dirty="0">
                <a:latin typeface="+mn-lt"/>
                <a:cs typeface="Arial" panose="020B0604020202020204" pitchFamily="34" charset="0"/>
              </a:rPr>
              <a:t>top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 of the food chain.</a:t>
            </a:r>
          </a:p>
        </p:txBody>
      </p:sp>
      <p:pic>
        <p:nvPicPr>
          <p:cNvPr id="47107" name="Picture 7" descr="http://departments.oxy.edu/biology/bbraker/courses/bio105/lectures/pesticides/biomagnification.jpg">
            <a:extLst>
              <a:ext uri="{FF2B5EF4-FFF2-40B4-BE49-F238E27FC236}">
                <a16:creationId xmlns:a16="http://schemas.microsoft.com/office/drawing/2014/main" id="{DAC02107-9819-4DAF-AEF0-82780A226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"/>
          <a:stretch/>
        </p:blipFill>
        <p:spPr bwMode="auto">
          <a:xfrm>
            <a:off x="511837" y="1455769"/>
            <a:ext cx="5473700" cy="461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FAEFB4-A524-4175-93A6-A9B6345F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-63500"/>
            <a:ext cx="10515600" cy="1325563"/>
          </a:xfrm>
        </p:spPr>
        <p:txBody>
          <a:bodyPr/>
          <a:lstStyle/>
          <a:p>
            <a:r>
              <a:rPr lang="en-GB" dirty="0"/>
              <a:t>Chemicals in Agriculture - Pesticides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>
            <a:extLst>
              <a:ext uri="{FF2B5EF4-FFF2-40B4-BE49-F238E27FC236}">
                <a16:creationId xmlns:a16="http://schemas.microsoft.com/office/drawing/2014/main" id="{FF8FDF3B-22AC-412E-93A5-532B5AC24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2276475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9155" name="TextBox 3">
            <a:extLst>
              <a:ext uri="{FF2B5EF4-FFF2-40B4-BE49-F238E27FC236}">
                <a16:creationId xmlns:a16="http://schemas.microsoft.com/office/drawing/2014/main" id="{D4C032D3-5C24-4C49-A996-74BF60533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70" y="1344614"/>
            <a:ext cx="100670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>
              <a:solidFill>
                <a:schemeClr val="accent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Use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biological control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instead of spraying with pesticides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9156" name="AutoShape 2" descr="data:image/jpeg;base64,/9j/4AAQSkZJRgABAQAAAQABAAD/2wCEAAkGBhMSERUTEhQTFBQUGBgXGBYYFRUZFRkWFxgXFRQYFxQYHCYeGBolHRUVHy8gIycpLCwsFR4xNTAqNSYrLSkBCQoKDgwOGg8PGiwlHCQsLCwsLCwsKSksLCwsLCwpKSwpLCwsLCwsLCwsLiwsLCwsLCwsLCwsKSkpLCksKSwvLf/AABEIALAAsAMBIgACEQEDEQH/xAAcAAABBQEBAQAAAAAAAAAAAAAAAwQFBgcCAQj/xAA7EAABAwIDBQYDBwQCAwEAAAABAAIRAyEEEjEFQVFhcQYiMoGRoROx8AcUI0JSwdFicuHxgpIzNIMk/8QAGgEAAgMBAQAAAAAAAAAAAAAAAAMBAgUEBv/EACsRAAICAgICAAMIAwAAAAAAAAABAhEDIQQxEkEyUWETInGBwdHw8TORof/aAAwDAQACEQMRAD8Aw5CEIAEIQgAQhCABKUaxaQWmCEmlKNAvIa0ST9eih/UCzbP2kHiZvvHBS9B8qm4dzadQCZvBd/HJWnCFZHKxKLtC5KiUYUswJHDiydBkLKkUHOFqHRSFKCJjz3KMo/XCFJ4UkjpaOov00SGtkoXfTnnz4Jli8LuUhhnmbaTHP/ac/CBE/X+/5To/eRLiVypg5MARCUOzgbkXUw7DXPOEfdk1IpRDswUc0qzBzCkjhgNU3x+1aGHYX1HtEaAG56BXVt0iPE8NFlJuaoQ0cTZUvbvaxlV5Af3BoBvUB2n7V1MW+/dpjws/c8VBStTDwtXN/kMWNVs8QhC0hoIQhAAhC9agDqlSLiAASSYAAkkmAABvN1KY6m3Dj4bXTVI/EI0bMH4bTvPE/sn7KIwNLM4f/qqt7rTrRYZBLmkeNwiN7QeJtW6jySSTJO/eq/E/oT0eK37Gq5mNJVQVm7MVO5HBy5eYrx2Ll0WjDBO4nmk6NOYi/t6J6xloHTj/AKK83N7IirGBp53GZ+G0ju7nkXJJ3sGgG8gzKm6DRlHWOgjhpwTN1LgBA4Jxg3XA3aH3Uefk0HvQ9NMTJgA3vpYkEA+QjqneCYbkQf5ud/KfRJiCwzu0vyM+4SmFp5XEECxHM2eATblm8p3ArrhjXkmiRxXHcDhvvOu8/wCFD7Rxrw2GGCQdOKlabTGUHUHWYEG3WR5KDx1uv8JmRdOiDKdobZrvJLqtQ3M94qMqVnO1JPUkqT2hhwK1Vht3iR53UUQt7GopaQw8QhCYAIQhAAhdMYSYAk8BqnQ2Y4QXltMH9Rg9couosBoFadmYFmEojF4jKajxOGonU7hWe39I1aN5AOkZjZ2xaFOn96rOL6bTDGZcorOFiGicxaLy4wDlIEw6GWO7T1K9QvFOmKjjObKHOsAABNmgRYACOkRVtvSLJfMj6/xcRUc/K+o95JJa0mSTy6rursKu1uY03RMWgmd9gZ3pw7aVRrs1StULtcrHQQRp3hYeSmOz3afNWbTrNzNeQ1pzGWk2BP6pMa8uiXOU4q4rSDvsgqvZ3ENp/FdSeGgAyYmDoS3WOaf9k3XcOi1jZmGYabaly42JNjGo91BY3YeGfiKow0txNMB9VmjHg5fDua8ZhMQDm4rinyPtISg0Q4trRxRZYes8tfkntIe/npok2YZ7G95tzBDbAnh0khOqDSYkAGL8jvg8PmsDKnFbKpUvxOHU+V1zhzBhLvBPTnEJFgvb6lJiyrJzAUi+BudrOlr39PdFR8Xm8xEbwD6yXHzK72S2Tu0IuJFwd3T5pXF4UiA0kkNzajiLweI+RW5ji3itEezgsyiZ0y8ojNaTqIIVdxg3dVONrA0wCSZEcd/S19/DqoXGXcSTv+X17KuaqVEGXdqhlxbyN8H1AUO43U921ZGJni0fuoBbWF3BfgMj0CEITSRy3Au/MQz+4x7arv8ABb+qof8Aq3+SmjnE3NyvFFEjs7TeLMimP6RB/wC2q72UWGvT+L3mZhmBcQC3UgkX9LndGqYr2UV8gsuXaDZlTEVA7NDQIYPgOa1rRoIZIFogcABuTJvZzK2PigfqOR9vMwB6qAw74lJPeTqlKE+r/wCFm0Tw2PhW3fWcenw2+XicfOE+2X9z+NTZRp1X1C9oaczj3i4QbZRbXQ6KpBXX7LNiOq4oYgktp4YhxIMOc9wcGMHWHTyB4hTJUrk/0KNmssphsi9jy/hJDBtzGqGAOMMc+BnLRpLhcicvopSk2mQZDhw0P8JF9MAEtMxaDIHEE+/osb7O/egUitbSyu7wBEuIAn8sSB5W9UhTdFptZd49xFTKeA6HNckcL25QuxTCyM7uTsJbej0s00SJHJOjCb1Wxa31zSEQ0S+wnw/0/wBfNSGLpzmdplHHjpPTMPVQuzasOaeEf5/dTGPce7mgiZM6EATEDW8Qt/iSvFQtjJ9EtZe5mYJtOsDfKiMdTiRGh9rK0YyvDH6HQCRoXCQY3WtCr21KYBIG63pr7q+eCitAjLu3VP8AGaeLY9D/AJVZVx7es8DuZCpy0uM7xovHoEIQugsCEIQAJSjh3PIaxrnOOgAJJ6AJNSmwe0VXCPLqTi3MAHQS0uAIdGYXAkDRQwHVDsXjSP8A16jR+p4DGjfdzyAEs3sdl/8AJiKIjUUw+r5ZmjJP/JIbT7X16zi6zZ6vI6PqFzt3FRGIxj3+Nznf3En5qi833otosDNmYJniqPf5saPSSVpv2e4KkMKX0fC+q43M+FoZFw3QzxWL7MwZrVadIa1HtZ/2cG/uvpLBYGnTY1jWZGtBa1jYADQe7aNeeszK588aVNi5P0D6Rib6aJPD0po1B+aJjp3h8k8xNCPDm8wNfJcYBxLiHdBbdEa+a4HFKVfQiyv4vAh8OnKWt36azru1CjXWJEXCk9oS1rNS2+fQmLZfeVGYqGneZEi3pKycuO1aGuPtCgPH23rgtJN/qNYSX3xuhcB6j0Xj8U0mzgY/qGi5VCS9ENMcYCp3rcVYdpQaY0Pd033Oh9D8lWPjgOBkeo9+Cs2Gl9OS4OhzIaIsDeCeeYei2OE7i4imhf4xNjBmbnU5RaRxFx5Kt13AjzdbfEyps+FzwTLXEwb3JJjzmFDbQaGuNomd+nKOV12Z7ogoPbul+ECNzlRVoXbJk0HRuIKz1dnEd4y8egQhC6ywIQhAAhCEACELujSLiGtBc4mAACSSdAANSgDR/se2Dme/FETk/Dp/3OE1D1DSG/8A0WtMYS7faI+uCqv2ebHfh8FTbUaWVHF7nNOol1p4GAOis+UyZ4LPzSuQutnVSofKea9bWJIzC2ocdQPLckviH8p03H9uK9w+JzOIeDGmhi/sufzt9k1oZVqYLqgymC49csyI+foq1iabmlwBEgkSdOVlYqtc0y3UyYdxjK4g+ygMc78V19826CVkchav6jmtCUHfwSrMI53haSOghI1Xglty2AAdDmN78tVOUnSxkADui4kkgaEjcd0JMMabtvQJENU2WGuDn02968ljSCNLSIN1bqTAKTO6AcrYgQPCIsN1oUXjH9yAZLdGE92HeKP6rN9CjZuPAaWODuUX5b7rV4slCVXpi5oUwbpa9vEgjj3iJ91GbWb3vN4PUFOjiHNIhsnS4tqIE+WqZYlz/wAxuZMRYEm9966JtONC6Kl2nZ+DUHL5LNlqG32Syp/aVl66uF8LLQBCELuLni9QhAAhehqu2xexLaTfjY8FuUZhh5LXZZAz4h+tBhmzfG7cBMqG0lbAg+z/AGUq4qXDLTosID6z5FNpNw0HV7zua2T5Kx4jb+F2cDSwLc9aMr8VUA+ITcEUxP4TeQ7xm5UZ2j7bPrNbSpTTpsloDYawNNstOkBFMRqTLnbzuVVBVacu+iej6B7IY4vwVBzoLnU2n3cDEdFLAmTrx/i3mq52AxzHbPo/0syf8mvMj3B81PPrHP5arKzypi42KurQbyPmuqWMzESTA4/XRINxHeIc3ugAh0xc6i3BdU4LobF3Am532tOnlC54z32XktCT2ES03dcegMFV3EnNUd/cfQFWfCmXOc7dM+RVTrGSSDGp6g3hcOekl+Y6PR5Tc2S5xMg2EWhSNDE9xupixGscvkoYPbck3G7dPGU5p1buFo3Rv090l2otkR7HtfESNJ1EW+vVS2xbMIjUZh0339lXGEkwE/wFV9NhaLQcwtMHeR1Bg/UdXDnUrZSa1sfYgwC50+J0DfcRM+iabSvrcjL6ZRv3o+OX1SSbGIbwOriAvcYy2kzfzWjJ2nQhqis7Xb3XRwPyWVvFz1WsbTbYwsqxLYe4cz8108L2TASQhC0BgL0BeIQBoPZynhsLgvvbQXVhGas7IfhPJIazD0jrU8M1XAhuoCqW2u0NTEu71mgyGyTc6uc43e8yZcb3KZ4fGvZYG3A3HPySjqbH3b3XfpOh6Hd0S1GpXL+i16pDSUBeuYQYIgrkJhU177KQ37i8kuMVSSPyiQ1sTxMSrg7FAEOiREHoqF2B203C7KrVqgloxLWRAzd5tLMW8wMzo/p5lW8Y+nUax9OpTcx3hcHa34ASNYIIkQsTmOSk36BIfnENtY+gXYe2ARE5tN9juMX1TSlXaTGamSbATedN6eY1zGuhjQCBd5IDWgXF9LCSSTaeAWe5OKu0MqzujGSsdO64x1zFU8VQW2EmB8lN9ndvUsU3EFhGUOczMSB3WjKCN8HUdVXXYBrC6oPE8Aa2hukDceanNHS8u1+5d0oibXy8Tx/2u/vIkZdQ4n/jYC6Z13kOEaak8+CKbJiNyXSSE3RMUqXda8viSdNQRpPqpDZuGlriXgD8pMQHAiJbw/hRrCABugAR0T3ZxaXgHpv3if2iU7C0pUkMklQ8fSD3nMBBM6yWyLiRvCSr6HkbBOMW0NIgCZ+UD9klXPdWg1po5WyubSMSss2g2Kr+pWr7SYst2wyKz+qdw/iYQ7GKEIWkNBCEIAEShCAHNPFA2eMw3GYcOh/ZeuwRN6Zzjl4h1b/CarunUIMgkHlZRXyJLEzE5dkOZHjxYPkyif3cE97C9s6WE7lem97C/MC0t7uYBr5BBmwBgcOaYYuu04TDiqHd91Z8tgaFlNpjQ3a6VG09kOqOaKJFTO4NA0dmcYAIPNJcYyTUl7JaN3p7XwlYCvTDg0NDgcgHisBGpOvoqV2/7QBmGNJhcHVzF9SwGXnWzSYCW7eVXYDB0GUHlpz5MwiXCjTAccpF7vYeXnbLcXjH1XZqjnPcd7iSff5Lhx8PyyKbqk/9/wA0WulRcvs+u145hWrFUo0PluVQ+z03erpXauTm6yNiU2nRD4mwJv6XXTHODMxJsLdf8Su64SVCXEDSJPK3I84XKqaGRok/iGIn63pShUIa4ggRczpAcCf58kxzunQHpI9ilMFtINeA6m9wMhwa3MSCIIga71XEn5IvJNKycxDK4nMaZAvvkjd0KWrOhsRqB5cU0p7TY6m0OcRUiC1wh0jSRxiCl3k5JWn02crIraLfks427hQ6o6BcLR8Y0lVbbWFBbmaO+Pkr4JKM9hHsoZCCE6x7QHWTZy1kNOUIQgAQhCABeheL0IAk9sP/AA8M20CjpzdVqOM+qs32UYGkcQ/EVnsaKDRkDnAONV+bKWtN3ZWteeViVUto18wpeHu0w2xG4uN+d0ng8TkzEFwcWloII/NZ08i0uHmqVcaJJftD2rfiqzn1A1zLtptIjJTB7oEaG8k7ySo00aL/AAuLDwdceqYoU+KXQWXrsPh/hOcXOblO8FW/4rTYODuhVF+z5oNRwNwrmMG1tUlrQLCOfFYnMX33ZR1ehriRqmGHeRLiYnTpKlcTTUdUw4mdT9blwRdWmF0OqWLMgxa/Un9k52UcrxHFMGAJ7hnQ+2gNlMdPQSk32WGpSu827xHkRb3EeiTJltrxbzS9ff5fJNMNbNwOq0W9lBliyoWpTBJ3qdxjFEhlyqXTCPZn/aDDtbUtqop4Vk7WYI/EBG9V2sLwtjE7ihomheL1NAEIQgAQhCABCEIAEIQgC5fZwPxHrQqtEQs/+zQTVeOS0atHBYnN/wAjK+yJxjb6qMqgypPF+IphVYs1qmDG/wAUBKfeIK4exDHt0eJbxHiHMK6oqTeF2oXkDkndOtAMiZ38FC4ehMik+HAiHlti2bgjmFM16k3Oo/bl9aJ0Ze2xygqtiWIu3hCqW29rmg9oF8ytGIqmDaQVT+1Tg1oc4d4aLrwpSmrFdM92rjqYpZnxmOgVIqPkkr2viC8y4/4Sa1oQUFSGNn//2Q==">
            <a:extLst>
              <a:ext uri="{FF2B5EF4-FFF2-40B4-BE49-F238E27FC236}">
                <a16:creationId xmlns:a16="http://schemas.microsoft.com/office/drawing/2014/main" id="{CA9AE4F9-4056-4E22-BFCD-A39AEBABD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49157" name="AutoShape 4" descr="data:image/jpeg;base64,/9j/4AAQSkZJRgABAQAAAQABAAD/2wCEAAkGBhMSERUTEhQTFBQUGBgXGBYYFRUZFRkWFxgXFRQYFxQYHCYeGBolHRUVHy8gIycpLCwsFR4xNTAqNSYrLSkBCQoKDgwOGg8PGiwlHCQsLCwsLCwsKSksLCwsLCwpKSwpLCwsLCwsLCwsLiwsLCwsLCwsLCwsKSkpLCksKSwvLf/AABEIALAAsAMBIgACEQEDEQH/xAAcAAABBQEBAQAAAAAAAAAAAAAAAwQFBgcCAQj/xAA7EAABAwIDBQYDBwQCAwEAAAABAAIRAyEEEjEFQVFhcQYiMoGRoROx8AcUI0JSwdFicuHxgpIzNIMk/8QAGgEAAgMBAQAAAAAAAAAAAAAAAAMBAgUEBv/EACsRAAICAgICAAMIAwAAAAAAAAABAhEDIQQxEkEyUWETInGBwdHw8TORof/aAAwDAQACEQMRAD8Aw5CEIAEIQgAQhCABKUaxaQWmCEmlKNAvIa0ST9eih/UCzbP2kHiZvvHBS9B8qm4dzadQCZvBd/HJWnCFZHKxKLtC5KiUYUswJHDiydBkLKkUHOFqHRSFKCJjz3KMo/XCFJ4UkjpaOov00SGtkoXfTnnz4Jli8LuUhhnmbaTHP/ac/CBE/X+/5To/eRLiVypg5MARCUOzgbkXUw7DXPOEfdk1IpRDswUc0qzBzCkjhgNU3x+1aGHYX1HtEaAG56BXVt0iPE8NFlJuaoQ0cTZUvbvaxlV5Af3BoBvUB2n7V1MW+/dpjws/c8VBStTDwtXN/kMWNVs8QhC0hoIQhAAhC9agDqlSLiAASSYAAkkmAABvN1KY6m3Dj4bXTVI/EI0bMH4bTvPE/sn7KIwNLM4f/qqt7rTrRYZBLmkeNwiN7QeJtW6jySSTJO/eq/E/oT0eK37Gq5mNJVQVm7MVO5HBy5eYrx2Ll0WjDBO4nmk6NOYi/t6J6xloHTj/AKK83N7IirGBp53GZ+G0ju7nkXJJ3sGgG8gzKm6DRlHWOgjhpwTN1LgBA4Jxg3XA3aH3Uefk0HvQ9NMTJgA3vpYkEA+QjqneCYbkQf5ud/KfRJiCwzu0vyM+4SmFp5XEECxHM2eATblm8p3ArrhjXkmiRxXHcDhvvOu8/wCFD7Rxrw2GGCQdOKlabTGUHUHWYEG3WR5KDx1uv8JmRdOiDKdobZrvJLqtQ3M94qMqVnO1JPUkqT2hhwK1Vht3iR53UUQt7GopaQw8QhCYAIQhAAhdMYSYAk8BqnQ2Y4QXltMH9Rg9couosBoFadmYFmEojF4jKajxOGonU7hWe39I1aN5AOkZjZ2xaFOn96rOL6bTDGZcorOFiGicxaLy4wDlIEw6GWO7T1K9QvFOmKjjObKHOsAABNmgRYACOkRVtvSLJfMj6/xcRUc/K+o95JJa0mSTy6rursKu1uY03RMWgmd9gZ3pw7aVRrs1StULtcrHQQRp3hYeSmOz3afNWbTrNzNeQ1pzGWk2BP6pMa8uiXOU4q4rSDvsgqvZ3ENp/FdSeGgAyYmDoS3WOaf9k3XcOi1jZmGYabaly42JNjGo91BY3YeGfiKow0txNMB9VmjHg5fDua8ZhMQDm4rinyPtISg0Q4trRxRZYes8tfkntIe/npok2YZ7G95tzBDbAnh0khOqDSYkAGL8jvg8PmsDKnFbKpUvxOHU+V1zhzBhLvBPTnEJFgvb6lJiyrJzAUi+BudrOlr39PdFR8Xm8xEbwD6yXHzK72S2Tu0IuJFwd3T5pXF4UiA0kkNzajiLweI+RW5ji3itEezgsyiZ0y8ojNaTqIIVdxg3dVONrA0wCSZEcd/S19/DqoXGXcSTv+X17KuaqVEGXdqhlxbyN8H1AUO43U921ZGJni0fuoBbWF3BfgMj0CEITSRy3Au/MQz+4x7arv8ABb+qof8Aq3+SmjnE3NyvFFEjs7TeLMimP6RB/wC2q72UWGvT+L3mZhmBcQC3UgkX9LndGqYr2UV8gsuXaDZlTEVA7NDQIYPgOa1rRoIZIFogcABuTJvZzK2PigfqOR9vMwB6qAw74lJPeTqlKE+r/wCFm0Tw2PhW3fWcenw2+XicfOE+2X9z+NTZRp1X1C9oaczj3i4QbZRbXQ6KpBXX7LNiOq4oYgktp4YhxIMOc9wcGMHWHTyB4hTJUrk/0KNmssphsi9jy/hJDBtzGqGAOMMc+BnLRpLhcicvopSk2mQZDhw0P8JF9MAEtMxaDIHEE+/osb7O/egUitbSyu7wBEuIAn8sSB5W9UhTdFptZd49xFTKeA6HNckcL25QuxTCyM7uTsJbej0s00SJHJOjCb1Wxa31zSEQ0S+wnw/0/wBfNSGLpzmdplHHjpPTMPVQuzasOaeEf5/dTGPce7mgiZM6EATEDW8Qt/iSvFQtjJ9EtZe5mYJtOsDfKiMdTiRGh9rK0YyvDH6HQCRoXCQY3WtCr21KYBIG63pr7q+eCitAjLu3VP8AGaeLY9D/AJVZVx7es8DuZCpy0uM7xovHoEIQugsCEIQAJSjh3PIaxrnOOgAJJ6AJNSmwe0VXCPLqTi3MAHQS0uAIdGYXAkDRQwHVDsXjSP8A16jR+p4DGjfdzyAEs3sdl/8AJiKIjUUw+r5ZmjJP/JIbT7X16zi6zZ6vI6PqFzt3FRGIxj3+Nznf3En5qi833otosDNmYJniqPf5saPSSVpv2e4KkMKX0fC+q43M+FoZFw3QzxWL7MwZrVadIa1HtZ/2cG/uvpLBYGnTY1jWZGtBa1jYADQe7aNeeszK588aVNi5P0D6Rib6aJPD0po1B+aJjp3h8k8xNCPDm8wNfJcYBxLiHdBbdEa+a4HFKVfQiyv4vAh8OnKWt36azru1CjXWJEXCk9oS1rNS2+fQmLZfeVGYqGneZEi3pKycuO1aGuPtCgPH23rgtJN/qNYSX3xuhcB6j0Xj8U0mzgY/qGi5VCS9ENMcYCp3rcVYdpQaY0Pd033Oh9D8lWPjgOBkeo9+Cs2Gl9OS4OhzIaIsDeCeeYei2OE7i4imhf4xNjBmbnU5RaRxFx5Kt13AjzdbfEyps+FzwTLXEwb3JJjzmFDbQaGuNomd+nKOV12Z7ogoPbul+ECNzlRVoXbJk0HRuIKz1dnEd4y8egQhC6ywIQhAAhCEACELujSLiGtBc4mAACSSdAANSgDR/se2Dme/FETk/Dp/3OE1D1DSG/8A0WtMYS7faI+uCqv2ebHfh8FTbUaWVHF7nNOol1p4GAOis+UyZ4LPzSuQutnVSofKea9bWJIzC2ocdQPLckviH8p03H9uK9w+JzOIeDGmhi/sufzt9k1oZVqYLqgymC49csyI+foq1iabmlwBEgkSdOVlYqtc0y3UyYdxjK4g+ygMc78V19826CVkchav6jmtCUHfwSrMI53haSOghI1Xglty2AAdDmN78tVOUnSxkADui4kkgaEjcd0JMMabtvQJENU2WGuDn02968ljSCNLSIN1bqTAKTO6AcrYgQPCIsN1oUXjH9yAZLdGE92HeKP6rN9CjZuPAaWODuUX5b7rV4slCVXpi5oUwbpa9vEgjj3iJ91GbWb3vN4PUFOjiHNIhsnS4tqIE+WqZYlz/wAxuZMRYEm9966JtONC6Kl2nZ+DUHL5LNlqG32Syp/aVl66uF8LLQBCELuLni9QhAAhehqu2xexLaTfjY8FuUZhh5LXZZAz4h+tBhmzfG7cBMqG0lbAg+z/AGUq4qXDLTosID6z5FNpNw0HV7zua2T5Kx4jb+F2cDSwLc9aMr8VUA+ITcEUxP4TeQ7xm5UZ2j7bPrNbSpTTpsloDYawNNstOkBFMRqTLnbzuVVBVacu+iej6B7IY4vwVBzoLnU2n3cDEdFLAmTrx/i3mq52AxzHbPo/0syf8mvMj3B81PPrHP5arKzypi42KurQbyPmuqWMzESTA4/XRINxHeIc3ugAh0xc6i3BdU4LobF3Am532tOnlC54z32XktCT2ES03dcegMFV3EnNUd/cfQFWfCmXOc7dM+RVTrGSSDGp6g3hcOekl+Y6PR5Tc2S5xMg2EWhSNDE9xupixGscvkoYPbck3G7dPGU5p1buFo3Rv090l2otkR7HtfESNJ1EW+vVS2xbMIjUZh0339lXGEkwE/wFV9NhaLQcwtMHeR1Bg/UdXDnUrZSa1sfYgwC50+J0DfcRM+iabSvrcjL6ZRv3o+OX1SSbGIbwOriAvcYy2kzfzWjJ2nQhqis7Xb3XRwPyWVvFz1WsbTbYwsqxLYe4cz8108L2TASQhC0BgL0BeIQBoPZynhsLgvvbQXVhGas7IfhPJIazD0jrU8M1XAhuoCqW2u0NTEu71mgyGyTc6uc43e8yZcb3KZ4fGvZYG3A3HPySjqbH3b3XfpOh6Hd0S1GpXL+i16pDSUBeuYQYIgrkJhU177KQ37i8kuMVSSPyiQ1sTxMSrg7FAEOiREHoqF2B203C7KrVqgloxLWRAzd5tLMW8wMzo/p5lW8Y+nUax9OpTcx3hcHa34ASNYIIkQsTmOSk36BIfnENtY+gXYe2ARE5tN9juMX1TSlXaTGamSbATedN6eY1zGuhjQCBd5IDWgXF9LCSSTaeAWe5OKu0MqzujGSsdO64x1zFU8VQW2EmB8lN9ndvUsU3EFhGUOczMSB3WjKCN8HUdVXXYBrC6oPE8Aa2hukDceanNHS8u1+5d0oibXy8Tx/2u/vIkZdQ4n/jYC6Z13kOEaak8+CKbJiNyXSSE3RMUqXda8viSdNQRpPqpDZuGlriXgD8pMQHAiJbw/hRrCABugAR0T3ZxaXgHpv3if2iU7C0pUkMklQ8fSD3nMBBM6yWyLiRvCSr6HkbBOMW0NIgCZ+UD9klXPdWg1po5WyubSMSss2g2Kr+pWr7SYst2wyKz+qdw/iYQ7GKEIWkNBCEIAEShCAHNPFA2eMw3GYcOh/ZeuwRN6Zzjl4h1b/CarunUIMgkHlZRXyJLEzE5dkOZHjxYPkyif3cE97C9s6WE7lem97C/MC0t7uYBr5BBmwBgcOaYYuu04TDiqHd91Z8tgaFlNpjQ3a6VG09kOqOaKJFTO4NA0dmcYAIPNJcYyTUl7JaN3p7XwlYCvTDg0NDgcgHisBGpOvoqV2/7QBmGNJhcHVzF9SwGXnWzSYCW7eVXYDB0GUHlpz5MwiXCjTAccpF7vYeXnbLcXjH1XZqjnPcd7iSff5Lhx8PyyKbqk/9/wA0WulRcvs+u145hWrFUo0PluVQ+z03erpXauTm6yNiU2nRD4mwJv6XXTHODMxJsLdf8Su64SVCXEDSJPK3I84XKqaGRok/iGIn63pShUIa4ggRczpAcCf58kxzunQHpI9ilMFtINeA6m9wMhwa3MSCIIga71XEn5IvJNKycxDK4nMaZAvvkjd0KWrOhsRqB5cU0p7TY6m0OcRUiC1wh0jSRxiCl3k5JWn02crIraLfks427hQ6o6BcLR8Y0lVbbWFBbmaO+Pkr4JKM9hHsoZCCE6x7QHWTZy1kNOUIQgAQhCABeheL0IAk9sP/AA8M20CjpzdVqOM+qs32UYGkcQ/EVnsaKDRkDnAONV+bKWtN3ZWteeViVUto18wpeHu0w2xG4uN+d0ng8TkzEFwcWloII/NZ08i0uHmqVcaJJftD2rfiqzn1A1zLtptIjJTB7oEaG8k7ySo00aL/AAuLDwdceqYoU+KXQWXrsPh/hOcXOblO8FW/4rTYODuhVF+z5oNRwNwrmMG1tUlrQLCOfFYnMX33ZR1ehriRqmGHeRLiYnTpKlcTTUdUw4mdT9blwRdWmF0OqWLMgxa/Un9k52UcrxHFMGAJ7hnQ+2gNlMdPQSk32WGpSu827xHkRb3EeiTJltrxbzS9ff5fJNMNbNwOq0W9lBliyoWpTBJ3qdxjFEhlyqXTCPZn/aDDtbUtqop4Vk7WYI/EBG9V2sLwtjE7ihomheL1NAEIQgAQhCABCEIAEIQgC5fZwPxHrQqtEQs/+zQTVeOS0atHBYnN/wAjK+yJxjb6qMqgypPF+IphVYs1qmDG/wAUBKfeIK4exDHt0eJbxHiHMK6oqTeF2oXkDkndOtAMiZ38FC4ehMik+HAiHlti2bgjmFM16k3Oo/bl9aJ0Ze2xygqtiWIu3hCqW29rmg9oF8ytGIqmDaQVT+1Tg1oc4d4aLrwpSmrFdM92rjqYpZnxmOgVIqPkkr2viC8y4/4Sa1oQUFSGNn//2Q==">
            <a:extLst>
              <a:ext uri="{FF2B5EF4-FFF2-40B4-BE49-F238E27FC236}">
                <a16:creationId xmlns:a16="http://schemas.microsoft.com/office/drawing/2014/main" id="{8F219541-EB74-44B2-810F-C73C75D2FA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49158" name="Picture 8" descr="http://www.bbsrc.ac.uk/web/multimediafiles/060921_ladybird_aphid.jpg">
            <a:extLst>
              <a:ext uri="{FF2B5EF4-FFF2-40B4-BE49-F238E27FC236}">
                <a16:creationId xmlns:a16="http://schemas.microsoft.com/office/drawing/2014/main" id="{4819493D-6145-46B8-9205-41722B70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4" y="2902750"/>
            <a:ext cx="4105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725F8EA-A375-456F-ADEE-BC0056C6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78" y="105719"/>
            <a:ext cx="10515600" cy="1325563"/>
          </a:xfrm>
        </p:spPr>
        <p:txBody>
          <a:bodyPr/>
          <a:lstStyle/>
          <a:p>
            <a:r>
              <a:rPr lang="en-GB" dirty="0"/>
              <a:t>Chemicals in Agriculture - Alternatives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3D584E-6FF2-4021-9E3E-2EE78059DA0B}"/>
              </a:ext>
            </a:extLst>
          </p:cNvPr>
          <p:cNvSpPr/>
          <p:nvPr/>
        </p:nvSpPr>
        <p:spPr>
          <a:xfrm>
            <a:off x="5594322" y="3123390"/>
            <a:ext cx="552596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is when farmers introduce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natural predator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the pest to control pest numbers</a:t>
            </a:r>
          </a:p>
          <a:p>
            <a:pPr>
              <a:spcBef>
                <a:spcPct val="0"/>
              </a:spcBef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ladybirds are introduced to feed on aphids (greenfly)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9239EDB4-81D2-46FA-AF31-FA766C6D1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210547" y="-2319433"/>
            <a:ext cx="2736850" cy="975249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dirty="0"/>
              <a:t>Other examples of biological control include :</a:t>
            </a:r>
          </a:p>
          <a:p>
            <a:pPr eaLnBrk="1" hangingPunct="1"/>
            <a:endParaRPr lang="en-GB" altLang="en-US" sz="800" dirty="0"/>
          </a:p>
          <a:p>
            <a:pPr eaLnBrk="1" hangingPunct="1"/>
            <a:r>
              <a:rPr lang="en-GB" altLang="en-US" dirty="0"/>
              <a:t>Using the caterpillar moth (</a:t>
            </a:r>
            <a:r>
              <a:rPr lang="en-GB" altLang="en-US" dirty="0" err="1"/>
              <a:t>Cactoblastis</a:t>
            </a:r>
            <a:r>
              <a:rPr lang="en-GB" altLang="en-US" dirty="0"/>
              <a:t>) to kill cacti (</a:t>
            </a:r>
            <a:r>
              <a:rPr lang="en-GB" altLang="en-US" dirty="0" err="1"/>
              <a:t>Optunia</a:t>
            </a:r>
            <a:r>
              <a:rPr lang="en-GB" altLang="en-US" dirty="0"/>
              <a:t>)</a:t>
            </a:r>
          </a:p>
          <a:p>
            <a:pPr eaLnBrk="1" hangingPunct="1"/>
            <a:endParaRPr lang="en-GB" altLang="en-US" sz="800" dirty="0"/>
          </a:p>
          <a:p>
            <a:pPr eaLnBrk="1" hangingPunct="1"/>
            <a:r>
              <a:rPr lang="en-GB" altLang="en-US" dirty="0"/>
              <a:t>Using a virus to kill rabbits (Myxoma virus, causing Myxomatosis)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D1EADD-6350-4213-B5BB-49AE146B94CA}"/>
              </a:ext>
            </a:extLst>
          </p:cNvPr>
          <p:cNvSpPr txBox="1">
            <a:spLocks/>
          </p:cNvSpPr>
          <p:nvPr/>
        </p:nvSpPr>
        <p:spPr>
          <a:xfrm>
            <a:off x="5167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Chemicals in Agriculture - Alternatives</a:t>
            </a:r>
          </a:p>
        </p:txBody>
      </p:sp>
      <p:pic>
        <p:nvPicPr>
          <p:cNvPr id="1027" name="Picture 3" descr="Image result for rabbit population">
            <a:hlinkClick r:id="rId2"/>
            <a:extLst>
              <a:ext uri="{FF2B5EF4-FFF2-40B4-BE49-F238E27FC236}">
                <a16:creationId xmlns:a16="http://schemas.microsoft.com/office/drawing/2014/main" id="{B91DC9C0-67F2-40E8-8CFA-6AB1DE24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44" y="3537898"/>
            <a:ext cx="4246287" cy="25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9E7E3-4A00-4D2A-B874-27FC7A12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3" y="3537898"/>
            <a:ext cx="3353700" cy="2547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A9D2E-A108-4417-B3D9-D13CCF60BD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1"/>
          <a:stretch/>
        </p:blipFill>
        <p:spPr>
          <a:xfrm>
            <a:off x="4475101" y="3537898"/>
            <a:ext cx="2738105" cy="2547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20E83D-6B1D-4D5C-B73A-74ACEE543E05}"/>
              </a:ext>
            </a:extLst>
          </p:cNvPr>
          <p:cNvSpPr txBox="1"/>
          <p:nvPr/>
        </p:nvSpPr>
        <p:spPr>
          <a:xfrm>
            <a:off x="974784" y="6219645"/>
            <a:ext cx="329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Cactoblastis</a:t>
            </a:r>
            <a:r>
              <a:rPr lang="en-GB" sz="2400" dirty="0"/>
              <a:t> caterpillars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66EB1D-89FF-4EA2-95E7-ABDA16E864D0}"/>
              </a:ext>
            </a:extLst>
          </p:cNvPr>
          <p:cNvSpPr txBox="1"/>
          <p:nvPr/>
        </p:nvSpPr>
        <p:spPr>
          <a:xfrm>
            <a:off x="4974524" y="6198230"/>
            <a:ext cx="193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Myxoma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87FD6-B5A4-4BFB-8FCE-255982C9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56" y="1174673"/>
            <a:ext cx="11265310" cy="54129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Increasing human population requires increased food yield</a:t>
            </a:r>
          </a:p>
          <a:p>
            <a:r>
              <a:rPr lang="en-GB" dirty="0"/>
              <a:t>Fertilisers contain nitrates to increase yield</a:t>
            </a:r>
          </a:p>
          <a:p>
            <a:r>
              <a:rPr lang="en-GB" dirty="0"/>
              <a:t>Herbicides and pesticides kill plants and animals which reduce crop yield</a:t>
            </a:r>
          </a:p>
          <a:p>
            <a:r>
              <a:rPr lang="en-GB" dirty="0"/>
              <a:t>Nitrates in soil water are used by plants to produce amino acids which are synthesised into proteins</a:t>
            </a:r>
          </a:p>
          <a:p>
            <a:r>
              <a:rPr lang="en-GB" dirty="0"/>
              <a:t>Animals consume plants to obtain amino acids for protein synthesis</a:t>
            </a:r>
          </a:p>
          <a:p>
            <a:r>
              <a:rPr lang="en-GB" dirty="0"/>
              <a:t>Fertilisers can be added to increase soil nitrate content</a:t>
            </a:r>
          </a:p>
          <a:p>
            <a:r>
              <a:rPr lang="en-GB" dirty="0"/>
              <a:t>Fertilisers can leach into freshwater adding nitrates and causing eutrophication</a:t>
            </a:r>
          </a:p>
          <a:p>
            <a:r>
              <a:rPr lang="en-GB" dirty="0"/>
              <a:t>GM crops can reduce the use of fertilisers</a:t>
            </a:r>
          </a:p>
          <a:p>
            <a:r>
              <a:rPr lang="en-GB" dirty="0"/>
              <a:t>Pesticides can pass along food chains and build up over time (bioaccumulation)</a:t>
            </a:r>
          </a:p>
          <a:p>
            <a:r>
              <a:rPr lang="en-GB" dirty="0"/>
              <a:t>Top predators can be badly affected</a:t>
            </a:r>
          </a:p>
          <a:p>
            <a:r>
              <a:rPr lang="en-GB" dirty="0"/>
              <a:t>Biological control and GM crops are alternatives to use of pesticides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9D51FB-3CA1-42E0-8FED-B5C0F1CB1B1C}"/>
              </a:ext>
            </a:extLst>
          </p:cNvPr>
          <p:cNvSpPr txBox="1">
            <a:spLocks/>
          </p:cNvSpPr>
          <p:nvPr/>
        </p:nvSpPr>
        <p:spPr>
          <a:xfrm>
            <a:off x="50390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3.5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1469702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>
            <a:extLst>
              <a:ext uri="{FF2B5EF4-FFF2-40B4-BE49-F238E27FC236}">
                <a16:creationId xmlns:a16="http://schemas.microsoft.com/office/drawing/2014/main" id="{00C050F8-6177-4AA5-9E7B-1DB3B171A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64" y="997151"/>
            <a:ext cx="1072679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  <a:cs typeface="Arial" panose="020B0604020202020204" pitchFamily="34" charset="0"/>
              </a:rPr>
              <a:t>Genetically modified (GM) plants have had </a:t>
            </a:r>
            <a:r>
              <a:rPr lang="en-GB" altLang="en-US" sz="2800" b="1" dirty="0">
                <a:latin typeface="+mn-lt"/>
                <a:cs typeface="Arial" panose="020B0604020202020204" pitchFamily="34" charset="0"/>
              </a:rPr>
              <a:t>genes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 from other plants or animals inserted into their DNA to improve their </a:t>
            </a:r>
            <a:r>
              <a:rPr lang="en-GB" altLang="en-US" sz="2800" b="1" dirty="0">
                <a:latin typeface="+mn-lt"/>
                <a:cs typeface="Arial" panose="020B0604020202020204" pitchFamily="34" charset="0"/>
              </a:rPr>
              <a:t>characteristics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GB" altLang="en-US" sz="1800" dirty="0"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  <a:cs typeface="Arial" panose="020B0604020202020204" pitchFamily="34" charset="0"/>
              </a:rPr>
              <a:t>Some GM crops have been altered so they can fix their own nitrogen (like peas and beans can), which reduces the need for fertilisers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GB" altLang="en-U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0B4789-FD48-4ABA-B4D5-6D3CEAC8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78" y="-112020"/>
            <a:ext cx="10515600" cy="1325563"/>
          </a:xfrm>
        </p:spPr>
        <p:txBody>
          <a:bodyPr/>
          <a:lstStyle/>
          <a:p>
            <a:r>
              <a:rPr lang="en-GB" dirty="0"/>
              <a:t>Chemicals in Agriculture - Alternatives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A4A20-5365-4EFA-9527-E01D2ED1B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62" y="3170580"/>
            <a:ext cx="2682966" cy="1769856"/>
          </a:xfrm>
          <a:prstGeom prst="rect">
            <a:avLst/>
          </a:prstGeom>
        </p:spPr>
      </p:pic>
      <p:pic>
        <p:nvPicPr>
          <p:cNvPr id="1027" name="Picture 3" descr="Image result for corn borer">
            <a:hlinkClick r:id="rId4"/>
            <a:extLst>
              <a:ext uri="{FF2B5EF4-FFF2-40B4-BE49-F238E27FC236}">
                <a16:creationId xmlns:a16="http://schemas.microsoft.com/office/drawing/2014/main" id="{0130E722-480B-4E11-9675-7AF6FE6A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53" y="3170580"/>
            <a:ext cx="2362849" cy="17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3633D8-6BE4-4145-A63C-9873284A6017}"/>
              </a:ext>
            </a:extLst>
          </p:cNvPr>
          <p:cNvSpPr/>
          <p:nvPr/>
        </p:nvSpPr>
        <p:spPr>
          <a:xfrm>
            <a:off x="514524" y="3322781"/>
            <a:ext cx="4934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Others have been engineered to produce a chemical which is toxic to insects, reducing the need for pesticides</a:t>
            </a:r>
            <a:endParaRPr lang="en-GB" altLang="en-US" sz="28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36398-13C3-49C1-B3CF-5F97CF6104E1}"/>
              </a:ext>
            </a:extLst>
          </p:cNvPr>
          <p:cNvSpPr txBox="1"/>
          <p:nvPr/>
        </p:nvSpPr>
        <p:spPr>
          <a:xfrm>
            <a:off x="5749458" y="5007694"/>
            <a:ext cx="320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GM cotton is resistant to the pink cotton boll worm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3EEC1-B312-472D-B470-7AA0F19631CE}"/>
              </a:ext>
            </a:extLst>
          </p:cNvPr>
          <p:cNvSpPr txBox="1"/>
          <p:nvPr/>
        </p:nvSpPr>
        <p:spPr>
          <a:xfrm>
            <a:off x="9091553" y="4981833"/>
            <a:ext cx="236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GM maize is resistant to the corn borer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B4910-1035-41E6-9714-2874F121B25B}"/>
              </a:ext>
            </a:extLst>
          </p:cNvPr>
          <p:cNvSpPr txBox="1"/>
          <p:nvPr/>
        </p:nvSpPr>
        <p:spPr>
          <a:xfrm>
            <a:off x="1735524" y="5799889"/>
            <a:ext cx="8862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Find out about GM rice that uses nitrogen more efficiently and </a:t>
            </a:r>
            <a:r>
              <a:rPr lang="en-GB" sz="2800" dirty="0" err="1">
                <a:solidFill>
                  <a:srgbClr val="0070C0"/>
                </a:solidFill>
              </a:rPr>
              <a:t>Bt</a:t>
            </a:r>
            <a:r>
              <a:rPr lang="en-GB" sz="2800" dirty="0">
                <a:solidFill>
                  <a:srgbClr val="0070C0"/>
                </a:solidFill>
              </a:rPr>
              <a:t> toxin in tomatoes as an alternative to pesticides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8">
            <a:extLst>
              <a:ext uri="{FF2B5EF4-FFF2-40B4-BE49-F238E27FC236}">
                <a16:creationId xmlns:a16="http://schemas.microsoft.com/office/drawing/2014/main" id="{D0A4A3F1-BD81-4A03-9B5B-53C3970F7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" y="938404"/>
            <a:ext cx="121448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alt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 crops </a:t>
            </a:r>
            <a:r>
              <a:rPr lang="en-GB" alt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 better</a:t>
            </a:r>
            <a:r>
              <a:rPr lang="en-GB" alt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resulting increase in crop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yield can help to support an increasing human population.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alt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chemicals </a:t>
            </a:r>
            <a:r>
              <a:rPr lang="en-GB" alt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 pesticides are required, so less  environmental damage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16AA63-0B97-4C44-AA45-4E2BA46B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51" y="-144122"/>
            <a:ext cx="10515600" cy="1325563"/>
          </a:xfrm>
        </p:spPr>
        <p:txBody>
          <a:bodyPr/>
          <a:lstStyle/>
          <a:p>
            <a:r>
              <a:rPr lang="en-GB" dirty="0"/>
              <a:t>GM Crops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F077D6-003E-4636-9064-433AA8E3D6E7}"/>
              </a:ext>
            </a:extLst>
          </p:cNvPr>
          <p:cNvSpPr/>
          <p:nvPr/>
        </p:nvSpPr>
        <p:spPr>
          <a:xfrm>
            <a:off x="108108" y="2738858"/>
            <a:ext cx="120838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  </a:t>
            </a: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Many regard them as </a:t>
            </a:r>
            <a:r>
              <a:rPr lang="en-GB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unnatural</a:t>
            </a: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, as genes are transferred between species</a:t>
            </a:r>
          </a:p>
          <a:p>
            <a:pPr>
              <a:spcBef>
                <a:spcPct val="0"/>
              </a:spcBef>
            </a:pPr>
            <a:endParaRPr lang="en-GB" altLang="en-US" sz="16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  Farmers who don’t use the GM variety </a:t>
            </a:r>
            <a:r>
              <a:rPr lang="en-GB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can’t compete </a:t>
            </a: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and go out of business.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  GM crops that produce their own pesticides or herbicides may contain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   chemicals that damage our </a:t>
            </a:r>
            <a:r>
              <a:rPr lang="en-GB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health</a:t>
            </a: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  Herbicide resistant GM crops can be sprayed with huge quantities of herbicides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   resulting in </a:t>
            </a:r>
            <a:r>
              <a:rPr lang="en-GB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more</a:t>
            </a: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damage to the environment.</a:t>
            </a:r>
          </a:p>
          <a:p>
            <a:pPr>
              <a:spcBef>
                <a:spcPct val="0"/>
              </a:spcBef>
            </a:pPr>
            <a:endParaRPr lang="en-GB" altLang="en-US" sz="16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Genes may escape into the environment due to cross breeding with wild plants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50724-5769-4DB5-84F7-92F02B61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66" y="261329"/>
            <a:ext cx="2215340" cy="1631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>
            <a:extLst>
              <a:ext uri="{FF2B5EF4-FFF2-40B4-BE49-F238E27FC236}">
                <a16:creationId xmlns:a16="http://schemas.microsoft.com/office/drawing/2014/main" id="{FEB4FC87-2191-4F86-BD3B-8352CF512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17" y="1171575"/>
            <a:ext cx="8893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 dirty="0">
                <a:latin typeface="+mn-lt"/>
              </a:rPr>
              <a:t>Consider the case for genetically modified crop plants…</a:t>
            </a:r>
            <a:r>
              <a:rPr lang="en-GB" altLang="en-US" sz="2800" dirty="0">
                <a:latin typeface="+mn-lt"/>
              </a:rPr>
              <a:t> </a:t>
            </a:r>
          </a:p>
        </p:txBody>
      </p:sp>
      <p:sp>
        <p:nvSpPr>
          <p:cNvPr id="55300" name="Text Box 6">
            <a:extLst>
              <a:ext uri="{FF2B5EF4-FFF2-40B4-BE49-F238E27FC236}">
                <a16:creationId xmlns:a16="http://schemas.microsoft.com/office/drawing/2014/main" id="{82BD3477-935C-4226-8139-25AFB40D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902" y="2912067"/>
            <a:ext cx="41872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What do you think?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Should GM crops be allowed?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68A78C-1903-435F-A552-9D1D92B8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74" y="31750"/>
            <a:ext cx="10515600" cy="1325563"/>
          </a:xfrm>
        </p:spPr>
        <p:txBody>
          <a:bodyPr/>
          <a:lstStyle/>
          <a:p>
            <a:r>
              <a:rPr lang="en-GB" dirty="0"/>
              <a:t>GM Crops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FEF03-7634-455A-A620-2D31B47E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" y="2129813"/>
            <a:ext cx="5057843" cy="37242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87FD6-B5A4-4BFB-8FCE-255982C9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56" y="1174673"/>
            <a:ext cx="11265310" cy="54129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Increasing human population requires increased food yield</a:t>
            </a:r>
          </a:p>
          <a:p>
            <a:r>
              <a:rPr lang="en-GB" dirty="0"/>
              <a:t>Fertilisers contain nitrates to increase yield</a:t>
            </a:r>
          </a:p>
          <a:p>
            <a:r>
              <a:rPr lang="en-GB" dirty="0"/>
              <a:t>Herbicides and pesticides kill plants and animals which reduce crop yield</a:t>
            </a:r>
          </a:p>
          <a:p>
            <a:r>
              <a:rPr lang="en-GB" dirty="0"/>
              <a:t>Nitrates in soil water are used by plants to produce amino acids which are synthesised into proteins</a:t>
            </a:r>
          </a:p>
          <a:p>
            <a:r>
              <a:rPr lang="en-GB" dirty="0"/>
              <a:t>Animals consume plants to obtain amino acids for protein synthesis</a:t>
            </a:r>
          </a:p>
          <a:p>
            <a:r>
              <a:rPr lang="en-GB" dirty="0"/>
              <a:t>Fertilisers can be added to increase soil nitrate content</a:t>
            </a:r>
          </a:p>
          <a:p>
            <a:r>
              <a:rPr lang="en-GB" dirty="0"/>
              <a:t>Fertilisers can leach into freshwater adding nitrates and causing eutrophication</a:t>
            </a:r>
          </a:p>
          <a:p>
            <a:r>
              <a:rPr lang="en-GB" dirty="0"/>
              <a:t>GM crops can reduce the use of fertilisers</a:t>
            </a:r>
          </a:p>
          <a:p>
            <a:r>
              <a:rPr lang="en-GB" dirty="0"/>
              <a:t>Pesticides can pass along food chains and build up over time (bioaccumulation)</a:t>
            </a:r>
          </a:p>
          <a:p>
            <a:r>
              <a:rPr lang="en-GB" dirty="0"/>
              <a:t>Top predators can be badly affected</a:t>
            </a:r>
          </a:p>
          <a:p>
            <a:r>
              <a:rPr lang="en-GB" dirty="0"/>
              <a:t>Biological control and GM crops are alternatives to use of pesticides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9D51FB-3CA1-42E0-8FED-B5C0F1CB1B1C}"/>
              </a:ext>
            </a:extLst>
          </p:cNvPr>
          <p:cNvSpPr txBox="1">
            <a:spLocks/>
          </p:cNvSpPr>
          <p:nvPr/>
        </p:nvSpPr>
        <p:spPr>
          <a:xfrm>
            <a:off x="50390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3.5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40754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>
            <a:extLst>
              <a:ext uri="{FF2B5EF4-FFF2-40B4-BE49-F238E27FC236}">
                <a16:creationId xmlns:a16="http://schemas.microsoft.com/office/drawing/2014/main" id="{2165DDDF-FB46-4944-9473-DD18B37D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9" y="2030794"/>
            <a:ext cx="6497004" cy="4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14">
            <a:extLst>
              <a:ext uri="{FF2B5EF4-FFF2-40B4-BE49-F238E27FC236}">
                <a16:creationId xmlns:a16="http://schemas.microsoft.com/office/drawing/2014/main" id="{3FFCFF76-465E-4E25-84CC-907F4C82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1104746"/>
            <a:ext cx="11835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Why has the human population risen like this in the last 500 years?</a:t>
            </a:r>
          </a:p>
        </p:txBody>
      </p:sp>
      <p:sp>
        <p:nvSpPr>
          <p:cNvPr id="18436" name="Text Box 15">
            <a:extLst>
              <a:ext uri="{FF2B5EF4-FFF2-40B4-BE49-F238E27FC236}">
                <a16:creationId xmlns:a16="http://schemas.microsoft.com/office/drawing/2014/main" id="{A450A48C-CA96-4C2A-BA90-8AFCE702C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248058"/>
            <a:ext cx="6337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 Population Growth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3E8231-305C-4743-951C-93E67ACF2BF0}"/>
              </a:ext>
            </a:extLst>
          </p:cNvPr>
          <p:cNvSpPr/>
          <p:nvPr/>
        </p:nvSpPr>
        <p:spPr>
          <a:xfrm>
            <a:off x="7161759" y="2208585"/>
            <a:ext cx="3962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death from illness or child birth due to developments in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our ability to feed ourselves due to developments in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agriculture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7FBD4-06BB-49DF-9D06-CC94075D76B2}"/>
              </a:ext>
            </a:extLst>
          </p:cNvPr>
          <p:cNvSpPr/>
          <p:nvPr/>
        </p:nvSpPr>
        <p:spPr>
          <a:xfrm>
            <a:off x="2782341" y="2706266"/>
            <a:ext cx="31707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human population has undergone </a:t>
            </a: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 growth</a:t>
            </a:r>
            <a:r>
              <a:rPr lang="en-GB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59E4-CF98-4875-A365-7AD62723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88900"/>
            <a:ext cx="10515600" cy="1325563"/>
          </a:xfrm>
        </p:spPr>
        <p:txBody>
          <a:bodyPr/>
          <a:lstStyle/>
          <a:p>
            <a:r>
              <a:rPr lang="en-GB" dirty="0"/>
              <a:t>Developments in Agriculture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E28017-BEF6-425B-B457-AF77527A0F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248626"/>
            <a:ext cx="3846547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E1A4A725-71B2-401A-8308-A99BBC05C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2" y="1248626"/>
            <a:ext cx="403225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2A462-9D23-4547-A29E-2D63CD0A8142}"/>
              </a:ext>
            </a:extLst>
          </p:cNvPr>
          <p:cNvSpPr txBox="1"/>
          <p:nvPr/>
        </p:nvSpPr>
        <p:spPr>
          <a:xfrm>
            <a:off x="9315452" y="1721256"/>
            <a:ext cx="266699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How has farming changed since Victorian times?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24058-E0CE-4093-BFEF-0E6A560E4FD9}"/>
              </a:ext>
            </a:extLst>
          </p:cNvPr>
          <p:cNvSpPr txBox="1"/>
          <p:nvPr/>
        </p:nvSpPr>
        <p:spPr>
          <a:xfrm>
            <a:off x="504825" y="4029889"/>
            <a:ext cx="1038156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Mechanisation</a:t>
            </a:r>
            <a:r>
              <a:rPr lang="en-GB" sz="2800" dirty="0"/>
              <a:t> and </a:t>
            </a:r>
            <a:r>
              <a:rPr lang="en-GB" sz="2800" b="1" dirty="0"/>
              <a:t>increased field size </a:t>
            </a:r>
            <a:r>
              <a:rPr lang="en-GB" sz="2800" dirty="0"/>
              <a:t>increases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Monocultures</a:t>
            </a:r>
            <a:r>
              <a:rPr lang="en-GB" sz="2800" dirty="0"/>
              <a:t> – growing one crop over a large area is more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Use of </a:t>
            </a:r>
            <a:r>
              <a:rPr lang="en-GB" sz="2800" b="1" dirty="0"/>
              <a:t>chemicals</a:t>
            </a:r>
            <a:r>
              <a:rPr lang="en-GB" sz="2800" dirty="0"/>
              <a:t> such as fertilisers, herbicides and pesticides</a:t>
            </a:r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Improved</a:t>
            </a:r>
            <a:r>
              <a:rPr lang="en-GB" sz="2800" dirty="0"/>
              <a:t> </a:t>
            </a:r>
            <a:r>
              <a:rPr lang="en-GB" sz="2800" b="1" dirty="0"/>
              <a:t>crop varieties </a:t>
            </a:r>
            <a:r>
              <a:rPr lang="en-GB" sz="2800" dirty="0"/>
              <a:t>due to crop breeding and GM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Intensive</a:t>
            </a:r>
            <a:r>
              <a:rPr lang="en-GB" sz="2800" dirty="0"/>
              <a:t> </a:t>
            </a:r>
            <a:r>
              <a:rPr lang="en-GB" sz="2800" b="1" dirty="0"/>
              <a:t>farming</a:t>
            </a:r>
            <a:r>
              <a:rPr lang="en-GB" sz="2800" dirty="0"/>
              <a:t> practices, such as rearing animals in sheds</a:t>
            </a:r>
          </a:p>
        </p:txBody>
      </p:sp>
    </p:spTree>
    <p:extLst>
      <p:ext uri="{BB962C8B-B14F-4D97-AF65-F5344CB8AC3E}">
        <p14:creationId xmlns:p14="http://schemas.microsoft.com/office/powerpoint/2010/main" val="10765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4DC14E72-4AAE-47CE-BC60-F7305816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60" y="960971"/>
            <a:ext cx="114623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 </a:t>
            </a:r>
            <a:r>
              <a:rPr lang="en-GB" alt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land produces </a:t>
            </a:r>
            <a:r>
              <a:rPr lang="en-GB" altLang="en-US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food </a:t>
            </a:r>
            <a:r>
              <a:rPr lang="en-GB" alt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only the best variety of crop is grown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GB" altLang="en-US" sz="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It </a:t>
            </a:r>
            <a:r>
              <a:rPr lang="en-GB" altLang="en-US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simplifies</a:t>
            </a:r>
            <a:r>
              <a:rPr lang="en-GB" alt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sowing and harvesting of the crop as </a:t>
            </a:r>
            <a:r>
              <a:rPr lang="en-GB" altLang="en-US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machinery</a:t>
            </a:r>
            <a:r>
              <a:rPr lang="en-GB" alt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used,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which also reduces labour costs.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FCB8FCEB-FD4B-4DDC-B9AA-004E3A20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66" y="130061"/>
            <a:ext cx="105937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Monoculture – growing one species only</a:t>
            </a:r>
            <a:endParaRPr lang="en-US" altLang="en-US" sz="4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AF713E-F7E8-4079-B5F0-9CC2EB1F6E85}"/>
              </a:ext>
            </a:extLst>
          </p:cNvPr>
          <p:cNvSpPr/>
          <p:nvPr/>
        </p:nvSpPr>
        <p:spPr>
          <a:xfrm>
            <a:off x="298360" y="3504247"/>
            <a:ext cx="861909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only one species of plant is wanted, weeds are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killed using </a:t>
            </a:r>
            <a:r>
              <a:rPr lang="en-GB" altLang="en-US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herbicides</a:t>
            </a: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GB" altLang="en-US" sz="800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Important </a:t>
            </a:r>
            <a:r>
              <a:rPr lang="en-GB" altLang="en-US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wildlife habitats </a:t>
            </a: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 hedgerows, ditches,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marshes, ponds and small woodlands are </a:t>
            </a:r>
            <a:r>
              <a:rPr lang="en-GB" altLang="en-US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create larger fields</a:t>
            </a:r>
          </a:p>
          <a:p>
            <a:pPr>
              <a:spcBef>
                <a:spcPct val="0"/>
              </a:spcBef>
            </a:pPr>
            <a:endParaRPr lang="en-GB" altLang="en-US" sz="800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This </a:t>
            </a:r>
            <a:r>
              <a:rPr lang="en-GB" altLang="en-US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biodiversity </a:t>
            </a: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removes the natural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predators of pests that feed on the crop.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AB057-A958-4981-AE9A-D1D7EAFA6C49}"/>
              </a:ext>
            </a:extLst>
          </p:cNvPr>
          <p:cNvSpPr txBox="1"/>
          <p:nvPr/>
        </p:nvSpPr>
        <p:spPr>
          <a:xfrm>
            <a:off x="298360" y="2530185"/>
            <a:ext cx="1189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C3300"/>
                </a:solidFill>
              </a:rPr>
              <a:t>As similar plants are grown close together, </a:t>
            </a:r>
            <a:r>
              <a:rPr lang="en-GB" sz="2800" b="1" dirty="0">
                <a:solidFill>
                  <a:srgbClr val="CC3300"/>
                </a:solidFill>
              </a:rPr>
              <a:t>pests and diseases spread rapidly</a:t>
            </a:r>
            <a:r>
              <a:rPr lang="en-GB" sz="2800" dirty="0">
                <a:solidFill>
                  <a:srgbClr val="CC3300"/>
                </a:solidFill>
              </a:rPr>
              <a:t>, and </a:t>
            </a:r>
            <a:r>
              <a:rPr lang="en-GB" sz="2800" b="1" dirty="0">
                <a:solidFill>
                  <a:srgbClr val="CC3300"/>
                </a:solidFill>
              </a:rPr>
              <a:t>more pesticides </a:t>
            </a:r>
            <a:r>
              <a:rPr lang="en-GB" sz="2800" dirty="0">
                <a:solidFill>
                  <a:srgbClr val="CC3300"/>
                </a:solidFill>
              </a:rPr>
              <a:t>are needed to control them</a:t>
            </a:r>
          </a:p>
        </p:txBody>
      </p:sp>
      <p:pic>
        <p:nvPicPr>
          <p:cNvPr id="8" name="Picture 6" descr="http://www.tkwa.com/img/0522_mz_farming2.jpg">
            <a:extLst>
              <a:ext uri="{FF2B5EF4-FFF2-40B4-BE49-F238E27FC236}">
                <a16:creationId xmlns:a16="http://schemas.microsoft.com/office/drawing/2014/main" id="{BB86F5AB-6299-453C-B438-692BDEAB7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5" r="11823"/>
          <a:stretch/>
        </p:blipFill>
        <p:spPr bwMode="auto">
          <a:xfrm>
            <a:off x="8987246" y="3884023"/>
            <a:ext cx="3063906" cy="23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37CF-CDE4-406F-A7D7-DB833AFF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91" y="-162579"/>
            <a:ext cx="10515600" cy="1325563"/>
          </a:xfrm>
        </p:spPr>
        <p:txBody>
          <a:bodyPr/>
          <a:lstStyle/>
          <a:p>
            <a:r>
              <a:rPr lang="en-GB" dirty="0"/>
              <a:t>Chemicals in Agriculture - Fertilisers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8B13D-E4FF-4FD9-8914-EE850081F86C}"/>
              </a:ext>
            </a:extLst>
          </p:cNvPr>
          <p:cNvSpPr/>
          <p:nvPr/>
        </p:nvSpPr>
        <p:spPr>
          <a:xfrm>
            <a:off x="354054" y="845102"/>
            <a:ext cx="111972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/>
              <a:t>Plants are able to make some molecules using photosynthesis, but also  need </a:t>
            </a:r>
            <a:r>
              <a:rPr lang="en-GB" altLang="en-US" sz="2800" b="1" dirty="0"/>
              <a:t>minerals</a:t>
            </a:r>
            <a:r>
              <a:rPr lang="en-GB" altLang="en-US" sz="2800" dirty="0"/>
              <a:t> from the soil to build other molecules such as </a:t>
            </a:r>
            <a:r>
              <a:rPr lang="en-GB" altLang="en-US" sz="2800" b="1" dirty="0"/>
              <a:t>proteins</a:t>
            </a:r>
            <a:endParaRPr lang="en-GB" altLang="en-US" sz="800" b="1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b="1" dirty="0"/>
              <a:t>Nitrogen</a:t>
            </a:r>
            <a:r>
              <a:rPr lang="en-GB" altLang="en-US" sz="2800" dirty="0"/>
              <a:t>(N), </a:t>
            </a:r>
            <a:r>
              <a:rPr lang="en-GB" altLang="en-US" sz="2800" b="1" dirty="0"/>
              <a:t>phosphorous</a:t>
            </a:r>
            <a:r>
              <a:rPr lang="en-GB" altLang="en-US" sz="2800" dirty="0"/>
              <a:t> (P) and </a:t>
            </a:r>
            <a:r>
              <a:rPr lang="en-GB" altLang="en-US" sz="2800" b="1" dirty="0"/>
              <a:t>potassium</a:t>
            </a:r>
            <a:r>
              <a:rPr lang="en-GB" altLang="en-US" sz="2800" dirty="0"/>
              <a:t> (K) are the most important minerals needed by plants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Harvesting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crops removes the essential nutrients.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Fertilisers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are added to replace nutrients used up in plant growth.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Adding fertilisers increases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crop yields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as the plants grow better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altLang="en-US" sz="2800" dirty="0"/>
          </a:p>
        </p:txBody>
      </p:sp>
      <p:pic>
        <p:nvPicPr>
          <p:cNvPr id="9" name="Picture 13" descr="Tractor">
            <a:extLst>
              <a:ext uri="{FF2B5EF4-FFF2-40B4-BE49-F238E27FC236}">
                <a16:creationId xmlns:a16="http://schemas.microsoft.com/office/drawing/2014/main" id="{56672300-9735-4081-AC39-AF5444AC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43" y="4902751"/>
            <a:ext cx="2718026" cy="18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View of two bags of NPK fertiliser by a fence">
            <a:extLst>
              <a:ext uri="{FF2B5EF4-FFF2-40B4-BE49-F238E27FC236}">
                <a16:creationId xmlns:a16="http://schemas.microsoft.com/office/drawing/2014/main" id="{804FFB95-3DA7-4D0E-B6FB-5869D68E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12" y="4902751"/>
            <a:ext cx="2673100" cy="18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Applying fertiliser">
            <a:extLst>
              <a:ext uri="{FF2B5EF4-FFF2-40B4-BE49-F238E27FC236}">
                <a16:creationId xmlns:a16="http://schemas.microsoft.com/office/drawing/2014/main" id="{A6527E4C-F4EA-40F5-A582-259A0437A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1"/>
          <a:stretch/>
        </p:blipFill>
        <p:spPr bwMode="auto">
          <a:xfrm>
            <a:off x="7347629" y="4902751"/>
            <a:ext cx="3154249" cy="187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8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ert1">
            <a:extLst>
              <a:ext uri="{FF2B5EF4-FFF2-40B4-BE49-F238E27FC236}">
                <a16:creationId xmlns:a16="http://schemas.microsoft.com/office/drawing/2014/main" id="{0F34C966-C26B-4AF3-B965-2DFC956D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779" y="4844848"/>
            <a:ext cx="1700293" cy="167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105074">
            <a:extLst>
              <a:ext uri="{FF2B5EF4-FFF2-40B4-BE49-F238E27FC236}">
                <a16:creationId xmlns:a16="http://schemas.microsoft.com/office/drawing/2014/main" id="{9B41BA20-4A22-4351-9A4D-83FF5C82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84" y="2492644"/>
            <a:ext cx="2225352" cy="254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mock%20organic%20fertilizer%20bag">
            <a:extLst>
              <a:ext uri="{FF2B5EF4-FFF2-40B4-BE49-F238E27FC236}">
                <a16:creationId xmlns:a16="http://schemas.microsoft.com/office/drawing/2014/main" id="{CC7AECC1-E286-4C70-8D2A-7FFA550F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0" y="1788629"/>
            <a:ext cx="1646456" cy="270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941DAB9E-E827-40BE-A1B5-616465F0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92" y="2335497"/>
            <a:ext cx="620829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257300" indent="-3429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14500" indent="-3429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171700" indent="-3429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Which fertiliser do you think would be the   best one for growing :</a:t>
            </a:r>
          </a:p>
          <a:p>
            <a:pPr marL="457200" indent="-457200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Green leafy vegetables like spinach?</a:t>
            </a:r>
          </a:p>
          <a:p>
            <a:pPr marL="457200" indent="-457200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Fruit or flowers?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Why would each of these fertilisers be    suitable for each use?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E1EE02-9810-4F5F-B337-65A329CDE360}"/>
              </a:ext>
            </a:extLst>
          </p:cNvPr>
          <p:cNvSpPr/>
          <p:nvPr/>
        </p:nvSpPr>
        <p:spPr>
          <a:xfrm>
            <a:off x="370115" y="1177741"/>
            <a:ext cx="11666374" cy="88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Plant minerals are needed for </a:t>
            </a:r>
            <a:r>
              <a:rPr lang="en-US" altLang="en-US" sz="2800" b="1" dirty="0"/>
              <a:t>leaf</a:t>
            </a:r>
            <a:r>
              <a:rPr lang="en-US" altLang="en-US" sz="2800" dirty="0"/>
              <a:t> (N), </a:t>
            </a:r>
            <a:r>
              <a:rPr lang="en-US" altLang="en-US" sz="2800" b="1" dirty="0"/>
              <a:t>root</a:t>
            </a:r>
            <a:r>
              <a:rPr lang="en-US" altLang="en-US" sz="2800" dirty="0"/>
              <a:t> (P), </a:t>
            </a:r>
            <a:r>
              <a:rPr lang="en-US" altLang="en-US" sz="2800" b="1" dirty="0"/>
              <a:t>flower and fruit </a:t>
            </a:r>
            <a:r>
              <a:rPr lang="en-US" altLang="en-US" sz="2800" dirty="0"/>
              <a:t>growth (K).</a:t>
            </a:r>
          </a:p>
          <a:p>
            <a:pPr>
              <a:lnSpc>
                <a:spcPct val="80000"/>
              </a:lnSpc>
            </a:pPr>
            <a:endParaRPr lang="en-US" altLang="en-US" sz="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(The numbers on bags of </a:t>
            </a:r>
            <a:r>
              <a:rPr lang="en-US" altLang="en-US" sz="2800" dirty="0" err="1"/>
              <a:t>fertiliser</a:t>
            </a:r>
            <a:r>
              <a:rPr lang="en-US" altLang="en-US" sz="2800" dirty="0"/>
              <a:t> refer to ratios of N:P:K)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2C3C3A-3241-4A4D-9A0C-AB43894A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5" y="-38214"/>
            <a:ext cx="10515600" cy="1325563"/>
          </a:xfrm>
        </p:spPr>
        <p:txBody>
          <a:bodyPr/>
          <a:lstStyle/>
          <a:p>
            <a:r>
              <a:rPr lang="en-GB" dirty="0"/>
              <a:t>Chemicals in Agriculture - Fertilisers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3D14E-6F87-4631-85CC-FBBB263A9ADE}"/>
              </a:ext>
            </a:extLst>
          </p:cNvPr>
          <p:cNvSpPr txBox="1"/>
          <p:nvPr/>
        </p:nvSpPr>
        <p:spPr>
          <a:xfrm>
            <a:off x="7473496" y="509741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6EA22-717E-4EB6-B3D3-797EB76565BF}"/>
              </a:ext>
            </a:extLst>
          </p:cNvPr>
          <p:cNvSpPr txBox="1"/>
          <p:nvPr/>
        </p:nvSpPr>
        <p:spPr>
          <a:xfrm>
            <a:off x="11304136" y="51607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DC02A-6883-4DE8-ACBC-659C8BE662AC}"/>
              </a:ext>
            </a:extLst>
          </p:cNvPr>
          <p:cNvSpPr txBox="1"/>
          <p:nvPr/>
        </p:nvSpPr>
        <p:spPr>
          <a:xfrm>
            <a:off x="11178072" y="178862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8E9E4-9568-409C-A71F-A647A7F93E18}"/>
              </a:ext>
            </a:extLst>
          </p:cNvPr>
          <p:cNvSpPr txBox="1"/>
          <p:nvPr/>
        </p:nvSpPr>
        <p:spPr>
          <a:xfrm>
            <a:off x="522514" y="5466742"/>
            <a:ext cx="612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1.  C – highest proportion of N for leaf growth (7x quantity of 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B06E1-7559-4AFA-8DF0-740DC0C24D0F}"/>
              </a:ext>
            </a:extLst>
          </p:cNvPr>
          <p:cNvSpPr txBox="1"/>
          <p:nvPr/>
        </p:nvSpPr>
        <p:spPr>
          <a:xfrm>
            <a:off x="522514" y="6042459"/>
            <a:ext cx="780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2.  B – highest proportion of K for fruit and flowers (equal quantities of N,P and K)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280CE0-AE29-4B9E-8E0E-93E6A3E2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" y="-118937"/>
            <a:ext cx="10515600" cy="1325563"/>
          </a:xfrm>
        </p:spPr>
        <p:txBody>
          <a:bodyPr/>
          <a:lstStyle/>
          <a:p>
            <a:r>
              <a:rPr lang="en-GB" dirty="0"/>
              <a:t>Chemicals in Agriculture - Fertilisers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41B58-95AB-4039-B4B2-90324649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9" y="1873753"/>
            <a:ext cx="6368061" cy="4776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E2C926-18E1-440B-BEF1-08ED4370598F}"/>
              </a:ext>
            </a:extLst>
          </p:cNvPr>
          <p:cNvSpPr txBox="1"/>
          <p:nvPr/>
        </p:nvSpPr>
        <p:spPr>
          <a:xfrm>
            <a:off x="6945078" y="840095"/>
            <a:ext cx="49701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Nitrates</a:t>
            </a:r>
            <a:r>
              <a:rPr lang="en-GB" sz="2800" dirty="0"/>
              <a:t> dissolved in soil water are absorbed by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Nitrates</a:t>
            </a:r>
            <a:r>
              <a:rPr lang="en-GB" sz="2800" dirty="0"/>
              <a:t> are used by plants to make </a:t>
            </a:r>
            <a:r>
              <a:rPr lang="en-GB" sz="2800" b="1" dirty="0"/>
              <a:t>amino</a:t>
            </a:r>
            <a:r>
              <a:rPr lang="en-GB" sz="2800" dirty="0"/>
              <a:t> acids, which are built into </a:t>
            </a:r>
            <a:r>
              <a:rPr lang="en-GB" sz="2800" b="1" dirty="0"/>
              <a:t>proteins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Animals consume plants to obtain </a:t>
            </a:r>
            <a:r>
              <a:rPr lang="en-GB" sz="2800" b="1" dirty="0"/>
              <a:t>amino acids </a:t>
            </a:r>
            <a:r>
              <a:rPr lang="en-GB" sz="2800" dirty="0"/>
              <a:t>for building their own </a:t>
            </a:r>
            <a:r>
              <a:rPr lang="en-GB" sz="2800" b="1" dirty="0"/>
              <a:t>proteins</a:t>
            </a:r>
            <a:r>
              <a:rPr lang="en-GB" sz="2800" dirty="0"/>
              <a:t> (protein synthesis)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Fertilisers</a:t>
            </a:r>
            <a:r>
              <a:rPr lang="en-GB" sz="2800" dirty="0"/>
              <a:t> can be added to increase the </a:t>
            </a:r>
            <a:r>
              <a:rPr lang="en-GB" sz="2800" b="1" dirty="0"/>
              <a:t>nitrate content </a:t>
            </a:r>
            <a:r>
              <a:rPr lang="en-GB" sz="2800" dirty="0"/>
              <a:t>of the soil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3A70E6-5F67-4795-93BC-20F0BA4B8448}"/>
              </a:ext>
            </a:extLst>
          </p:cNvPr>
          <p:cNvSpPr/>
          <p:nvPr/>
        </p:nvSpPr>
        <p:spPr>
          <a:xfrm>
            <a:off x="276817" y="1129526"/>
            <a:ext cx="658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Nitrogen cycle - remember this from Nat 4?</a:t>
            </a:r>
          </a:p>
        </p:txBody>
      </p:sp>
    </p:spTree>
    <p:extLst>
      <p:ext uri="{BB962C8B-B14F-4D97-AF65-F5344CB8AC3E}">
        <p14:creationId xmlns:p14="http://schemas.microsoft.com/office/powerpoint/2010/main" val="5495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440C52-C8AA-4655-84FF-032E8543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3" y="-93307"/>
            <a:ext cx="10515600" cy="1325563"/>
          </a:xfrm>
        </p:spPr>
        <p:txBody>
          <a:bodyPr/>
          <a:lstStyle/>
          <a:p>
            <a:r>
              <a:rPr lang="en-GB" dirty="0"/>
              <a:t>Chemicals in Agriculture - Fertilisers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7270B-3B67-4914-97F7-C5413C897787}"/>
              </a:ext>
            </a:extLst>
          </p:cNvPr>
          <p:cNvSpPr txBox="1"/>
          <p:nvPr/>
        </p:nvSpPr>
        <p:spPr>
          <a:xfrm>
            <a:off x="249192" y="1336346"/>
            <a:ext cx="1175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 Nat 5, you do not need to remember the full details of the nitrogen cycle…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2BC20-7866-4C1A-84C3-3B20F75584B7}"/>
              </a:ext>
            </a:extLst>
          </p:cNvPr>
          <p:cNvSpPr/>
          <p:nvPr/>
        </p:nvSpPr>
        <p:spPr>
          <a:xfrm>
            <a:off x="4446035" y="4968552"/>
            <a:ext cx="1925215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nitrate dissolved in soil water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B21F7-92CE-44C6-A407-9F7680E7FC40}"/>
              </a:ext>
            </a:extLst>
          </p:cNvPr>
          <p:cNvSpPr/>
          <p:nvPr/>
        </p:nvSpPr>
        <p:spPr>
          <a:xfrm>
            <a:off x="4446035" y="2640564"/>
            <a:ext cx="1925216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Plants turn nitrate into amino acids then proteins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A38BE-7018-49B5-9DAD-DD6BC76749CC}"/>
              </a:ext>
            </a:extLst>
          </p:cNvPr>
          <p:cNvSpPr/>
          <p:nvPr/>
        </p:nvSpPr>
        <p:spPr>
          <a:xfrm>
            <a:off x="7856375" y="2659225"/>
            <a:ext cx="321906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Animals digest plant protein and release amino acids, which are used to build animal protein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817F-16F0-4107-9DBA-9C6936F17B53}"/>
              </a:ext>
            </a:extLst>
          </p:cNvPr>
          <p:cNvSpPr/>
          <p:nvPr/>
        </p:nvSpPr>
        <p:spPr>
          <a:xfrm>
            <a:off x="902985" y="4968552"/>
            <a:ext cx="192521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Fertilisers added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DB1E6FD-A3D1-49F2-9044-70D947B7A68E}"/>
              </a:ext>
            </a:extLst>
          </p:cNvPr>
          <p:cNvSpPr/>
          <p:nvPr/>
        </p:nvSpPr>
        <p:spPr>
          <a:xfrm>
            <a:off x="4860924" y="3730423"/>
            <a:ext cx="264090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D28724D3-E15E-477F-9072-523FDA90ABA1}"/>
              </a:ext>
            </a:extLst>
          </p:cNvPr>
          <p:cNvSpPr/>
          <p:nvPr/>
        </p:nvSpPr>
        <p:spPr>
          <a:xfrm rot="10800000">
            <a:off x="5861318" y="3772554"/>
            <a:ext cx="264090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5218B2A8-3966-4EBC-B0C0-28920695945A}"/>
              </a:ext>
            </a:extLst>
          </p:cNvPr>
          <p:cNvSpPr/>
          <p:nvPr/>
        </p:nvSpPr>
        <p:spPr>
          <a:xfrm rot="13791732">
            <a:off x="7013878" y="3540689"/>
            <a:ext cx="264090" cy="16359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67D6D65-A0E4-4053-9F68-CD605D61B066}"/>
              </a:ext>
            </a:extLst>
          </p:cNvPr>
          <p:cNvSpPr/>
          <p:nvPr/>
        </p:nvSpPr>
        <p:spPr>
          <a:xfrm rot="5400000">
            <a:off x="6981767" y="2627221"/>
            <a:ext cx="264090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254E37CF-4E93-4AEE-B0EC-79855CA230AA}"/>
              </a:ext>
            </a:extLst>
          </p:cNvPr>
          <p:cNvSpPr/>
          <p:nvPr/>
        </p:nvSpPr>
        <p:spPr>
          <a:xfrm rot="5400000">
            <a:off x="3497489" y="4936548"/>
            <a:ext cx="264090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66E443-A17B-4208-B7A4-2579F5866000}"/>
              </a:ext>
            </a:extLst>
          </p:cNvPr>
          <p:cNvSpPr txBox="1"/>
          <p:nvPr/>
        </p:nvSpPr>
        <p:spPr>
          <a:xfrm>
            <a:off x="6958303" y="2596387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E6495-D2C4-48BC-8E8F-7A55AE6490CD}"/>
              </a:ext>
            </a:extLst>
          </p:cNvPr>
          <p:cNvSpPr txBox="1"/>
          <p:nvPr/>
        </p:nvSpPr>
        <p:spPr>
          <a:xfrm>
            <a:off x="4510246" y="3989324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80D05-849C-4240-8037-67E98B851CDB}"/>
              </a:ext>
            </a:extLst>
          </p:cNvPr>
          <p:cNvSpPr txBox="1"/>
          <p:nvPr/>
        </p:nvSpPr>
        <p:spPr>
          <a:xfrm>
            <a:off x="3383447" y="5557797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329D54-96B6-4E3B-8AB2-D98B11268452}"/>
              </a:ext>
            </a:extLst>
          </p:cNvPr>
          <p:cNvSpPr txBox="1"/>
          <p:nvPr/>
        </p:nvSpPr>
        <p:spPr>
          <a:xfrm>
            <a:off x="7401190" y="4358656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BB5176-10EF-4776-8D73-842679045C67}"/>
              </a:ext>
            </a:extLst>
          </p:cNvPr>
          <p:cNvSpPr txBox="1"/>
          <p:nvPr/>
        </p:nvSpPr>
        <p:spPr>
          <a:xfrm>
            <a:off x="6125408" y="3957058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A85604-8317-4784-8990-FBFBB18BB944}"/>
              </a:ext>
            </a:extLst>
          </p:cNvPr>
          <p:cNvSpPr txBox="1"/>
          <p:nvPr/>
        </p:nvSpPr>
        <p:spPr>
          <a:xfrm>
            <a:off x="8283306" y="4326390"/>
            <a:ext cx="296785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/>
              <a:t>Uptake by roots</a:t>
            </a:r>
          </a:p>
          <a:p>
            <a:pPr marL="342900" indent="-342900">
              <a:buAutoNum type="arabicPeriod"/>
            </a:pPr>
            <a:endParaRPr lang="en-GB" sz="800" b="1" dirty="0"/>
          </a:p>
          <a:p>
            <a:pPr marL="342900" indent="-342900">
              <a:buAutoNum type="arabicPeriod"/>
            </a:pPr>
            <a:r>
              <a:rPr lang="en-GB" sz="2400" dirty="0"/>
              <a:t>Plants eaten</a:t>
            </a:r>
          </a:p>
          <a:p>
            <a:pPr marL="342900" indent="-342900">
              <a:buAutoNum type="arabicPeriod"/>
            </a:pPr>
            <a:endParaRPr lang="en-GB" sz="800" dirty="0"/>
          </a:p>
          <a:p>
            <a:pPr marL="342900" indent="-342900">
              <a:buAutoNum type="arabicPeriod"/>
            </a:pPr>
            <a:r>
              <a:rPr lang="en-GB" sz="2400" dirty="0"/>
              <a:t>Death and decay</a:t>
            </a:r>
          </a:p>
          <a:p>
            <a:pPr marL="342900" indent="-342900">
              <a:buAutoNum type="arabicPeriod"/>
            </a:pPr>
            <a:endParaRPr lang="en-GB" sz="800" dirty="0"/>
          </a:p>
          <a:p>
            <a:pPr marL="342900" indent="-342900">
              <a:buAutoNum type="arabicPeriod"/>
            </a:pPr>
            <a:r>
              <a:rPr lang="en-GB" sz="2400" dirty="0"/>
              <a:t>Artificially increase soil nitrate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DF1AA5-96A9-4649-9D7E-6A7EA78D53E4}"/>
              </a:ext>
            </a:extLst>
          </p:cNvPr>
          <p:cNvSpPr txBox="1"/>
          <p:nvPr/>
        </p:nvSpPr>
        <p:spPr>
          <a:xfrm>
            <a:off x="449957" y="2600857"/>
            <a:ext cx="283127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What do the arrows represent?</a:t>
            </a:r>
          </a:p>
        </p:txBody>
      </p:sp>
    </p:spTree>
    <p:extLst>
      <p:ext uri="{BB962C8B-B14F-4D97-AF65-F5344CB8AC3E}">
        <p14:creationId xmlns:p14="http://schemas.microsoft.com/office/powerpoint/2010/main" val="17427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1804</Words>
  <Application>Microsoft Office PowerPoint</Application>
  <PresentationFormat>Widescreen</PresentationFormat>
  <Paragraphs>240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Constantia</vt:lpstr>
      <vt:lpstr>Georgia</vt:lpstr>
      <vt:lpstr>Trebuchet MS</vt:lpstr>
      <vt:lpstr>Wingdings 2</vt:lpstr>
      <vt:lpstr>Office Theme</vt:lpstr>
      <vt:lpstr>3.5 Food Production</vt:lpstr>
      <vt:lpstr>PowerPoint Presentation</vt:lpstr>
      <vt:lpstr>PowerPoint Presentation</vt:lpstr>
      <vt:lpstr>Developments in Agriculture</vt:lpstr>
      <vt:lpstr>PowerPoint Presentation</vt:lpstr>
      <vt:lpstr>Chemicals in Agriculture - Fertilisers</vt:lpstr>
      <vt:lpstr>Chemicals in Agriculture - Fertilisers</vt:lpstr>
      <vt:lpstr>Chemicals in Agriculture - Fertilisers</vt:lpstr>
      <vt:lpstr>Chemicals in Agriculture - Fertilisers</vt:lpstr>
      <vt:lpstr>Problems with Fertilisers</vt:lpstr>
      <vt:lpstr>Problems with Fertilisers</vt:lpstr>
      <vt:lpstr>Problems with Fertilisers</vt:lpstr>
      <vt:lpstr>Chemicals in Agriculture - Herbicides</vt:lpstr>
      <vt:lpstr>Chemicals in Agriculture - Pesticides</vt:lpstr>
      <vt:lpstr>PowerPoint Presentation</vt:lpstr>
      <vt:lpstr>PowerPoint Presentation</vt:lpstr>
      <vt:lpstr>Chemicals in Agriculture - Pesticides</vt:lpstr>
      <vt:lpstr>Chemicals in Agriculture - Alternatives</vt:lpstr>
      <vt:lpstr>PowerPoint Presentation</vt:lpstr>
      <vt:lpstr>Chemicals in Agriculture - Alternatives</vt:lpstr>
      <vt:lpstr>GM Crops</vt:lpstr>
      <vt:lpstr>GM Crops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Food Production</dc:title>
  <dc:creator>Sue Bellis</dc:creator>
  <cp:lastModifiedBy> </cp:lastModifiedBy>
  <cp:revision>81</cp:revision>
  <dcterms:created xsi:type="dcterms:W3CDTF">2019-06-04T20:14:47Z</dcterms:created>
  <dcterms:modified xsi:type="dcterms:W3CDTF">2019-09-06T06:57:30Z</dcterms:modified>
</cp:coreProperties>
</file>