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84" r:id="rId4"/>
    <p:sldId id="258" r:id="rId5"/>
    <p:sldId id="283" r:id="rId6"/>
    <p:sldId id="282" r:id="rId7"/>
    <p:sldId id="285" r:id="rId8"/>
    <p:sldId id="259" r:id="rId9"/>
    <p:sldId id="260" r:id="rId10"/>
    <p:sldId id="262" r:id="rId11"/>
    <p:sldId id="286" r:id="rId12"/>
    <p:sldId id="264" r:id="rId13"/>
    <p:sldId id="265" r:id="rId14"/>
    <p:sldId id="266" r:id="rId15"/>
    <p:sldId id="287" r:id="rId16"/>
    <p:sldId id="292" r:id="rId17"/>
    <p:sldId id="288" r:id="rId18"/>
    <p:sldId id="289" r:id="rId19"/>
    <p:sldId id="263" r:id="rId20"/>
    <p:sldId id="298" r:id="rId21"/>
    <p:sldId id="268" r:id="rId22"/>
    <p:sldId id="290" r:id="rId23"/>
    <p:sldId id="291" r:id="rId24"/>
    <p:sldId id="269" r:id="rId25"/>
    <p:sldId id="299" r:id="rId26"/>
    <p:sldId id="293" r:id="rId27"/>
    <p:sldId id="261" r:id="rId28"/>
    <p:sldId id="294" r:id="rId29"/>
    <p:sldId id="295" r:id="rId30"/>
    <p:sldId id="296" r:id="rId31"/>
    <p:sldId id="300" r:id="rId32"/>
    <p:sldId id="297"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AF3"/>
    <a:srgbClr val="F8F4E1"/>
    <a:srgbClr val="FBFAF2"/>
    <a:srgbClr val="9A248F"/>
    <a:srgbClr val="F5E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62"/>
    <p:restoredTop sz="94630"/>
  </p:normalViewPr>
  <p:slideViewPr>
    <p:cSldViewPr snapToGrid="0">
      <p:cViewPr>
        <p:scale>
          <a:sx n="100" d="100"/>
          <a:sy n="100" d="100"/>
        </p:scale>
        <p:origin x="1296"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A2909-D90A-2B46-8A01-32CD64C391AD}" type="datetimeFigureOut">
              <a:rPr lang="en-US" smtClean="0"/>
              <a:t>5/26/23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57470-F183-C640-9A58-FFF2DA1CD9B4}" type="slidenum">
              <a:rPr lang="en-US" smtClean="0"/>
              <a:t>‹#›</a:t>
            </a:fld>
            <a:endParaRPr lang="en-US"/>
          </a:p>
        </p:txBody>
      </p:sp>
    </p:spTree>
    <p:extLst>
      <p:ext uri="{BB962C8B-B14F-4D97-AF65-F5344CB8AC3E}">
        <p14:creationId xmlns:p14="http://schemas.microsoft.com/office/powerpoint/2010/main" val="292528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7470-F183-C640-9A58-FFF2DA1CD9B4}" type="slidenum">
              <a:rPr lang="en-US" smtClean="0"/>
              <a:t>9</a:t>
            </a:fld>
            <a:endParaRPr lang="en-US"/>
          </a:p>
        </p:txBody>
      </p:sp>
    </p:spTree>
    <p:extLst>
      <p:ext uri="{BB962C8B-B14F-4D97-AF65-F5344CB8AC3E}">
        <p14:creationId xmlns:p14="http://schemas.microsoft.com/office/powerpoint/2010/main" val="80776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7470-F183-C640-9A58-FFF2DA1CD9B4}" type="slidenum">
              <a:rPr lang="en-US" smtClean="0"/>
              <a:t>20</a:t>
            </a:fld>
            <a:endParaRPr lang="en-US"/>
          </a:p>
        </p:txBody>
      </p:sp>
    </p:spTree>
    <p:extLst>
      <p:ext uri="{BB962C8B-B14F-4D97-AF65-F5344CB8AC3E}">
        <p14:creationId xmlns:p14="http://schemas.microsoft.com/office/powerpoint/2010/main" val="100996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7470-F183-C640-9A58-FFF2DA1CD9B4}" type="slidenum">
              <a:rPr lang="en-US" smtClean="0"/>
              <a:t>25</a:t>
            </a:fld>
            <a:endParaRPr lang="en-US"/>
          </a:p>
        </p:txBody>
      </p:sp>
    </p:spTree>
    <p:extLst>
      <p:ext uri="{BB962C8B-B14F-4D97-AF65-F5344CB8AC3E}">
        <p14:creationId xmlns:p14="http://schemas.microsoft.com/office/powerpoint/2010/main" val="676092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7470-F183-C640-9A58-FFF2DA1CD9B4}" type="slidenum">
              <a:rPr lang="en-US" smtClean="0"/>
              <a:t>31</a:t>
            </a:fld>
            <a:endParaRPr lang="en-US"/>
          </a:p>
        </p:txBody>
      </p:sp>
    </p:spTree>
    <p:extLst>
      <p:ext uri="{BB962C8B-B14F-4D97-AF65-F5344CB8AC3E}">
        <p14:creationId xmlns:p14="http://schemas.microsoft.com/office/powerpoint/2010/main" val="238456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F732-93F8-02F3-94E2-0E39E2B4DE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4A1A5D-4840-F2DA-6892-D442C9068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0B3DBF-B596-ADEA-EF28-7B8C195A62E8}"/>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5" name="Footer Placeholder 4">
            <a:extLst>
              <a:ext uri="{FF2B5EF4-FFF2-40B4-BE49-F238E27FC236}">
                <a16:creationId xmlns:a16="http://schemas.microsoft.com/office/drawing/2014/main" id="{00460800-7157-6E34-C7E1-2A1983EA8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AF66F-F5D5-FE77-EE22-BB5DD2EB3365}"/>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1482868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02CF-759E-A75A-1CD4-6388B799097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FF98ED-E5D0-0659-DA13-682583F326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F72BFC-30F8-B61F-FB60-5B73A8845FA3}"/>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5" name="Footer Placeholder 4">
            <a:extLst>
              <a:ext uri="{FF2B5EF4-FFF2-40B4-BE49-F238E27FC236}">
                <a16:creationId xmlns:a16="http://schemas.microsoft.com/office/drawing/2014/main" id="{44A10755-0A5E-F2CE-C41D-3D4E315CE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E3DE5-AF3F-91BB-86F7-A92E46800BA3}"/>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603272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B813DB-0146-D1B5-4CB5-F461FFEEC7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0B46B7-AF00-6996-AA52-B6BF41F90A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FCDB20-62B3-B997-CA78-C3D1491E2657}"/>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5" name="Footer Placeholder 4">
            <a:extLst>
              <a:ext uri="{FF2B5EF4-FFF2-40B4-BE49-F238E27FC236}">
                <a16:creationId xmlns:a16="http://schemas.microsoft.com/office/drawing/2014/main" id="{D24F3CB4-4CF6-6C30-BC38-BF01450A4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ADCA-E74B-DFC3-030F-FD49DF650952}"/>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337429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9A93-F3DF-B75B-894C-4CBD635EAD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57C47D-E95F-DF92-89B6-E2B0A3D061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92F95C-C353-1C0B-7F11-6D224431B04F}"/>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5" name="Footer Placeholder 4">
            <a:extLst>
              <a:ext uri="{FF2B5EF4-FFF2-40B4-BE49-F238E27FC236}">
                <a16:creationId xmlns:a16="http://schemas.microsoft.com/office/drawing/2014/main" id="{9A5D1F8D-1F88-F4DF-251B-D95044515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1DFDF-CF46-C19B-3051-FDCD462429AE}"/>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44553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5923-EA84-E5CE-E4BB-AE269946A3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623B56B-FF20-C121-E506-7D5BD6CD9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72F015-9B0D-A94C-30C1-FA08BC8FFF80}"/>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5" name="Footer Placeholder 4">
            <a:extLst>
              <a:ext uri="{FF2B5EF4-FFF2-40B4-BE49-F238E27FC236}">
                <a16:creationId xmlns:a16="http://schemas.microsoft.com/office/drawing/2014/main" id="{8E0F2204-3399-D916-B5BF-38C43BE1D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62559-F7C0-5920-9288-D974AE2A282D}"/>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241427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881C-819B-E486-9E7D-CC81022D40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91CB25-494D-9821-E4A7-17717520DCC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A61122-CD2C-C085-ED2B-EC957F4AF1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5A30121-29A0-1705-0FAC-07757F96D2B7}"/>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6" name="Footer Placeholder 5">
            <a:extLst>
              <a:ext uri="{FF2B5EF4-FFF2-40B4-BE49-F238E27FC236}">
                <a16:creationId xmlns:a16="http://schemas.microsoft.com/office/drawing/2014/main" id="{E16003B2-6557-D899-4F08-793E87366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7C171-B094-B32A-8201-FA4FFA464CB5}"/>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198383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5E61-E0B3-6A62-2662-476D01F0BE1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B89274-5228-F8AC-7908-E17A2AD85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6D3AC2-1DA3-F3A1-1B00-94F0E767956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2FFD8A-20EF-778B-32E5-FFF663FCD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48C8B7-CF6A-55CD-B5F7-33460D858B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BF00B5-0822-4853-B30A-4E3315188521}"/>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8" name="Footer Placeholder 7">
            <a:extLst>
              <a:ext uri="{FF2B5EF4-FFF2-40B4-BE49-F238E27FC236}">
                <a16:creationId xmlns:a16="http://schemas.microsoft.com/office/drawing/2014/main" id="{6EE2579D-0096-76A9-0E6A-4C0475CA9B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9BFF2E-CF19-03BF-A59B-7A8711C0B765}"/>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107743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B9C71-9CAF-D72E-29A2-8084F90E8A1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C2DD4D3-048D-08BE-0EA9-92FFBC869E55}"/>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4" name="Footer Placeholder 3">
            <a:extLst>
              <a:ext uri="{FF2B5EF4-FFF2-40B4-BE49-F238E27FC236}">
                <a16:creationId xmlns:a16="http://schemas.microsoft.com/office/drawing/2014/main" id="{E20CAEB0-9610-C261-73E2-43EFFD8F5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D4FD48-3A03-B035-6B75-2F467FA3FEF3}"/>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88157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15B0F0-075F-7B40-B108-001E1829D990}"/>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3" name="Footer Placeholder 2">
            <a:extLst>
              <a:ext uri="{FF2B5EF4-FFF2-40B4-BE49-F238E27FC236}">
                <a16:creationId xmlns:a16="http://schemas.microsoft.com/office/drawing/2014/main" id="{C98427B6-B248-EDE4-E690-5F6F7A569A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CA520-F4A7-2FCF-6B35-4CDD2B6470C0}"/>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56373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CF8D-DC7C-E0FC-7066-AE395D548A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A7CB080-06FC-CBBE-C399-45FFD5EB6D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B58DA3F-28CF-EFF4-280B-D3A2C89FA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C3E790-16C3-8333-4CD6-50A8473E49FA}"/>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6" name="Footer Placeholder 5">
            <a:extLst>
              <a:ext uri="{FF2B5EF4-FFF2-40B4-BE49-F238E27FC236}">
                <a16:creationId xmlns:a16="http://schemas.microsoft.com/office/drawing/2014/main" id="{E3978484-7778-F9F8-1A0F-455E49D4A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3193B-D4E3-EA5B-D9B6-DCAF9FB06BD3}"/>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2062593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644B-7598-CB61-9B54-A7EC2DAB07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698263-5E98-3437-282E-6D3849DA12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E8FE8F-4C2F-EC6A-CC2E-EFF889088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06808EF-1416-D49E-4B4E-4D1984388987}"/>
              </a:ext>
            </a:extLst>
          </p:cNvPr>
          <p:cNvSpPr>
            <a:spLocks noGrp="1"/>
          </p:cNvSpPr>
          <p:nvPr>
            <p:ph type="dt" sz="half" idx="10"/>
          </p:nvPr>
        </p:nvSpPr>
        <p:spPr/>
        <p:txBody>
          <a:bodyPr/>
          <a:lstStyle/>
          <a:p>
            <a:fld id="{F52F9C78-E302-4C41-916A-D8601CE80D7E}" type="datetimeFigureOut">
              <a:rPr lang="en-US" smtClean="0"/>
              <a:t>5/26/23</a:t>
            </a:fld>
            <a:endParaRPr lang="en-US"/>
          </a:p>
        </p:txBody>
      </p:sp>
      <p:sp>
        <p:nvSpPr>
          <p:cNvPr id="6" name="Footer Placeholder 5">
            <a:extLst>
              <a:ext uri="{FF2B5EF4-FFF2-40B4-BE49-F238E27FC236}">
                <a16:creationId xmlns:a16="http://schemas.microsoft.com/office/drawing/2014/main" id="{289DAAD9-7BD5-8312-54F9-C05B53456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3D79E-34D3-9983-1705-807232AC4253}"/>
              </a:ext>
            </a:extLst>
          </p:cNvPr>
          <p:cNvSpPr>
            <a:spLocks noGrp="1"/>
          </p:cNvSpPr>
          <p:nvPr>
            <p:ph type="sldNum" sz="quarter" idx="12"/>
          </p:nvPr>
        </p:nvSpPr>
        <p:spPr/>
        <p:txBody>
          <a:bodyPr/>
          <a:lstStyle/>
          <a:p>
            <a:fld id="{D64B9132-4C21-5C49-99E2-B348ADC655C5}" type="slidenum">
              <a:rPr lang="en-US" smtClean="0"/>
              <a:t>‹#›</a:t>
            </a:fld>
            <a:endParaRPr lang="en-US"/>
          </a:p>
        </p:txBody>
      </p:sp>
    </p:spTree>
    <p:extLst>
      <p:ext uri="{BB962C8B-B14F-4D97-AF65-F5344CB8AC3E}">
        <p14:creationId xmlns:p14="http://schemas.microsoft.com/office/powerpoint/2010/main" val="32200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AE6F2-9EF9-8A47-5D06-FF3978398A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13270D-58A4-EB36-AA67-0CEDBD709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79732F-D064-6BBA-619E-13BC16120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F9C78-E302-4C41-916A-D8601CE80D7E}" type="datetimeFigureOut">
              <a:rPr lang="en-US" smtClean="0"/>
              <a:t>5/26/23</a:t>
            </a:fld>
            <a:endParaRPr lang="en-US"/>
          </a:p>
        </p:txBody>
      </p:sp>
      <p:sp>
        <p:nvSpPr>
          <p:cNvPr id="5" name="Footer Placeholder 4">
            <a:extLst>
              <a:ext uri="{FF2B5EF4-FFF2-40B4-BE49-F238E27FC236}">
                <a16:creationId xmlns:a16="http://schemas.microsoft.com/office/drawing/2014/main" id="{298E3241-4DD1-61A2-2C6B-E57F99AC3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D81D39-90D5-72D7-3123-180BB0969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B9132-4C21-5C49-99E2-B348ADC655C5}" type="slidenum">
              <a:rPr lang="en-US" smtClean="0"/>
              <a:t>‹#›</a:t>
            </a:fld>
            <a:endParaRPr lang="en-US"/>
          </a:p>
        </p:txBody>
      </p:sp>
    </p:spTree>
    <p:extLst>
      <p:ext uri="{BB962C8B-B14F-4D97-AF65-F5344CB8AC3E}">
        <p14:creationId xmlns:p14="http://schemas.microsoft.com/office/powerpoint/2010/main" val="2797628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s://www.cancer.gov/Common/PopUps/popDefinition.aspx?id=CDR0000045614&amp;version=Patient&amp;language=en" TargetMode="Externa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5pvwIsDE6eg"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1028" name="Picture 4" descr="Germ Line">
            <a:extLst>
              <a:ext uri="{FF2B5EF4-FFF2-40B4-BE49-F238E27FC236}">
                <a16:creationId xmlns:a16="http://schemas.microsoft.com/office/drawing/2014/main" id="{465A3488-3CB2-5232-E1FE-03CF78383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556" y="0"/>
            <a:ext cx="13617751" cy="7664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matic Cells">
            <a:extLst>
              <a:ext uri="{FF2B5EF4-FFF2-40B4-BE49-F238E27FC236}">
                <a16:creationId xmlns:a16="http://schemas.microsoft.com/office/drawing/2014/main" id="{47421220-31A6-E717-19DA-F5047E5897A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1" b="89621" l="7400" r="90400">
                        <a14:foregroundMark x1="54800" y1="26547" x2="56800" y2="34531"/>
                        <a14:foregroundMark x1="56800" y1="34531" x2="63000" y2="39920"/>
                        <a14:foregroundMark x1="63000" y1="39920" x2="63000" y2="39920"/>
                        <a14:foregroundMark x1="62400" y1="25749" x2="70400" y2="51896"/>
                        <a14:foregroundMark x1="48000" y1="46507" x2="25600" y2="51896"/>
                        <a14:foregroundMark x1="25600" y1="51896" x2="25200" y2="51896"/>
                        <a14:foregroundMark x1="32400" y1="37325" x2="47400" y2="58084"/>
                        <a14:foregroundMark x1="37800" y1="33134" x2="42600" y2="45110"/>
                        <a14:foregroundMark x1="42600" y1="45110" x2="53200" y2="57884"/>
                        <a14:foregroundMark x1="50800" y1="34531" x2="50800" y2="69461"/>
                        <a14:foregroundMark x1="59400" y1="35529" x2="59200" y2="55689"/>
                        <a14:foregroundMark x1="59200" y1="55689" x2="60400" y2="59880"/>
                        <a14:foregroundMark x1="64200" y1="43114" x2="62800" y2="50699"/>
                        <a14:foregroundMark x1="62800" y1="50699" x2="59400" y2="57485"/>
                        <a14:foregroundMark x1="59400" y1="57485" x2="51800" y2="59082"/>
                        <a14:foregroundMark x1="51800" y1="59082" x2="42400" y2="56088"/>
                        <a14:foregroundMark x1="42400" y1="56088" x2="38000" y2="49501"/>
                        <a14:foregroundMark x1="38000" y1="49501" x2="38400" y2="40519"/>
                        <a14:foregroundMark x1="38400" y1="40519" x2="42400" y2="32136"/>
                        <a14:foregroundMark x1="42400" y1="32136" x2="48000" y2="26148"/>
                        <a14:foregroundMark x1="48000" y1="26148" x2="56600" y2="33333"/>
                        <a14:foregroundMark x1="56600" y1="33333" x2="60800" y2="42914"/>
                        <a14:foregroundMark x1="60800" y1="42914" x2="57400" y2="50898"/>
                        <a14:foregroundMark x1="57400" y1="50898" x2="46200" y2="50100"/>
                        <a14:foregroundMark x1="46200" y1="50100" x2="42400" y2="43513"/>
                        <a14:foregroundMark x1="42400" y1="43513" x2="43400" y2="35529"/>
                        <a14:foregroundMark x1="43400" y1="35529" x2="46800" y2="27146"/>
                        <a14:foregroundMark x1="46800" y1="27146" x2="55800" y2="29741"/>
                        <a14:foregroundMark x1="55800" y1="29741" x2="64400" y2="49102"/>
                        <a14:foregroundMark x1="64400" y1="49102" x2="56600" y2="57086"/>
                        <a14:foregroundMark x1="56600" y1="57086" x2="48000" y2="56088"/>
                        <a14:foregroundMark x1="48000" y1="56088" x2="46600" y2="55289"/>
                        <a14:foregroundMark x1="37200" y1="46307" x2="41000" y2="52495"/>
                        <a14:foregroundMark x1="42400" y1="35329" x2="45200" y2="43513"/>
                        <a14:foregroundMark x1="45200" y1="43513" x2="46800" y2="45509"/>
                        <a14:foregroundMark x1="53400" y1="41317" x2="43800" y2="40918"/>
                        <a14:foregroundMark x1="43800" y1="40918" x2="39200" y2="34132"/>
                        <a14:foregroundMark x1="39200" y1="34132" x2="49800" y2="41118"/>
                        <a14:foregroundMark x1="49800" y1="41118" x2="41400" y2="37924"/>
                        <a14:foregroundMark x1="41400" y1="37924" x2="50000" y2="39521"/>
                        <a14:foregroundMark x1="50000" y1="39521" x2="50800" y2="35529"/>
                        <a14:foregroundMark x1="27600" y1="39321" x2="32800" y2="43513"/>
                        <a14:foregroundMark x1="9000" y1="44910" x2="9000" y2="51098"/>
                        <a14:foregroundMark x1="9000" y1="53693" x2="10000" y2="56687"/>
                        <a14:foregroundMark x1="7400" y1="51098" x2="7400" y2="51098"/>
                        <a14:foregroundMark x1="7600" y1="50299" x2="7600" y2="50299"/>
                        <a14:foregroundMark x1="9400" y1="44910" x2="9400" y2="44910"/>
                        <a14:foregroundMark x1="33000" y1="54491" x2="52600" y2="59082"/>
                        <a14:foregroundMark x1="52600" y1="59082" x2="58200" y2="62874"/>
                        <a14:foregroundMark x1="58000" y1="62076" x2="68600" y2="73653"/>
                        <a14:foregroundMark x1="68600" y1="73653" x2="61800" y2="54291"/>
                        <a14:foregroundMark x1="61800" y1="54291" x2="58200" y2="62475"/>
                        <a14:foregroundMark x1="58200" y1="62475" x2="63600" y2="68064"/>
                        <a14:foregroundMark x1="63600" y1="68064" x2="68200" y2="60679"/>
                        <a14:foregroundMark x1="68200" y1="60679" x2="60200" y2="62275"/>
                        <a14:foregroundMark x1="60200" y1="62275" x2="64600" y2="70659"/>
                        <a14:foregroundMark x1="64600" y1="70659" x2="71800" y2="67265"/>
                        <a14:foregroundMark x1="71800" y1="67265" x2="63800" y2="64671"/>
                        <a14:foregroundMark x1="63800" y1="64671" x2="62800" y2="74052"/>
                        <a14:foregroundMark x1="62800" y1="74052" x2="71600" y2="76447"/>
                        <a14:foregroundMark x1="71600" y1="76447" x2="70000" y2="67465"/>
                        <a14:foregroundMark x1="70000" y1="67465" x2="67000" y2="64870"/>
                        <a14:foregroundMark x1="69000" y1="63473" x2="73600" y2="72056"/>
                        <a14:foregroundMark x1="73600" y1="72056" x2="73800" y2="76248"/>
                        <a14:foregroundMark x1="75600" y1="71856" x2="71800" y2="62076"/>
                        <a14:foregroundMark x1="55600" y1="64870" x2="58800" y2="68663"/>
                        <a14:foregroundMark x1="79600" y1="56487" x2="81000" y2="58683"/>
                        <a14:foregroundMark x1="87000" y1="46108" x2="81600" y2="40120"/>
                        <a14:foregroundMark x1="81600" y1="40120" x2="70400" y2="36926"/>
                        <a14:foregroundMark x1="76200" y1="36128" x2="89000" y2="44112"/>
                        <a14:foregroundMark x1="89000" y1="43713" x2="89000" y2="43713"/>
                        <a14:foregroundMark x1="89200" y1="46507" x2="89200" y2="47904"/>
                        <a14:foregroundMark x1="89000" y1="45709" x2="90400" y2="47904"/>
                        <a14:foregroundMark x1="89200" y1="45709" x2="80200" y2="37325"/>
                        <a14:foregroundMark x1="57000" y1="33333" x2="61200" y2="29741"/>
                        <a14:foregroundMark x1="54800" y1="24950" x2="65200" y2="22954"/>
                        <a14:foregroundMark x1="52800" y1="14770" x2="64400" y2="17365"/>
                        <a14:foregroundMark x1="64400" y1="12774" x2="72600" y2="26547"/>
                        <a14:foregroundMark x1="70000" y1="14970" x2="73000" y2="21956"/>
                        <a14:foregroundMark x1="73000" y1="21956" x2="73800" y2="28343"/>
                        <a14:foregroundMark x1="74200" y1="23752" x2="74200" y2="32535"/>
                        <a14:foregroundMark x1="74200" y1="32535" x2="71200" y2="34531"/>
                        <a14:foregroundMark x1="74800" y1="34132" x2="76000" y2="24351"/>
                        <a14:foregroundMark x1="74200" y1="25549" x2="75400" y2="30739"/>
                        <a14:foregroundMark x1="70800" y1="61078" x2="70800" y2="61078"/>
                        <a14:foregroundMark x1="74400" y1="64471" x2="74400" y2="64471"/>
                        <a14:foregroundMark x1="76400" y1="70060" x2="76400" y2="70060"/>
                        <a14:foregroundMark x1="75600" y1="75250" x2="75600" y2="75250"/>
                        <a14:foregroundMark x1="75800" y1="65070" x2="75800" y2="65070"/>
                        <a14:foregroundMark x1="76600" y1="67864" x2="76600" y2="67864"/>
                        <a14:foregroundMark x1="77200" y1="73253" x2="77200" y2="73253"/>
                        <a14:foregroundMark x1="76000" y1="77046" x2="76000" y2="77046"/>
                        <a14:foregroundMark x1="70200" y1="79441" x2="70200" y2="79441"/>
                        <a14:foregroundMark x1="60200" y1="72056" x2="60200" y2="72056"/>
                        <a14:foregroundMark x1="64400" y1="76846" x2="64400" y2="76846"/>
                        <a14:foregroundMark x1="68400" y1="77445" x2="68400" y2="77445"/>
                        <a14:foregroundMark x1="66800" y1="79441" x2="66800" y2="79441"/>
                        <a14:foregroundMark x1="65000" y1="76048" x2="65000" y2="76048"/>
                        <a14:foregroundMark x1="55800" y1="67465" x2="55800" y2="67465"/>
                        <a14:foregroundMark x1="52600" y1="63473" x2="52600" y2="63473"/>
                        <a14:foregroundMark x1="51800" y1="65469" x2="51800" y2="63872"/>
                        <a14:foregroundMark x1="35200" y1="58084" x2="37000" y2="60279"/>
                        <a14:foregroundMark x1="34200" y1="58283" x2="39400" y2="58882"/>
                        <a14:foregroundMark x1="32000" y1="59082" x2="41000" y2="59281"/>
                        <a14:foregroundMark x1="36600" y1="75250" x2="43200" y2="76048"/>
                        <a14:foregroundMark x1="28000" y1="84830" x2="35400" y2="85030"/>
                        <a14:foregroundMark x1="35400" y1="85030" x2="40000" y2="84631"/>
                        <a14:foregroundMark x1="31800" y1="85429" x2="39600" y2="86228"/>
                        <a14:foregroundMark x1="39600" y1="86228" x2="40200" y2="85828"/>
                        <a14:foregroundMark x1="51000" y1="79242" x2="58600" y2="82834"/>
                        <a14:foregroundMark x1="58600" y1="82834" x2="64400" y2="82435"/>
                        <a14:foregroundMark x1="58800" y1="78443" x2="61600" y2="80439"/>
                        <a14:foregroundMark x1="54600" y1="79641" x2="57000" y2="81637"/>
                        <a14:foregroundMark x1="53000" y1="78044" x2="60200" y2="78244"/>
                        <a14:foregroundMark x1="53200" y1="81238" x2="60000" y2="85429"/>
                        <a14:foregroundMark x1="60000" y1="85429" x2="67600" y2="85030"/>
                        <a14:foregroundMark x1="67600" y1="85030" x2="71400" y2="83433"/>
                        <a14:foregroundMark x1="67400" y1="86826" x2="67400" y2="86826"/>
                        <a14:foregroundMark x1="72600" y1="83633" x2="72600" y2="83633"/>
                        <a14:foregroundMark x1="73800" y1="81437" x2="73800" y2="81437"/>
                        <a14:foregroundMark x1="74400" y1="81038" x2="74400" y2="81038"/>
                        <a14:foregroundMark x1="73600" y1="82435" x2="73600" y2="82435"/>
                        <a14:foregroundMark x1="75000" y1="80439" x2="74600" y2="81437"/>
                        <a14:foregroundMark x1="76200" y1="78044" x2="76200" y2="79641"/>
                        <a14:foregroundMark x1="48200" y1="78842" x2="50600" y2="79840"/>
                        <a14:foregroundMark x1="42000" y1="86627" x2="40600" y2="87026"/>
                        <a14:foregroundMark x1="42600" y1="86826" x2="42600" y2="86826"/>
                        <a14:foregroundMark x1="43400" y1="86826" x2="43400" y2="86826"/>
                        <a14:foregroundMark x1="27000" y1="84032" x2="27000" y2="84032"/>
                        <a14:foregroundMark x1="25600" y1="82834" x2="23200" y2="80240"/>
                        <a14:foregroundMark x1="22400" y1="78643" x2="23200" y2="80240"/>
                        <a14:foregroundMark x1="10800" y1="56287" x2="13200" y2="57685"/>
                        <a14:foregroundMark x1="10800" y1="57285" x2="12000" y2="59281"/>
                        <a14:foregroundMark x1="14000" y1="61876" x2="20200" y2="64271"/>
                        <a14:foregroundMark x1="21400" y1="64870" x2="26200" y2="68064"/>
                        <a14:foregroundMark x1="28200" y1="15968" x2="36800" y2="16168"/>
                        <a14:foregroundMark x1="33600" y1="13373" x2="44800" y2="13573"/>
                        <a14:foregroundMark x1="29000" y1="15170" x2="28000" y2="17764"/>
                        <a14:foregroundMark x1="26800" y1="15170" x2="24000" y2="19760"/>
                        <a14:foregroundMark x1="63400" y1="23752" x2="65400" y2="32136"/>
                        <a14:foregroundMark x1="66200" y1="29541" x2="67800" y2="26747"/>
                        <a14:foregroundMark x1="57400" y1="14770" x2="61600" y2="13573"/>
                        <a14:foregroundMark x1="76400" y1="23952" x2="75600" y2="31138"/>
                        <a14:foregroundMark x1="81200" y1="37126" x2="88200" y2="42315"/>
                        <a14:foregroundMark x1="88200" y1="42715" x2="89600" y2="43313"/>
                        <a14:foregroundMark x1="90000" y1="44511" x2="90200" y2="46108"/>
                        <a14:foregroundMark x1="89000" y1="43912" x2="89000" y2="43912"/>
                        <a14:foregroundMark x1="20400" y1="35529" x2="23000" y2="35729"/>
                        <a14:foregroundMark x1="17200" y1="36327" x2="19800" y2="36327"/>
                      </a14:backgroundRemoval>
                    </a14:imgEffect>
                  </a14:imgLayer>
                </a14:imgProps>
              </a:ext>
              <a:ext uri="{28A0092B-C50C-407E-A947-70E740481C1C}">
                <a14:useLocalDpi xmlns:a14="http://schemas.microsoft.com/office/drawing/2010/main" val="0"/>
              </a:ext>
            </a:extLst>
          </a:blip>
          <a:srcRect l="17166" b="18461"/>
          <a:stretch/>
        </p:blipFill>
        <p:spPr bwMode="auto">
          <a:xfrm>
            <a:off x="0" y="110685"/>
            <a:ext cx="6875813" cy="6781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521D710-BAB8-EF05-0FC6-85CB70ED3860}"/>
              </a:ext>
            </a:extLst>
          </p:cNvPr>
          <p:cNvSpPr/>
          <p:nvPr/>
        </p:nvSpPr>
        <p:spPr>
          <a:xfrm>
            <a:off x="-12700" y="1034693"/>
            <a:ext cx="8915400" cy="6351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FA82622-E757-7108-C1B5-97976E4573AB}"/>
              </a:ext>
            </a:extLst>
          </p:cNvPr>
          <p:cNvSpPr/>
          <p:nvPr/>
        </p:nvSpPr>
        <p:spPr>
          <a:xfrm>
            <a:off x="-112889" y="174096"/>
            <a:ext cx="7501466" cy="898348"/>
          </a:xfrm>
          <a:prstGeom prst="roundRect">
            <a:avLst>
              <a:gd name="adj" fmla="val 2979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E7ECB-7588-8933-72C7-8743541B3D3D}"/>
              </a:ext>
            </a:extLst>
          </p:cNvPr>
          <p:cNvSpPr>
            <a:spLocks noGrp="1"/>
          </p:cNvSpPr>
          <p:nvPr>
            <p:ph type="ctrTitle"/>
          </p:nvPr>
        </p:nvSpPr>
        <p:spPr>
          <a:xfrm>
            <a:off x="-934156" y="110685"/>
            <a:ext cx="9144000" cy="898348"/>
          </a:xfrm>
        </p:spPr>
        <p:txBody>
          <a:bodyPr>
            <a:normAutofit fontScale="90000"/>
          </a:bodyPr>
          <a:lstStyle/>
          <a:p>
            <a:r>
              <a:rPr lang="en-US" dirty="0">
                <a:solidFill>
                  <a:schemeClr val="bg1"/>
                </a:solidFill>
                <a:latin typeface="Bai Jamjuree" pitchFamily="2" charset="-34"/>
                <a:cs typeface="Bai Jamjuree" pitchFamily="2" charset="-34"/>
              </a:rPr>
              <a:t>Higher Human Biology</a:t>
            </a:r>
          </a:p>
        </p:txBody>
      </p:sp>
      <p:sp>
        <p:nvSpPr>
          <p:cNvPr id="3" name="Subtitle 2">
            <a:extLst>
              <a:ext uri="{FF2B5EF4-FFF2-40B4-BE49-F238E27FC236}">
                <a16:creationId xmlns:a16="http://schemas.microsoft.com/office/drawing/2014/main" id="{064F5A41-1B69-B717-9B55-50FF634BF1DB}"/>
              </a:ext>
            </a:extLst>
          </p:cNvPr>
          <p:cNvSpPr>
            <a:spLocks noGrp="1"/>
          </p:cNvSpPr>
          <p:nvPr>
            <p:ph type="subTitle" idx="1"/>
          </p:nvPr>
        </p:nvSpPr>
        <p:spPr>
          <a:xfrm>
            <a:off x="128795" y="1072444"/>
            <a:ext cx="8773905" cy="708113"/>
          </a:xfrm>
        </p:spPr>
        <p:txBody>
          <a:bodyPr>
            <a:normAutofit/>
          </a:bodyPr>
          <a:lstStyle/>
          <a:p>
            <a:r>
              <a:rPr lang="en-US" sz="3200" dirty="0">
                <a:solidFill>
                  <a:schemeClr val="bg1"/>
                </a:solidFill>
                <a:latin typeface="Bai Jamjuree" pitchFamily="2" charset="-34"/>
                <a:cs typeface="Bai Jamjuree" pitchFamily="2" charset="-34"/>
              </a:rPr>
              <a:t>1.1 Division and differentiation in human cells </a:t>
            </a:r>
          </a:p>
        </p:txBody>
      </p:sp>
      <p:sp>
        <p:nvSpPr>
          <p:cNvPr id="4" name="Subtitle 2">
            <a:extLst>
              <a:ext uri="{FF2B5EF4-FFF2-40B4-BE49-F238E27FC236}">
                <a16:creationId xmlns:a16="http://schemas.microsoft.com/office/drawing/2014/main" id="{451219FA-D1BD-5593-7916-F0583FB64DD6}"/>
              </a:ext>
            </a:extLst>
          </p:cNvPr>
          <p:cNvSpPr txBox="1">
            <a:spLocks/>
          </p:cNvSpPr>
          <p:nvPr/>
        </p:nvSpPr>
        <p:spPr>
          <a:xfrm>
            <a:off x="7388577" y="0"/>
            <a:ext cx="6434667" cy="5974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Bai Jamjuree" pitchFamily="2" charset="-34"/>
                <a:cs typeface="Bai Jamjuree" pitchFamily="2" charset="-34"/>
              </a:rPr>
              <a:t>M I S S   M C B R I D E</a:t>
            </a:r>
          </a:p>
        </p:txBody>
      </p:sp>
    </p:spTree>
    <p:extLst>
      <p:ext uri="{BB962C8B-B14F-4D97-AF65-F5344CB8AC3E}">
        <p14:creationId xmlns:p14="http://schemas.microsoft.com/office/powerpoint/2010/main" val="178595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3608F8-A60D-3F6B-EC97-05548138498A}"/>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E L L U L A R   D I F F E R E N T I A T I O N</a:t>
            </a:r>
          </a:p>
        </p:txBody>
      </p:sp>
      <p:pic>
        <p:nvPicPr>
          <p:cNvPr id="14338" name="Picture 2">
            <a:extLst>
              <a:ext uri="{FF2B5EF4-FFF2-40B4-BE49-F238E27FC236}">
                <a16:creationId xmlns:a16="http://schemas.microsoft.com/office/drawing/2014/main" id="{D33923AA-0568-8418-660D-9BD0E1596E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53" t="10590" r="3456" b="7751"/>
          <a:stretch/>
        </p:blipFill>
        <p:spPr bwMode="auto">
          <a:xfrm>
            <a:off x="1817510" y="989478"/>
            <a:ext cx="8037688" cy="5333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E165C0-AD0C-B71C-AB2B-0C355026F912}"/>
              </a:ext>
            </a:extLst>
          </p:cNvPr>
          <p:cNvSpPr txBox="1"/>
          <p:nvPr/>
        </p:nvSpPr>
        <p:spPr>
          <a:xfrm>
            <a:off x="3202688" y="1739031"/>
            <a:ext cx="5267332" cy="1309589"/>
          </a:xfrm>
          <a:prstGeom prst="rect">
            <a:avLst/>
          </a:prstGeom>
          <a:noFill/>
        </p:spPr>
        <p:txBody>
          <a:bodyPr wrap="square">
            <a:spAutoFit/>
          </a:bodyPr>
          <a:lstStyle/>
          <a:p>
            <a:pPr algn="ctr">
              <a:lnSpc>
                <a:spcPct val="150000"/>
              </a:lnSpc>
            </a:pPr>
            <a:r>
              <a:rPr lang="en-GB" sz="2800" dirty="0">
                <a:solidFill>
                  <a:schemeClr val="bg1"/>
                </a:solidFill>
                <a:effectLst/>
                <a:latin typeface="Bai Jamjuree" pitchFamily="2" charset="-34"/>
                <a:cs typeface="Bai Jamjuree" pitchFamily="2" charset="-34"/>
              </a:rPr>
              <a:t>I am a </a:t>
            </a:r>
            <a:r>
              <a:rPr lang="en-GB" sz="2800" b="1" dirty="0">
                <a:solidFill>
                  <a:schemeClr val="bg1"/>
                </a:solidFill>
                <a:effectLst/>
                <a:latin typeface="Bai Jamjuree" pitchFamily="2" charset="-34"/>
                <a:cs typeface="Bai Jamjuree" pitchFamily="2" charset="-34"/>
              </a:rPr>
              <a:t>red blood cell</a:t>
            </a:r>
            <a:r>
              <a:rPr lang="en-GB" sz="2800" dirty="0">
                <a:solidFill>
                  <a:schemeClr val="bg1"/>
                </a:solidFill>
                <a:effectLst/>
                <a:latin typeface="Bai Jamjuree" pitchFamily="2" charset="-34"/>
                <a:cs typeface="Bai Jamjuree" pitchFamily="2" charset="-34"/>
              </a:rPr>
              <a:t>, making me a </a:t>
            </a:r>
            <a:r>
              <a:rPr lang="en-GB" sz="2800" b="1" dirty="0">
                <a:solidFill>
                  <a:schemeClr val="bg1"/>
                </a:solidFill>
                <a:effectLst/>
                <a:latin typeface="Bai Jamjuree" pitchFamily="2" charset="-34"/>
                <a:cs typeface="Bai Jamjuree" pitchFamily="2" charset="-34"/>
              </a:rPr>
              <a:t>specialised </a:t>
            </a:r>
            <a:r>
              <a:rPr lang="en-GB" sz="2800" dirty="0">
                <a:solidFill>
                  <a:schemeClr val="bg1"/>
                </a:solidFill>
                <a:effectLst/>
                <a:latin typeface="Bai Jamjuree" pitchFamily="2" charset="-34"/>
                <a:cs typeface="Bai Jamjuree" pitchFamily="2" charset="-34"/>
              </a:rPr>
              <a:t>cell.</a:t>
            </a:r>
          </a:p>
        </p:txBody>
      </p:sp>
      <p:sp>
        <p:nvSpPr>
          <p:cNvPr id="4" name="TextBox 3">
            <a:extLst>
              <a:ext uri="{FF2B5EF4-FFF2-40B4-BE49-F238E27FC236}">
                <a16:creationId xmlns:a16="http://schemas.microsoft.com/office/drawing/2014/main" id="{D001EDF5-0084-483D-1F57-EC21DE53C606}"/>
              </a:ext>
            </a:extLst>
          </p:cNvPr>
          <p:cNvSpPr txBox="1"/>
          <p:nvPr/>
        </p:nvSpPr>
        <p:spPr>
          <a:xfrm>
            <a:off x="2720623" y="3429000"/>
            <a:ext cx="6615288" cy="1309589"/>
          </a:xfrm>
          <a:prstGeom prst="rect">
            <a:avLst/>
          </a:prstGeom>
          <a:noFill/>
        </p:spPr>
        <p:txBody>
          <a:bodyPr wrap="square">
            <a:spAutoFit/>
          </a:bodyPr>
          <a:lstStyle/>
          <a:p>
            <a:pPr algn="ctr">
              <a:lnSpc>
                <a:spcPct val="150000"/>
              </a:lnSpc>
            </a:pPr>
            <a:r>
              <a:rPr lang="en-GB" sz="2800" dirty="0">
                <a:solidFill>
                  <a:schemeClr val="bg1"/>
                </a:solidFill>
                <a:effectLst/>
                <a:latin typeface="Bai Jamjuree" pitchFamily="2" charset="-34"/>
                <a:cs typeface="Bai Jamjuree" pitchFamily="2" charset="-34"/>
              </a:rPr>
              <a:t>I </a:t>
            </a:r>
            <a:r>
              <a:rPr lang="en-GB" sz="2800" b="1" dirty="0">
                <a:solidFill>
                  <a:schemeClr val="bg1"/>
                </a:solidFill>
                <a:effectLst/>
                <a:latin typeface="Bai Jamjuree" pitchFamily="2" charset="-34"/>
                <a:cs typeface="Bai Jamjuree" pitchFamily="2" charset="-34"/>
              </a:rPr>
              <a:t>only express </a:t>
            </a:r>
            <a:r>
              <a:rPr lang="en-GB" sz="2800" dirty="0">
                <a:solidFill>
                  <a:schemeClr val="bg1"/>
                </a:solidFill>
                <a:effectLst/>
                <a:latin typeface="Bai Jamjuree" pitchFamily="2" charset="-34"/>
                <a:cs typeface="Bai Jamjuree" pitchFamily="2" charset="-34"/>
              </a:rPr>
              <a:t>genes that make the </a:t>
            </a:r>
            <a:r>
              <a:rPr lang="en-GB" sz="2800" b="1" dirty="0">
                <a:solidFill>
                  <a:schemeClr val="bg1"/>
                </a:solidFill>
                <a:effectLst/>
                <a:latin typeface="Bai Jamjuree" pitchFamily="2" charset="-34"/>
                <a:cs typeface="Bai Jamjuree" pitchFamily="2" charset="-34"/>
              </a:rPr>
              <a:t>proteins</a:t>
            </a:r>
            <a:r>
              <a:rPr lang="en-GB" sz="2800" dirty="0">
                <a:solidFill>
                  <a:schemeClr val="bg1"/>
                </a:solidFill>
                <a:effectLst/>
                <a:latin typeface="Bai Jamjuree" pitchFamily="2" charset="-34"/>
                <a:cs typeface="Bai Jamjuree" pitchFamily="2" charset="-34"/>
              </a:rPr>
              <a:t> that I need as a red blood cell. </a:t>
            </a:r>
          </a:p>
        </p:txBody>
      </p:sp>
    </p:spTree>
    <p:extLst>
      <p:ext uri="{BB962C8B-B14F-4D97-AF65-F5344CB8AC3E}">
        <p14:creationId xmlns:p14="http://schemas.microsoft.com/office/powerpoint/2010/main" val="18103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500"/>
                                        <p:tgtEl>
                                          <p:spTgt spid="143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3608F8-A60D-3F6B-EC97-05548138498A}"/>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E L L U L A R   D I F F E R E N T I A T I O N</a:t>
            </a:r>
          </a:p>
        </p:txBody>
      </p:sp>
      <p:sp>
        <p:nvSpPr>
          <p:cNvPr id="3" name="TextBox 2">
            <a:extLst>
              <a:ext uri="{FF2B5EF4-FFF2-40B4-BE49-F238E27FC236}">
                <a16:creationId xmlns:a16="http://schemas.microsoft.com/office/drawing/2014/main" id="{3DE165C0-AD0C-B71C-AB2B-0C355026F912}"/>
              </a:ext>
            </a:extLst>
          </p:cNvPr>
          <p:cNvSpPr txBox="1"/>
          <p:nvPr/>
        </p:nvSpPr>
        <p:spPr>
          <a:xfrm>
            <a:off x="199843" y="1476157"/>
            <a:ext cx="4857580" cy="3905685"/>
          </a:xfrm>
          <a:prstGeom prst="rect">
            <a:avLst/>
          </a:prstGeom>
          <a:noFill/>
        </p:spPr>
        <p:txBody>
          <a:bodyPr wrap="square">
            <a:spAutoFit/>
          </a:bodyPr>
          <a:lstStyle/>
          <a:p>
            <a:pPr>
              <a:lnSpc>
                <a:spcPct val="150000"/>
              </a:lnSpc>
            </a:pPr>
            <a:r>
              <a:rPr lang="en-GB" sz="2400" b="1" dirty="0">
                <a:effectLst/>
                <a:latin typeface="Bai Jamjuree" pitchFamily="2" charset="-34"/>
                <a:cs typeface="Bai Jamjuree" pitchFamily="2" charset="-34"/>
              </a:rPr>
              <a:t>Cellular differentiation </a:t>
            </a:r>
            <a:r>
              <a:rPr lang="en-GB" sz="2400" dirty="0">
                <a:effectLst/>
                <a:latin typeface="Bai Jamjuree" pitchFamily="2" charset="-34"/>
                <a:cs typeface="Bai Jamjuree" pitchFamily="2" charset="-34"/>
              </a:rPr>
              <a:t>is the process by which a cell </a:t>
            </a:r>
            <a:r>
              <a:rPr lang="en-GB" sz="2400" b="1" dirty="0">
                <a:effectLst/>
                <a:latin typeface="Bai Jamjuree" pitchFamily="2" charset="-34"/>
                <a:cs typeface="Bai Jamjuree" pitchFamily="2" charset="-34"/>
              </a:rPr>
              <a:t>expresses certain genes </a:t>
            </a:r>
            <a:r>
              <a:rPr lang="en-GB" sz="2400" dirty="0">
                <a:effectLst/>
                <a:latin typeface="Bai Jamjuree" pitchFamily="2" charset="-34"/>
                <a:cs typeface="Bai Jamjuree" pitchFamily="2" charset="-34"/>
              </a:rPr>
              <a:t>to produce </a:t>
            </a:r>
            <a:r>
              <a:rPr lang="en-GB" sz="2400" b="1" dirty="0">
                <a:effectLst/>
                <a:latin typeface="Bai Jamjuree" pitchFamily="2" charset="-34"/>
                <a:cs typeface="Bai Jamjuree" pitchFamily="2" charset="-34"/>
              </a:rPr>
              <a:t>proteins characteristic </a:t>
            </a:r>
            <a:r>
              <a:rPr lang="en-GB" sz="2400" dirty="0">
                <a:effectLst/>
                <a:latin typeface="Bai Jamjuree" pitchFamily="2" charset="-34"/>
                <a:cs typeface="Bai Jamjuree" pitchFamily="2" charset="-34"/>
              </a:rPr>
              <a:t>for that type of cell. This allows a cell to carry out </a:t>
            </a:r>
            <a:r>
              <a:rPr lang="en-GB" sz="2400" b="1" dirty="0">
                <a:effectLst/>
                <a:latin typeface="Bai Jamjuree" pitchFamily="2" charset="-34"/>
                <a:cs typeface="Bai Jamjuree" pitchFamily="2" charset="-34"/>
              </a:rPr>
              <a:t>specialised functions</a:t>
            </a:r>
            <a:r>
              <a:rPr lang="en-GB" sz="2400" dirty="0">
                <a:effectLst/>
                <a:latin typeface="Bai Jamjuree" pitchFamily="2" charset="-34"/>
                <a:cs typeface="Bai Jamjuree" pitchFamily="2" charset="-34"/>
              </a:rPr>
              <a:t>. </a:t>
            </a:r>
            <a:endParaRPr lang="en-GB" sz="3600" dirty="0">
              <a:effectLst/>
              <a:latin typeface="Bai Jamjuree" pitchFamily="2" charset="-34"/>
              <a:cs typeface="Bai Jamjuree" pitchFamily="2" charset="-34"/>
            </a:endParaRPr>
          </a:p>
        </p:txBody>
      </p:sp>
      <p:pic>
        <p:nvPicPr>
          <p:cNvPr id="16386" name="Picture 2" descr="Cellular differentiation - Wikipedia">
            <a:extLst>
              <a:ext uri="{FF2B5EF4-FFF2-40B4-BE49-F238E27FC236}">
                <a16:creationId xmlns:a16="http://schemas.microsoft.com/office/drawing/2014/main" id="{BF2C1D9F-0751-B116-010B-21FB17B13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339" y="971386"/>
            <a:ext cx="7723655" cy="54519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76C3B3-DEFD-B0C9-BADD-44633F44BA55}"/>
              </a:ext>
            </a:extLst>
          </p:cNvPr>
          <p:cNvSpPr/>
          <p:nvPr/>
        </p:nvSpPr>
        <p:spPr>
          <a:xfrm>
            <a:off x="7800622" y="4312356"/>
            <a:ext cx="1501422" cy="259644"/>
          </a:xfrm>
          <a:prstGeom prst="rect">
            <a:avLst/>
          </a:prstGeom>
          <a:solidFill>
            <a:srgbClr val="FCF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3482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C2E8BF-C78A-2306-B319-DAE0CF208505}"/>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S T E M   C E L L S</a:t>
            </a:r>
          </a:p>
        </p:txBody>
      </p:sp>
      <p:sp>
        <p:nvSpPr>
          <p:cNvPr id="3" name="TextBox 2">
            <a:extLst>
              <a:ext uri="{FF2B5EF4-FFF2-40B4-BE49-F238E27FC236}">
                <a16:creationId xmlns:a16="http://schemas.microsoft.com/office/drawing/2014/main" id="{B0088E49-20DA-22B3-92E9-7934596D446D}"/>
              </a:ext>
            </a:extLst>
          </p:cNvPr>
          <p:cNvSpPr txBox="1"/>
          <p:nvPr/>
        </p:nvSpPr>
        <p:spPr>
          <a:xfrm>
            <a:off x="199843" y="736324"/>
            <a:ext cx="6533466" cy="6121676"/>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Most cells in the human body are specialised- perform a specific function in a certain kind of tissue. </a:t>
            </a:r>
          </a:p>
          <a:p>
            <a:pPr>
              <a:lnSpc>
                <a:spcPct val="150000"/>
              </a:lnSpc>
            </a:pPr>
            <a:endParaRPr lang="en-GB" sz="2400" dirty="0">
              <a:effectLst/>
              <a:latin typeface="Bai Jamjuree" pitchFamily="2" charset="-34"/>
              <a:cs typeface="Bai Jamjuree" pitchFamily="2" charset="-34"/>
            </a:endParaRPr>
          </a:p>
          <a:p>
            <a:pPr>
              <a:lnSpc>
                <a:spcPct val="150000"/>
              </a:lnSpc>
            </a:pPr>
            <a:r>
              <a:rPr lang="en-GB" sz="2400" b="1" dirty="0">
                <a:latin typeface="Bai Jamjuree" pitchFamily="2" charset="-34"/>
                <a:cs typeface="Bai Jamjuree" pitchFamily="2" charset="-34"/>
              </a:rPr>
              <a:t>Stem cells </a:t>
            </a:r>
            <a:r>
              <a:rPr lang="en-GB" sz="2400" dirty="0">
                <a:latin typeface="Bai Jamjuree" pitchFamily="2" charset="-34"/>
                <a:cs typeface="Bai Jamjuree" pitchFamily="2" charset="-34"/>
              </a:rPr>
              <a:t>have not differentiated. They can either </a:t>
            </a:r>
            <a:r>
              <a:rPr lang="en-GB" sz="2400" b="1" dirty="0">
                <a:latin typeface="Bai Jamjuree" pitchFamily="2" charset="-34"/>
                <a:cs typeface="Bai Jamjuree" pitchFamily="2" charset="-34"/>
              </a:rPr>
              <a:t>self-renew</a:t>
            </a:r>
            <a:r>
              <a:rPr lang="en-GB" sz="2400" dirty="0">
                <a:latin typeface="Bai Jamjuree" pitchFamily="2" charset="-34"/>
                <a:cs typeface="Bai Jamjuree" pitchFamily="2" charset="-34"/>
              </a:rPr>
              <a:t> (make more stem cells) again and again, or they can give rise to different types of specialised cells that make up the body.</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effectLst/>
                <a:latin typeface="Bai Jamjuree" pitchFamily="2" charset="-34"/>
                <a:cs typeface="Bai Jamjuree" pitchFamily="2" charset="-34"/>
              </a:rPr>
              <a:t>There are two types of stem cells…</a:t>
            </a:r>
            <a:endParaRPr lang="en-GB" sz="3600" dirty="0">
              <a:effectLst/>
              <a:latin typeface="Bai Jamjuree" pitchFamily="2" charset="-34"/>
              <a:cs typeface="Bai Jamjuree" pitchFamily="2" charset="-34"/>
            </a:endParaRPr>
          </a:p>
        </p:txBody>
      </p:sp>
      <p:pic>
        <p:nvPicPr>
          <p:cNvPr id="1026" name="Picture 2" descr="What is a stem cell? – YourGenome">
            <a:extLst>
              <a:ext uri="{FF2B5EF4-FFF2-40B4-BE49-F238E27FC236}">
                <a16:creationId xmlns:a16="http://schemas.microsoft.com/office/drawing/2014/main" id="{6A57EB01-4665-A4C0-0F17-DDD0DB9A4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901" y="667128"/>
            <a:ext cx="5550256" cy="591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60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DEF935-C46E-DA71-ECC6-E0BFCA05A1E4}"/>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E M B R Y O N I C   S T E M   C E L L S</a:t>
            </a:r>
          </a:p>
        </p:txBody>
      </p:sp>
      <p:pic>
        <p:nvPicPr>
          <p:cNvPr id="3" name="Picture 2" descr="What is a stem cell? – YourGenome">
            <a:extLst>
              <a:ext uri="{FF2B5EF4-FFF2-40B4-BE49-F238E27FC236}">
                <a16:creationId xmlns:a16="http://schemas.microsoft.com/office/drawing/2014/main" id="{8F4A5C26-A3DF-7E17-648C-8FB0F0EDA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901" y="667128"/>
            <a:ext cx="5550256" cy="5915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E666FD-45AB-83B5-5D7E-2FC208170264}"/>
              </a:ext>
            </a:extLst>
          </p:cNvPr>
          <p:cNvSpPr txBox="1"/>
          <p:nvPr/>
        </p:nvSpPr>
        <p:spPr>
          <a:xfrm>
            <a:off x="345901" y="1753156"/>
            <a:ext cx="5896157" cy="3351687"/>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Cells in the very early embryo switch on all of their genes meaning they can differentiate into all cell types that make up the individual.</a:t>
            </a:r>
          </a:p>
          <a:p>
            <a:pPr>
              <a:lnSpc>
                <a:spcPct val="150000"/>
              </a:lnSpc>
            </a:pPr>
            <a:r>
              <a:rPr lang="en-GB" sz="2400" dirty="0">
                <a:latin typeface="Bai Jamjuree" pitchFamily="2" charset="-34"/>
                <a:cs typeface="Bai Jamjuree" pitchFamily="2" charset="-34"/>
              </a:rPr>
              <a:t> </a:t>
            </a:r>
          </a:p>
          <a:p>
            <a:pPr>
              <a:lnSpc>
                <a:spcPct val="150000"/>
              </a:lnSpc>
            </a:pPr>
            <a:r>
              <a:rPr lang="en-GB" sz="2400" dirty="0">
                <a:effectLst/>
                <a:latin typeface="Bai Jamjuree" pitchFamily="2" charset="-34"/>
                <a:cs typeface="Bai Jamjuree" pitchFamily="2" charset="-34"/>
              </a:rPr>
              <a:t>This makes them </a:t>
            </a:r>
            <a:r>
              <a:rPr lang="en-GB" sz="2400" b="1" dirty="0">
                <a:effectLst/>
                <a:latin typeface="Bai Jamjuree" pitchFamily="2" charset="-34"/>
                <a:cs typeface="Bai Jamjuree" pitchFamily="2" charset="-34"/>
              </a:rPr>
              <a:t>pluripotent</a:t>
            </a:r>
            <a:r>
              <a:rPr lang="en-GB" sz="2400" dirty="0">
                <a:effectLst/>
                <a:latin typeface="Bai Jamjuree" pitchFamily="2" charset="-34"/>
                <a:cs typeface="Bai Jamjuree" pitchFamily="2" charset="-34"/>
              </a:rPr>
              <a:t>.</a:t>
            </a:r>
            <a:endParaRPr lang="en-GB" sz="3600" dirty="0">
              <a:effectLst/>
              <a:latin typeface="Bai Jamjuree" pitchFamily="2" charset="-34"/>
              <a:cs typeface="Bai Jamjuree" pitchFamily="2" charset="-34"/>
            </a:endParaRPr>
          </a:p>
        </p:txBody>
      </p:sp>
    </p:spTree>
    <p:extLst>
      <p:ext uri="{BB962C8B-B14F-4D97-AF65-F5344CB8AC3E}">
        <p14:creationId xmlns:p14="http://schemas.microsoft.com/office/powerpoint/2010/main" val="1204959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671403-5048-1616-CF06-D22BFC18C7F4}"/>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I S S U E   S T E M   C E L L S</a:t>
            </a:r>
          </a:p>
        </p:txBody>
      </p:sp>
      <p:pic>
        <p:nvPicPr>
          <p:cNvPr id="3" name="Picture 2" descr="What is a stem cell? – YourGenome">
            <a:extLst>
              <a:ext uri="{FF2B5EF4-FFF2-40B4-BE49-F238E27FC236}">
                <a16:creationId xmlns:a16="http://schemas.microsoft.com/office/drawing/2014/main" id="{30DBC0B9-4715-6173-C339-D7469FE62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901" y="667128"/>
            <a:ext cx="5550256" cy="5915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F65584-CD03-E133-A782-F76AF244BBBF}"/>
              </a:ext>
            </a:extLst>
          </p:cNvPr>
          <p:cNvSpPr txBox="1"/>
          <p:nvPr/>
        </p:nvSpPr>
        <p:spPr>
          <a:xfrm>
            <a:off x="345901" y="1753156"/>
            <a:ext cx="5896157" cy="3042371"/>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Tissue stem cells can only differentiate into types of cell found in a particular tissue type. This makes them </a:t>
            </a:r>
            <a:r>
              <a:rPr lang="en-GB" sz="2400" b="1" dirty="0">
                <a:latin typeface="Bai Jamjuree" pitchFamily="2" charset="-34"/>
                <a:cs typeface="Bai Jamjuree" pitchFamily="2" charset="-34"/>
              </a:rPr>
              <a:t>multipotent.</a:t>
            </a:r>
            <a:endParaRPr lang="en-GB" sz="2400" dirty="0">
              <a:latin typeface="Bai Jamjuree" pitchFamily="2" charset="-34"/>
              <a:cs typeface="Bai Jamjuree" pitchFamily="2" charset="-34"/>
            </a:endParaRPr>
          </a:p>
          <a:p>
            <a:pPr>
              <a:lnSpc>
                <a:spcPct val="150000"/>
              </a:lnSpc>
            </a:pPr>
            <a:endParaRPr lang="en-GB" sz="3600" dirty="0">
              <a:effectLst/>
              <a:latin typeface="Bai Jamjuree" pitchFamily="2" charset="-34"/>
              <a:cs typeface="Bai Jamjuree" pitchFamily="2" charset="-34"/>
            </a:endParaRPr>
          </a:p>
        </p:txBody>
      </p:sp>
    </p:spTree>
    <p:extLst>
      <p:ext uri="{BB962C8B-B14F-4D97-AF65-F5344CB8AC3E}">
        <p14:creationId xmlns:p14="http://schemas.microsoft.com/office/powerpoint/2010/main" val="31186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0D77561-AA07-9476-7A49-EBEF05582BAB}"/>
              </a:ext>
            </a:extLst>
          </p:cNvPr>
          <p:cNvSpPr/>
          <p:nvPr/>
        </p:nvSpPr>
        <p:spPr>
          <a:xfrm>
            <a:off x="6497319" y="1455749"/>
            <a:ext cx="5204356" cy="44462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671403-5048-1616-CF06-D22BFC18C7F4}"/>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I S S U E   S T E M   C E L L S</a:t>
            </a:r>
          </a:p>
        </p:txBody>
      </p:sp>
      <p:sp>
        <p:nvSpPr>
          <p:cNvPr id="4" name="TextBox 3">
            <a:extLst>
              <a:ext uri="{FF2B5EF4-FFF2-40B4-BE49-F238E27FC236}">
                <a16:creationId xmlns:a16="http://schemas.microsoft.com/office/drawing/2014/main" id="{55F65584-CD03-E133-A782-F76AF244BBBF}"/>
              </a:ext>
            </a:extLst>
          </p:cNvPr>
          <p:cNvSpPr txBox="1"/>
          <p:nvPr/>
        </p:nvSpPr>
        <p:spPr>
          <a:xfrm>
            <a:off x="545744" y="1455749"/>
            <a:ext cx="5896157" cy="5258363"/>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Tissue stem cells are involved in the </a:t>
            </a:r>
            <a:r>
              <a:rPr lang="en-GB" sz="2400" b="1" dirty="0">
                <a:latin typeface="Bai Jamjuree" pitchFamily="2" charset="-34"/>
                <a:cs typeface="Bai Jamjuree" pitchFamily="2" charset="-34"/>
              </a:rPr>
              <a:t>growth, repair </a:t>
            </a:r>
            <a:r>
              <a:rPr lang="en-GB" sz="2400" dirty="0">
                <a:latin typeface="Bai Jamjuree" pitchFamily="2" charset="-34"/>
                <a:cs typeface="Bai Jamjuree" pitchFamily="2" charset="-34"/>
              </a:rPr>
              <a:t>and </a:t>
            </a:r>
            <a:r>
              <a:rPr lang="en-GB" sz="2400" b="1" dirty="0">
                <a:latin typeface="Bai Jamjuree" pitchFamily="2" charset="-34"/>
                <a:cs typeface="Bai Jamjuree" pitchFamily="2" charset="-34"/>
              </a:rPr>
              <a:t>renewal </a:t>
            </a:r>
            <a:r>
              <a:rPr lang="en-GB" sz="2400" dirty="0">
                <a:latin typeface="Bai Jamjuree" pitchFamily="2" charset="-34"/>
                <a:cs typeface="Bai Jamjuree" pitchFamily="2" charset="-34"/>
              </a:rPr>
              <a:t>of the cells found in that tissue. </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latin typeface="Bai Jamjuree" pitchFamily="2" charset="-34"/>
                <a:cs typeface="Bai Jamjuree" pitchFamily="2" charset="-34"/>
              </a:rPr>
              <a:t>For example: blood stem cells located in bone marrow can give rise to red blood cells, platelets, phagocytes and lymphocytes. </a:t>
            </a:r>
          </a:p>
          <a:p>
            <a:pPr>
              <a:lnSpc>
                <a:spcPct val="150000"/>
              </a:lnSpc>
            </a:pPr>
            <a:endParaRPr lang="en-GB" sz="3600" dirty="0">
              <a:effectLst/>
              <a:latin typeface="Bai Jamjuree" pitchFamily="2" charset="-34"/>
              <a:cs typeface="Bai Jamjuree" pitchFamily="2" charset="-34"/>
            </a:endParaRPr>
          </a:p>
        </p:txBody>
      </p:sp>
      <p:pic>
        <p:nvPicPr>
          <p:cNvPr id="5122" name="Picture 2" descr="Stem cell and bone marrow transplants | Macmillan Cancer Support">
            <a:extLst>
              <a:ext uri="{FF2B5EF4-FFF2-40B4-BE49-F238E27FC236}">
                <a16:creationId xmlns:a16="http://schemas.microsoft.com/office/drawing/2014/main" id="{CCB73814-B449-698C-D773-72646670C6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5" t="5929" b="25268"/>
          <a:stretch/>
        </p:blipFill>
        <p:spPr bwMode="auto">
          <a:xfrm>
            <a:off x="6657077" y="1863435"/>
            <a:ext cx="4989180" cy="353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6" name="Picture 5" descr="A diagram of a cell&#10;&#10;Description automatically generated with low confidence">
            <a:extLst>
              <a:ext uri="{FF2B5EF4-FFF2-40B4-BE49-F238E27FC236}">
                <a16:creationId xmlns:a16="http://schemas.microsoft.com/office/drawing/2014/main" id="{A8E35E3C-899B-D006-68A3-A55448AA52C6}"/>
              </a:ext>
            </a:extLst>
          </p:cNvPr>
          <p:cNvPicPr>
            <a:picLocks noChangeAspect="1"/>
          </p:cNvPicPr>
          <p:nvPr/>
        </p:nvPicPr>
        <p:blipFill>
          <a:blip r:embed="rId2"/>
          <a:stretch>
            <a:fillRect/>
          </a:stretch>
        </p:blipFill>
        <p:spPr>
          <a:xfrm>
            <a:off x="2928832" y="0"/>
            <a:ext cx="6334335" cy="6858000"/>
          </a:xfrm>
          <a:prstGeom prst="rect">
            <a:avLst/>
          </a:prstGeom>
        </p:spPr>
      </p:pic>
    </p:spTree>
    <p:extLst>
      <p:ext uri="{BB962C8B-B14F-4D97-AF65-F5344CB8AC3E}">
        <p14:creationId xmlns:p14="http://schemas.microsoft.com/office/powerpoint/2010/main" val="18209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671403-5048-1616-CF06-D22BFC18C7F4}"/>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A M A Z I N G    S T E M    C E L L S</a:t>
            </a:r>
          </a:p>
        </p:txBody>
      </p:sp>
      <p:sp>
        <p:nvSpPr>
          <p:cNvPr id="4" name="TextBox 3">
            <a:extLst>
              <a:ext uri="{FF2B5EF4-FFF2-40B4-BE49-F238E27FC236}">
                <a16:creationId xmlns:a16="http://schemas.microsoft.com/office/drawing/2014/main" id="{55F65584-CD03-E133-A782-F76AF244BBBF}"/>
              </a:ext>
            </a:extLst>
          </p:cNvPr>
          <p:cNvSpPr txBox="1"/>
          <p:nvPr/>
        </p:nvSpPr>
        <p:spPr>
          <a:xfrm>
            <a:off x="351780" y="1213713"/>
            <a:ext cx="7101965" cy="5013680"/>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When someone has a heart attack, oxygen supply to the heart is restricted. This causes heart cells to die, which could lead to heart failure. Meaning the heart can no longer pump blood around the body as efficiently as normal. </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latin typeface="Bai Jamjuree" pitchFamily="2" charset="-34"/>
                <a:cs typeface="Bai Jamjuree" pitchFamily="2" charset="-34"/>
              </a:rPr>
              <a:t>The British Heart Foundation aim to cure heart failure by using stem cells to make new, healthy heart cells. </a:t>
            </a:r>
            <a:endParaRPr lang="en-GB" sz="3600" dirty="0">
              <a:effectLst/>
              <a:latin typeface="Bai Jamjuree" pitchFamily="2" charset="-34"/>
              <a:cs typeface="Bai Jamjuree" pitchFamily="2" charset="-34"/>
            </a:endParaRPr>
          </a:p>
        </p:txBody>
      </p:sp>
      <p:pic>
        <p:nvPicPr>
          <p:cNvPr id="8194" name="Picture 2" descr="British Heart Foundation - Home | Facebook">
            <a:extLst>
              <a:ext uri="{FF2B5EF4-FFF2-40B4-BE49-F238E27FC236}">
                <a16:creationId xmlns:a16="http://schemas.microsoft.com/office/drawing/2014/main" id="{D5AE4BF7-E2CD-47CF-CCD2-DCEBD9D33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85" y="1717097"/>
            <a:ext cx="3423805" cy="342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37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345C3E1-B1AF-486F-EC83-4245F48A6378}"/>
              </a:ext>
            </a:extLst>
          </p:cNvPr>
          <p:cNvSpPr/>
          <p:nvPr/>
        </p:nvSpPr>
        <p:spPr>
          <a:xfrm>
            <a:off x="872373" y="2950461"/>
            <a:ext cx="5888645" cy="35318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671403-5048-1616-CF06-D22BFC18C7F4}"/>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A M A Z I N G    S T E M    C E L L S</a:t>
            </a:r>
          </a:p>
        </p:txBody>
      </p:sp>
      <p:sp>
        <p:nvSpPr>
          <p:cNvPr id="4" name="TextBox 3">
            <a:extLst>
              <a:ext uri="{FF2B5EF4-FFF2-40B4-BE49-F238E27FC236}">
                <a16:creationId xmlns:a16="http://schemas.microsoft.com/office/drawing/2014/main" id="{55F65584-CD03-E133-A782-F76AF244BBBF}"/>
              </a:ext>
            </a:extLst>
          </p:cNvPr>
          <p:cNvSpPr txBox="1"/>
          <p:nvPr/>
        </p:nvSpPr>
        <p:spPr>
          <a:xfrm>
            <a:off x="387927" y="963948"/>
            <a:ext cx="11416146" cy="1689693"/>
          </a:xfrm>
          <a:prstGeom prst="rect">
            <a:avLst/>
          </a:prstGeom>
          <a:noFill/>
        </p:spPr>
        <p:txBody>
          <a:bodyPr wrap="square">
            <a:spAutoFit/>
          </a:bodyPr>
          <a:lstStyle/>
          <a:p>
            <a:pPr>
              <a:lnSpc>
                <a:spcPct val="150000"/>
              </a:lnSpc>
            </a:pPr>
            <a:r>
              <a:rPr lang="en-GB" sz="2400" b="1" dirty="0">
                <a:latin typeface="Bai Jamjuree" pitchFamily="2" charset="-34"/>
                <a:cs typeface="Bai Jamjuree" pitchFamily="2" charset="-34"/>
              </a:rPr>
              <a:t>Stem cells </a:t>
            </a:r>
            <a:r>
              <a:rPr lang="en-GB" sz="2400" dirty="0">
                <a:latin typeface="Bai Jamjuree" pitchFamily="2" charset="-34"/>
                <a:cs typeface="Bai Jamjuree" pitchFamily="2" charset="-34"/>
              </a:rPr>
              <a:t>can grow into brain cells, and as a result, may have the potential to repair brain damage caused by neurological conditions, such as </a:t>
            </a:r>
            <a:r>
              <a:rPr lang="en-GB" sz="2400" b="1" dirty="0">
                <a:latin typeface="Bai Jamjuree" pitchFamily="2" charset="-34"/>
                <a:cs typeface="Bai Jamjuree" pitchFamily="2" charset="-34"/>
              </a:rPr>
              <a:t>Dementia</a:t>
            </a:r>
            <a:r>
              <a:rPr lang="en-GB" sz="2400" dirty="0">
                <a:latin typeface="Bai Jamjuree" pitchFamily="2" charset="-34"/>
                <a:cs typeface="Bai Jamjuree" pitchFamily="2" charset="-34"/>
              </a:rPr>
              <a:t> and </a:t>
            </a:r>
            <a:r>
              <a:rPr lang="en-GB" sz="2400" b="1" dirty="0">
                <a:latin typeface="Bai Jamjuree" pitchFamily="2" charset="-34"/>
                <a:cs typeface="Bai Jamjuree" pitchFamily="2" charset="-34"/>
              </a:rPr>
              <a:t>Alzheimer’s. </a:t>
            </a:r>
            <a:endParaRPr lang="en-GB" sz="3600" b="1" dirty="0">
              <a:effectLst/>
              <a:latin typeface="Bai Jamjuree" pitchFamily="2" charset="-34"/>
              <a:cs typeface="Bai Jamjuree" pitchFamily="2" charset="-34"/>
            </a:endParaRPr>
          </a:p>
        </p:txBody>
      </p:sp>
      <p:pic>
        <p:nvPicPr>
          <p:cNvPr id="10244" name="Picture 4" descr="Early Alzheimer's Disease Detection May Benefit New Stem Cell Therapy |  MNeuronet | Michigan Medicine | University of Michigan">
            <a:extLst>
              <a:ext uri="{FF2B5EF4-FFF2-40B4-BE49-F238E27FC236}">
                <a16:creationId xmlns:a16="http://schemas.microsoft.com/office/drawing/2014/main" id="{B0915068-C535-4C2C-420E-6F5B6D16B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219572"/>
            <a:ext cx="5197335" cy="29302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lzheimer's Disease Fact Sheet | National Institute on Aging">
            <a:extLst>
              <a:ext uri="{FF2B5EF4-FFF2-40B4-BE49-F238E27FC236}">
                <a16:creationId xmlns:a16="http://schemas.microsoft.com/office/drawing/2014/main" id="{C1F9A094-6349-74BA-FC43-AFA701BFF56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97" b="91216" l="10000" r="90000">
                        <a14:foregroundMark x1="62000" y1="41892" x2="65000" y2="73986"/>
                        <a14:foregroundMark x1="27000" y1="91216" x2="27000" y2="91216"/>
                      </a14:backgroundRemoval>
                    </a14:imgEffect>
                  </a14:imgLayer>
                </a14:imgProps>
              </a:ext>
              <a:ext uri="{28A0092B-C50C-407E-A947-70E740481C1C}">
                <a14:useLocalDpi xmlns:a14="http://schemas.microsoft.com/office/drawing/2010/main" val="0"/>
              </a:ext>
            </a:extLst>
          </a:blip>
          <a:srcRect l="7785" t="24498" r="6794" b="3897"/>
          <a:stretch/>
        </p:blipFill>
        <p:spPr bwMode="auto">
          <a:xfrm>
            <a:off x="7362701" y="2653641"/>
            <a:ext cx="4441372" cy="367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0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17410" name="Picture 2" descr="RHINO A4 Folio Paper 20 Leaf, F8M | RHINO Stationery">
            <a:extLst>
              <a:ext uri="{FF2B5EF4-FFF2-40B4-BE49-F238E27FC236}">
                <a16:creationId xmlns:a16="http://schemas.microsoft.com/office/drawing/2014/main" id="{F95FFF32-154B-85D2-B0B0-D0C5F362601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05" b="91309" l="9961" r="89844">
                        <a14:foregroundMark x1="21875" y1="83789" x2="26953" y2="27734"/>
                        <a14:foregroundMark x1="26953" y1="27734" x2="41309" y2="72266"/>
                        <a14:foregroundMark x1="41309" y1="72266" x2="45508" y2="77734"/>
                        <a14:foregroundMark x1="44238" y1="76074" x2="47070" y2="46875"/>
                        <a14:foregroundMark x1="52930" y1="41992" x2="52930" y2="70605"/>
                        <a14:foregroundMark x1="62207" y1="53125" x2="61816" y2="74219"/>
                        <a14:foregroundMark x1="66309" y1="58594" x2="68750" y2="73340"/>
                        <a14:foregroundMark x1="68750" y1="73340" x2="62305" y2="76172"/>
                        <a14:foregroundMark x1="62305" y1="76172" x2="54297" y2="77051"/>
                        <a14:foregroundMark x1="65332" y1="48438" x2="65430" y2="55273"/>
                        <a14:foregroundMark x1="25684" y1="18555" x2="32813" y2="15527"/>
                        <a14:foregroundMark x1="32813" y1="15527" x2="50879" y2="13965"/>
                        <a14:foregroundMark x1="50879" y1="13965" x2="51660" y2="13965"/>
                        <a14:foregroundMark x1="23145" y1="10742" x2="23145" y2="18066"/>
                        <a14:foregroundMark x1="23145" y1="83984" x2="23145" y2="91406"/>
                        <a14:foregroundMark x1="24316" y1="24902" x2="24512" y2="29590"/>
                        <a14:foregroundMark x1="22168" y1="10254" x2="35742" y2="9082"/>
                        <a14:foregroundMark x1="35742" y1="9082" x2="45508" y2="9180"/>
                        <a14:foregroundMark x1="20020" y1="8594" x2="20020" y2="8594"/>
                        <a14:foregroundMark x1="24512" y1="24023" x2="24512" y2="24023"/>
                        <a14:foregroundMark x1="55566" y1="8105" x2="68750" y2="13379"/>
                        <a14:foregroundMark x1="71875" y1="12305" x2="77148" y2="12500"/>
                        <a14:foregroundMark x1="32520" y1="89355" x2="47070" y2="89746"/>
                        <a14:foregroundMark x1="70605" y1="18262" x2="62500" y2="20898"/>
                        <a14:foregroundMark x1="73730" y1="12305" x2="69531" y2="18945"/>
                        <a14:foregroundMark x1="69531" y1="18945" x2="68945" y2="19238"/>
                        <a14:foregroundMark x1="50977" y1="17773" x2="60742" y2="26660"/>
                        <a14:foregroundMark x1="21973" y1="20703" x2="21973" y2="20703"/>
                        <a14:foregroundMark x1="20215" y1="12988" x2="19727" y2="43750"/>
                        <a14:foregroundMark x1="20508" y1="46094" x2="20996" y2="54688"/>
                        <a14:foregroundMark x1="20508" y1="51074" x2="20508" y2="62012"/>
                        <a14:foregroundMark x1="71680" y1="41992" x2="71680" y2="78027"/>
                        <a14:foregroundMark x1="74023" y1="51660" x2="74023" y2="73438"/>
                        <a14:foregroundMark x1="75488" y1="47363" x2="76465" y2="71289"/>
                        <a14:foregroundMark x1="76660" y1="48535" x2="77148" y2="77344"/>
                        <a14:foregroundMark x1="77344" y1="49023" x2="78613" y2="79980"/>
                        <a14:foregroundMark x1="78613" y1="79980" x2="78320" y2="82813"/>
                        <a14:foregroundMark x1="75879" y1="13867" x2="75684" y2="26855"/>
                        <a14:foregroundMark x1="75391" y1="12207" x2="75391" y2="21875"/>
                        <a14:foregroundMark x1="79004" y1="8691" x2="77832" y2="36426"/>
                        <a14:foregroundMark x1="34180" y1="15430" x2="38965" y2="22266"/>
                        <a14:foregroundMark x1="38965" y1="22266" x2="47852" y2="28027"/>
                      </a14:backgroundRemoval>
                    </a14:imgEffect>
                  </a14:imgLayer>
                </a14:imgProps>
              </a:ext>
              <a:ext uri="{28A0092B-C50C-407E-A947-70E740481C1C}">
                <a14:useLocalDpi xmlns:a14="http://schemas.microsoft.com/office/drawing/2010/main" val="0"/>
              </a:ext>
            </a:extLst>
          </a:blip>
          <a:srcRect l="22413" t="11918" r="34709" b="49298"/>
          <a:stretch/>
        </p:blipFill>
        <p:spPr bwMode="auto">
          <a:xfrm>
            <a:off x="310756" y="667128"/>
            <a:ext cx="6844424" cy="6190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4D9E0A-9CFD-5556-F44D-D428EBF86F80}"/>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K E Y   T E R M S </a:t>
            </a:r>
          </a:p>
        </p:txBody>
      </p:sp>
      <p:sp>
        <p:nvSpPr>
          <p:cNvPr id="3" name="TextBox 2">
            <a:extLst>
              <a:ext uri="{FF2B5EF4-FFF2-40B4-BE49-F238E27FC236}">
                <a16:creationId xmlns:a16="http://schemas.microsoft.com/office/drawing/2014/main" id="{A82E1B91-50FF-F88E-57B8-897D1E164483}"/>
              </a:ext>
            </a:extLst>
          </p:cNvPr>
          <p:cNvSpPr txBox="1"/>
          <p:nvPr/>
        </p:nvSpPr>
        <p:spPr>
          <a:xfrm>
            <a:off x="1105790" y="1161281"/>
            <a:ext cx="6844424" cy="5443029"/>
          </a:xfrm>
          <a:prstGeom prst="rect">
            <a:avLst/>
          </a:prstGeom>
          <a:noFill/>
        </p:spPr>
        <p:txBody>
          <a:bodyPr wrap="square">
            <a:spAutoFit/>
          </a:bodyPr>
          <a:lstStyle/>
          <a:p>
            <a:r>
              <a:rPr lang="en-GB" sz="2400" b="1" dirty="0">
                <a:effectLst/>
                <a:latin typeface="Bai Jamjuree" pitchFamily="2" charset="-34"/>
                <a:cs typeface="Bai Jamjuree" pitchFamily="2" charset="-34"/>
              </a:rPr>
              <a:t>SOMATIC </a:t>
            </a:r>
          </a:p>
          <a:p>
            <a:r>
              <a:rPr lang="en-GB" sz="2400" b="1" dirty="0">
                <a:latin typeface="Bai Jamjuree" pitchFamily="2" charset="-34"/>
                <a:cs typeface="Bai Jamjuree" pitchFamily="2" charset="-34"/>
              </a:rPr>
              <a:t>GERMLINE</a:t>
            </a:r>
          </a:p>
          <a:p>
            <a:r>
              <a:rPr lang="en-GB" sz="2400" b="1" dirty="0">
                <a:effectLst/>
                <a:latin typeface="Bai Jamjuree" pitchFamily="2" charset="-34"/>
                <a:cs typeface="Bai Jamjuree" pitchFamily="2" charset="-34"/>
              </a:rPr>
              <a:t>DIPLOID</a:t>
            </a:r>
          </a:p>
          <a:p>
            <a:r>
              <a:rPr lang="en-GB" sz="2400" b="1" dirty="0">
                <a:latin typeface="Bai Jamjuree" pitchFamily="2" charset="-34"/>
                <a:cs typeface="Bai Jamjuree" pitchFamily="2" charset="-34"/>
              </a:rPr>
              <a:t>HAPLOID</a:t>
            </a:r>
          </a:p>
          <a:p>
            <a:r>
              <a:rPr lang="en-GB" sz="2400" b="1" dirty="0">
                <a:effectLst/>
                <a:latin typeface="Bai Jamjuree" pitchFamily="2" charset="-34"/>
                <a:cs typeface="Bai Jamjuree" pitchFamily="2" charset="-34"/>
              </a:rPr>
              <a:t>MITOSIS</a:t>
            </a:r>
          </a:p>
          <a:p>
            <a:r>
              <a:rPr lang="en-GB" sz="2400" b="1" dirty="0">
                <a:latin typeface="Bai Jamjuree" pitchFamily="2" charset="-34"/>
                <a:cs typeface="Bai Jamjuree" pitchFamily="2" charset="-34"/>
              </a:rPr>
              <a:t>MEISOSIS</a:t>
            </a:r>
          </a:p>
          <a:p>
            <a:r>
              <a:rPr lang="en-GB" sz="2400" b="1" dirty="0">
                <a:latin typeface="Bai Jamjuree" pitchFamily="2" charset="-34"/>
                <a:cs typeface="Bai Jamjuree" pitchFamily="2" charset="-34"/>
              </a:rPr>
              <a:t>CELLULAR DIFFERENTIATION</a:t>
            </a:r>
          </a:p>
          <a:p>
            <a:r>
              <a:rPr lang="en-GB" sz="2400" b="1" dirty="0">
                <a:latin typeface="Bai Jamjuree" pitchFamily="2" charset="-34"/>
                <a:cs typeface="Bai Jamjuree" pitchFamily="2" charset="-34"/>
              </a:rPr>
              <a:t>PLURIPOTENT</a:t>
            </a:r>
          </a:p>
          <a:p>
            <a:r>
              <a:rPr lang="en-GB" sz="2400" b="1" dirty="0">
                <a:latin typeface="Bai Jamjuree" pitchFamily="2" charset="-34"/>
                <a:cs typeface="Bai Jamjuree" pitchFamily="2" charset="-34"/>
              </a:rPr>
              <a:t>MULTIPOTENT</a:t>
            </a:r>
          </a:p>
          <a:p>
            <a:r>
              <a:rPr lang="en-GB" sz="2400" b="1" dirty="0">
                <a:latin typeface="Bai Jamjuree" pitchFamily="2" charset="-34"/>
                <a:cs typeface="Bai Jamjuree" pitchFamily="2" charset="-34"/>
              </a:rPr>
              <a:t>EMBRYONIC STEM CELLS</a:t>
            </a:r>
          </a:p>
          <a:p>
            <a:r>
              <a:rPr lang="en-GB" sz="2400" b="1" dirty="0">
                <a:latin typeface="Bai Jamjuree" pitchFamily="2" charset="-34"/>
                <a:cs typeface="Bai Jamjuree" pitchFamily="2" charset="-34"/>
              </a:rPr>
              <a:t>TISSUE STEM CELLS</a:t>
            </a:r>
          </a:p>
          <a:p>
            <a:pPr>
              <a:lnSpc>
                <a:spcPct val="150000"/>
              </a:lnSpc>
            </a:pPr>
            <a:endParaRPr lang="en-GB" sz="2400" b="1" dirty="0">
              <a:latin typeface="Bai Jamjuree" pitchFamily="2" charset="-34"/>
              <a:cs typeface="Bai Jamjuree" pitchFamily="2" charset="-34"/>
            </a:endParaRPr>
          </a:p>
          <a:p>
            <a:pPr>
              <a:lnSpc>
                <a:spcPct val="150000"/>
              </a:lnSpc>
            </a:pPr>
            <a:endParaRPr lang="en-GB" sz="3600" dirty="0">
              <a:effectLst/>
              <a:latin typeface="Bai Jamjuree" pitchFamily="2" charset="-34"/>
              <a:cs typeface="Bai Jamjuree" pitchFamily="2" charset="-34"/>
            </a:endParaRPr>
          </a:p>
        </p:txBody>
      </p:sp>
      <p:sp>
        <p:nvSpPr>
          <p:cNvPr id="6" name="Rounded Rectangle 5">
            <a:extLst>
              <a:ext uri="{FF2B5EF4-FFF2-40B4-BE49-F238E27FC236}">
                <a16:creationId xmlns:a16="http://schemas.microsoft.com/office/drawing/2014/main" id="{B3A32F60-4324-74CB-AD3C-AF8B978AAA45}"/>
              </a:ext>
            </a:extLst>
          </p:cNvPr>
          <p:cNvSpPr/>
          <p:nvPr/>
        </p:nvSpPr>
        <p:spPr>
          <a:xfrm>
            <a:off x="6254119" y="1264151"/>
            <a:ext cx="5636357" cy="162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10EDF5-D316-4FCE-C8C5-3C905AC8EBA9}"/>
              </a:ext>
            </a:extLst>
          </p:cNvPr>
          <p:cNvSpPr/>
          <p:nvPr/>
        </p:nvSpPr>
        <p:spPr>
          <a:xfrm>
            <a:off x="6352288" y="1537486"/>
            <a:ext cx="5546046" cy="1077218"/>
          </a:xfrm>
          <a:prstGeom prst="rect">
            <a:avLst/>
          </a:prstGeom>
          <a:noFill/>
        </p:spPr>
        <p:txBody>
          <a:bodyPr wrap="square" lIns="91440" tIns="45720" rIns="91440" bIns="45720">
            <a:spAutoFit/>
          </a:bodyPr>
          <a:lstStyle/>
          <a:p>
            <a:pPr algn="ctr"/>
            <a:r>
              <a:rPr lang="en-GB" sz="3200" b="0" cap="none" spc="0" dirty="0">
                <a:ln w="0"/>
                <a:solidFill>
                  <a:schemeClr val="tx1"/>
                </a:solidFill>
                <a:effectLst>
                  <a:outerShdw blurRad="38100" dist="19050" dir="2700000" algn="tl" rotWithShape="0">
                    <a:schemeClr val="dk1">
                      <a:alpha val="40000"/>
                    </a:schemeClr>
                  </a:outerShdw>
                </a:effectLst>
                <a:latin typeface="Bai Jamjuree" pitchFamily="2" charset="-34"/>
                <a:cs typeface="Bai Jamjuree" pitchFamily="2" charset="-34"/>
              </a:rPr>
              <a:t>Start a definition page </a:t>
            </a:r>
            <a:r>
              <a:rPr lang="en-GB" sz="3200" dirty="0">
                <a:ln w="0"/>
                <a:effectLst>
                  <a:outerShdw blurRad="38100" dist="19050" dir="2700000" algn="tl" rotWithShape="0">
                    <a:schemeClr val="dk1">
                      <a:alpha val="40000"/>
                    </a:schemeClr>
                  </a:outerShdw>
                </a:effectLst>
                <a:latin typeface="Bai Jamjuree" pitchFamily="2" charset="-34"/>
                <a:cs typeface="Bai Jamjuree" pitchFamily="2" charset="-34"/>
              </a:rPr>
              <a:t>at the back of your jotter.</a:t>
            </a:r>
            <a:endParaRPr lang="en-GB" sz="3200" b="0" cap="none" spc="0" dirty="0">
              <a:ln w="0"/>
              <a:solidFill>
                <a:schemeClr val="tx1"/>
              </a:solidFill>
              <a:effectLst>
                <a:outerShdw blurRad="38100" dist="19050" dir="2700000" algn="tl" rotWithShape="0">
                  <a:schemeClr val="dk1">
                    <a:alpha val="40000"/>
                  </a:schemeClr>
                </a:outerShdw>
              </a:effectLst>
              <a:latin typeface="Bai Jamjuree" pitchFamily="2" charset="-34"/>
              <a:cs typeface="Bai Jamjuree" pitchFamily="2" charset="-34"/>
            </a:endParaRPr>
          </a:p>
        </p:txBody>
      </p:sp>
      <p:sp>
        <p:nvSpPr>
          <p:cNvPr id="8" name="TextBox 7">
            <a:extLst>
              <a:ext uri="{FF2B5EF4-FFF2-40B4-BE49-F238E27FC236}">
                <a16:creationId xmlns:a16="http://schemas.microsoft.com/office/drawing/2014/main" id="{C84CF7A6-3905-1E2E-E3CE-0E745211A529}"/>
              </a:ext>
            </a:extLst>
          </p:cNvPr>
          <p:cNvSpPr txBox="1"/>
          <p:nvPr/>
        </p:nvSpPr>
        <p:spPr>
          <a:xfrm>
            <a:off x="7155180" y="3171436"/>
            <a:ext cx="4629269" cy="707886"/>
          </a:xfrm>
          <a:prstGeom prst="rect">
            <a:avLst/>
          </a:prstGeom>
          <a:noFill/>
        </p:spPr>
        <p:txBody>
          <a:bodyPr wrap="square" rtlCol="0">
            <a:spAutoFit/>
          </a:bodyPr>
          <a:lstStyle/>
          <a:p>
            <a:pPr algn="ctr"/>
            <a:r>
              <a:rPr lang="en-US" sz="2000" dirty="0">
                <a:latin typeface="Bai Jamjuree" pitchFamily="2" charset="-34"/>
                <a:cs typeface="Bai Jamjuree" pitchFamily="2" charset="-34"/>
              </a:rPr>
              <a:t>This will help you make flash cards at some point in the future!</a:t>
            </a:r>
          </a:p>
        </p:txBody>
      </p:sp>
    </p:spTree>
    <p:extLst>
      <p:ext uri="{BB962C8B-B14F-4D97-AF65-F5344CB8AC3E}">
        <p14:creationId xmlns:p14="http://schemas.microsoft.com/office/powerpoint/2010/main" val="319733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2050" name="Picture 2" descr="National 5 – Media Types (Revision) – Coltness High School – Computing  Science">
            <a:extLst>
              <a:ext uri="{FF2B5EF4-FFF2-40B4-BE49-F238E27FC236}">
                <a16:creationId xmlns:a16="http://schemas.microsoft.com/office/drawing/2014/main" id="{07B6D584-9AA0-259B-FB87-B8117DD5A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 y="167640"/>
            <a:ext cx="1478209" cy="1457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023D3B-E498-F870-FFE6-2E43B7EAB637}"/>
              </a:ext>
            </a:extLst>
          </p:cNvPr>
          <p:cNvSpPr/>
          <p:nvPr/>
        </p:nvSpPr>
        <p:spPr>
          <a:xfrm>
            <a:off x="1680139" y="167640"/>
            <a:ext cx="10511861" cy="5232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What should you already know from National 5 Biology?</a:t>
            </a:r>
          </a:p>
        </p:txBody>
      </p:sp>
      <p:sp>
        <p:nvSpPr>
          <p:cNvPr id="5" name="Rectangle 4">
            <a:extLst>
              <a:ext uri="{FF2B5EF4-FFF2-40B4-BE49-F238E27FC236}">
                <a16:creationId xmlns:a16="http://schemas.microsoft.com/office/drawing/2014/main" id="{D8FF9A8A-9884-FF2C-9FB0-57F0CB7A4A67}"/>
              </a:ext>
            </a:extLst>
          </p:cNvPr>
          <p:cNvSpPr/>
          <p:nvPr/>
        </p:nvSpPr>
        <p:spPr>
          <a:xfrm>
            <a:off x="106766" y="1717412"/>
            <a:ext cx="1095718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Bai Jamjuree" pitchFamily="2" charset="-34"/>
                <a:cs typeface="Bai Jamjuree" pitchFamily="2" charset="-34"/>
              </a:rPr>
              <a:t>What word is used to describe sex cells? </a:t>
            </a:r>
          </a:p>
        </p:txBody>
      </p:sp>
      <p:sp>
        <p:nvSpPr>
          <p:cNvPr id="6" name="Rectangle 5">
            <a:extLst>
              <a:ext uri="{FF2B5EF4-FFF2-40B4-BE49-F238E27FC236}">
                <a16:creationId xmlns:a16="http://schemas.microsoft.com/office/drawing/2014/main" id="{BDAC80CD-0D11-FD1A-B4B8-142473D687FE}"/>
              </a:ext>
            </a:extLst>
          </p:cNvPr>
          <p:cNvSpPr/>
          <p:nvPr/>
        </p:nvSpPr>
        <p:spPr>
          <a:xfrm>
            <a:off x="106764" y="3218696"/>
            <a:ext cx="1095718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Bai Jamjuree" pitchFamily="2" charset="-34"/>
                <a:cs typeface="Bai Jamjuree" pitchFamily="2" charset="-34"/>
              </a:rPr>
              <a:t>What word is used to describe the chromosome number in these types of cells?</a:t>
            </a:r>
          </a:p>
        </p:txBody>
      </p:sp>
      <p:sp>
        <p:nvSpPr>
          <p:cNvPr id="7" name="Rectangle 6">
            <a:extLst>
              <a:ext uri="{FF2B5EF4-FFF2-40B4-BE49-F238E27FC236}">
                <a16:creationId xmlns:a16="http://schemas.microsoft.com/office/drawing/2014/main" id="{F1F81B01-8576-3CBB-D198-B54FA608FB07}"/>
              </a:ext>
            </a:extLst>
          </p:cNvPr>
          <p:cNvSpPr/>
          <p:nvPr/>
        </p:nvSpPr>
        <p:spPr>
          <a:xfrm>
            <a:off x="106765" y="5092517"/>
            <a:ext cx="1095718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Bai Jamjuree" pitchFamily="2" charset="-34"/>
                <a:cs typeface="Bai Jamjuree" pitchFamily="2" charset="-34"/>
              </a:rPr>
              <a:t>All other cells in the body are described as being…</a:t>
            </a:r>
          </a:p>
        </p:txBody>
      </p:sp>
      <p:sp>
        <p:nvSpPr>
          <p:cNvPr id="8" name="Rectangle 7">
            <a:extLst>
              <a:ext uri="{FF2B5EF4-FFF2-40B4-BE49-F238E27FC236}">
                <a16:creationId xmlns:a16="http://schemas.microsoft.com/office/drawing/2014/main" id="{1EB49ED5-F03C-BF0D-4A84-29CBA0D729B1}"/>
              </a:ext>
            </a:extLst>
          </p:cNvPr>
          <p:cNvSpPr/>
          <p:nvPr/>
        </p:nvSpPr>
        <p:spPr>
          <a:xfrm>
            <a:off x="106765" y="2209287"/>
            <a:ext cx="2351426"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9A248F"/>
                </a:solidFill>
                <a:latin typeface="Bai Jamjuree" pitchFamily="2" charset="-34"/>
                <a:cs typeface="Bai Jamjuree" pitchFamily="2" charset="-34"/>
              </a:rPr>
              <a:t>Gametes</a:t>
            </a:r>
          </a:p>
        </p:txBody>
      </p:sp>
      <p:sp>
        <p:nvSpPr>
          <p:cNvPr id="9" name="Rectangle 8">
            <a:extLst>
              <a:ext uri="{FF2B5EF4-FFF2-40B4-BE49-F238E27FC236}">
                <a16:creationId xmlns:a16="http://schemas.microsoft.com/office/drawing/2014/main" id="{FFAB2169-8497-00EE-CFC8-9A7DA30213FD}"/>
              </a:ext>
            </a:extLst>
          </p:cNvPr>
          <p:cNvSpPr/>
          <p:nvPr/>
        </p:nvSpPr>
        <p:spPr>
          <a:xfrm>
            <a:off x="106765" y="4039493"/>
            <a:ext cx="245830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9A248F"/>
                </a:solidFill>
                <a:latin typeface="Bai Jamjuree" pitchFamily="2" charset="-34"/>
                <a:cs typeface="Bai Jamjuree" pitchFamily="2" charset="-34"/>
              </a:rPr>
              <a:t>Haploid</a:t>
            </a:r>
          </a:p>
        </p:txBody>
      </p:sp>
      <p:sp>
        <p:nvSpPr>
          <p:cNvPr id="10" name="Rectangle 9">
            <a:extLst>
              <a:ext uri="{FF2B5EF4-FFF2-40B4-BE49-F238E27FC236}">
                <a16:creationId xmlns:a16="http://schemas.microsoft.com/office/drawing/2014/main" id="{22E1032A-D76C-097D-96AA-AC3A304E5376}"/>
              </a:ext>
            </a:extLst>
          </p:cNvPr>
          <p:cNvSpPr/>
          <p:nvPr/>
        </p:nvSpPr>
        <p:spPr>
          <a:xfrm>
            <a:off x="106764" y="6016810"/>
            <a:ext cx="245830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9A248F"/>
                </a:solidFill>
                <a:latin typeface="Bai Jamjuree" pitchFamily="2" charset="-34"/>
                <a:cs typeface="Bai Jamjuree" pitchFamily="2" charset="-34"/>
              </a:rPr>
              <a:t>Diploid</a:t>
            </a:r>
          </a:p>
        </p:txBody>
      </p:sp>
    </p:spTree>
    <p:extLst>
      <p:ext uri="{BB962C8B-B14F-4D97-AF65-F5344CB8AC3E}">
        <p14:creationId xmlns:p14="http://schemas.microsoft.com/office/powerpoint/2010/main" val="5218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81E350-4242-2CA6-1242-7BC944D78F07}"/>
              </a:ext>
            </a:extLst>
          </p:cNvPr>
          <p:cNvSpPr txBox="1"/>
          <p:nvPr/>
        </p:nvSpPr>
        <p:spPr>
          <a:xfrm>
            <a:off x="426720" y="1021085"/>
            <a:ext cx="11338560" cy="6040115"/>
          </a:xfrm>
          <a:prstGeom prst="rect">
            <a:avLst/>
          </a:prstGeom>
          <a:noFill/>
        </p:spPr>
        <p:txBody>
          <a:bodyPr wrap="square">
            <a:spAutoFit/>
          </a:bodyPr>
          <a:lstStyle/>
          <a:p>
            <a:pPr>
              <a:lnSpc>
                <a:spcPct val="150000"/>
              </a:lnSpc>
            </a:pPr>
            <a:r>
              <a:rPr lang="en-GB" sz="2000" b="1" dirty="0">
                <a:solidFill>
                  <a:srgbClr val="0A0A0A"/>
                </a:solidFill>
                <a:latin typeface="Bai Jamjuree" pitchFamily="2" charset="-34"/>
                <a:cs typeface="Bai Jamjuree" pitchFamily="2" charset="-34"/>
              </a:rPr>
              <a:t>Division and differentiation in human cells (continued)</a:t>
            </a:r>
          </a:p>
          <a:p>
            <a:pPr>
              <a:lnSpc>
                <a:spcPct val="150000"/>
              </a:lnSpc>
            </a:pPr>
            <a:r>
              <a:rPr lang="en-GB" sz="2000" u="sng" dirty="0">
                <a:solidFill>
                  <a:srgbClr val="0A0A0A"/>
                </a:solidFill>
                <a:latin typeface="Bai Jamjuree" pitchFamily="2" charset="-34"/>
                <a:cs typeface="Bai Jamjuree" pitchFamily="2" charset="-34"/>
              </a:rPr>
              <a:t>Cellular differentiation </a:t>
            </a:r>
            <a:r>
              <a:rPr lang="en-GB" sz="2000" dirty="0">
                <a:solidFill>
                  <a:srgbClr val="0A0A0A"/>
                </a:solidFill>
                <a:latin typeface="Bai Jamjuree" pitchFamily="2" charset="-34"/>
                <a:cs typeface="Bai Jamjuree" pitchFamily="2" charset="-34"/>
              </a:rPr>
              <a:t>is the process by which a cell expresses certain genes to produce proteins characteristic for that type of cell This allows a cell to carry out specialised functions. </a:t>
            </a:r>
          </a:p>
          <a:p>
            <a:pPr>
              <a:lnSpc>
                <a:spcPct val="150000"/>
              </a:lnSpc>
            </a:pPr>
            <a:endParaRPr lang="en-GB" sz="2000" dirty="0">
              <a:solidFill>
                <a:srgbClr val="0A0A0A"/>
              </a:solidFill>
              <a:latin typeface="Bai Jamjuree" pitchFamily="2" charset="-34"/>
              <a:cs typeface="Bai Jamjuree" pitchFamily="2" charset="-34"/>
            </a:endParaRPr>
          </a:p>
          <a:p>
            <a:pPr>
              <a:lnSpc>
                <a:spcPct val="150000"/>
              </a:lnSpc>
            </a:pPr>
            <a:r>
              <a:rPr lang="en-GB" sz="2000" dirty="0">
                <a:solidFill>
                  <a:srgbClr val="0A0A0A"/>
                </a:solidFill>
                <a:latin typeface="Bai Jamjuree" pitchFamily="2" charset="-34"/>
                <a:cs typeface="Bai Jamjuree" pitchFamily="2" charset="-34"/>
              </a:rPr>
              <a:t>Cells in the very early embryo can differentiate into all cell types that make up the individual and so are </a:t>
            </a:r>
            <a:r>
              <a:rPr lang="en-GB" sz="2000" u="sng" dirty="0">
                <a:solidFill>
                  <a:srgbClr val="0A0A0A"/>
                </a:solidFill>
                <a:latin typeface="Bai Jamjuree" pitchFamily="2" charset="-34"/>
                <a:cs typeface="Bai Jamjuree" pitchFamily="2" charset="-34"/>
              </a:rPr>
              <a:t>pluripotent.  </a:t>
            </a:r>
            <a:r>
              <a:rPr lang="en-GB" sz="2000" dirty="0">
                <a:solidFill>
                  <a:srgbClr val="0A0A0A"/>
                </a:solidFill>
                <a:latin typeface="Bai Jamjuree" pitchFamily="2" charset="-34"/>
                <a:cs typeface="Bai Jamjuree" pitchFamily="2" charset="-34"/>
              </a:rPr>
              <a:t>All genes in </a:t>
            </a:r>
            <a:r>
              <a:rPr lang="en-GB" sz="2000" u="sng" dirty="0">
                <a:solidFill>
                  <a:srgbClr val="0A0A0A"/>
                </a:solidFill>
                <a:latin typeface="Bai Jamjuree" pitchFamily="2" charset="-34"/>
                <a:cs typeface="Bai Jamjuree" pitchFamily="2" charset="-34"/>
              </a:rPr>
              <a:t>embryonic </a:t>
            </a:r>
            <a:r>
              <a:rPr lang="en-GB" sz="2000" dirty="0">
                <a:solidFill>
                  <a:srgbClr val="0A0A0A"/>
                </a:solidFill>
                <a:latin typeface="Bai Jamjuree" pitchFamily="2" charset="-34"/>
                <a:cs typeface="Bai Jamjuree" pitchFamily="2" charset="-34"/>
              </a:rPr>
              <a:t>stem cells can be switched on so these cells can differentiate into any type of cell. </a:t>
            </a:r>
          </a:p>
          <a:p>
            <a:pPr>
              <a:lnSpc>
                <a:spcPct val="150000"/>
              </a:lnSpc>
            </a:pPr>
            <a:r>
              <a:rPr lang="en-GB" sz="2000" u="sng" dirty="0">
                <a:solidFill>
                  <a:srgbClr val="0A0A0A"/>
                </a:solidFill>
                <a:latin typeface="Bai Jamjuree" pitchFamily="2" charset="-34"/>
                <a:cs typeface="Bai Jamjuree" pitchFamily="2" charset="-34"/>
              </a:rPr>
              <a:t>Tissue</a:t>
            </a:r>
            <a:r>
              <a:rPr lang="en-GB" sz="2000" dirty="0">
                <a:solidFill>
                  <a:srgbClr val="0A0A0A"/>
                </a:solidFill>
                <a:latin typeface="Bai Jamjuree" pitchFamily="2" charset="-34"/>
                <a:cs typeface="Bai Jamjuree" pitchFamily="2" charset="-34"/>
              </a:rPr>
              <a:t> stem cells are involved in the growth and repair of the cells found in that tissue. They are </a:t>
            </a:r>
            <a:r>
              <a:rPr lang="en-GB" sz="2000" u="sng" dirty="0">
                <a:solidFill>
                  <a:srgbClr val="0A0A0A"/>
                </a:solidFill>
                <a:latin typeface="Bai Jamjuree" pitchFamily="2" charset="-34"/>
                <a:cs typeface="Bai Jamjuree" pitchFamily="2" charset="-34"/>
              </a:rPr>
              <a:t>multipotent.  </a:t>
            </a:r>
            <a:r>
              <a:rPr lang="en-GB" sz="2000" dirty="0">
                <a:solidFill>
                  <a:srgbClr val="0A0A0A"/>
                </a:solidFill>
                <a:latin typeface="Bai Jamjuree" pitchFamily="2" charset="-34"/>
                <a:cs typeface="Bai Jamjuree" pitchFamily="2" charset="-34"/>
              </a:rPr>
              <a:t>Tissue stem cells are multipotent as they can differentiate into all of the types of cell found in a particular tissue type. For example, blood stem cells located in bone marrow can give rise to red blood cells, platelets, phagocytes and lymphocytes. </a:t>
            </a:r>
          </a:p>
          <a:p>
            <a:pPr>
              <a:lnSpc>
                <a:spcPct val="150000"/>
              </a:lnSpc>
            </a:pPr>
            <a:endParaRPr lang="en-GB" sz="2000" dirty="0">
              <a:solidFill>
                <a:srgbClr val="0A0A0A"/>
              </a:solidFill>
              <a:latin typeface="Bai Jamjuree" pitchFamily="2" charset="-34"/>
              <a:cs typeface="Bai Jamjuree" pitchFamily="2" charset="-34"/>
            </a:endParaRPr>
          </a:p>
          <a:p>
            <a:pPr>
              <a:lnSpc>
                <a:spcPct val="150000"/>
              </a:lnSpc>
            </a:pPr>
            <a:endParaRPr lang="en-US" sz="2000" dirty="0">
              <a:latin typeface="Bai Jamjuree" pitchFamily="2" charset="-34"/>
              <a:cs typeface="Bai Jamjuree" pitchFamily="2" charset="-34"/>
            </a:endParaRPr>
          </a:p>
        </p:txBody>
      </p:sp>
      <p:sp>
        <p:nvSpPr>
          <p:cNvPr id="3" name="Rectangle 2">
            <a:extLst>
              <a:ext uri="{FF2B5EF4-FFF2-40B4-BE49-F238E27FC236}">
                <a16:creationId xmlns:a16="http://schemas.microsoft.com/office/drawing/2014/main" id="{CC9A3E90-9E9B-D6F2-AED7-F9E0A52918B1}"/>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O U R S E   S P E C   N O T E S</a:t>
            </a:r>
          </a:p>
        </p:txBody>
      </p:sp>
      <p:pic>
        <p:nvPicPr>
          <p:cNvPr id="5" name="Graphic 4" descr="Pencil outline">
            <a:extLst>
              <a:ext uri="{FF2B5EF4-FFF2-40B4-BE49-F238E27FC236}">
                <a16:creationId xmlns:a16="http://schemas.microsoft.com/office/drawing/2014/main" id="{5C5CBC36-BF02-605A-7D81-E53C3CC0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2976" y="143888"/>
            <a:ext cx="1270001" cy="1270001"/>
          </a:xfrm>
          <a:prstGeom prst="rect">
            <a:avLst/>
          </a:prstGeom>
        </p:spPr>
      </p:pic>
    </p:spTree>
    <p:extLst>
      <p:ext uri="{BB962C8B-B14F-4D97-AF65-F5344CB8AC3E}">
        <p14:creationId xmlns:p14="http://schemas.microsoft.com/office/powerpoint/2010/main" val="84689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88F54-6926-24D4-31EC-BB0FA8CC8E4C}"/>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H E R A P E U T I C   U S E S   O F   S T E M   C E L L S</a:t>
            </a:r>
          </a:p>
        </p:txBody>
      </p:sp>
      <p:pic>
        <p:nvPicPr>
          <p:cNvPr id="11268" name="Picture 4" descr="Complete any internet research task by Elliemaerattiga | Fiverr">
            <a:extLst>
              <a:ext uri="{FF2B5EF4-FFF2-40B4-BE49-F238E27FC236}">
                <a16:creationId xmlns:a16="http://schemas.microsoft.com/office/drawing/2014/main" id="{F4AAB1C0-0A55-41C1-A66D-A60D13305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117" y="1165193"/>
            <a:ext cx="5193630" cy="51936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9AFEB2-C8AA-0E8C-6821-89481066A3EC}"/>
              </a:ext>
            </a:extLst>
          </p:cNvPr>
          <p:cNvSpPr txBox="1"/>
          <p:nvPr/>
        </p:nvSpPr>
        <p:spPr>
          <a:xfrm>
            <a:off x="351781" y="1213713"/>
            <a:ext cx="5744220" cy="2243691"/>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Using your iPad, research some therapeutic uses of stem cells. </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latin typeface="Bai Jamjuree" pitchFamily="2" charset="-34"/>
                <a:cs typeface="Bai Jamjuree" pitchFamily="2" charset="-34"/>
              </a:rPr>
              <a:t>Take some notes in your jotters. </a:t>
            </a:r>
            <a:endParaRPr lang="en-GB" sz="3600" dirty="0">
              <a:effectLst/>
              <a:latin typeface="Bai Jamjuree" pitchFamily="2" charset="-34"/>
              <a:cs typeface="Bai Jamjuree" pitchFamily="2" charset="-34"/>
            </a:endParaRPr>
          </a:p>
        </p:txBody>
      </p:sp>
      <p:pic>
        <p:nvPicPr>
          <p:cNvPr id="11270" name="Picture 6" descr="Ipad Pro Icons - Free SVG &amp; PNG Ipad Pro Images - Noun Project">
            <a:extLst>
              <a:ext uri="{FF2B5EF4-FFF2-40B4-BE49-F238E27FC236}">
                <a16:creationId xmlns:a16="http://schemas.microsoft.com/office/drawing/2014/main" id="{8AEEFAAF-6E82-D897-3C46-8462E9D3A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16"/>
          <a:stretch/>
        </p:blipFill>
        <p:spPr bwMode="auto">
          <a:xfrm rot="578035">
            <a:off x="5037977" y="762506"/>
            <a:ext cx="1265814" cy="149474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10 minutes - Free time and date icons">
            <a:extLst>
              <a:ext uri="{FF2B5EF4-FFF2-40B4-BE49-F238E27FC236}">
                <a16:creationId xmlns:a16="http://schemas.microsoft.com/office/drawing/2014/main" id="{8E65F6BB-3BDE-472E-D011-9917BA4CB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849" y="3762008"/>
            <a:ext cx="2826083" cy="282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62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BF62B8A-315D-FF43-2032-E6B53B37FDDA}"/>
              </a:ext>
            </a:extLst>
          </p:cNvPr>
          <p:cNvSpPr/>
          <p:nvPr/>
        </p:nvSpPr>
        <p:spPr>
          <a:xfrm>
            <a:off x="6148975" y="770493"/>
            <a:ext cx="4379228" cy="44596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F788F54-6926-24D4-31EC-BB0FA8CC8E4C}"/>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H E R A P E U T I C   U S E S   O F   S T E M   C E L L S</a:t>
            </a:r>
          </a:p>
        </p:txBody>
      </p:sp>
      <p:sp>
        <p:nvSpPr>
          <p:cNvPr id="3" name="TextBox 2">
            <a:extLst>
              <a:ext uri="{FF2B5EF4-FFF2-40B4-BE49-F238E27FC236}">
                <a16:creationId xmlns:a16="http://schemas.microsoft.com/office/drawing/2014/main" id="{409AFEB2-C8AA-0E8C-6821-89481066A3EC}"/>
              </a:ext>
            </a:extLst>
          </p:cNvPr>
          <p:cNvSpPr txBox="1"/>
          <p:nvPr/>
        </p:nvSpPr>
        <p:spPr>
          <a:xfrm>
            <a:off x="351781" y="1213713"/>
            <a:ext cx="5744220" cy="4459682"/>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The cornea is the eye’s major protective barrier. </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latin typeface="Bai Jamjuree" pitchFamily="2" charset="-34"/>
                <a:cs typeface="Bai Jamjuree" pitchFamily="2" charset="-34"/>
              </a:rPr>
              <a:t>Tissue stem cells found in the corneal limbus (the rim that separates the cornea and conjunctiva) are being used to transplant new corneal stem cells to restore damaged cornea. </a:t>
            </a:r>
            <a:endParaRPr lang="en-GB" sz="3600" dirty="0">
              <a:effectLst/>
              <a:latin typeface="Bai Jamjuree" pitchFamily="2" charset="-34"/>
              <a:cs typeface="Bai Jamjuree" pitchFamily="2" charset="-34"/>
            </a:endParaRPr>
          </a:p>
        </p:txBody>
      </p:sp>
      <p:pic>
        <p:nvPicPr>
          <p:cNvPr id="13314" name="Picture 2" descr="Corneal limbus - Wikipedia">
            <a:extLst>
              <a:ext uri="{FF2B5EF4-FFF2-40B4-BE49-F238E27FC236}">
                <a16:creationId xmlns:a16="http://schemas.microsoft.com/office/drawing/2014/main" id="{39BF72FA-949F-1351-D9BB-891CAD73A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615" y="929483"/>
            <a:ext cx="3853544" cy="39558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he CORNEA — Ocular Surface Center Berlin">
            <a:extLst>
              <a:ext uri="{FF2B5EF4-FFF2-40B4-BE49-F238E27FC236}">
                <a16:creationId xmlns:a16="http://schemas.microsoft.com/office/drawing/2014/main" id="{3B78C191-E844-8B94-6CE2-259D7D59E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216188" y="4149776"/>
            <a:ext cx="2624030" cy="227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85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E04A5A72-B796-49B1-6818-EC73C9B8AA0C}"/>
              </a:ext>
            </a:extLst>
          </p:cNvPr>
          <p:cNvSpPr/>
          <p:nvPr/>
        </p:nvSpPr>
        <p:spPr>
          <a:xfrm>
            <a:off x="6112043" y="3210923"/>
            <a:ext cx="5728177" cy="33568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F788F54-6926-24D4-31EC-BB0FA8CC8E4C}"/>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H E R A P E U T I C   U S E S   O F   S T E M   C E L L S</a:t>
            </a:r>
          </a:p>
        </p:txBody>
      </p:sp>
      <p:sp>
        <p:nvSpPr>
          <p:cNvPr id="3" name="TextBox 2">
            <a:extLst>
              <a:ext uri="{FF2B5EF4-FFF2-40B4-BE49-F238E27FC236}">
                <a16:creationId xmlns:a16="http://schemas.microsoft.com/office/drawing/2014/main" id="{409AFEB2-C8AA-0E8C-6821-89481066A3EC}"/>
              </a:ext>
            </a:extLst>
          </p:cNvPr>
          <p:cNvSpPr txBox="1"/>
          <p:nvPr/>
        </p:nvSpPr>
        <p:spPr>
          <a:xfrm>
            <a:off x="367823" y="901752"/>
            <a:ext cx="5423377" cy="5812360"/>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Stem cell treatment have been used to regenerate sun-damaged skin. </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latin typeface="Bai Jamjuree" pitchFamily="2" charset="-34"/>
                <a:cs typeface="Bai Jamjuree" pitchFamily="2" charset="-34"/>
              </a:rPr>
              <a:t>Stem cells have been used to smooth out wrinkles and give face lifts. </a:t>
            </a:r>
          </a:p>
          <a:p>
            <a:pPr>
              <a:lnSpc>
                <a:spcPct val="150000"/>
              </a:lnSpc>
            </a:pPr>
            <a:endParaRPr lang="en-GB" sz="2400" dirty="0">
              <a:latin typeface="Bai Jamjuree" pitchFamily="2" charset="-34"/>
              <a:cs typeface="Bai Jamjuree" pitchFamily="2" charset="-34"/>
            </a:endParaRPr>
          </a:p>
          <a:p>
            <a:pPr>
              <a:lnSpc>
                <a:spcPct val="150000"/>
              </a:lnSpc>
            </a:pPr>
            <a:r>
              <a:rPr lang="en-GB" sz="2400" dirty="0">
                <a:latin typeface="Bai Jamjuree" pitchFamily="2" charset="-34"/>
                <a:cs typeface="Bai Jamjuree" pitchFamily="2" charset="-34"/>
              </a:rPr>
              <a:t>Stem cells have been used to make pores disappear and reduce skin colouring.</a:t>
            </a:r>
          </a:p>
          <a:p>
            <a:pPr>
              <a:lnSpc>
                <a:spcPct val="150000"/>
              </a:lnSpc>
            </a:pPr>
            <a:endParaRPr lang="en-GB" sz="3600" dirty="0">
              <a:effectLst/>
              <a:latin typeface="Bai Jamjuree" pitchFamily="2" charset="-34"/>
              <a:cs typeface="Bai Jamjuree" pitchFamily="2" charset="-34"/>
            </a:endParaRPr>
          </a:p>
        </p:txBody>
      </p:sp>
      <p:sp>
        <p:nvSpPr>
          <p:cNvPr id="4" name="TextBox 3">
            <a:extLst>
              <a:ext uri="{FF2B5EF4-FFF2-40B4-BE49-F238E27FC236}">
                <a16:creationId xmlns:a16="http://schemas.microsoft.com/office/drawing/2014/main" id="{0A5D63DF-A108-A858-7CCC-A25D696383D3}"/>
              </a:ext>
            </a:extLst>
          </p:cNvPr>
          <p:cNvSpPr txBox="1"/>
          <p:nvPr/>
        </p:nvSpPr>
        <p:spPr>
          <a:xfrm>
            <a:off x="6096000" y="901752"/>
            <a:ext cx="5744220" cy="3042371"/>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Stem cells are taken from the patients own body and administered exactly where they are supposed to produce regenerating effects. </a:t>
            </a:r>
          </a:p>
          <a:p>
            <a:pPr>
              <a:lnSpc>
                <a:spcPct val="150000"/>
              </a:lnSpc>
            </a:pPr>
            <a:endParaRPr lang="en-GB" sz="3600" dirty="0">
              <a:effectLst/>
              <a:latin typeface="Bai Jamjuree" pitchFamily="2" charset="-34"/>
              <a:cs typeface="Bai Jamjuree" pitchFamily="2" charset="-34"/>
            </a:endParaRPr>
          </a:p>
        </p:txBody>
      </p:sp>
      <p:pic>
        <p:nvPicPr>
          <p:cNvPr id="15364" name="Picture 4" descr="IJMS | Free Full-Text | Applications of Mesenchymal Stem Cells in Skin  Regeneration and Rejuvenation">
            <a:extLst>
              <a:ext uri="{FF2B5EF4-FFF2-40B4-BE49-F238E27FC236}">
                <a16:creationId xmlns:a16="http://schemas.microsoft.com/office/drawing/2014/main" id="{BF025159-18EE-21D7-0D30-99E4F65A0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758" y="3352175"/>
            <a:ext cx="4225035" cy="313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798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16386" name="Picture 2" descr="Embryonic stem cells as tools for investigating human development –  faCellitate">
            <a:extLst>
              <a:ext uri="{FF2B5EF4-FFF2-40B4-BE49-F238E27FC236}">
                <a16:creationId xmlns:a16="http://schemas.microsoft.com/office/drawing/2014/main" id="{ABFE32F7-0300-8DA0-CC47-3D37172EB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734" y="903605"/>
            <a:ext cx="7435266" cy="5737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BA8D57-967D-542B-9880-AE40DFB4CE35}"/>
              </a:ext>
            </a:extLst>
          </p:cNvPr>
          <p:cNvSpPr/>
          <p:nvPr/>
        </p:nvSpPr>
        <p:spPr>
          <a:xfrm>
            <a:off x="0" y="216569"/>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Bai Jamjuree" pitchFamily="2" charset="-34"/>
                <a:cs typeface="Bai Jamjuree" pitchFamily="2" charset="-34"/>
              </a:rPr>
              <a:t>T H E   E T H I C A L   I S S U E S    O F   E M B R Y O N I C   S T E M   C E L L S</a:t>
            </a:r>
          </a:p>
        </p:txBody>
      </p:sp>
      <p:sp>
        <p:nvSpPr>
          <p:cNvPr id="3" name="TextBox 2">
            <a:extLst>
              <a:ext uri="{FF2B5EF4-FFF2-40B4-BE49-F238E27FC236}">
                <a16:creationId xmlns:a16="http://schemas.microsoft.com/office/drawing/2014/main" id="{2EE2F130-4C0B-CDC5-B31B-0FAF73DCC48B}"/>
              </a:ext>
            </a:extLst>
          </p:cNvPr>
          <p:cNvSpPr txBox="1"/>
          <p:nvPr/>
        </p:nvSpPr>
        <p:spPr>
          <a:xfrm>
            <a:off x="191610" y="1974333"/>
            <a:ext cx="4565124" cy="3596369"/>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Use of embryonic stem cells can offer effective treatments for disease and injury; however it involves the destruction of embryos. </a:t>
            </a:r>
          </a:p>
          <a:p>
            <a:pPr>
              <a:lnSpc>
                <a:spcPct val="150000"/>
              </a:lnSpc>
            </a:pPr>
            <a:endParaRPr lang="en-GB" sz="3600" dirty="0">
              <a:effectLst/>
              <a:latin typeface="Bai Jamjuree" pitchFamily="2" charset="-34"/>
              <a:cs typeface="Bai Jamjuree" pitchFamily="2" charset="-34"/>
            </a:endParaRPr>
          </a:p>
        </p:txBody>
      </p:sp>
    </p:spTree>
    <p:extLst>
      <p:ext uri="{BB962C8B-B14F-4D97-AF65-F5344CB8AC3E}">
        <p14:creationId xmlns:p14="http://schemas.microsoft.com/office/powerpoint/2010/main" val="224078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81E350-4242-2CA6-1242-7BC944D78F07}"/>
              </a:ext>
            </a:extLst>
          </p:cNvPr>
          <p:cNvSpPr txBox="1"/>
          <p:nvPr/>
        </p:nvSpPr>
        <p:spPr>
          <a:xfrm>
            <a:off x="139415" y="778888"/>
            <a:ext cx="11973561" cy="5116785"/>
          </a:xfrm>
          <a:prstGeom prst="rect">
            <a:avLst/>
          </a:prstGeom>
          <a:noFill/>
        </p:spPr>
        <p:txBody>
          <a:bodyPr wrap="square">
            <a:spAutoFit/>
          </a:bodyPr>
          <a:lstStyle/>
          <a:p>
            <a:pPr>
              <a:lnSpc>
                <a:spcPct val="150000"/>
              </a:lnSpc>
            </a:pPr>
            <a:r>
              <a:rPr lang="en-GB" sz="2000" b="1" dirty="0">
                <a:solidFill>
                  <a:srgbClr val="0A0A0A"/>
                </a:solidFill>
                <a:latin typeface="Bai Jamjuree" pitchFamily="2" charset="-34"/>
                <a:cs typeface="Bai Jamjuree" pitchFamily="2" charset="-34"/>
              </a:rPr>
              <a:t>Division and differentiation in human cells (continued)</a:t>
            </a:r>
          </a:p>
          <a:p>
            <a:pPr>
              <a:lnSpc>
                <a:spcPct val="150000"/>
              </a:lnSpc>
            </a:pPr>
            <a:r>
              <a:rPr lang="en-GB" sz="2000" u="sng" dirty="0">
                <a:solidFill>
                  <a:srgbClr val="0A0A0A"/>
                </a:solidFill>
                <a:latin typeface="Bai Jamjuree" pitchFamily="2" charset="-34"/>
                <a:cs typeface="Bai Jamjuree" pitchFamily="2" charset="-34"/>
              </a:rPr>
              <a:t>Therapeutic uses </a:t>
            </a:r>
            <a:r>
              <a:rPr lang="en-GB" sz="2000" dirty="0">
                <a:solidFill>
                  <a:srgbClr val="0A0A0A"/>
                </a:solidFill>
                <a:latin typeface="Bai Jamjuree" pitchFamily="2" charset="-34"/>
                <a:cs typeface="Bai Jamjuree" pitchFamily="2" charset="-34"/>
              </a:rPr>
              <a:t>of stem cells involve the </a:t>
            </a:r>
            <a:r>
              <a:rPr lang="en-GB" sz="2000" u="sng" dirty="0">
                <a:solidFill>
                  <a:srgbClr val="0A0A0A"/>
                </a:solidFill>
                <a:latin typeface="Bai Jamjuree" pitchFamily="2" charset="-34"/>
                <a:cs typeface="Bai Jamjuree" pitchFamily="2" charset="-34"/>
              </a:rPr>
              <a:t>repair</a:t>
            </a:r>
            <a:r>
              <a:rPr lang="en-GB" sz="2000" dirty="0">
                <a:solidFill>
                  <a:srgbClr val="0A0A0A"/>
                </a:solidFill>
                <a:latin typeface="Bai Jamjuree" pitchFamily="2" charset="-34"/>
                <a:cs typeface="Bai Jamjuree" pitchFamily="2" charset="-34"/>
              </a:rPr>
              <a:t> of damaged or diseased organs or tissues. The therapeutic uses of stem cells should be exemplified by how they are used in </a:t>
            </a:r>
            <a:r>
              <a:rPr lang="en-GB" sz="2000" u="sng" dirty="0">
                <a:solidFill>
                  <a:srgbClr val="0A0A0A"/>
                </a:solidFill>
                <a:latin typeface="Bai Jamjuree" pitchFamily="2" charset="-34"/>
                <a:cs typeface="Bai Jamjuree" pitchFamily="2" charset="-34"/>
              </a:rPr>
              <a:t>corneal repair</a:t>
            </a:r>
            <a:r>
              <a:rPr lang="en-GB" sz="2000" dirty="0">
                <a:solidFill>
                  <a:srgbClr val="0A0A0A"/>
                </a:solidFill>
                <a:latin typeface="Bai Jamjuree" pitchFamily="2" charset="-34"/>
                <a:cs typeface="Bai Jamjuree" pitchFamily="2" charset="-34"/>
              </a:rPr>
              <a:t> and the </a:t>
            </a:r>
            <a:r>
              <a:rPr lang="en-GB" sz="2000" u="sng" dirty="0">
                <a:solidFill>
                  <a:srgbClr val="0A0A0A"/>
                </a:solidFill>
                <a:latin typeface="Bai Jamjuree" pitchFamily="2" charset="-34"/>
                <a:cs typeface="Bai Jamjuree" pitchFamily="2" charset="-34"/>
              </a:rPr>
              <a:t>regeneration of damaged skin</a:t>
            </a:r>
            <a:r>
              <a:rPr lang="en-GB" sz="2000" dirty="0">
                <a:solidFill>
                  <a:srgbClr val="0A0A0A"/>
                </a:solidFill>
                <a:latin typeface="Bai Jamjuree" pitchFamily="2" charset="-34"/>
                <a:cs typeface="Bai Jamjuree" pitchFamily="2" charset="-34"/>
              </a:rPr>
              <a:t>. </a:t>
            </a:r>
          </a:p>
          <a:p>
            <a:pPr>
              <a:lnSpc>
                <a:spcPct val="150000"/>
              </a:lnSpc>
            </a:pPr>
            <a:r>
              <a:rPr lang="en-GB" sz="2000" u="sng" dirty="0">
                <a:solidFill>
                  <a:srgbClr val="0A0A0A"/>
                </a:solidFill>
                <a:latin typeface="Bai Jamjuree" pitchFamily="2" charset="-34"/>
                <a:cs typeface="Bai Jamjuree" pitchFamily="2" charset="-34"/>
              </a:rPr>
              <a:t>Research uses </a:t>
            </a:r>
            <a:r>
              <a:rPr lang="en-GB" sz="2000" dirty="0">
                <a:solidFill>
                  <a:srgbClr val="0A0A0A"/>
                </a:solidFill>
                <a:latin typeface="Bai Jamjuree" pitchFamily="2" charset="-34"/>
                <a:cs typeface="Bai Jamjuree" pitchFamily="2" charset="-34"/>
              </a:rPr>
              <a:t>involve stem cells being used as model cells to study how diseases develop or being used for </a:t>
            </a:r>
            <a:r>
              <a:rPr lang="en-GB" sz="2000" u="sng" dirty="0">
                <a:solidFill>
                  <a:srgbClr val="0A0A0A"/>
                </a:solidFill>
                <a:latin typeface="Bai Jamjuree" pitchFamily="2" charset="-34"/>
                <a:cs typeface="Bai Jamjuree" pitchFamily="2" charset="-34"/>
              </a:rPr>
              <a:t>drug testing</a:t>
            </a:r>
            <a:r>
              <a:rPr lang="en-GB" sz="2000" dirty="0">
                <a:solidFill>
                  <a:srgbClr val="0A0A0A"/>
                </a:solidFill>
                <a:latin typeface="Bai Jamjuree" pitchFamily="2" charset="-34"/>
                <a:cs typeface="Bai Jamjuree" pitchFamily="2" charset="-34"/>
              </a:rPr>
              <a:t>. Stem cells from the embryo can </a:t>
            </a:r>
            <a:r>
              <a:rPr lang="en-GB" sz="2000" u="sng" dirty="0">
                <a:solidFill>
                  <a:srgbClr val="0A0A0A"/>
                </a:solidFill>
                <a:latin typeface="Bai Jamjuree" pitchFamily="2" charset="-34"/>
                <a:cs typeface="Bai Jamjuree" pitchFamily="2" charset="-34"/>
              </a:rPr>
              <a:t>self-renew</a:t>
            </a:r>
            <a:r>
              <a:rPr lang="en-GB" sz="2000" dirty="0">
                <a:solidFill>
                  <a:srgbClr val="0A0A0A"/>
                </a:solidFill>
                <a:latin typeface="Bai Jamjuree" pitchFamily="2" charset="-34"/>
                <a:cs typeface="Bai Jamjuree" pitchFamily="2" charset="-34"/>
              </a:rPr>
              <a:t>, under the right conditions, in the lab. Stem cell research provides information on how cell processes such as cell growth, differentiation and gene regulation work. </a:t>
            </a:r>
          </a:p>
          <a:p>
            <a:pPr>
              <a:lnSpc>
                <a:spcPct val="150000"/>
              </a:lnSpc>
            </a:pPr>
            <a:r>
              <a:rPr lang="en-GB" sz="2000" dirty="0">
                <a:solidFill>
                  <a:srgbClr val="0A0A0A"/>
                </a:solidFill>
                <a:latin typeface="Bai Jamjuree" pitchFamily="2" charset="-34"/>
                <a:cs typeface="Bai Jamjuree" pitchFamily="2" charset="-34"/>
              </a:rPr>
              <a:t>Use of embryonic stem cells can offer effective treatments for disease and injury; however, it involves destruction of embryos. </a:t>
            </a:r>
          </a:p>
          <a:p>
            <a:pPr>
              <a:lnSpc>
                <a:spcPct val="150000"/>
              </a:lnSpc>
            </a:pPr>
            <a:endParaRPr lang="en-US" sz="2000" dirty="0">
              <a:latin typeface="Bai Jamjuree" pitchFamily="2" charset="-34"/>
              <a:cs typeface="Bai Jamjuree" pitchFamily="2" charset="-34"/>
            </a:endParaRPr>
          </a:p>
        </p:txBody>
      </p:sp>
      <p:sp>
        <p:nvSpPr>
          <p:cNvPr id="3" name="Rectangle 2">
            <a:extLst>
              <a:ext uri="{FF2B5EF4-FFF2-40B4-BE49-F238E27FC236}">
                <a16:creationId xmlns:a16="http://schemas.microsoft.com/office/drawing/2014/main" id="{CC9A3E90-9E9B-D6F2-AED7-F9E0A52918B1}"/>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O U R S E   S P E C   N O T E S</a:t>
            </a:r>
          </a:p>
        </p:txBody>
      </p:sp>
      <p:pic>
        <p:nvPicPr>
          <p:cNvPr id="5" name="Graphic 4" descr="Pencil outline">
            <a:extLst>
              <a:ext uri="{FF2B5EF4-FFF2-40B4-BE49-F238E27FC236}">
                <a16:creationId xmlns:a16="http://schemas.microsoft.com/office/drawing/2014/main" id="{5C5CBC36-BF02-605A-7D81-E53C3CC0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2975" y="-40062"/>
            <a:ext cx="1270001" cy="1270001"/>
          </a:xfrm>
          <a:prstGeom prst="rect">
            <a:avLst/>
          </a:prstGeom>
        </p:spPr>
      </p:pic>
    </p:spTree>
    <p:extLst>
      <p:ext uri="{BB962C8B-B14F-4D97-AF65-F5344CB8AC3E}">
        <p14:creationId xmlns:p14="http://schemas.microsoft.com/office/powerpoint/2010/main" val="387791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BA8D57-967D-542B-9880-AE40DFB4CE35}"/>
              </a:ext>
            </a:extLst>
          </p:cNvPr>
          <p:cNvSpPr/>
          <p:nvPr/>
        </p:nvSpPr>
        <p:spPr>
          <a:xfrm>
            <a:off x="0" y="216569"/>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Bai Jamjuree" pitchFamily="2" charset="-34"/>
                <a:cs typeface="Bai Jamjuree" pitchFamily="2" charset="-34"/>
              </a:rPr>
              <a:t>T H E   E T H I C A L   I S S U E S    O F   E M B R Y O N I C   S T E M   C E L L S</a:t>
            </a:r>
          </a:p>
        </p:txBody>
      </p:sp>
      <p:pic>
        <p:nvPicPr>
          <p:cNvPr id="6" name="Picture 5" descr="A picture containing text, screenshot, font, document&#10;&#10;Description automatically generated">
            <a:extLst>
              <a:ext uri="{FF2B5EF4-FFF2-40B4-BE49-F238E27FC236}">
                <a16:creationId xmlns:a16="http://schemas.microsoft.com/office/drawing/2014/main" id="{17095D07-A1D3-DFBA-8C59-9D65ADC1F690}"/>
              </a:ext>
            </a:extLst>
          </p:cNvPr>
          <p:cNvPicPr>
            <a:picLocks noChangeAspect="1"/>
          </p:cNvPicPr>
          <p:nvPr/>
        </p:nvPicPr>
        <p:blipFill>
          <a:blip r:embed="rId2"/>
          <a:stretch>
            <a:fillRect/>
          </a:stretch>
        </p:blipFill>
        <p:spPr>
          <a:xfrm>
            <a:off x="0" y="853097"/>
            <a:ext cx="7772400" cy="5908651"/>
          </a:xfrm>
          <a:prstGeom prst="rect">
            <a:avLst/>
          </a:prstGeom>
        </p:spPr>
      </p:pic>
      <p:sp>
        <p:nvSpPr>
          <p:cNvPr id="7" name="TextBox 6">
            <a:extLst>
              <a:ext uri="{FF2B5EF4-FFF2-40B4-BE49-F238E27FC236}">
                <a16:creationId xmlns:a16="http://schemas.microsoft.com/office/drawing/2014/main" id="{66434439-DCF9-7B0B-79EC-9E7B90D51644}"/>
              </a:ext>
            </a:extLst>
          </p:cNvPr>
          <p:cNvSpPr txBox="1"/>
          <p:nvPr/>
        </p:nvSpPr>
        <p:spPr>
          <a:xfrm>
            <a:off x="8108139" y="2563235"/>
            <a:ext cx="3827187" cy="2488374"/>
          </a:xfrm>
          <a:prstGeom prst="rect">
            <a:avLst/>
          </a:prstGeom>
          <a:noFill/>
        </p:spPr>
        <p:txBody>
          <a:bodyPr wrap="square">
            <a:spAutoFit/>
          </a:bodyPr>
          <a:lstStyle/>
          <a:p>
            <a:pPr>
              <a:lnSpc>
                <a:spcPct val="150000"/>
              </a:lnSpc>
            </a:pPr>
            <a:r>
              <a:rPr lang="en-GB" sz="2400" dirty="0">
                <a:latin typeface="Bai Jamjuree" pitchFamily="2" charset="-34"/>
                <a:cs typeface="Bai Jamjuree" pitchFamily="2" charset="-34"/>
              </a:rPr>
              <a:t>Read through the debate and decide which side you agree with and why.</a:t>
            </a:r>
          </a:p>
          <a:p>
            <a:pPr>
              <a:lnSpc>
                <a:spcPct val="150000"/>
              </a:lnSpc>
            </a:pPr>
            <a:endParaRPr lang="en-GB" sz="3600" dirty="0">
              <a:effectLst/>
              <a:latin typeface="Bai Jamjuree" pitchFamily="2" charset="-34"/>
              <a:cs typeface="Bai Jamjuree" pitchFamily="2" charset="-34"/>
            </a:endParaRPr>
          </a:p>
        </p:txBody>
      </p:sp>
    </p:spTree>
    <p:extLst>
      <p:ext uri="{BB962C8B-B14F-4D97-AF65-F5344CB8AC3E}">
        <p14:creationId xmlns:p14="http://schemas.microsoft.com/office/powerpoint/2010/main" val="2115952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CF9EB-279B-3138-B770-9F3DBEC1BB6B}"/>
              </a:ext>
            </a:extLst>
          </p:cNvPr>
          <p:cNvSpPr/>
          <p:nvPr/>
        </p:nvSpPr>
        <p:spPr>
          <a:xfrm>
            <a:off x="0" y="222910"/>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E X T B O O K   Q U E S T I O N S </a:t>
            </a:r>
          </a:p>
        </p:txBody>
      </p:sp>
      <p:pic>
        <p:nvPicPr>
          <p:cNvPr id="5" name="Picture 4" descr="A picture containing text, screenshot, font, document&#10;&#10;Description automatically generated">
            <a:extLst>
              <a:ext uri="{FF2B5EF4-FFF2-40B4-BE49-F238E27FC236}">
                <a16:creationId xmlns:a16="http://schemas.microsoft.com/office/drawing/2014/main" id="{017FA899-F548-1CC4-9860-9F01AE92FDE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556" b="94539" l="1695" r="97458">
                        <a14:foregroundMark x1="18243" y1="75989" x2="17038" y2="62524"/>
                        <a14:foregroundMark x1="17038" y1="62524" x2="20830" y2="51695"/>
                        <a14:foregroundMark x1="20830" y1="51695" x2="30375" y2="53390"/>
                        <a14:foregroundMark x1="30375" y1="53390" x2="45138" y2="72976"/>
                        <a14:foregroundMark x1="45138" y1="72976" x2="50178" y2="64783"/>
                        <a14:foregroundMark x1="50178" y1="64783" x2="40098" y2="37476"/>
                        <a14:foregroundMark x1="40098" y1="37476" x2="32516" y2="31073"/>
                        <a14:foregroundMark x1="32516" y1="31073" x2="26360" y2="31733"/>
                        <a14:foregroundMark x1="26360" y1="31733" x2="24844" y2="52731"/>
                        <a14:foregroundMark x1="24844" y1="52731" x2="33675" y2="64124"/>
                        <a14:foregroundMark x1="33675" y1="64124" x2="44380" y2="66384"/>
                        <a14:foregroundMark x1="44380" y1="66384" x2="53345" y2="60264"/>
                        <a14:foregroundMark x1="53345" y1="60264" x2="54906" y2="56121"/>
                        <a14:foregroundMark x1="45094" y1="38701" x2="65031" y2="40772"/>
                        <a14:foregroundMark x1="65031" y1="40772" x2="75602" y2="49529"/>
                        <a14:foregroundMark x1="75602" y1="49529" x2="77654" y2="49435"/>
                        <a14:foregroundMark x1="85682" y1="29190" x2="85682" y2="75989"/>
                        <a14:foregroundMark x1="76093" y1="83427" x2="45094" y2="85028"/>
                        <a14:foregroundMark x1="86842" y1="82957" x2="91392" y2="71940"/>
                        <a14:foregroundMark x1="91392" y1="71940" x2="91659" y2="38136"/>
                        <a14:foregroundMark x1="91659" y1="38136" x2="91169" y2="36252"/>
                        <a14:foregroundMark x1="92953" y1="19209" x2="94514" y2="53202"/>
                        <a14:foregroundMark x1="8252" y1="8098" x2="23907" y2="8851"/>
                        <a14:foregroundMark x1="23907" y1="8851" x2="33140" y2="6403"/>
                        <a14:foregroundMark x1="30196" y1="6026" x2="12177" y2="6403"/>
                        <a14:foregroundMark x1="4505" y1="5556" x2="9233" y2="42373"/>
                        <a14:foregroundMark x1="3524" y1="27495" x2="4103" y2="80508"/>
                        <a14:foregroundMark x1="2765" y1="92938" x2="31178" y2="89642"/>
                        <a14:foregroundMark x1="93934" y1="94539" x2="97458" y2="15537"/>
                        <a14:foregroundMark x1="2498" y1="10829" x2="2498" y2="10829"/>
                        <a14:foregroundMark x1="3390" y1="11111" x2="1695" y2="11299"/>
                      </a14:backgroundRemoval>
                    </a14:imgEffect>
                  </a14:imgLayer>
                </a14:imgProps>
              </a:ext>
            </a:extLst>
          </a:blip>
          <a:stretch>
            <a:fillRect/>
          </a:stretch>
        </p:blipFill>
        <p:spPr>
          <a:xfrm>
            <a:off x="130385" y="1166785"/>
            <a:ext cx="8637697" cy="4091541"/>
          </a:xfrm>
          <a:prstGeom prst="rect">
            <a:avLst/>
          </a:prstGeom>
        </p:spPr>
      </p:pic>
      <p:pic>
        <p:nvPicPr>
          <p:cNvPr id="13314" name="Picture 2" descr="Higher Human Biology: Applying Knowledge and Skills: Amazon.co.uk: Marsh,  Clare, Simms, James, Stevenson, Caroline, Torrance, James, Fullarton, James:  9781444192063: Books">
            <a:extLst>
              <a:ext uri="{FF2B5EF4-FFF2-40B4-BE49-F238E27FC236}">
                <a16:creationId xmlns:a16="http://schemas.microsoft.com/office/drawing/2014/main" id="{D2FBD180-AEC6-E6C8-9EF2-24256833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245" y="1438744"/>
            <a:ext cx="2941078" cy="3819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B7B8942-0A92-D275-B1EA-5B6B510B9D6E}"/>
              </a:ext>
            </a:extLst>
          </p:cNvPr>
          <p:cNvSpPr txBox="1"/>
          <p:nvPr/>
        </p:nvSpPr>
        <p:spPr>
          <a:xfrm>
            <a:off x="778934" y="5378753"/>
            <a:ext cx="10227734" cy="1135696"/>
          </a:xfrm>
          <a:prstGeom prst="rect">
            <a:avLst/>
          </a:prstGeom>
          <a:noFill/>
        </p:spPr>
        <p:txBody>
          <a:bodyPr wrap="square">
            <a:spAutoFit/>
          </a:bodyPr>
          <a:lstStyle/>
          <a:p>
            <a:pPr algn="ctr">
              <a:lnSpc>
                <a:spcPct val="150000"/>
              </a:lnSpc>
            </a:pPr>
            <a:r>
              <a:rPr lang="en-GB" sz="2400" dirty="0">
                <a:latin typeface="Bai Jamjuree" pitchFamily="2" charset="-34"/>
                <a:cs typeface="Bai Jamjuree" pitchFamily="2" charset="-34"/>
              </a:rPr>
              <a:t>Questions are on </a:t>
            </a:r>
            <a:r>
              <a:rPr lang="en-GB" sz="2400" b="1" dirty="0">
                <a:latin typeface="Bai Jamjuree" pitchFamily="2" charset="-34"/>
                <a:cs typeface="Bai Jamjuree" pitchFamily="2" charset="-34"/>
              </a:rPr>
              <a:t>page 8 </a:t>
            </a:r>
            <a:r>
              <a:rPr lang="en-GB" sz="2400" dirty="0">
                <a:latin typeface="Bai Jamjuree" pitchFamily="2" charset="-34"/>
                <a:cs typeface="Bai Jamjuree" pitchFamily="2" charset="-34"/>
              </a:rPr>
              <a:t>and all answers can be found on the previous pages. Answer in your jotters in </a:t>
            </a:r>
            <a:r>
              <a:rPr lang="en-GB" sz="2400" b="1" dirty="0">
                <a:latin typeface="Bai Jamjuree" pitchFamily="2" charset="-34"/>
                <a:cs typeface="Bai Jamjuree" pitchFamily="2" charset="-34"/>
              </a:rPr>
              <a:t>full</a:t>
            </a:r>
            <a:r>
              <a:rPr lang="en-GB" sz="2400" dirty="0">
                <a:latin typeface="Bai Jamjuree" pitchFamily="2" charset="-34"/>
                <a:cs typeface="Bai Jamjuree" pitchFamily="2" charset="-34"/>
              </a:rPr>
              <a:t> sentences. </a:t>
            </a:r>
            <a:endParaRPr lang="en-US" sz="2400" dirty="0">
              <a:latin typeface="Bai Jamjuree" pitchFamily="2" charset="-34"/>
              <a:cs typeface="Bai Jamjuree" pitchFamily="2" charset="-34"/>
            </a:endParaRPr>
          </a:p>
        </p:txBody>
      </p:sp>
    </p:spTree>
    <p:extLst>
      <p:ext uri="{BB962C8B-B14F-4D97-AF65-F5344CB8AC3E}">
        <p14:creationId xmlns:p14="http://schemas.microsoft.com/office/powerpoint/2010/main" val="2918134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CF9EB-279B-3138-B770-9F3DBEC1BB6B}"/>
              </a:ext>
            </a:extLst>
          </p:cNvPr>
          <p:cNvSpPr/>
          <p:nvPr/>
        </p:nvSpPr>
        <p:spPr>
          <a:xfrm>
            <a:off x="0" y="222910"/>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A N C E R    C E L L S </a:t>
            </a:r>
          </a:p>
        </p:txBody>
      </p:sp>
      <p:sp>
        <p:nvSpPr>
          <p:cNvPr id="6" name="TextBox 5">
            <a:extLst>
              <a:ext uri="{FF2B5EF4-FFF2-40B4-BE49-F238E27FC236}">
                <a16:creationId xmlns:a16="http://schemas.microsoft.com/office/drawing/2014/main" id="{4B7B8942-0A92-D275-B1EA-5B6B510B9D6E}"/>
              </a:ext>
            </a:extLst>
          </p:cNvPr>
          <p:cNvSpPr txBox="1"/>
          <p:nvPr/>
        </p:nvSpPr>
        <p:spPr>
          <a:xfrm>
            <a:off x="299454" y="1067412"/>
            <a:ext cx="5780504" cy="5567678"/>
          </a:xfrm>
          <a:prstGeom prst="rect">
            <a:avLst/>
          </a:prstGeom>
          <a:noFill/>
        </p:spPr>
        <p:txBody>
          <a:bodyPr wrap="square">
            <a:spAutoFit/>
          </a:bodyPr>
          <a:lstStyle/>
          <a:p>
            <a:pPr>
              <a:lnSpc>
                <a:spcPct val="150000"/>
              </a:lnSpc>
            </a:pPr>
            <a:r>
              <a:rPr lang="en-GB" sz="2400" b="0" i="0" u="none" strike="noStrike" dirty="0">
                <a:solidFill>
                  <a:srgbClr val="1B1B1B"/>
                </a:solidFill>
                <a:effectLst/>
                <a:latin typeface="Bai Jamjuree" pitchFamily="2" charset="-34"/>
                <a:cs typeface="Bai Jamjuree" pitchFamily="2" charset="-34"/>
              </a:rPr>
              <a:t>Cancer can start almost anywhere in the human body.</a:t>
            </a:r>
          </a:p>
          <a:p>
            <a:pPr>
              <a:lnSpc>
                <a:spcPct val="150000"/>
              </a:lnSpc>
            </a:pPr>
            <a:endParaRPr lang="en-GB" sz="2400" b="0" i="0" u="none" strike="noStrike" dirty="0">
              <a:solidFill>
                <a:srgbClr val="1B1B1B"/>
              </a:solidFill>
              <a:effectLst/>
              <a:latin typeface="Bai Jamjuree" pitchFamily="2" charset="-34"/>
              <a:cs typeface="Bai Jamjuree" pitchFamily="2" charset="-34"/>
            </a:endParaRPr>
          </a:p>
          <a:p>
            <a:pPr>
              <a:lnSpc>
                <a:spcPct val="150000"/>
              </a:lnSpc>
            </a:pPr>
            <a:r>
              <a:rPr lang="en-GB" sz="2400" b="0" i="0" u="none" strike="noStrike" dirty="0">
                <a:solidFill>
                  <a:srgbClr val="1B1B1B"/>
                </a:solidFill>
                <a:effectLst/>
                <a:latin typeface="Bai Jamjuree" pitchFamily="2" charset="-34"/>
                <a:cs typeface="Bai Jamjuree" pitchFamily="2" charset="-34"/>
              </a:rPr>
              <a:t> Normally, human cells grow and multiply through mitosis to form new cells as the body needs them. </a:t>
            </a:r>
          </a:p>
          <a:p>
            <a:pPr>
              <a:lnSpc>
                <a:spcPct val="150000"/>
              </a:lnSpc>
            </a:pPr>
            <a:endParaRPr lang="en-GB" sz="2400" dirty="0">
              <a:solidFill>
                <a:srgbClr val="1B1B1B"/>
              </a:solidFill>
              <a:latin typeface="Bai Jamjuree" pitchFamily="2" charset="-34"/>
              <a:cs typeface="Bai Jamjuree" pitchFamily="2" charset="-34"/>
            </a:endParaRPr>
          </a:p>
          <a:p>
            <a:pPr>
              <a:lnSpc>
                <a:spcPct val="150000"/>
              </a:lnSpc>
            </a:pPr>
            <a:r>
              <a:rPr lang="en-GB" sz="2400" b="0" i="0" u="none" strike="noStrike" dirty="0">
                <a:solidFill>
                  <a:srgbClr val="1B1B1B"/>
                </a:solidFill>
                <a:effectLst/>
                <a:latin typeface="Bai Jamjuree" pitchFamily="2" charset="-34"/>
                <a:cs typeface="Bai Jamjuree" pitchFamily="2" charset="-34"/>
              </a:rPr>
              <a:t>When cells grow old or become damaged, they die, and new cells take their place.</a:t>
            </a:r>
            <a:endParaRPr lang="en-US" sz="2400" dirty="0">
              <a:latin typeface="Bai Jamjuree" pitchFamily="2" charset="-34"/>
              <a:cs typeface="Bai Jamjuree" pitchFamily="2" charset="-34"/>
            </a:endParaRPr>
          </a:p>
        </p:txBody>
      </p:sp>
      <p:pic>
        <p:nvPicPr>
          <p:cNvPr id="21510" name="Picture 6" descr="Free Vector | Diagram showing normal cell and cancer cell">
            <a:extLst>
              <a:ext uri="{FF2B5EF4-FFF2-40B4-BE49-F238E27FC236}">
                <a16:creationId xmlns:a16="http://schemas.microsoft.com/office/drawing/2014/main" id="{2A92611A-656A-71F2-FFD1-A24B4EA15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107" y="746149"/>
            <a:ext cx="5524717" cy="611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943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CF9EB-279B-3138-B770-9F3DBEC1BB6B}"/>
              </a:ext>
            </a:extLst>
          </p:cNvPr>
          <p:cNvSpPr/>
          <p:nvPr/>
        </p:nvSpPr>
        <p:spPr>
          <a:xfrm>
            <a:off x="0" y="222910"/>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A N C E R    C E L L S </a:t>
            </a:r>
          </a:p>
        </p:txBody>
      </p:sp>
      <p:sp>
        <p:nvSpPr>
          <p:cNvPr id="6" name="TextBox 5">
            <a:extLst>
              <a:ext uri="{FF2B5EF4-FFF2-40B4-BE49-F238E27FC236}">
                <a16:creationId xmlns:a16="http://schemas.microsoft.com/office/drawing/2014/main" id="{4B7B8942-0A92-D275-B1EA-5B6B510B9D6E}"/>
              </a:ext>
            </a:extLst>
          </p:cNvPr>
          <p:cNvSpPr txBox="1"/>
          <p:nvPr/>
        </p:nvSpPr>
        <p:spPr>
          <a:xfrm>
            <a:off x="315496" y="746150"/>
            <a:ext cx="5387472" cy="3905685"/>
          </a:xfrm>
          <a:prstGeom prst="rect">
            <a:avLst/>
          </a:prstGeom>
          <a:noFill/>
        </p:spPr>
        <p:txBody>
          <a:bodyPr wrap="square">
            <a:spAutoFit/>
          </a:bodyPr>
          <a:lstStyle/>
          <a:p>
            <a:pPr>
              <a:lnSpc>
                <a:spcPct val="150000"/>
              </a:lnSpc>
            </a:pPr>
            <a:r>
              <a:rPr lang="en-GB" sz="2400" b="0" i="0" u="none" strike="noStrike" dirty="0">
                <a:solidFill>
                  <a:srgbClr val="1B1B1B"/>
                </a:solidFill>
                <a:effectLst/>
                <a:latin typeface="Bai Jamjuree" pitchFamily="2" charset="-34"/>
                <a:cs typeface="Bai Jamjuree" pitchFamily="2" charset="-34"/>
              </a:rPr>
              <a:t>Sometimes this orderly process breaks down, and abnormal or damaged cells grow and multiply when they shouldn’t. These cells may form tumours, which are lumps of tissue. Tumours can be cancerous or not cancerous (</a:t>
            </a:r>
            <a:r>
              <a:rPr lang="en-GB" sz="2400" b="0" i="0" u="none" strike="noStrike" dirty="0">
                <a:solidFill>
                  <a:srgbClr val="1B1B1B"/>
                </a:solidFill>
                <a:effectLst/>
                <a:latin typeface="Bai Jamjuree" pitchFamily="2" charset="-34"/>
                <a:cs typeface="Bai Jamjuree" pitchFamily="2" charset="-34"/>
                <a:hlinkClick r:id="rId2"/>
              </a:rPr>
              <a:t>benign</a:t>
            </a:r>
            <a:r>
              <a:rPr lang="en-GB" sz="2400" b="0" i="0" u="none" strike="noStrike" dirty="0">
                <a:solidFill>
                  <a:srgbClr val="1B1B1B"/>
                </a:solidFill>
                <a:effectLst/>
                <a:latin typeface="Bai Jamjuree" pitchFamily="2" charset="-34"/>
                <a:cs typeface="Bai Jamjuree" pitchFamily="2" charset="-34"/>
              </a:rPr>
              <a:t>). </a:t>
            </a:r>
            <a:endParaRPr lang="en-US" sz="2400" dirty="0">
              <a:latin typeface="Bai Jamjuree" pitchFamily="2" charset="-34"/>
              <a:cs typeface="Bai Jamjuree" pitchFamily="2" charset="-34"/>
            </a:endParaRPr>
          </a:p>
        </p:txBody>
      </p:sp>
      <p:pic>
        <p:nvPicPr>
          <p:cNvPr id="21506" name="Picture 2" descr="Cancer GIFs - Get the best gif on GIFER">
            <a:extLst>
              <a:ext uri="{FF2B5EF4-FFF2-40B4-BE49-F238E27FC236}">
                <a16:creationId xmlns:a16="http://schemas.microsoft.com/office/drawing/2014/main" id="{1AFCD72D-5861-90A4-0774-11343E6ED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63" y="1084346"/>
            <a:ext cx="5708316" cy="321092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ancer Cell Cartoon Images - Free Download on Freepik">
            <a:extLst>
              <a:ext uri="{FF2B5EF4-FFF2-40B4-BE49-F238E27FC236}">
                <a16:creationId xmlns:a16="http://schemas.microsoft.com/office/drawing/2014/main" id="{D313E8FC-58CD-BBF3-8EB0-267F5D6D1E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76" b="96006" l="1200" r="95900">
                        <a14:foregroundMark x1="3350" y1="81818" x2="5550" y2="70110"/>
                        <a14:foregroundMark x1="5550" y1="70110" x2="5550" y2="49725"/>
                        <a14:foregroundMark x1="1200" y1="56198" x2="1200" y2="56198"/>
                        <a14:foregroundMark x1="4550" y1="52479" x2="25250" y2="65427"/>
                        <a14:foregroundMark x1="46000" y1="7851" x2="46000" y2="7851"/>
                        <a14:foregroundMark x1="64950" y1="92149" x2="64950" y2="92149"/>
                        <a14:foregroundMark x1="56450" y1="93251" x2="58050" y2="96006"/>
                        <a14:foregroundMark x1="92950" y1="67080" x2="95150" y2="53030"/>
                        <a14:foregroundMark x1="95150" y1="53030" x2="92700" y2="42837"/>
                        <a14:foregroundMark x1="92700" y1="42837" x2="91800" y2="42149"/>
                        <a14:foregroundMark x1="95900" y1="49725" x2="95900" y2="49725"/>
                      </a14:backgroundRemoval>
                    </a14:imgEffect>
                  </a14:imgLayer>
                </a14:imgProps>
              </a:ext>
              <a:ext uri="{28A0092B-C50C-407E-A947-70E740481C1C}">
                <a14:useLocalDpi xmlns:a14="http://schemas.microsoft.com/office/drawing/2010/main" val="0"/>
              </a:ext>
            </a:extLst>
          </a:blip>
          <a:srcRect/>
          <a:stretch>
            <a:fillRect/>
          </a:stretch>
        </p:blipFill>
        <p:spPr bwMode="auto">
          <a:xfrm>
            <a:off x="2161675" y="3716157"/>
            <a:ext cx="8654717" cy="314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30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2050" name="Picture 2" descr="National 5 – Media Types (Revision) – Coltness High School – Computing  Science">
            <a:extLst>
              <a:ext uri="{FF2B5EF4-FFF2-40B4-BE49-F238E27FC236}">
                <a16:creationId xmlns:a16="http://schemas.microsoft.com/office/drawing/2014/main" id="{07B6D584-9AA0-259B-FB87-B8117DD5A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 y="167640"/>
            <a:ext cx="1478209" cy="14579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023D3B-E498-F870-FFE6-2E43B7EAB637}"/>
              </a:ext>
            </a:extLst>
          </p:cNvPr>
          <p:cNvSpPr/>
          <p:nvPr/>
        </p:nvSpPr>
        <p:spPr>
          <a:xfrm>
            <a:off x="1680139" y="167640"/>
            <a:ext cx="10511861" cy="5232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What should you already know from National 5 Biology?</a:t>
            </a:r>
          </a:p>
        </p:txBody>
      </p:sp>
      <p:sp>
        <p:nvSpPr>
          <p:cNvPr id="5" name="Rectangle 4">
            <a:extLst>
              <a:ext uri="{FF2B5EF4-FFF2-40B4-BE49-F238E27FC236}">
                <a16:creationId xmlns:a16="http://schemas.microsoft.com/office/drawing/2014/main" id="{D8FF9A8A-9884-FF2C-9FB0-57F0CB7A4A67}"/>
              </a:ext>
            </a:extLst>
          </p:cNvPr>
          <p:cNvSpPr/>
          <p:nvPr/>
        </p:nvSpPr>
        <p:spPr>
          <a:xfrm>
            <a:off x="106766" y="1717412"/>
            <a:ext cx="1095718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2060"/>
                </a:solidFill>
                <a:latin typeface="Bai Jamjuree" pitchFamily="2" charset="-34"/>
                <a:cs typeface="Bai Jamjuree" pitchFamily="2" charset="-34"/>
              </a:rPr>
              <a:t>What is a stem cell?</a:t>
            </a:r>
          </a:p>
        </p:txBody>
      </p:sp>
      <p:sp>
        <p:nvSpPr>
          <p:cNvPr id="8" name="Rectangle 7">
            <a:extLst>
              <a:ext uri="{FF2B5EF4-FFF2-40B4-BE49-F238E27FC236}">
                <a16:creationId xmlns:a16="http://schemas.microsoft.com/office/drawing/2014/main" id="{1EB49ED5-F03C-BF0D-4A84-29CBA0D729B1}"/>
              </a:ext>
            </a:extLst>
          </p:cNvPr>
          <p:cNvSpPr/>
          <p:nvPr/>
        </p:nvSpPr>
        <p:spPr>
          <a:xfrm>
            <a:off x="106764" y="2209286"/>
            <a:ext cx="12085235" cy="1341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9A248F"/>
                </a:solidFill>
                <a:latin typeface="Bai Jamjuree" pitchFamily="2" charset="-34"/>
                <a:cs typeface="Bai Jamjuree" pitchFamily="2" charset="-34"/>
              </a:rPr>
              <a:t>An unspecialised cell that can differentiate into other cell types.</a:t>
            </a:r>
          </a:p>
        </p:txBody>
      </p:sp>
    </p:spTree>
    <p:extLst>
      <p:ext uri="{BB962C8B-B14F-4D97-AF65-F5344CB8AC3E}">
        <p14:creationId xmlns:p14="http://schemas.microsoft.com/office/powerpoint/2010/main" val="684767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CF9EB-279B-3138-B770-9F3DBEC1BB6B}"/>
              </a:ext>
            </a:extLst>
          </p:cNvPr>
          <p:cNvSpPr/>
          <p:nvPr/>
        </p:nvSpPr>
        <p:spPr>
          <a:xfrm>
            <a:off x="0" y="222910"/>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A N C E R    C E L L S </a:t>
            </a:r>
          </a:p>
        </p:txBody>
      </p:sp>
      <p:sp>
        <p:nvSpPr>
          <p:cNvPr id="6" name="TextBox 5">
            <a:extLst>
              <a:ext uri="{FF2B5EF4-FFF2-40B4-BE49-F238E27FC236}">
                <a16:creationId xmlns:a16="http://schemas.microsoft.com/office/drawing/2014/main" id="{4B7B8942-0A92-D275-B1EA-5B6B510B9D6E}"/>
              </a:ext>
            </a:extLst>
          </p:cNvPr>
          <p:cNvSpPr txBox="1"/>
          <p:nvPr/>
        </p:nvSpPr>
        <p:spPr>
          <a:xfrm>
            <a:off x="291433" y="1058971"/>
            <a:ext cx="5804567" cy="4832092"/>
          </a:xfrm>
          <a:prstGeom prst="rect">
            <a:avLst/>
          </a:prstGeom>
          <a:noFill/>
        </p:spPr>
        <p:txBody>
          <a:bodyPr wrap="square">
            <a:spAutoFit/>
          </a:bodyPr>
          <a:lstStyle/>
          <a:p>
            <a:r>
              <a:rPr lang="en-GB" sz="2800" dirty="0">
                <a:effectLst/>
                <a:latin typeface="Bai Jamjuree" pitchFamily="2" charset="-34"/>
                <a:cs typeface="Bai Jamjuree" pitchFamily="2" charset="-34"/>
              </a:rPr>
              <a:t>Cancer cells divide excessively because they do not respond to regulatory signals. </a:t>
            </a:r>
          </a:p>
          <a:p>
            <a:endParaRPr lang="en-GB" sz="2800" dirty="0">
              <a:effectLst/>
              <a:latin typeface="Bai Jamjuree" pitchFamily="2" charset="-34"/>
              <a:cs typeface="Bai Jamjuree" pitchFamily="2" charset="-34"/>
            </a:endParaRPr>
          </a:p>
          <a:p>
            <a:r>
              <a:rPr lang="en-GB" sz="2800" dirty="0">
                <a:effectLst/>
                <a:latin typeface="Bai Jamjuree" pitchFamily="2" charset="-34"/>
                <a:cs typeface="Bai Jamjuree" pitchFamily="2" charset="-34"/>
              </a:rPr>
              <a:t>This results in a mass of abnormal cells called a tumour. </a:t>
            </a:r>
          </a:p>
          <a:p>
            <a:endParaRPr lang="en-GB" sz="2800" dirty="0">
              <a:latin typeface="Bai Jamjuree" pitchFamily="2" charset="-34"/>
              <a:cs typeface="Bai Jamjuree" pitchFamily="2" charset="-34"/>
            </a:endParaRPr>
          </a:p>
          <a:p>
            <a:r>
              <a:rPr lang="en-GB" sz="2800" dirty="0">
                <a:effectLst/>
                <a:latin typeface="Bai Jamjuree" pitchFamily="2" charset="-34"/>
                <a:cs typeface="Bai Jamjuree" pitchFamily="2" charset="-34"/>
              </a:rPr>
              <a:t>Cells within the tumour may fail to attach to each other, spreading through the body where they may form secondary tumours. </a:t>
            </a:r>
          </a:p>
        </p:txBody>
      </p:sp>
      <p:pic>
        <p:nvPicPr>
          <p:cNvPr id="21508" name="Picture 4" descr="Cancer Cell Cartoon Images - Free Download on Freepik">
            <a:extLst>
              <a:ext uri="{FF2B5EF4-FFF2-40B4-BE49-F238E27FC236}">
                <a16:creationId xmlns:a16="http://schemas.microsoft.com/office/drawing/2014/main" id="{D313E8FC-58CD-BBF3-8EB0-267F5D6D1EE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576" b="96006" l="1200" r="95900">
                        <a14:foregroundMark x1="3350" y1="81818" x2="5550" y2="70110"/>
                        <a14:foregroundMark x1="5550" y1="70110" x2="5550" y2="49725"/>
                        <a14:foregroundMark x1="1200" y1="56198" x2="1200" y2="56198"/>
                        <a14:foregroundMark x1="4550" y1="52479" x2="25250" y2="65427"/>
                        <a14:foregroundMark x1="46000" y1="7851" x2="46000" y2="7851"/>
                        <a14:foregroundMark x1="64950" y1="92149" x2="64950" y2="92149"/>
                        <a14:foregroundMark x1="56450" y1="93251" x2="58050" y2="96006"/>
                        <a14:foregroundMark x1="92950" y1="67080" x2="95150" y2="53030"/>
                        <a14:foregroundMark x1="95150" y1="53030" x2="92700" y2="42837"/>
                        <a14:foregroundMark x1="92700" y1="42837" x2="91800" y2="42149"/>
                        <a14:foregroundMark x1="95900" y1="49725" x2="95900" y2="49725"/>
                      </a14:backgroundRemoval>
                    </a14:imgEffect>
                  </a14:imgLayer>
                </a14:imgProps>
              </a:ext>
              <a:ext uri="{28A0092B-C50C-407E-A947-70E740481C1C}">
                <a14:useLocalDpi xmlns:a14="http://schemas.microsoft.com/office/drawing/2010/main" val="0"/>
              </a:ext>
            </a:extLst>
          </a:blip>
          <a:srcRect l="25348" r="23216"/>
          <a:stretch/>
        </p:blipFill>
        <p:spPr bwMode="auto">
          <a:xfrm>
            <a:off x="6906126" y="1058971"/>
            <a:ext cx="4451685" cy="31418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3BA5D31C-CC27-35D2-2024-99F6EF2615E6}"/>
              </a:ext>
            </a:extLst>
          </p:cNvPr>
          <p:cNvCxnSpPr>
            <a:cxnSpLocks/>
          </p:cNvCxnSpPr>
          <p:nvPr/>
        </p:nvCxnSpPr>
        <p:spPr>
          <a:xfrm flipV="1">
            <a:off x="6003634" y="4200814"/>
            <a:ext cx="3477250" cy="563691"/>
          </a:xfrm>
          <a:prstGeom prst="straightConnector1">
            <a:avLst/>
          </a:prstGeom>
          <a:ln w="44450">
            <a:solidFill>
              <a:srgbClr val="00206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03792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81E350-4242-2CA6-1242-7BC944D78F07}"/>
              </a:ext>
            </a:extLst>
          </p:cNvPr>
          <p:cNvSpPr txBox="1"/>
          <p:nvPr/>
        </p:nvSpPr>
        <p:spPr>
          <a:xfrm>
            <a:off x="139415" y="778888"/>
            <a:ext cx="11973561" cy="2346796"/>
          </a:xfrm>
          <a:prstGeom prst="rect">
            <a:avLst/>
          </a:prstGeom>
          <a:noFill/>
        </p:spPr>
        <p:txBody>
          <a:bodyPr wrap="square">
            <a:spAutoFit/>
          </a:bodyPr>
          <a:lstStyle/>
          <a:p>
            <a:pPr>
              <a:lnSpc>
                <a:spcPct val="150000"/>
              </a:lnSpc>
            </a:pPr>
            <a:r>
              <a:rPr lang="en-GB" sz="2000" b="1" dirty="0">
                <a:solidFill>
                  <a:srgbClr val="0A0A0A"/>
                </a:solidFill>
                <a:latin typeface="Bai Jamjuree" pitchFamily="2" charset="-34"/>
                <a:cs typeface="Bai Jamjuree" pitchFamily="2" charset="-34"/>
              </a:rPr>
              <a:t>Division and differentiation in human cells (continued)</a:t>
            </a:r>
          </a:p>
          <a:p>
            <a:pPr>
              <a:lnSpc>
                <a:spcPct val="150000"/>
              </a:lnSpc>
            </a:pPr>
            <a:r>
              <a:rPr lang="en-GB" sz="2000" dirty="0">
                <a:solidFill>
                  <a:srgbClr val="0A0A0A"/>
                </a:solidFill>
                <a:latin typeface="Bai Jamjuree" pitchFamily="2" charset="-34"/>
                <a:cs typeface="Bai Jamjuree" pitchFamily="2" charset="-34"/>
              </a:rPr>
              <a:t>Cancer cells divide excessively because they do not respond to </a:t>
            </a:r>
            <a:r>
              <a:rPr lang="en-GB" sz="2000" u="sng" dirty="0">
                <a:solidFill>
                  <a:srgbClr val="0A0A0A"/>
                </a:solidFill>
                <a:latin typeface="Bai Jamjuree" pitchFamily="2" charset="-34"/>
                <a:cs typeface="Bai Jamjuree" pitchFamily="2" charset="-34"/>
              </a:rPr>
              <a:t>regulatory signals</a:t>
            </a:r>
            <a:r>
              <a:rPr lang="en-GB" sz="2000" dirty="0">
                <a:solidFill>
                  <a:srgbClr val="0A0A0A"/>
                </a:solidFill>
                <a:latin typeface="Bai Jamjuree" pitchFamily="2" charset="-34"/>
                <a:cs typeface="Bai Jamjuree" pitchFamily="2" charset="-34"/>
              </a:rPr>
              <a:t>. This results in a mass of abnormal cells called a </a:t>
            </a:r>
            <a:r>
              <a:rPr lang="en-GB" sz="2000" u="sng" dirty="0">
                <a:solidFill>
                  <a:srgbClr val="0A0A0A"/>
                </a:solidFill>
                <a:latin typeface="Bai Jamjuree" pitchFamily="2" charset="-34"/>
                <a:cs typeface="Bai Jamjuree" pitchFamily="2" charset="-34"/>
              </a:rPr>
              <a:t>tumour</a:t>
            </a:r>
            <a:r>
              <a:rPr lang="en-GB" sz="2000" dirty="0">
                <a:solidFill>
                  <a:srgbClr val="0A0A0A"/>
                </a:solidFill>
                <a:latin typeface="Bai Jamjuree" pitchFamily="2" charset="-34"/>
                <a:cs typeface="Bai Jamjuree" pitchFamily="2" charset="-34"/>
              </a:rPr>
              <a:t>. Cells within the tumour may fail to attach to each other, spreading through the body where they may form </a:t>
            </a:r>
            <a:r>
              <a:rPr lang="en-GB" sz="2000" u="sng" dirty="0">
                <a:solidFill>
                  <a:srgbClr val="0A0A0A"/>
                </a:solidFill>
                <a:latin typeface="Bai Jamjuree" pitchFamily="2" charset="-34"/>
                <a:cs typeface="Bai Jamjuree" pitchFamily="2" charset="-34"/>
              </a:rPr>
              <a:t>secondary tumours</a:t>
            </a:r>
            <a:r>
              <a:rPr lang="en-GB" sz="2000" dirty="0">
                <a:solidFill>
                  <a:srgbClr val="0A0A0A"/>
                </a:solidFill>
                <a:latin typeface="Bai Jamjuree" pitchFamily="2" charset="-34"/>
                <a:cs typeface="Bai Jamjuree" pitchFamily="2" charset="-34"/>
              </a:rPr>
              <a:t>.  </a:t>
            </a:r>
          </a:p>
          <a:p>
            <a:pPr>
              <a:lnSpc>
                <a:spcPct val="150000"/>
              </a:lnSpc>
            </a:pPr>
            <a:endParaRPr lang="en-US" sz="2000" dirty="0">
              <a:latin typeface="Bai Jamjuree" pitchFamily="2" charset="-34"/>
              <a:cs typeface="Bai Jamjuree" pitchFamily="2" charset="-34"/>
            </a:endParaRPr>
          </a:p>
        </p:txBody>
      </p:sp>
      <p:sp>
        <p:nvSpPr>
          <p:cNvPr id="3" name="Rectangle 2">
            <a:extLst>
              <a:ext uri="{FF2B5EF4-FFF2-40B4-BE49-F238E27FC236}">
                <a16:creationId xmlns:a16="http://schemas.microsoft.com/office/drawing/2014/main" id="{CC9A3E90-9E9B-D6F2-AED7-F9E0A52918B1}"/>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O U R S E   S P E C   N O T E S</a:t>
            </a:r>
          </a:p>
        </p:txBody>
      </p:sp>
      <p:pic>
        <p:nvPicPr>
          <p:cNvPr id="5" name="Graphic 4" descr="Pencil outline">
            <a:extLst>
              <a:ext uri="{FF2B5EF4-FFF2-40B4-BE49-F238E27FC236}">
                <a16:creationId xmlns:a16="http://schemas.microsoft.com/office/drawing/2014/main" id="{5C5CBC36-BF02-605A-7D81-E53C3CC0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2975" y="-40062"/>
            <a:ext cx="1270001" cy="1270001"/>
          </a:xfrm>
          <a:prstGeom prst="rect">
            <a:avLst/>
          </a:prstGeom>
        </p:spPr>
      </p:pic>
    </p:spTree>
    <p:extLst>
      <p:ext uri="{BB962C8B-B14F-4D97-AF65-F5344CB8AC3E}">
        <p14:creationId xmlns:p14="http://schemas.microsoft.com/office/powerpoint/2010/main" val="3090865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CF9EB-279B-3138-B770-9F3DBEC1BB6B}"/>
              </a:ext>
            </a:extLst>
          </p:cNvPr>
          <p:cNvSpPr/>
          <p:nvPr/>
        </p:nvSpPr>
        <p:spPr>
          <a:xfrm>
            <a:off x="0" y="222910"/>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T E X T B O O K   Q U E S T I O N S </a:t>
            </a:r>
          </a:p>
        </p:txBody>
      </p:sp>
      <p:pic>
        <p:nvPicPr>
          <p:cNvPr id="13314" name="Picture 2" descr="Higher Human Biology: Applying Knowledge and Skills: Amazon.co.uk: Marsh,  Clare, Simms, James, Stevenson, Caroline, Torrance, James, Fullarton, James:  9781444192063: Books">
            <a:extLst>
              <a:ext uri="{FF2B5EF4-FFF2-40B4-BE49-F238E27FC236}">
                <a16:creationId xmlns:a16="http://schemas.microsoft.com/office/drawing/2014/main" id="{D2FBD180-AEC6-E6C8-9EF2-242568337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102" y="1359083"/>
            <a:ext cx="2941078" cy="3819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B7B8942-0A92-D275-B1EA-5B6B510B9D6E}"/>
              </a:ext>
            </a:extLst>
          </p:cNvPr>
          <p:cNvSpPr txBox="1"/>
          <p:nvPr/>
        </p:nvSpPr>
        <p:spPr>
          <a:xfrm>
            <a:off x="778934" y="5541179"/>
            <a:ext cx="10227734" cy="1135696"/>
          </a:xfrm>
          <a:prstGeom prst="rect">
            <a:avLst/>
          </a:prstGeom>
          <a:noFill/>
        </p:spPr>
        <p:txBody>
          <a:bodyPr wrap="square">
            <a:spAutoFit/>
          </a:bodyPr>
          <a:lstStyle/>
          <a:p>
            <a:pPr algn="ctr">
              <a:lnSpc>
                <a:spcPct val="150000"/>
              </a:lnSpc>
            </a:pPr>
            <a:r>
              <a:rPr lang="en-GB" sz="2400" dirty="0">
                <a:latin typeface="Bai Jamjuree" pitchFamily="2" charset="-34"/>
                <a:cs typeface="Bai Jamjuree" pitchFamily="2" charset="-34"/>
              </a:rPr>
              <a:t>Questions are on </a:t>
            </a:r>
            <a:r>
              <a:rPr lang="en-GB" sz="2400" b="1" dirty="0">
                <a:latin typeface="Bai Jamjuree" pitchFamily="2" charset="-34"/>
                <a:cs typeface="Bai Jamjuree" pitchFamily="2" charset="-34"/>
              </a:rPr>
              <a:t>page 15 </a:t>
            </a:r>
            <a:r>
              <a:rPr lang="en-GB" sz="2400" dirty="0">
                <a:latin typeface="Bai Jamjuree" pitchFamily="2" charset="-34"/>
                <a:cs typeface="Bai Jamjuree" pitchFamily="2" charset="-34"/>
              </a:rPr>
              <a:t>and all answers can be found on the previous pages. Answer in your jotters in </a:t>
            </a:r>
            <a:r>
              <a:rPr lang="en-GB" sz="2400" b="1" dirty="0">
                <a:latin typeface="Bai Jamjuree" pitchFamily="2" charset="-34"/>
                <a:cs typeface="Bai Jamjuree" pitchFamily="2" charset="-34"/>
              </a:rPr>
              <a:t>full</a:t>
            </a:r>
            <a:r>
              <a:rPr lang="en-GB" sz="2400" dirty="0">
                <a:latin typeface="Bai Jamjuree" pitchFamily="2" charset="-34"/>
                <a:cs typeface="Bai Jamjuree" pitchFamily="2" charset="-34"/>
              </a:rPr>
              <a:t> sentences. </a:t>
            </a:r>
            <a:endParaRPr lang="en-US" sz="2400" dirty="0">
              <a:latin typeface="Bai Jamjuree" pitchFamily="2" charset="-34"/>
              <a:cs typeface="Bai Jamjuree" pitchFamily="2" charset="-34"/>
            </a:endParaRPr>
          </a:p>
        </p:txBody>
      </p:sp>
      <p:pic>
        <p:nvPicPr>
          <p:cNvPr id="4" name="Picture 3" descr="A picture containing text, screenshot, font, number&#10;&#10;Description automatically generated">
            <a:extLst>
              <a:ext uri="{FF2B5EF4-FFF2-40B4-BE49-F238E27FC236}">
                <a16:creationId xmlns:a16="http://schemas.microsoft.com/office/drawing/2014/main" id="{432B8ABA-76A1-219B-5E7E-D72C08FBF74D}"/>
              </a:ext>
            </a:extLst>
          </p:cNvPr>
          <p:cNvPicPr>
            <a:picLocks noChangeAspect="1"/>
          </p:cNvPicPr>
          <p:nvPr/>
        </p:nvPicPr>
        <p:blipFill>
          <a:blip r:embed="rId3"/>
          <a:stretch>
            <a:fillRect/>
          </a:stretch>
        </p:blipFill>
        <p:spPr>
          <a:xfrm>
            <a:off x="1900989" y="866465"/>
            <a:ext cx="4319671" cy="4804818"/>
          </a:xfrm>
          <a:prstGeom prst="rect">
            <a:avLst/>
          </a:prstGeom>
        </p:spPr>
      </p:pic>
    </p:spTree>
    <p:extLst>
      <p:ext uri="{BB962C8B-B14F-4D97-AF65-F5344CB8AC3E}">
        <p14:creationId xmlns:p14="http://schemas.microsoft.com/office/powerpoint/2010/main" val="2882945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17410" name="Picture 2" descr="RHINO A4 Folio Paper 20 Leaf, F8M | RHINO Stationery">
            <a:extLst>
              <a:ext uri="{FF2B5EF4-FFF2-40B4-BE49-F238E27FC236}">
                <a16:creationId xmlns:a16="http://schemas.microsoft.com/office/drawing/2014/main" id="{F95FFF32-154B-85D2-B0B0-D0C5F362601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05" b="91309" l="9961" r="89844">
                        <a14:foregroundMark x1="21875" y1="83789" x2="26953" y2="27734"/>
                        <a14:foregroundMark x1="26953" y1="27734" x2="41309" y2="72266"/>
                        <a14:foregroundMark x1="41309" y1="72266" x2="45508" y2="77734"/>
                        <a14:foregroundMark x1="44238" y1="76074" x2="47070" y2="46875"/>
                        <a14:foregroundMark x1="52930" y1="41992" x2="52930" y2="70605"/>
                        <a14:foregroundMark x1="62207" y1="53125" x2="61816" y2="74219"/>
                        <a14:foregroundMark x1="66309" y1="58594" x2="68750" y2="73340"/>
                        <a14:foregroundMark x1="68750" y1="73340" x2="62305" y2="76172"/>
                        <a14:foregroundMark x1="62305" y1="76172" x2="54297" y2="77051"/>
                        <a14:foregroundMark x1="65332" y1="48438" x2="65430" y2="55273"/>
                        <a14:foregroundMark x1="25684" y1="18555" x2="32813" y2="15527"/>
                        <a14:foregroundMark x1="32813" y1="15527" x2="50879" y2="13965"/>
                        <a14:foregroundMark x1="50879" y1="13965" x2="51660" y2="13965"/>
                        <a14:foregroundMark x1="23145" y1="10742" x2="23145" y2="18066"/>
                        <a14:foregroundMark x1="23145" y1="83984" x2="23145" y2="91406"/>
                        <a14:foregroundMark x1="24316" y1="24902" x2="24512" y2="29590"/>
                        <a14:foregroundMark x1="22168" y1="10254" x2="35742" y2="9082"/>
                        <a14:foregroundMark x1="35742" y1="9082" x2="45508" y2="9180"/>
                        <a14:foregroundMark x1="20020" y1="8594" x2="20020" y2="8594"/>
                        <a14:foregroundMark x1="24512" y1="24023" x2="24512" y2="24023"/>
                        <a14:foregroundMark x1="55566" y1="8105" x2="68750" y2="13379"/>
                        <a14:foregroundMark x1="71875" y1="12305" x2="77148" y2="12500"/>
                        <a14:foregroundMark x1="32520" y1="89355" x2="47070" y2="89746"/>
                        <a14:foregroundMark x1="70605" y1="18262" x2="62500" y2="20898"/>
                        <a14:foregroundMark x1="73730" y1="12305" x2="69531" y2="18945"/>
                        <a14:foregroundMark x1="69531" y1="18945" x2="68945" y2="19238"/>
                        <a14:foregroundMark x1="50977" y1="17773" x2="60742" y2="26660"/>
                        <a14:foregroundMark x1="21973" y1="20703" x2="21973" y2="20703"/>
                        <a14:foregroundMark x1="20215" y1="12988" x2="19727" y2="43750"/>
                        <a14:foregroundMark x1="20508" y1="46094" x2="20996" y2="54688"/>
                        <a14:foregroundMark x1="20508" y1="51074" x2="20508" y2="62012"/>
                        <a14:foregroundMark x1="71680" y1="41992" x2="71680" y2="78027"/>
                        <a14:foregroundMark x1="74023" y1="51660" x2="74023" y2="73438"/>
                        <a14:foregroundMark x1="75488" y1="47363" x2="76465" y2="71289"/>
                        <a14:foregroundMark x1="76660" y1="48535" x2="77148" y2="77344"/>
                        <a14:foregroundMark x1="77344" y1="49023" x2="78613" y2="79980"/>
                        <a14:foregroundMark x1="78613" y1="79980" x2="78320" y2="82813"/>
                        <a14:foregroundMark x1="75879" y1="13867" x2="75684" y2="26855"/>
                        <a14:foregroundMark x1="75391" y1="12207" x2="75391" y2="21875"/>
                        <a14:foregroundMark x1="79004" y1="8691" x2="77832" y2="36426"/>
                        <a14:foregroundMark x1="34180" y1="15430" x2="38965" y2="22266"/>
                        <a14:foregroundMark x1="38965" y1="22266" x2="47852" y2="28027"/>
                      </a14:backgroundRemoval>
                    </a14:imgEffect>
                  </a14:imgLayer>
                </a14:imgProps>
              </a:ext>
              <a:ext uri="{28A0092B-C50C-407E-A947-70E740481C1C}">
                <a14:useLocalDpi xmlns:a14="http://schemas.microsoft.com/office/drawing/2010/main" val="0"/>
              </a:ext>
            </a:extLst>
          </a:blip>
          <a:srcRect l="22413" t="11918" r="34709" b="49298"/>
          <a:stretch/>
        </p:blipFill>
        <p:spPr bwMode="auto">
          <a:xfrm>
            <a:off x="310756" y="667128"/>
            <a:ext cx="6844424" cy="6190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4D9E0A-9CFD-5556-F44D-D428EBF86F80}"/>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K E Y   T E R M S </a:t>
            </a:r>
          </a:p>
        </p:txBody>
      </p:sp>
      <p:sp>
        <p:nvSpPr>
          <p:cNvPr id="3" name="TextBox 2">
            <a:extLst>
              <a:ext uri="{FF2B5EF4-FFF2-40B4-BE49-F238E27FC236}">
                <a16:creationId xmlns:a16="http://schemas.microsoft.com/office/drawing/2014/main" id="{A82E1B91-50FF-F88E-57B8-897D1E164483}"/>
              </a:ext>
            </a:extLst>
          </p:cNvPr>
          <p:cNvSpPr txBox="1"/>
          <p:nvPr/>
        </p:nvSpPr>
        <p:spPr>
          <a:xfrm>
            <a:off x="1105790" y="1161281"/>
            <a:ext cx="6844424" cy="2119042"/>
          </a:xfrm>
          <a:prstGeom prst="rect">
            <a:avLst/>
          </a:prstGeom>
          <a:noFill/>
        </p:spPr>
        <p:txBody>
          <a:bodyPr wrap="square">
            <a:spAutoFit/>
          </a:bodyPr>
          <a:lstStyle/>
          <a:p>
            <a:r>
              <a:rPr lang="en-GB" sz="2400" b="1" dirty="0">
                <a:latin typeface="Bai Jamjuree" pitchFamily="2" charset="-34"/>
                <a:cs typeface="Bai Jamjuree" pitchFamily="2" charset="-34"/>
              </a:rPr>
              <a:t>TUMOUR</a:t>
            </a:r>
          </a:p>
          <a:p>
            <a:r>
              <a:rPr lang="en-GB" sz="2400" b="1" dirty="0">
                <a:latin typeface="Bai Jamjuree" pitchFamily="2" charset="-34"/>
                <a:cs typeface="Bai Jamjuree" pitchFamily="2" charset="-34"/>
              </a:rPr>
              <a:t>SECONDARY TUMOUR</a:t>
            </a:r>
          </a:p>
          <a:p>
            <a:pPr>
              <a:lnSpc>
                <a:spcPct val="150000"/>
              </a:lnSpc>
            </a:pPr>
            <a:endParaRPr lang="en-GB" sz="2400" b="1" dirty="0">
              <a:latin typeface="Bai Jamjuree" pitchFamily="2" charset="-34"/>
              <a:cs typeface="Bai Jamjuree" pitchFamily="2" charset="-34"/>
            </a:endParaRPr>
          </a:p>
          <a:p>
            <a:pPr>
              <a:lnSpc>
                <a:spcPct val="150000"/>
              </a:lnSpc>
            </a:pPr>
            <a:endParaRPr lang="en-GB" sz="3600" dirty="0">
              <a:effectLst/>
              <a:latin typeface="Bai Jamjuree" pitchFamily="2" charset="-34"/>
              <a:cs typeface="Bai Jamjuree" pitchFamily="2" charset="-34"/>
            </a:endParaRPr>
          </a:p>
        </p:txBody>
      </p:sp>
      <p:sp>
        <p:nvSpPr>
          <p:cNvPr id="6" name="Rounded Rectangle 5">
            <a:extLst>
              <a:ext uri="{FF2B5EF4-FFF2-40B4-BE49-F238E27FC236}">
                <a16:creationId xmlns:a16="http://schemas.microsoft.com/office/drawing/2014/main" id="{B3A32F60-4324-74CB-AD3C-AF8B978AAA45}"/>
              </a:ext>
            </a:extLst>
          </p:cNvPr>
          <p:cNvSpPr/>
          <p:nvPr/>
        </p:nvSpPr>
        <p:spPr>
          <a:xfrm>
            <a:off x="6254119" y="1264151"/>
            <a:ext cx="5636357" cy="162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10EDF5-D316-4FCE-C8C5-3C905AC8EBA9}"/>
              </a:ext>
            </a:extLst>
          </p:cNvPr>
          <p:cNvSpPr/>
          <p:nvPr/>
        </p:nvSpPr>
        <p:spPr>
          <a:xfrm>
            <a:off x="6352288" y="1244792"/>
            <a:ext cx="5546046" cy="1569660"/>
          </a:xfrm>
          <a:prstGeom prst="rect">
            <a:avLst/>
          </a:prstGeom>
          <a:noFill/>
        </p:spPr>
        <p:txBody>
          <a:bodyPr wrap="square" lIns="91440" tIns="45720" rIns="91440" bIns="45720">
            <a:spAutoFit/>
          </a:bodyPr>
          <a:lstStyle/>
          <a:p>
            <a:pPr algn="ctr"/>
            <a:r>
              <a:rPr lang="en-GB" sz="3200" b="0" cap="none" spc="0" dirty="0">
                <a:ln w="0"/>
                <a:solidFill>
                  <a:schemeClr val="tx1"/>
                </a:solidFill>
                <a:effectLst>
                  <a:outerShdw blurRad="38100" dist="19050" dir="2700000" algn="tl" rotWithShape="0">
                    <a:schemeClr val="dk1">
                      <a:alpha val="40000"/>
                    </a:schemeClr>
                  </a:outerShdw>
                </a:effectLst>
                <a:latin typeface="Bai Jamjuree" pitchFamily="2" charset="-34"/>
                <a:cs typeface="Bai Jamjuree" pitchFamily="2" charset="-34"/>
              </a:rPr>
              <a:t>Add these terms to the definition page </a:t>
            </a:r>
            <a:r>
              <a:rPr lang="en-GB" sz="3200" dirty="0">
                <a:ln w="0"/>
                <a:effectLst>
                  <a:outerShdw blurRad="38100" dist="19050" dir="2700000" algn="tl" rotWithShape="0">
                    <a:schemeClr val="dk1">
                      <a:alpha val="40000"/>
                    </a:schemeClr>
                  </a:outerShdw>
                </a:effectLst>
                <a:latin typeface="Bai Jamjuree" pitchFamily="2" charset="-34"/>
                <a:cs typeface="Bai Jamjuree" pitchFamily="2" charset="-34"/>
              </a:rPr>
              <a:t>at the back of your jotter.</a:t>
            </a:r>
            <a:endParaRPr lang="en-GB" sz="3200" b="0" cap="none" spc="0" dirty="0">
              <a:ln w="0"/>
              <a:solidFill>
                <a:schemeClr val="tx1"/>
              </a:solidFill>
              <a:effectLst>
                <a:outerShdw blurRad="38100" dist="19050" dir="2700000" algn="tl" rotWithShape="0">
                  <a:schemeClr val="dk1">
                    <a:alpha val="40000"/>
                  </a:schemeClr>
                </a:outerShdw>
              </a:effectLst>
              <a:latin typeface="Bai Jamjuree" pitchFamily="2" charset="-34"/>
              <a:cs typeface="Bai Jamjuree" pitchFamily="2" charset="-34"/>
            </a:endParaRPr>
          </a:p>
        </p:txBody>
      </p:sp>
      <p:sp>
        <p:nvSpPr>
          <p:cNvPr id="8" name="TextBox 7">
            <a:extLst>
              <a:ext uri="{FF2B5EF4-FFF2-40B4-BE49-F238E27FC236}">
                <a16:creationId xmlns:a16="http://schemas.microsoft.com/office/drawing/2014/main" id="{C84CF7A6-3905-1E2E-E3CE-0E745211A529}"/>
              </a:ext>
            </a:extLst>
          </p:cNvPr>
          <p:cNvSpPr txBox="1"/>
          <p:nvPr/>
        </p:nvSpPr>
        <p:spPr>
          <a:xfrm>
            <a:off x="7155180" y="3171436"/>
            <a:ext cx="4629269" cy="707886"/>
          </a:xfrm>
          <a:prstGeom prst="rect">
            <a:avLst/>
          </a:prstGeom>
          <a:noFill/>
        </p:spPr>
        <p:txBody>
          <a:bodyPr wrap="square" rtlCol="0">
            <a:spAutoFit/>
          </a:bodyPr>
          <a:lstStyle/>
          <a:p>
            <a:pPr algn="ctr"/>
            <a:r>
              <a:rPr lang="en-US" sz="2000" dirty="0">
                <a:latin typeface="Bai Jamjuree" pitchFamily="2" charset="-34"/>
                <a:cs typeface="Bai Jamjuree" pitchFamily="2" charset="-34"/>
              </a:rPr>
              <a:t>This will help you make flash cards at some point in the future!</a:t>
            </a:r>
          </a:p>
        </p:txBody>
      </p:sp>
    </p:spTree>
    <p:extLst>
      <p:ext uri="{BB962C8B-B14F-4D97-AF65-F5344CB8AC3E}">
        <p14:creationId xmlns:p14="http://schemas.microsoft.com/office/powerpoint/2010/main" val="392415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E33694-9E37-DAB4-EB2B-A135EFC05D0C}"/>
              </a:ext>
            </a:extLst>
          </p:cNvPr>
          <p:cNvSpPr txBox="1"/>
          <p:nvPr/>
        </p:nvSpPr>
        <p:spPr>
          <a:xfrm>
            <a:off x="206829" y="1700432"/>
            <a:ext cx="6097978" cy="5013680"/>
          </a:xfrm>
          <a:prstGeom prst="rect">
            <a:avLst/>
          </a:prstGeom>
          <a:noFill/>
        </p:spPr>
        <p:txBody>
          <a:bodyPr wrap="square">
            <a:spAutoFit/>
          </a:bodyPr>
          <a:lstStyle/>
          <a:p>
            <a:pPr algn="l">
              <a:lnSpc>
                <a:spcPct val="150000"/>
              </a:lnSpc>
            </a:pPr>
            <a:r>
              <a:rPr lang="en-GB" sz="2400" b="1" i="0" u="none" strike="noStrike" dirty="0">
                <a:solidFill>
                  <a:srgbClr val="0A0A0A"/>
                </a:solidFill>
                <a:effectLst/>
                <a:latin typeface="Bai Jamjuree" pitchFamily="2" charset="-34"/>
                <a:cs typeface="Bai Jamjuree" pitchFamily="2" charset="-34"/>
              </a:rPr>
              <a:t>Somatic cells </a:t>
            </a:r>
            <a:r>
              <a:rPr lang="en-GB" sz="2400" b="0" i="0" u="none" strike="noStrike" dirty="0">
                <a:solidFill>
                  <a:srgbClr val="0A0A0A"/>
                </a:solidFill>
                <a:effectLst/>
                <a:latin typeface="Bai Jamjuree" pitchFamily="2" charset="-34"/>
                <a:cs typeface="Bai Jamjuree" pitchFamily="2" charset="-34"/>
              </a:rPr>
              <a:t>are the cells in the body other than sperm and egg cells. </a:t>
            </a:r>
          </a:p>
          <a:p>
            <a:pPr algn="l">
              <a:lnSpc>
                <a:spcPct val="150000"/>
              </a:lnSpc>
            </a:pPr>
            <a:endParaRPr lang="en-GB" sz="2400" dirty="0">
              <a:solidFill>
                <a:srgbClr val="0A0A0A"/>
              </a:solidFill>
              <a:latin typeface="Bai Jamjuree" pitchFamily="2" charset="-34"/>
              <a:cs typeface="Bai Jamjuree" pitchFamily="2" charset="-34"/>
            </a:endParaRPr>
          </a:p>
          <a:p>
            <a:pPr algn="l">
              <a:lnSpc>
                <a:spcPct val="150000"/>
              </a:lnSpc>
            </a:pPr>
            <a:r>
              <a:rPr lang="en-GB" sz="2400" b="0" i="0" u="none" strike="noStrike" dirty="0">
                <a:solidFill>
                  <a:srgbClr val="0A0A0A"/>
                </a:solidFill>
                <a:effectLst/>
                <a:latin typeface="Bai Jamjuree" pitchFamily="2" charset="-34"/>
                <a:cs typeface="Bai Jamjuree" pitchFamily="2" charset="-34"/>
              </a:rPr>
              <a:t>In humans, somatic cells are </a:t>
            </a:r>
            <a:r>
              <a:rPr lang="en-GB" sz="2400" b="1" i="0" u="none" strike="noStrike" dirty="0">
                <a:solidFill>
                  <a:srgbClr val="0A0A0A"/>
                </a:solidFill>
                <a:effectLst/>
                <a:latin typeface="Bai Jamjuree" pitchFamily="2" charset="-34"/>
                <a:cs typeface="Bai Jamjuree" pitchFamily="2" charset="-34"/>
              </a:rPr>
              <a:t>diploid</a:t>
            </a:r>
            <a:r>
              <a:rPr lang="en-GB" sz="2400" b="0" i="0" u="none" strike="noStrike" dirty="0">
                <a:solidFill>
                  <a:srgbClr val="0A0A0A"/>
                </a:solidFill>
                <a:effectLst/>
                <a:latin typeface="Bai Jamjuree" pitchFamily="2" charset="-34"/>
                <a:cs typeface="Bai Jamjuree" pitchFamily="2" charset="-34"/>
              </a:rPr>
              <a:t>, meaning they contain two sets of chromosomes, one inherited from each parent. </a:t>
            </a:r>
          </a:p>
          <a:p>
            <a:pPr>
              <a:lnSpc>
                <a:spcPct val="150000"/>
              </a:lnSpc>
            </a:pPr>
            <a:br>
              <a:rPr lang="en-GB" sz="2400" dirty="0">
                <a:latin typeface="Bai Jamjuree" pitchFamily="2" charset="-34"/>
                <a:cs typeface="Bai Jamjuree" pitchFamily="2" charset="-34"/>
              </a:rPr>
            </a:br>
            <a:endParaRPr lang="en-US" sz="2400" dirty="0">
              <a:latin typeface="Bai Jamjuree" pitchFamily="2" charset="-34"/>
              <a:cs typeface="Bai Jamjuree" pitchFamily="2" charset="-34"/>
            </a:endParaRPr>
          </a:p>
        </p:txBody>
      </p:sp>
      <p:sp>
        <p:nvSpPr>
          <p:cNvPr id="8" name="Rectangle 7">
            <a:extLst>
              <a:ext uri="{FF2B5EF4-FFF2-40B4-BE49-F238E27FC236}">
                <a16:creationId xmlns:a16="http://schemas.microsoft.com/office/drawing/2014/main" id="{EB764EF9-790C-3D2D-5C69-3E9AC30716E5}"/>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S O M A T I C    C E L L S</a:t>
            </a:r>
          </a:p>
        </p:txBody>
      </p:sp>
      <p:pic>
        <p:nvPicPr>
          <p:cNvPr id="3074" name="Picture 2" descr="Somatic Cells">
            <a:extLst>
              <a:ext uri="{FF2B5EF4-FFF2-40B4-BE49-F238E27FC236}">
                <a16:creationId xmlns:a16="http://schemas.microsoft.com/office/drawing/2014/main" id="{0B876004-6E9C-649F-375A-63F2F160C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948" y="667128"/>
            <a:ext cx="6054052" cy="619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15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E33694-9E37-DAB4-EB2B-A135EFC05D0C}"/>
              </a:ext>
            </a:extLst>
          </p:cNvPr>
          <p:cNvSpPr txBox="1"/>
          <p:nvPr/>
        </p:nvSpPr>
        <p:spPr>
          <a:xfrm>
            <a:off x="206829" y="1700432"/>
            <a:ext cx="6097978" cy="1689693"/>
          </a:xfrm>
          <a:prstGeom prst="rect">
            <a:avLst/>
          </a:prstGeom>
          <a:noFill/>
        </p:spPr>
        <p:txBody>
          <a:bodyPr wrap="square">
            <a:spAutoFit/>
          </a:bodyPr>
          <a:lstStyle/>
          <a:p>
            <a:pPr algn="l">
              <a:lnSpc>
                <a:spcPct val="150000"/>
              </a:lnSpc>
            </a:pPr>
            <a:r>
              <a:rPr lang="en-GB" sz="2400" b="1" i="0" u="none" strike="noStrike" dirty="0">
                <a:solidFill>
                  <a:srgbClr val="0A0A0A"/>
                </a:solidFill>
                <a:effectLst/>
                <a:latin typeface="Bai Jamjuree" pitchFamily="2" charset="-34"/>
                <a:cs typeface="Bai Jamjuree" pitchFamily="2" charset="-34"/>
              </a:rPr>
              <a:t>Somatic cells </a:t>
            </a:r>
            <a:r>
              <a:rPr lang="en-GB" sz="2400" i="0" u="none" strike="noStrike" dirty="0">
                <a:solidFill>
                  <a:srgbClr val="0A0A0A"/>
                </a:solidFill>
                <a:effectLst/>
                <a:latin typeface="Bai Jamjuree" pitchFamily="2" charset="-34"/>
                <a:cs typeface="Bai Jamjuree" pitchFamily="2" charset="-34"/>
              </a:rPr>
              <a:t>stem cells divide by </a:t>
            </a:r>
            <a:r>
              <a:rPr lang="en-GB" sz="2400" b="1" i="0" u="none" strike="noStrike" dirty="0">
                <a:solidFill>
                  <a:srgbClr val="0A0A0A"/>
                </a:solidFill>
                <a:effectLst/>
                <a:latin typeface="Bai Jamjuree" pitchFamily="2" charset="-34"/>
                <a:cs typeface="Bai Jamjuree" pitchFamily="2" charset="-34"/>
              </a:rPr>
              <a:t>mitosis</a:t>
            </a:r>
            <a:r>
              <a:rPr lang="en-GB" sz="2400" i="0" u="none" strike="noStrike" dirty="0">
                <a:solidFill>
                  <a:srgbClr val="0A0A0A"/>
                </a:solidFill>
                <a:effectLst/>
                <a:latin typeface="Bai Jamjuree" pitchFamily="2" charset="-34"/>
                <a:cs typeface="Bai Jamjuree" pitchFamily="2" charset="-34"/>
              </a:rPr>
              <a:t> to form more somatic cells.</a:t>
            </a:r>
            <a:br>
              <a:rPr lang="en-GB" sz="2400" dirty="0">
                <a:latin typeface="Bai Jamjuree" pitchFamily="2" charset="-34"/>
                <a:cs typeface="Bai Jamjuree" pitchFamily="2" charset="-34"/>
              </a:rPr>
            </a:br>
            <a:endParaRPr lang="en-US" sz="2400" dirty="0">
              <a:latin typeface="Bai Jamjuree" pitchFamily="2" charset="-34"/>
              <a:cs typeface="Bai Jamjuree" pitchFamily="2" charset="-34"/>
            </a:endParaRPr>
          </a:p>
        </p:txBody>
      </p:sp>
      <p:sp>
        <p:nvSpPr>
          <p:cNvPr id="8" name="Rectangle 7">
            <a:extLst>
              <a:ext uri="{FF2B5EF4-FFF2-40B4-BE49-F238E27FC236}">
                <a16:creationId xmlns:a16="http://schemas.microsoft.com/office/drawing/2014/main" id="{EB764EF9-790C-3D2D-5C69-3E9AC30716E5}"/>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S O M A T I C    C E L L S</a:t>
            </a:r>
          </a:p>
        </p:txBody>
      </p:sp>
      <p:pic>
        <p:nvPicPr>
          <p:cNvPr id="6146" name="Picture 2" descr="Mitosis Somatic Cell Division 6998578 Vector Art at Vecteezy">
            <a:extLst>
              <a:ext uri="{FF2B5EF4-FFF2-40B4-BE49-F238E27FC236}">
                <a16:creationId xmlns:a16="http://schemas.microsoft.com/office/drawing/2014/main" id="{B27FA0B1-8A55-2209-A028-FEB137FB1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128" y="667128"/>
            <a:ext cx="6190872" cy="619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89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764EF9-790C-3D2D-5C69-3E9AC30716E5}"/>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G E R M L I N E   C E L L S</a:t>
            </a:r>
          </a:p>
        </p:txBody>
      </p:sp>
      <p:pic>
        <p:nvPicPr>
          <p:cNvPr id="2" name="Picture 4" descr="Germ Line">
            <a:extLst>
              <a:ext uri="{FF2B5EF4-FFF2-40B4-BE49-F238E27FC236}">
                <a16:creationId xmlns:a16="http://schemas.microsoft.com/office/drawing/2014/main" id="{35835CA3-A731-FD59-2B13-728FCA8D3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73" r="-960"/>
          <a:stretch/>
        </p:blipFill>
        <p:spPr bwMode="auto">
          <a:xfrm rot="1653412">
            <a:off x="-906862" y="391688"/>
            <a:ext cx="7540457" cy="64319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CBCCEB-BD87-A26E-3F17-10FCFE13EB9D}"/>
              </a:ext>
            </a:extLst>
          </p:cNvPr>
          <p:cNvSpPr txBox="1"/>
          <p:nvPr/>
        </p:nvSpPr>
        <p:spPr>
          <a:xfrm>
            <a:off x="6094022" y="1403549"/>
            <a:ext cx="6097978" cy="3905685"/>
          </a:xfrm>
          <a:prstGeom prst="rect">
            <a:avLst/>
          </a:prstGeom>
          <a:noFill/>
        </p:spPr>
        <p:txBody>
          <a:bodyPr wrap="square">
            <a:spAutoFit/>
          </a:bodyPr>
          <a:lstStyle/>
          <a:p>
            <a:pPr>
              <a:lnSpc>
                <a:spcPct val="150000"/>
              </a:lnSpc>
            </a:pPr>
            <a:r>
              <a:rPr lang="en-GB" sz="2400" b="1" i="0" u="none" strike="noStrike" dirty="0">
                <a:solidFill>
                  <a:srgbClr val="0A0A0A"/>
                </a:solidFill>
                <a:effectLst/>
                <a:latin typeface="Bai Jamjuree" pitchFamily="2" charset="-34"/>
                <a:cs typeface="Bai Jamjuree" pitchFamily="2" charset="-34"/>
              </a:rPr>
              <a:t>Germline</a:t>
            </a:r>
            <a:r>
              <a:rPr lang="en-GB" sz="2400" b="0" i="0" u="none" strike="noStrike" dirty="0">
                <a:solidFill>
                  <a:srgbClr val="0A0A0A"/>
                </a:solidFill>
                <a:effectLst/>
                <a:latin typeface="Bai Jamjuree" pitchFamily="2" charset="-34"/>
                <a:cs typeface="Bai Jamjuree" pitchFamily="2" charset="-34"/>
              </a:rPr>
              <a:t> refers to the gametes (eggs and sperm) that sexually reproducing organisms use to pass on their genomes from one generation to the next (parents to offspring). </a:t>
            </a:r>
            <a:endParaRPr lang="en-GB" sz="2400" dirty="0">
              <a:solidFill>
                <a:srgbClr val="0A0A0A"/>
              </a:solidFill>
              <a:latin typeface="Bai Jamjuree" pitchFamily="2" charset="-34"/>
              <a:cs typeface="Bai Jamjuree" pitchFamily="2" charset="-34"/>
            </a:endParaRPr>
          </a:p>
          <a:p>
            <a:pPr>
              <a:lnSpc>
                <a:spcPct val="150000"/>
              </a:lnSpc>
            </a:pPr>
            <a:br>
              <a:rPr lang="en-GB" sz="2400" dirty="0">
                <a:latin typeface="Bai Jamjuree" pitchFamily="2" charset="-34"/>
                <a:cs typeface="Bai Jamjuree" pitchFamily="2" charset="-34"/>
              </a:rPr>
            </a:br>
            <a:endParaRPr lang="en-US" sz="2400" dirty="0">
              <a:latin typeface="Bai Jamjuree" pitchFamily="2" charset="-34"/>
              <a:cs typeface="Bai Jamjuree" pitchFamily="2" charset="-34"/>
            </a:endParaRPr>
          </a:p>
        </p:txBody>
      </p:sp>
    </p:spTree>
    <p:extLst>
      <p:ext uri="{BB962C8B-B14F-4D97-AF65-F5344CB8AC3E}">
        <p14:creationId xmlns:p14="http://schemas.microsoft.com/office/powerpoint/2010/main" val="397467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764EF9-790C-3D2D-5C69-3E9AC30716E5}"/>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G E R M L I N E   C E L L S</a:t>
            </a:r>
          </a:p>
        </p:txBody>
      </p:sp>
      <p:sp>
        <p:nvSpPr>
          <p:cNvPr id="3" name="TextBox 2">
            <a:extLst>
              <a:ext uri="{FF2B5EF4-FFF2-40B4-BE49-F238E27FC236}">
                <a16:creationId xmlns:a16="http://schemas.microsoft.com/office/drawing/2014/main" id="{63CBCCEB-BD87-A26E-3F17-10FCFE13EB9D}"/>
              </a:ext>
            </a:extLst>
          </p:cNvPr>
          <p:cNvSpPr txBox="1"/>
          <p:nvPr/>
        </p:nvSpPr>
        <p:spPr>
          <a:xfrm>
            <a:off x="7243947" y="1363961"/>
            <a:ext cx="4773881" cy="1135696"/>
          </a:xfrm>
          <a:prstGeom prst="rect">
            <a:avLst/>
          </a:prstGeom>
          <a:noFill/>
        </p:spPr>
        <p:txBody>
          <a:bodyPr wrap="square">
            <a:spAutoFit/>
          </a:bodyPr>
          <a:lstStyle/>
          <a:p>
            <a:pPr>
              <a:lnSpc>
                <a:spcPct val="150000"/>
              </a:lnSpc>
            </a:pPr>
            <a:r>
              <a:rPr lang="en-GB" sz="2400" dirty="0">
                <a:effectLst/>
                <a:latin typeface="Bai Jamjuree" pitchFamily="2" charset="-34"/>
                <a:cs typeface="Bai Jamjuree" pitchFamily="2" charset="-34"/>
              </a:rPr>
              <a:t>Germline stem cells divide by </a:t>
            </a:r>
            <a:r>
              <a:rPr lang="en-GB" sz="2400" b="1" dirty="0">
                <a:effectLst/>
                <a:latin typeface="Bai Jamjuree" pitchFamily="2" charset="-34"/>
                <a:cs typeface="Bai Jamjuree" pitchFamily="2" charset="-34"/>
              </a:rPr>
              <a:t>mitosis</a:t>
            </a:r>
            <a:r>
              <a:rPr lang="en-GB" sz="2400" dirty="0">
                <a:effectLst/>
                <a:latin typeface="Bai Jamjuree" pitchFamily="2" charset="-34"/>
                <a:cs typeface="Bai Jamjuree" pitchFamily="2" charset="-34"/>
              </a:rPr>
              <a:t> and by </a:t>
            </a:r>
            <a:r>
              <a:rPr lang="en-GB" sz="2400" b="1" dirty="0">
                <a:effectLst/>
                <a:latin typeface="Bai Jamjuree" pitchFamily="2" charset="-34"/>
                <a:cs typeface="Bai Jamjuree" pitchFamily="2" charset="-34"/>
              </a:rPr>
              <a:t>meiosis</a:t>
            </a:r>
            <a:r>
              <a:rPr lang="en-GB" sz="2400" dirty="0">
                <a:effectLst/>
                <a:latin typeface="Bai Jamjuree" pitchFamily="2" charset="-34"/>
                <a:cs typeface="Bai Jamjuree" pitchFamily="2" charset="-34"/>
              </a:rPr>
              <a:t>. </a:t>
            </a:r>
          </a:p>
        </p:txBody>
      </p:sp>
      <p:pic>
        <p:nvPicPr>
          <p:cNvPr id="10242" name="Picture 2" descr="How do cells divide?: MedlinePlus Genetics">
            <a:extLst>
              <a:ext uri="{FF2B5EF4-FFF2-40B4-BE49-F238E27FC236}">
                <a16:creationId xmlns:a16="http://schemas.microsoft.com/office/drawing/2014/main" id="{EE84AAA1-C45D-9E43-EF06-3C99B3597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84" y="1363961"/>
            <a:ext cx="6842910" cy="479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2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hlinkClick r:id="rId2"/>
            <a:extLst>
              <a:ext uri="{FF2B5EF4-FFF2-40B4-BE49-F238E27FC236}">
                <a16:creationId xmlns:a16="http://schemas.microsoft.com/office/drawing/2014/main" id="{A4AAF804-BE09-39A8-DE00-6DA4F2016F2F}"/>
              </a:ext>
            </a:extLst>
          </p:cNvPr>
          <p:cNvPicPr>
            <a:picLocks noChangeAspect="1"/>
          </p:cNvPicPr>
          <p:nvPr/>
        </p:nvPicPr>
        <p:blipFill>
          <a:blip r:embed="rId3"/>
          <a:stretch>
            <a:fillRect/>
          </a:stretch>
        </p:blipFill>
        <p:spPr>
          <a:xfrm>
            <a:off x="1269504" y="154379"/>
            <a:ext cx="9652992" cy="5542388"/>
          </a:xfrm>
          <a:prstGeom prst="rect">
            <a:avLst/>
          </a:prstGeom>
        </p:spPr>
      </p:pic>
      <p:pic>
        <p:nvPicPr>
          <p:cNvPr id="5" name="Picture 4">
            <a:extLst>
              <a:ext uri="{FF2B5EF4-FFF2-40B4-BE49-F238E27FC236}">
                <a16:creationId xmlns:a16="http://schemas.microsoft.com/office/drawing/2014/main" id="{84E5FCA2-E4CA-92C1-0D99-8BC223C113E9}"/>
              </a:ext>
            </a:extLst>
          </p:cNvPr>
          <p:cNvPicPr>
            <a:picLocks noChangeAspect="1"/>
          </p:cNvPicPr>
          <p:nvPr/>
        </p:nvPicPr>
        <p:blipFill>
          <a:blip r:embed="rId4"/>
          <a:stretch>
            <a:fillRect/>
          </a:stretch>
        </p:blipFill>
        <p:spPr>
          <a:xfrm>
            <a:off x="1269504" y="5696767"/>
            <a:ext cx="9706438" cy="975287"/>
          </a:xfrm>
          <a:prstGeom prst="rect">
            <a:avLst/>
          </a:prstGeom>
        </p:spPr>
      </p:pic>
      <p:pic>
        <p:nvPicPr>
          <p:cNvPr id="11266" name="Picture 2" descr="YouTube Spotlight UK - YouTube">
            <a:extLst>
              <a:ext uri="{FF2B5EF4-FFF2-40B4-BE49-F238E27FC236}">
                <a16:creationId xmlns:a16="http://schemas.microsoft.com/office/drawing/2014/main" id="{E682BFC5-E863-56E7-91A2-27DEF3A26B5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7222" b="73333" l="18556" r="81667">
                        <a14:foregroundMark x1="29000" y1="41222" x2="36111" y2="61444"/>
                        <a14:foregroundMark x1="24444" y1="58000" x2="24444" y2="40556"/>
                        <a14:foregroundMark x1="24444" y1="40556" x2="34111" y2="36222"/>
                        <a14:foregroundMark x1="34111" y1="36222" x2="42111" y2="36222"/>
                        <a14:foregroundMark x1="42111" y1="36222" x2="51556" y2="35556"/>
                        <a14:foregroundMark x1="51556" y1="35556" x2="62222" y2="36444"/>
                        <a14:foregroundMark x1="62222" y1="36444" x2="67889" y2="40444"/>
                        <a14:foregroundMark x1="67889" y1="40444" x2="69667" y2="47444"/>
                        <a14:foregroundMark x1="69667" y1="47444" x2="66889" y2="55444"/>
                        <a14:foregroundMark x1="66889" y1="55444" x2="74333" y2="51444"/>
                        <a14:foregroundMark x1="74333" y1="51444" x2="68778" y2="56000"/>
                        <a14:foregroundMark x1="68778" y1="56000" x2="75556" y2="52444"/>
                        <a14:foregroundMark x1="75556" y1="52444" x2="72778" y2="43778"/>
                        <a14:foregroundMark x1="72778" y1="43778" x2="74444" y2="36778"/>
                        <a14:foregroundMark x1="74444" y1="36778" x2="38556" y2="29778"/>
                        <a14:foregroundMark x1="38556" y1="29778" x2="30556" y2="29778"/>
                        <a14:foregroundMark x1="18778" y1="37111" x2="18556" y2="54889"/>
                        <a14:foregroundMark x1="81667" y1="39000" x2="81444" y2="58000"/>
                        <a14:foregroundMark x1="42667" y1="73444" x2="47333" y2="66222"/>
                        <a14:foregroundMark x1="47333" y1="66222" x2="50333" y2="44111"/>
                        <a14:foregroundMark x1="50333" y1="44111" x2="49889" y2="39000"/>
                        <a14:foregroundMark x1="43222" y1="43667" x2="53111" y2="55778"/>
                        <a14:foregroundMark x1="53111" y1="55778" x2="53778" y2="55889"/>
                        <a14:foregroundMark x1="45444" y1="42889" x2="62000" y2="53556"/>
                        <a14:foregroundMark x1="62000" y1="53556" x2="64111" y2="53889"/>
                        <a14:foregroundMark x1="51667" y1="45000" x2="41111" y2="57000"/>
                        <a14:foregroundMark x1="34000" y1="27222" x2="34000" y2="27222"/>
                      </a14:backgroundRemoval>
                    </a14:imgEffect>
                  </a14:imgLayer>
                </a14:imgProps>
              </a:ext>
              <a:ext uri="{28A0092B-C50C-407E-A947-70E740481C1C}">
                <a14:useLocalDpi xmlns:a14="http://schemas.microsoft.com/office/drawing/2010/main" val="0"/>
              </a:ext>
            </a:extLst>
          </a:blip>
          <a:srcRect l="15656" t="25282" r="14733" b="25195"/>
          <a:stretch/>
        </p:blipFill>
        <p:spPr bwMode="auto">
          <a:xfrm>
            <a:off x="839370" y="154379"/>
            <a:ext cx="1226936" cy="87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79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81E350-4242-2CA6-1242-7BC944D78F07}"/>
              </a:ext>
            </a:extLst>
          </p:cNvPr>
          <p:cNvSpPr txBox="1"/>
          <p:nvPr/>
        </p:nvSpPr>
        <p:spPr>
          <a:xfrm>
            <a:off x="426720" y="1021085"/>
            <a:ext cx="11338560" cy="6040115"/>
          </a:xfrm>
          <a:prstGeom prst="rect">
            <a:avLst/>
          </a:prstGeom>
          <a:noFill/>
        </p:spPr>
        <p:txBody>
          <a:bodyPr wrap="square">
            <a:spAutoFit/>
          </a:bodyPr>
          <a:lstStyle/>
          <a:p>
            <a:pPr>
              <a:lnSpc>
                <a:spcPct val="150000"/>
              </a:lnSpc>
            </a:pPr>
            <a:r>
              <a:rPr lang="en-GB" sz="2000" b="1" dirty="0">
                <a:solidFill>
                  <a:srgbClr val="0A0A0A"/>
                </a:solidFill>
                <a:latin typeface="Bai Jamjuree" pitchFamily="2" charset="-34"/>
                <a:cs typeface="Bai Jamjuree" pitchFamily="2" charset="-34"/>
              </a:rPr>
              <a:t>Division and differentiation in human cells</a:t>
            </a:r>
          </a:p>
          <a:p>
            <a:pPr>
              <a:lnSpc>
                <a:spcPct val="150000"/>
              </a:lnSpc>
            </a:pPr>
            <a:r>
              <a:rPr lang="en-GB" sz="2000" dirty="0">
                <a:solidFill>
                  <a:srgbClr val="0A0A0A"/>
                </a:solidFill>
                <a:latin typeface="Bai Jamjuree" pitchFamily="2" charset="-34"/>
                <a:cs typeface="Bai Jamjuree" pitchFamily="2" charset="-34"/>
              </a:rPr>
              <a:t>A </a:t>
            </a:r>
            <a:r>
              <a:rPr lang="en-GB" sz="2000" u="sng" dirty="0">
                <a:solidFill>
                  <a:srgbClr val="0A0A0A"/>
                </a:solidFill>
                <a:latin typeface="Bai Jamjuree" pitchFamily="2" charset="-34"/>
                <a:cs typeface="Bai Jamjuree" pitchFamily="2" charset="-34"/>
              </a:rPr>
              <a:t>somatic</a:t>
            </a:r>
            <a:r>
              <a:rPr lang="en-GB" sz="2000" dirty="0">
                <a:solidFill>
                  <a:srgbClr val="0A0A0A"/>
                </a:solidFill>
                <a:latin typeface="Bai Jamjuree" pitchFamily="2" charset="-34"/>
                <a:cs typeface="Bai Jamjuree" pitchFamily="2" charset="-34"/>
              </a:rPr>
              <a:t> cell is any cell in the body other than cells involved in reproduction. Somatic stem cells divide by </a:t>
            </a:r>
            <a:r>
              <a:rPr lang="en-GB" sz="2000" i="1" u="sng" dirty="0">
                <a:solidFill>
                  <a:srgbClr val="0A0A0A"/>
                </a:solidFill>
                <a:latin typeface="Bai Jamjuree" pitchFamily="2" charset="-34"/>
                <a:cs typeface="Bai Jamjuree" pitchFamily="2" charset="-34"/>
              </a:rPr>
              <a:t>mitosis</a:t>
            </a:r>
            <a:r>
              <a:rPr lang="en-GB" sz="2000" dirty="0">
                <a:solidFill>
                  <a:srgbClr val="0A0A0A"/>
                </a:solidFill>
                <a:latin typeface="Bai Jamjuree" pitchFamily="2" charset="-34"/>
                <a:cs typeface="Bai Jamjuree" pitchFamily="2" charset="-34"/>
              </a:rPr>
              <a:t> to form more somatic cells. </a:t>
            </a:r>
          </a:p>
          <a:p>
            <a:pPr>
              <a:lnSpc>
                <a:spcPct val="150000"/>
              </a:lnSpc>
            </a:pPr>
            <a:r>
              <a:rPr lang="en-GB" sz="2000" u="sng" dirty="0">
                <a:solidFill>
                  <a:srgbClr val="0A0A0A"/>
                </a:solidFill>
                <a:latin typeface="Bai Jamjuree" pitchFamily="2" charset="-34"/>
                <a:cs typeface="Bai Jamjuree" pitchFamily="2" charset="-34"/>
              </a:rPr>
              <a:t>Germline</a:t>
            </a:r>
            <a:r>
              <a:rPr lang="en-GB" sz="2000" dirty="0">
                <a:solidFill>
                  <a:srgbClr val="0A0A0A"/>
                </a:solidFill>
                <a:latin typeface="Bai Jamjuree" pitchFamily="2" charset="-34"/>
                <a:cs typeface="Bai Jamjuree" pitchFamily="2" charset="-34"/>
              </a:rPr>
              <a:t> cells are gametes (sperm and ova) and the stem cells that divide to form gametes. Germline cells divide by </a:t>
            </a:r>
            <a:r>
              <a:rPr lang="en-GB" sz="2000" i="1" u="sng" dirty="0">
                <a:solidFill>
                  <a:srgbClr val="0A0A0A"/>
                </a:solidFill>
                <a:latin typeface="Bai Jamjuree" pitchFamily="2" charset="-34"/>
                <a:cs typeface="Bai Jamjuree" pitchFamily="2" charset="-34"/>
              </a:rPr>
              <a:t>mitosis</a:t>
            </a:r>
            <a:r>
              <a:rPr lang="en-GB" sz="2000" i="1" dirty="0">
                <a:solidFill>
                  <a:srgbClr val="0A0A0A"/>
                </a:solidFill>
                <a:latin typeface="Bai Jamjuree" pitchFamily="2" charset="-34"/>
                <a:cs typeface="Bai Jamjuree" pitchFamily="2" charset="-34"/>
              </a:rPr>
              <a:t> and by </a:t>
            </a:r>
            <a:r>
              <a:rPr lang="en-GB" sz="2000" i="1" u="sng" dirty="0">
                <a:solidFill>
                  <a:srgbClr val="0A0A0A"/>
                </a:solidFill>
                <a:latin typeface="Bai Jamjuree" pitchFamily="2" charset="-34"/>
                <a:cs typeface="Bai Jamjuree" pitchFamily="2" charset="-34"/>
              </a:rPr>
              <a:t>meiosis</a:t>
            </a:r>
            <a:r>
              <a:rPr lang="en-GB" sz="2000" u="sng" dirty="0">
                <a:solidFill>
                  <a:srgbClr val="0A0A0A"/>
                </a:solidFill>
                <a:latin typeface="Bai Jamjuree" pitchFamily="2" charset="-34"/>
                <a:cs typeface="Bai Jamjuree" pitchFamily="2" charset="-34"/>
              </a:rPr>
              <a:t>.</a:t>
            </a:r>
            <a:r>
              <a:rPr lang="en-GB" sz="2000" dirty="0">
                <a:solidFill>
                  <a:srgbClr val="0A0A0A"/>
                </a:solidFill>
                <a:latin typeface="Bai Jamjuree" pitchFamily="2" charset="-34"/>
                <a:cs typeface="Bai Jamjuree" pitchFamily="2" charset="-34"/>
              </a:rPr>
              <a:t> </a:t>
            </a:r>
          </a:p>
          <a:p>
            <a:pPr>
              <a:lnSpc>
                <a:spcPct val="150000"/>
              </a:lnSpc>
            </a:pPr>
            <a:r>
              <a:rPr lang="en-GB" sz="2000" dirty="0">
                <a:solidFill>
                  <a:srgbClr val="0A0A0A"/>
                </a:solidFill>
                <a:latin typeface="Bai Jamjuree" pitchFamily="2" charset="-34"/>
                <a:cs typeface="Bai Jamjuree" pitchFamily="2" charset="-34"/>
              </a:rPr>
              <a:t>Division by mitosis produces more germline stem cells. The nucleus of a germline stem cell can divide by mitosis to maintain the diploid chromosome number. Diploid cells have 23 pairs of homologous chromosomes. </a:t>
            </a:r>
          </a:p>
          <a:p>
            <a:pPr>
              <a:lnSpc>
                <a:spcPct val="150000"/>
              </a:lnSpc>
            </a:pPr>
            <a:r>
              <a:rPr lang="en-GB" sz="2000" dirty="0">
                <a:solidFill>
                  <a:srgbClr val="0A0A0A"/>
                </a:solidFill>
                <a:latin typeface="Bai Jamjuree" pitchFamily="2" charset="-34"/>
                <a:cs typeface="Bai Jamjuree" pitchFamily="2" charset="-34"/>
              </a:rPr>
              <a:t>The nucleus of a germline stem cell can divide by meiosis. It undergoes two divisions, firstly separating homologous chromosomes and secondly separating chromatids. Haploid gametes contain 23 single chromosomes. </a:t>
            </a:r>
          </a:p>
          <a:p>
            <a:pPr>
              <a:lnSpc>
                <a:spcPct val="150000"/>
              </a:lnSpc>
            </a:pPr>
            <a:br>
              <a:rPr lang="en-GB" sz="2000" dirty="0">
                <a:latin typeface="Bai Jamjuree" pitchFamily="2" charset="-34"/>
                <a:cs typeface="Bai Jamjuree" pitchFamily="2" charset="-34"/>
              </a:rPr>
            </a:br>
            <a:endParaRPr lang="en-US" sz="2000" dirty="0">
              <a:latin typeface="Bai Jamjuree" pitchFamily="2" charset="-34"/>
              <a:cs typeface="Bai Jamjuree" pitchFamily="2" charset="-34"/>
            </a:endParaRPr>
          </a:p>
        </p:txBody>
      </p:sp>
      <p:sp>
        <p:nvSpPr>
          <p:cNvPr id="3" name="Rectangle 2">
            <a:extLst>
              <a:ext uri="{FF2B5EF4-FFF2-40B4-BE49-F238E27FC236}">
                <a16:creationId xmlns:a16="http://schemas.microsoft.com/office/drawing/2014/main" id="{CC9A3E90-9E9B-D6F2-AED7-F9E0A52918B1}"/>
              </a:ext>
            </a:extLst>
          </p:cNvPr>
          <p:cNvSpPr/>
          <p:nvPr/>
        </p:nvSpPr>
        <p:spPr>
          <a:xfrm>
            <a:off x="0" y="143888"/>
            <a:ext cx="12192000" cy="5232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Bai Jamjuree" pitchFamily="2" charset="-34"/>
                <a:cs typeface="Bai Jamjuree" pitchFamily="2" charset="-34"/>
              </a:rPr>
              <a:t>C O U R S E   S P E C   N O T E S</a:t>
            </a:r>
          </a:p>
        </p:txBody>
      </p:sp>
      <p:pic>
        <p:nvPicPr>
          <p:cNvPr id="5" name="Graphic 4" descr="Pencil outline">
            <a:extLst>
              <a:ext uri="{FF2B5EF4-FFF2-40B4-BE49-F238E27FC236}">
                <a16:creationId xmlns:a16="http://schemas.microsoft.com/office/drawing/2014/main" id="{5C5CBC36-BF02-605A-7D81-E53C3CC0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2976" y="143888"/>
            <a:ext cx="1270001" cy="1270001"/>
          </a:xfrm>
          <a:prstGeom prst="rect">
            <a:avLst/>
          </a:prstGeom>
        </p:spPr>
      </p:pic>
    </p:spTree>
    <p:extLst>
      <p:ext uri="{BB962C8B-B14F-4D97-AF65-F5344CB8AC3E}">
        <p14:creationId xmlns:p14="http://schemas.microsoft.com/office/powerpoint/2010/main" val="151767228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18332</TotalTime>
  <Words>1878</Words>
  <Application>Microsoft Macintosh PowerPoint</Application>
  <PresentationFormat>Widescreen</PresentationFormat>
  <Paragraphs>133</Paragraphs>
  <Slides>33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Bai Jamjuree</vt:lpstr>
      <vt:lpstr>Calibri</vt:lpstr>
      <vt:lpstr>Calibri Light</vt:lpstr>
      <vt:lpstr>Office Theme</vt:lpstr>
      <vt:lpstr>Higher Human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Human Biology</dc:title>
  <dc:creator>Kirsty McBride</dc:creator>
  <cp:lastModifiedBy>Kirsty McBride</cp:lastModifiedBy>
  <cp:revision>6</cp:revision>
  <dcterms:created xsi:type="dcterms:W3CDTF">2023-05-13T20:12:38Z</dcterms:created>
  <dcterms:modified xsi:type="dcterms:W3CDTF">2023-06-01T10:45:04Z</dcterms:modified>
</cp:coreProperties>
</file>