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4"/>
  </p:notesMasterIdLst>
  <p:sldIdLst>
    <p:sldId id="256" r:id="rId2"/>
    <p:sldId id="261" r:id="rId3"/>
    <p:sldId id="274" r:id="rId4"/>
    <p:sldId id="652" r:id="rId5"/>
    <p:sldId id="665" r:id="rId6"/>
    <p:sldId id="656" r:id="rId7"/>
    <p:sldId id="576" r:id="rId8"/>
    <p:sldId id="636" r:id="rId9"/>
    <p:sldId id="666" r:id="rId10"/>
    <p:sldId id="667" r:id="rId11"/>
    <p:sldId id="668" r:id="rId12"/>
    <p:sldId id="6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6699"/>
    <a:srgbClr val="FF99FF"/>
    <a:srgbClr val="89E3E7"/>
    <a:srgbClr val="EFF26A"/>
    <a:srgbClr val="F1E10F"/>
    <a:srgbClr val="E3C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D7D08-FCF3-437E-AB7C-7F50CE5EB6AF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D0D6F-C11A-4889-80EA-755A4B95F0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F9EE3-A985-4684-83A4-EA2529842941}" type="slidenum">
              <a:rPr lang="en-US" smtClean="0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468938" cy="446722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3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84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55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9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7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57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1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4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47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0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6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3E1E-889B-408A-A5FD-E1A224DC746D}" type="datetimeFigureOut">
              <a:rPr lang="en-GB" smtClean="0"/>
              <a:pPr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63A8-B220-4515-84E3-7B4A7EE62E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2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chemguide.co.uk/organicprops/aminoacids/doublehelix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8619" y="305339"/>
            <a:ext cx="7349706" cy="954118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r>
              <a:rPr lang="en-GB" sz="6600" dirty="0">
                <a:latin typeface="+mn-lt"/>
              </a:rPr>
              <a:t>Unit 1: Cell 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7339" y="1587159"/>
            <a:ext cx="7808674" cy="74386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/>
              <a:t>1.3 DNA and the production of proteins</a:t>
            </a:r>
          </a:p>
        </p:txBody>
      </p:sp>
      <p:pic>
        <p:nvPicPr>
          <p:cNvPr id="1026" name="Picture 2" descr="http://www.chemguide.co.uk/organicprops/aminoacids/doublehelix.gif"/>
          <p:cNvPicPr>
            <a:picLocks noChangeAspect="1" noChangeArrowheads="1"/>
          </p:cNvPicPr>
          <p:nvPr/>
        </p:nvPicPr>
        <p:blipFill>
          <a:blip r:embed="rId2" r:link="rId3" cstate="print"/>
          <a:srcRect l="8044" b="4413"/>
          <a:stretch>
            <a:fillRect/>
          </a:stretch>
        </p:blipFill>
        <p:spPr bwMode="auto">
          <a:xfrm>
            <a:off x="4525758" y="2594801"/>
            <a:ext cx="31146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123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C708A76-38A9-43F4-9814-A903CEE97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93" l="3809" r="98926">
                        <a14:foregroundMark x1="5225" y1="32275" x2="8398" y2="45020"/>
                        <a14:foregroundMark x1="8398" y1="45020" x2="12842" y2="49072"/>
                        <a14:foregroundMark x1="12842" y1="49854" x2="83691" y2="68018"/>
                        <a14:foregroundMark x1="83691" y1="68018" x2="96582" y2="69141"/>
                        <a14:foregroundMark x1="96484" y1="71631" x2="77588" y2="65918"/>
                        <a14:foregroundMark x1="60498" y1="48438" x2="60498" y2="48438"/>
                        <a14:foregroundMark x1="77588" y1="65771" x2="77588" y2="65771"/>
                        <a14:foregroundMark x1="38867" y1="57910" x2="50000" y2="61914"/>
                        <a14:foregroundMark x1="50000" y1="61914" x2="50000" y2="61914"/>
                        <a14:foregroundMark x1="27490" y1="64502" x2="39014" y2="70801"/>
                        <a14:foregroundMark x1="39014" y1="70801" x2="50537" y2="70801"/>
                        <a14:foregroundMark x1="50537" y1="70801" x2="57764" y2="69531"/>
                        <a14:foregroundMark x1="54150" y1="72656" x2="27100" y2="67236"/>
                        <a14:foregroundMark x1="27588" y1="61670" x2="27588" y2="69434"/>
                        <a14:foregroundMark x1="30176" y1="63477" x2="30078" y2="58691"/>
                        <a14:foregroundMark x1="27344" y1="59717" x2="33154" y2="59570"/>
                        <a14:foregroundMark x1="60986" y1="60889" x2="61426" y2="43750"/>
                        <a14:foregroundMark x1="61426" y1="43750" x2="59473" y2="40430"/>
                        <a14:foregroundMark x1="60889" y1="50391" x2="60938" y2="39600"/>
                        <a14:foregroundMark x1="60938" y1="39600" x2="52979" y2="35498"/>
                        <a14:foregroundMark x1="52979" y1="35498" x2="52832" y2="35498"/>
                        <a14:foregroundMark x1="55566" y1="34961" x2="61328" y2="39551"/>
                        <a14:foregroundMark x1="61328" y1="39551" x2="61523" y2="40186"/>
                        <a14:foregroundMark x1="53760" y1="34619" x2="38818" y2="39258"/>
                        <a14:foregroundMark x1="38818" y1="39258" x2="30566" y2="47559"/>
                        <a14:foregroundMark x1="32129" y1="55811" x2="35352" y2="41992"/>
                        <a14:foregroundMark x1="48047" y1="35352" x2="55078" y2="34668"/>
                        <a14:foregroundMark x1="55078" y1="34668" x2="60498" y2="39453"/>
                        <a14:foregroundMark x1="60498" y1="39453" x2="60498" y2="39648"/>
                        <a14:foregroundMark x1="55811" y1="33545" x2="63086" y2="39258"/>
                        <a14:foregroundMark x1="33691" y1="60107" x2="51270" y2="64746"/>
                        <a14:foregroundMark x1="55322" y1="70313" x2="54395" y2="65918"/>
                        <a14:foregroundMark x1="51025" y1="71729" x2="30371" y2="71924"/>
                        <a14:foregroundMark x1="30371" y1="71924" x2="28662" y2="70703"/>
                        <a14:foregroundMark x1="33838" y1="73047" x2="52979" y2="74072"/>
                        <a14:foregroundMark x1="57910" y1="70459" x2="84180" y2="68652"/>
                        <a14:foregroundMark x1="73438" y1="68750" x2="74707" y2="69043"/>
                        <a14:foregroundMark x1="6104" y1="36035" x2="3906" y2="33057"/>
                        <a14:foregroundMark x1="5713" y1="47656" x2="32373" y2="59863"/>
                        <a14:foregroundMark x1="54395" y1="60596" x2="73438" y2="67090"/>
                        <a14:foregroundMark x1="70215" y1="68262" x2="55713" y2="65918"/>
                        <a14:foregroundMark x1="60498" y1="69141" x2="60352" y2="65039"/>
                        <a14:foregroundMark x1="7666" y1="34082" x2="19678" y2="47461"/>
                        <a14:foregroundMark x1="19678" y1="47461" x2="27148" y2="50732"/>
                        <a14:foregroundMark x1="27148" y1="50732" x2="27979" y2="50781"/>
                        <a14:foregroundMark x1="68652" y1="59473" x2="89600" y2="61719"/>
                        <a14:foregroundMark x1="89600" y1="61719" x2="93750" y2="65527"/>
                        <a14:foregroundMark x1="94678" y1="66699" x2="96582" y2="64746"/>
                        <a14:foregroundMark x1="94385" y1="63574" x2="98926" y2="6865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78" b="24088"/>
          <a:stretch/>
        </p:blipFill>
        <p:spPr>
          <a:xfrm rot="19883632">
            <a:off x="1925278" y="1610964"/>
            <a:ext cx="8983538" cy="41533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8D99AA-A16D-4D24-B768-B175F7C32B19}"/>
              </a:ext>
            </a:extLst>
          </p:cNvPr>
          <p:cNvSpPr/>
          <p:nvPr/>
        </p:nvSpPr>
        <p:spPr>
          <a:xfrm>
            <a:off x="9403929" y="5685167"/>
            <a:ext cx="2788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Students Teacher" panose="02000503000000000000" pitchFamily="2" charset="0"/>
              </a:rPr>
              <a:t>Cytoplasm</a:t>
            </a:r>
            <a:endParaRPr lang="en-US" sz="5400" b="0" cap="none" spc="0" dirty="0">
              <a:ln w="0"/>
              <a:solidFill>
                <a:srgbClr val="FF66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e Students Teacher" panose="02000503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758007-63C8-42C2-8174-98CFCA89DDA2}"/>
              </a:ext>
            </a:extLst>
          </p:cNvPr>
          <p:cNvSpPr/>
          <p:nvPr/>
        </p:nvSpPr>
        <p:spPr>
          <a:xfrm>
            <a:off x="4783782" y="535709"/>
            <a:ext cx="2624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Students Teacher" panose="02000503000000000000" pitchFamily="2" charset="0"/>
              </a:rPr>
              <a:t>Ribosome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32CAB-86D6-4F75-944E-E9583E11FE0B}"/>
              </a:ext>
            </a:extLst>
          </p:cNvPr>
          <p:cNvSpPr/>
          <p:nvPr/>
        </p:nvSpPr>
        <p:spPr>
          <a:xfrm>
            <a:off x="10557951" y="1526421"/>
            <a:ext cx="1593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Students Teacher" panose="02000503000000000000" pitchFamily="2" charset="0"/>
              </a:rPr>
              <a:t>mRNA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6F27A3-C3AE-4D9E-AF16-FF4B1FB783F9}"/>
              </a:ext>
            </a:extLst>
          </p:cNvPr>
          <p:cNvCxnSpPr>
            <a:cxnSpLocks/>
          </p:cNvCxnSpPr>
          <p:nvPr/>
        </p:nvCxnSpPr>
        <p:spPr>
          <a:xfrm>
            <a:off x="6096000" y="1182255"/>
            <a:ext cx="1" cy="805831"/>
          </a:xfrm>
          <a:prstGeom prst="straightConnector1">
            <a:avLst/>
          </a:prstGeom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118F69-6170-42AF-96F3-5D53A64E0220}"/>
              </a:ext>
            </a:extLst>
          </p:cNvPr>
          <p:cNvCxnSpPr>
            <a:cxnSpLocks/>
          </p:cNvCxnSpPr>
          <p:nvPr/>
        </p:nvCxnSpPr>
        <p:spPr>
          <a:xfrm flipH="1">
            <a:off x="10887141" y="2234823"/>
            <a:ext cx="467663" cy="846178"/>
          </a:xfrm>
          <a:prstGeom prst="straightConnector1">
            <a:avLst/>
          </a:prstGeom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15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B8DC8D-9DE9-454C-9E42-681DBB548EFB}"/>
              </a:ext>
            </a:extLst>
          </p:cNvPr>
          <p:cNvGrpSpPr/>
          <p:nvPr/>
        </p:nvGrpSpPr>
        <p:grpSpPr>
          <a:xfrm>
            <a:off x="4068932" y="1091953"/>
            <a:ext cx="7640714" cy="5322164"/>
            <a:chOff x="2275643" y="1065320"/>
            <a:chExt cx="7640714" cy="5322164"/>
          </a:xfrm>
        </p:grpSpPr>
        <p:pic>
          <p:nvPicPr>
            <p:cNvPr id="6" name="Picture 5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id="{19FC01AE-8D14-4695-851E-D255F3899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184" y="1065320"/>
              <a:ext cx="7603631" cy="53221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31F8D1-91D9-4C7C-9768-0508AEC826E9}"/>
                </a:ext>
              </a:extLst>
            </p:cNvPr>
            <p:cNvSpPr/>
            <p:nvPr/>
          </p:nvSpPr>
          <p:spPr>
            <a:xfrm>
              <a:off x="2275643" y="1455938"/>
              <a:ext cx="7640714" cy="3968318"/>
            </a:xfrm>
            <a:prstGeom prst="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2" descr="4.8: Protein Folding and Unfolding (Denaturation) - Dynamics - Biology  LibreTexts">
            <a:extLst>
              <a:ext uri="{FF2B5EF4-FFF2-40B4-BE49-F238E27FC236}">
                <a16:creationId xmlns:a16="http://schemas.microsoft.com/office/drawing/2014/main" id="{3BCB817F-164E-4477-A3DB-4609708142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7771" y="2189748"/>
            <a:ext cx="3968318" cy="293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8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751032-7EBE-4713-B7A4-ED39260621B4}"/>
              </a:ext>
            </a:extLst>
          </p:cNvPr>
          <p:cNvSpPr txBox="1"/>
          <p:nvPr/>
        </p:nvSpPr>
        <p:spPr>
          <a:xfrm>
            <a:off x="568170" y="1603886"/>
            <a:ext cx="9428087" cy="2238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6699"/>
                </a:solidFill>
                <a:latin typeface="Century Gothic" panose="020B0502020202020204" pitchFamily="34" charset="0"/>
              </a:rPr>
              <a:t>Messenger RNA (mRNA) is a molecule which carries a </a:t>
            </a:r>
            <a:r>
              <a:rPr lang="en-GB" sz="2400" u="sng" dirty="0">
                <a:solidFill>
                  <a:srgbClr val="FF6699"/>
                </a:solidFill>
                <a:latin typeface="Century Gothic" panose="020B0502020202020204" pitchFamily="34" charset="0"/>
              </a:rPr>
              <a:t>complementary </a:t>
            </a:r>
            <a:r>
              <a:rPr lang="en-GB" sz="2400" dirty="0">
                <a:solidFill>
                  <a:srgbClr val="FF6699"/>
                </a:solidFill>
                <a:latin typeface="Century Gothic" panose="020B0502020202020204" pitchFamily="34" charset="0"/>
              </a:rPr>
              <a:t>copy of the genetic code </a:t>
            </a:r>
            <a:r>
              <a:rPr lang="en-GB" sz="2400" b="1" dirty="0">
                <a:solidFill>
                  <a:srgbClr val="FF6699"/>
                </a:solidFill>
                <a:latin typeface="Century Gothic" panose="020B0502020202020204" pitchFamily="34" charset="0"/>
              </a:rPr>
              <a:t>(1) </a:t>
            </a:r>
            <a:r>
              <a:rPr lang="en-GB" sz="2400" dirty="0">
                <a:solidFill>
                  <a:srgbClr val="FF6699"/>
                </a:solidFill>
                <a:latin typeface="Century Gothic" panose="020B0502020202020204" pitchFamily="34" charset="0"/>
              </a:rPr>
              <a:t>from the DNA, in the nucleus</a:t>
            </a:r>
            <a:r>
              <a:rPr lang="en-GB" sz="2400" b="1" dirty="0">
                <a:solidFill>
                  <a:srgbClr val="FF6699"/>
                </a:solidFill>
                <a:latin typeface="Century Gothic" panose="020B0502020202020204" pitchFamily="34" charset="0"/>
              </a:rPr>
              <a:t>(1), </a:t>
            </a:r>
            <a:r>
              <a:rPr lang="en-GB" sz="2400" dirty="0">
                <a:solidFill>
                  <a:srgbClr val="FF6699"/>
                </a:solidFill>
                <a:latin typeface="Century Gothic" panose="020B0502020202020204" pitchFamily="34" charset="0"/>
              </a:rPr>
              <a:t>to a ribosome </a:t>
            </a:r>
            <a:r>
              <a:rPr lang="en-GB" sz="2400" b="1" dirty="0">
                <a:solidFill>
                  <a:srgbClr val="FF6699"/>
                </a:solidFill>
                <a:latin typeface="Century Gothic" panose="020B0502020202020204" pitchFamily="34" charset="0"/>
              </a:rPr>
              <a:t>(1), </a:t>
            </a:r>
            <a:r>
              <a:rPr lang="en-GB" sz="2400" dirty="0">
                <a:solidFill>
                  <a:srgbClr val="FF6699"/>
                </a:solidFill>
                <a:latin typeface="Century Gothic" panose="020B0502020202020204" pitchFamily="34" charset="0"/>
              </a:rPr>
              <a:t>where the protein is assembled from amino acids </a:t>
            </a:r>
            <a:r>
              <a:rPr lang="en-GB" sz="2400" b="1" dirty="0">
                <a:solidFill>
                  <a:srgbClr val="FF6699"/>
                </a:solidFill>
                <a:latin typeface="Century Gothic" panose="020B0502020202020204" pitchFamily="34" charset="0"/>
              </a:rPr>
              <a:t>(1).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102D6-4115-4259-89D8-76D533826768}"/>
              </a:ext>
            </a:extLst>
          </p:cNvPr>
          <p:cNvSpPr txBox="1"/>
          <p:nvPr/>
        </p:nvSpPr>
        <p:spPr>
          <a:xfrm>
            <a:off x="465337" y="123455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Describe the production of proteins (4)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64D3E5-6E07-4681-9E75-FFC2C8E96F13}"/>
              </a:ext>
            </a:extLst>
          </p:cNvPr>
          <p:cNvCxnSpPr/>
          <p:nvPr/>
        </p:nvCxnSpPr>
        <p:spPr>
          <a:xfrm>
            <a:off x="639192" y="2112886"/>
            <a:ext cx="101471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23A1F7-9D24-4F5C-BD29-35B948CD10B4}"/>
              </a:ext>
            </a:extLst>
          </p:cNvPr>
          <p:cNvCxnSpPr/>
          <p:nvPr/>
        </p:nvCxnSpPr>
        <p:spPr>
          <a:xfrm>
            <a:off x="639192" y="2673659"/>
            <a:ext cx="101471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998A31-33B2-497B-9507-329EF2623DD0}"/>
              </a:ext>
            </a:extLst>
          </p:cNvPr>
          <p:cNvCxnSpPr/>
          <p:nvPr/>
        </p:nvCxnSpPr>
        <p:spPr>
          <a:xfrm>
            <a:off x="639192" y="3243310"/>
            <a:ext cx="101471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582041-F9EB-4A29-8B57-B2BB1F7BA647}"/>
              </a:ext>
            </a:extLst>
          </p:cNvPr>
          <p:cNvCxnSpPr/>
          <p:nvPr/>
        </p:nvCxnSpPr>
        <p:spPr>
          <a:xfrm>
            <a:off x="639192" y="3777449"/>
            <a:ext cx="101471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AA16BE-9B0F-492B-89B6-165EC84569D3}"/>
              </a:ext>
            </a:extLst>
          </p:cNvPr>
          <p:cNvSpPr txBox="1"/>
          <p:nvPr/>
        </p:nvSpPr>
        <p:spPr>
          <a:xfrm>
            <a:off x="395795" y="295572"/>
            <a:ext cx="4859786" cy="52322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2020 Past Paper Question</a:t>
            </a:r>
          </a:p>
        </p:txBody>
      </p:sp>
    </p:spTree>
    <p:extLst>
      <p:ext uri="{BB962C8B-B14F-4D97-AF65-F5344CB8AC3E}">
        <p14:creationId xmlns:p14="http://schemas.microsoft.com/office/powerpoint/2010/main" val="29113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D78B-6A9C-456B-9FA5-EC85354B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1859"/>
            <a:ext cx="7173158" cy="99315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latin typeface="The Students Teacher" panose="02000503000000000000" pitchFamily="2" charset="0"/>
              </a:rPr>
              <a:t>1.3 DNA and the production of proteins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63EB4-9C96-4DDA-A5E9-AE8603872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02" y="1609450"/>
            <a:ext cx="9092812" cy="482618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9EB043-42D0-475F-96FC-B98AACC6BCE9}"/>
              </a:ext>
            </a:extLst>
          </p:cNvPr>
          <p:cNvSpPr/>
          <p:nvPr/>
        </p:nvSpPr>
        <p:spPr>
          <a:xfrm>
            <a:off x="1258362" y="2088501"/>
            <a:ext cx="1724324" cy="353018"/>
          </a:xfrm>
          <a:prstGeom prst="roundRect">
            <a:avLst/>
          </a:prstGeom>
          <a:solidFill>
            <a:schemeClr val="accent6">
              <a:alpha val="3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23DF03-036E-4E17-9ECA-09AEB88884BF}"/>
              </a:ext>
            </a:extLst>
          </p:cNvPr>
          <p:cNvSpPr/>
          <p:nvPr/>
        </p:nvSpPr>
        <p:spPr>
          <a:xfrm>
            <a:off x="1258362" y="5072041"/>
            <a:ext cx="2410124" cy="353018"/>
          </a:xfrm>
          <a:prstGeom prst="roundRect">
            <a:avLst/>
          </a:prstGeom>
          <a:solidFill>
            <a:schemeClr val="accent6">
              <a:alpha val="31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B5C515-7A2A-4934-AD7D-46E1047644AB}"/>
              </a:ext>
            </a:extLst>
          </p:cNvPr>
          <p:cNvSpPr/>
          <p:nvPr/>
        </p:nvSpPr>
        <p:spPr>
          <a:xfrm>
            <a:off x="5638799" y="4824007"/>
            <a:ext cx="5388429" cy="84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E59D74-C6B0-4724-A18B-81026BAE411D}"/>
              </a:ext>
            </a:extLst>
          </p:cNvPr>
          <p:cNvSpPr/>
          <p:nvPr/>
        </p:nvSpPr>
        <p:spPr>
          <a:xfrm>
            <a:off x="5638798" y="5673093"/>
            <a:ext cx="5388429" cy="84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DNA blockchains: risk versus non monetary rewards - Ledger Insights -  enterprise blockchain">
            <a:extLst>
              <a:ext uri="{FF2B5EF4-FFF2-40B4-BE49-F238E27FC236}">
                <a16:creationId xmlns:a16="http://schemas.microsoft.com/office/drawing/2014/main" id="{96ABB00D-2C07-4249-9B55-9BF84C7D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0" b="94651" l="10000" r="90000">
                        <a14:foregroundMark x1="25926" y1="92326" x2="32963" y2="92558"/>
                        <a14:foregroundMark x1="32963" y1="92558" x2="35432" y2="84186"/>
                        <a14:foregroundMark x1="47160" y1="37442" x2="47160" y2="37442"/>
                        <a14:foregroundMark x1="48642" y1="39302" x2="48642" y2="39302"/>
                        <a14:foregroundMark x1="49136" y1="44186" x2="49136" y2="44186"/>
                        <a14:foregroundMark x1="50988" y1="48837" x2="50988" y2="48837"/>
                        <a14:foregroundMark x1="51605" y1="53721" x2="51605" y2="53721"/>
                        <a14:foregroundMark x1="52222" y1="56977" x2="52222" y2="56977"/>
                        <a14:foregroundMark x1="52963" y1="60930" x2="52963" y2="60930"/>
                        <a14:foregroundMark x1="70000" y1="9302" x2="76420" y2="6977"/>
                        <a14:foregroundMark x1="76420" y1="6977" x2="82963" y2="7674"/>
                        <a14:foregroundMark x1="82963" y1="7674" x2="84444" y2="9302"/>
                        <a14:foregroundMark x1="78272" y1="2093" x2="78272" y2="2093"/>
                        <a14:foregroundMark x1="29506" y1="94651" x2="29506" y2="94651"/>
                        <a14:backgroundMark x1="27654" y1="92326" x2="27654" y2="92326"/>
                        <a14:backgroundMark x1="28272" y1="92326" x2="28272" y2="92326"/>
                        <a14:backgroundMark x1="28889" y1="92326" x2="28889" y2="92326"/>
                        <a14:backgroundMark x1="29506" y1="92093" x2="29506" y2="92093"/>
                        <a14:backgroundMark x1="33704" y1="65581" x2="33704" y2="65581"/>
                        <a14:backgroundMark x1="42099" y1="56279" x2="42099" y2="56279"/>
                        <a14:backgroundMark x1="42099" y1="56279" x2="42099" y2="56279"/>
                        <a14:backgroundMark x1="48889" y1="50930" x2="48889" y2="50930"/>
                        <a14:backgroundMark x1="57037" y1="33256" x2="57037" y2="33256"/>
                        <a14:backgroundMark x1="63827" y1="26047" x2="63827" y2="26047"/>
                        <a14:backgroundMark x1="70000" y1="24186" x2="70000" y2="24186"/>
                        <a14:backgroundMark x1="74321" y1="13256" x2="74321" y2="13256"/>
                        <a14:backgroundMark x1="57037" y1="41860" x2="57037" y2="41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048">
            <a:off x="4484596" y="1122394"/>
            <a:ext cx="8985731" cy="477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7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09A744-9DD4-47E8-A743-878DF83A758E}"/>
              </a:ext>
            </a:extLst>
          </p:cNvPr>
          <p:cNvSpPr/>
          <p:nvPr/>
        </p:nvSpPr>
        <p:spPr>
          <a:xfrm>
            <a:off x="366944" y="755285"/>
            <a:ext cx="4276077" cy="600165"/>
          </a:xfrm>
          <a:prstGeom prst="roundRect">
            <a:avLst/>
          </a:prstGeom>
          <a:solidFill>
            <a:srgbClr val="90E83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2" descr="Building Blocks of the Genetic Code - ASHG">
            <a:extLst>
              <a:ext uri="{FF2B5EF4-FFF2-40B4-BE49-F238E27FC236}">
                <a16:creationId xmlns:a16="http://schemas.microsoft.com/office/drawing/2014/main" id="{685DF78E-D23A-43F9-B6EE-6A322B6C0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03" y="0"/>
            <a:ext cx="650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0ACC7A-95AE-4B9A-8F63-BB14450AABC8}"/>
              </a:ext>
            </a:extLst>
          </p:cNvPr>
          <p:cNvSpPr/>
          <p:nvPr/>
        </p:nvSpPr>
        <p:spPr>
          <a:xfrm>
            <a:off x="9170633" y="4092606"/>
            <a:ext cx="3021367" cy="1325563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2163A-044B-45D8-9684-B69FEB4ED88B}"/>
              </a:ext>
            </a:extLst>
          </p:cNvPr>
          <p:cNvSpPr/>
          <p:nvPr/>
        </p:nvSpPr>
        <p:spPr>
          <a:xfrm>
            <a:off x="10670959" y="923278"/>
            <a:ext cx="1242874" cy="516553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1480E-A3CC-4A7F-91CA-3BBE91AF3316}"/>
              </a:ext>
            </a:extLst>
          </p:cNvPr>
          <p:cNvSpPr/>
          <p:nvPr/>
        </p:nvSpPr>
        <p:spPr>
          <a:xfrm>
            <a:off x="10670959" y="1529750"/>
            <a:ext cx="1242874" cy="516553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C28B8-0CBA-4508-A2FC-DF8A79F5EF2B}"/>
              </a:ext>
            </a:extLst>
          </p:cNvPr>
          <p:cNvSpPr/>
          <p:nvPr/>
        </p:nvSpPr>
        <p:spPr>
          <a:xfrm>
            <a:off x="10670959" y="2347002"/>
            <a:ext cx="1242874" cy="516553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BBB12-66DA-49BE-91AB-4AE1CC2FD473}"/>
              </a:ext>
            </a:extLst>
          </p:cNvPr>
          <p:cNvSpPr/>
          <p:nvPr/>
        </p:nvSpPr>
        <p:spPr>
          <a:xfrm>
            <a:off x="10670958" y="2912447"/>
            <a:ext cx="1242873" cy="516553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BB8331-F009-40F9-A76F-CA8DA178D8D0}"/>
              </a:ext>
            </a:extLst>
          </p:cNvPr>
          <p:cNvSpPr txBox="1"/>
          <p:nvPr/>
        </p:nvSpPr>
        <p:spPr>
          <a:xfrm>
            <a:off x="366944" y="804177"/>
            <a:ext cx="608712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3200" b="1" dirty="0">
                <a:latin typeface="The Students Teacher" panose="02000503000000000000" pitchFamily="2" charset="0"/>
              </a:rPr>
              <a:t>Deoxyribonucleic Acid (DNA)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he Students Teacher" panose="02000503000000000000" pitchFamily="2" charset="0"/>
              </a:rPr>
              <a:t>Stored in the </a:t>
            </a:r>
            <a:r>
              <a:rPr lang="en-GB" sz="3200" b="1" dirty="0">
                <a:latin typeface="The Students Teacher" panose="02000503000000000000" pitchFamily="2" charset="0"/>
              </a:rPr>
              <a:t>nucleus</a:t>
            </a:r>
            <a:r>
              <a:rPr lang="en-GB" sz="3200" dirty="0">
                <a:latin typeface="The Students Teacher" panose="02000503000000000000" pitchFamily="2" charset="0"/>
              </a:rPr>
              <a:t> of every cell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he Students Teacher" panose="02000503000000000000" pitchFamily="2" charset="0"/>
              </a:rPr>
              <a:t>Double stranded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he Students Teacher" panose="02000503000000000000" pitchFamily="2" charset="0"/>
              </a:rPr>
              <a:t>Made up of 4 bases and a backbone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he Students Teacher" panose="02000503000000000000" pitchFamily="2" charset="0"/>
              </a:rPr>
              <a:t>Twisted into a double helix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GB" sz="3200" dirty="0">
                <a:latin typeface="The Students Teacher" panose="02000503000000000000" pitchFamily="2" charset="0"/>
              </a:rPr>
              <a:t>Contains genetic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509CF-A5C9-4624-BC34-D0299C9B2CA6}"/>
              </a:ext>
            </a:extLst>
          </p:cNvPr>
          <p:cNvSpPr txBox="1"/>
          <p:nvPr/>
        </p:nvSpPr>
        <p:spPr>
          <a:xfrm>
            <a:off x="482630" y="5337422"/>
            <a:ext cx="585575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latin typeface="The Students Teacher" panose="02000503000000000000" pitchFamily="2" charset="0"/>
              </a:rPr>
              <a:t>The base sequence determines amino acid sequence in proteins. A gene is a section of DNA which codes for a protein.</a:t>
            </a:r>
          </a:p>
        </p:txBody>
      </p:sp>
    </p:spTree>
    <p:extLst>
      <p:ext uri="{BB962C8B-B14F-4D97-AF65-F5344CB8AC3E}">
        <p14:creationId xmlns:p14="http://schemas.microsoft.com/office/powerpoint/2010/main" val="34977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743325" y="239594"/>
            <a:ext cx="3505200" cy="907181"/>
          </a:xfrm>
          <a:prstGeom prst="rect">
            <a:avLst/>
          </a:prstGeom>
          <a:solidFill>
            <a:srgbClr val="89E3E7">
              <a:alpha val="64706"/>
            </a:srgbClr>
          </a:solidFill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GB" sz="4000" dirty="0"/>
              <a:t>DNA bases</a:t>
            </a:r>
            <a:endParaRPr lang="en-GB" sz="4000" dirty="0">
              <a:ea typeface="+mj-ea"/>
              <a:cs typeface="+mj-cs"/>
            </a:endParaRP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2210522" y="2624365"/>
            <a:ext cx="2159000" cy="641350"/>
            <a:chOff x="1829" y="1706"/>
            <a:chExt cx="1360" cy="404"/>
          </a:xfrm>
        </p:grpSpPr>
        <p:pic>
          <p:nvPicPr>
            <p:cNvPr id="22" name="Picture 6" descr="a_ba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9" y="1740"/>
              <a:ext cx="136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916" y="1706"/>
              <a:ext cx="29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/>
                <a:t>A</a:t>
              </a:r>
            </a:p>
          </p:txBody>
        </p:sp>
      </p:grpSp>
      <p:grpSp>
        <p:nvGrpSpPr>
          <p:cNvPr id="24" name="Group 8"/>
          <p:cNvGrpSpPr>
            <a:grpSpLocks/>
          </p:cNvGrpSpPr>
          <p:nvPr/>
        </p:nvGrpSpPr>
        <p:grpSpPr bwMode="auto">
          <a:xfrm flipH="1">
            <a:off x="6934199" y="2629272"/>
            <a:ext cx="1091407" cy="641350"/>
            <a:chOff x="1829" y="3056"/>
            <a:chExt cx="628" cy="404"/>
          </a:xfrm>
        </p:grpSpPr>
        <p:pic>
          <p:nvPicPr>
            <p:cNvPr id="25" name="Picture 9" descr="t_bas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9" y="3082"/>
              <a:ext cx="62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916" y="3056"/>
              <a:ext cx="29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 dirty="0"/>
                <a:t>T</a:t>
              </a:r>
            </a:p>
          </p:txBody>
        </p:sp>
      </p:grpSp>
      <p:grpSp>
        <p:nvGrpSpPr>
          <p:cNvPr id="27" name="Group 11"/>
          <p:cNvGrpSpPr>
            <a:grpSpLocks/>
          </p:cNvGrpSpPr>
          <p:nvPr/>
        </p:nvGrpSpPr>
        <p:grpSpPr bwMode="auto">
          <a:xfrm>
            <a:off x="2710585" y="4098925"/>
            <a:ext cx="1658937" cy="641350"/>
            <a:chOff x="1829" y="2150"/>
            <a:chExt cx="1045" cy="404"/>
          </a:xfrm>
        </p:grpSpPr>
        <p:pic>
          <p:nvPicPr>
            <p:cNvPr id="28" name="Picture 12" descr="c_bas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9" y="2181"/>
              <a:ext cx="1045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1916" y="2150"/>
              <a:ext cx="29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/>
                <a:t>C</a:t>
              </a:r>
            </a:p>
          </p:txBody>
        </p:sp>
      </p:grpSp>
      <p:grpSp>
        <p:nvGrpSpPr>
          <p:cNvPr id="30" name="Group 14"/>
          <p:cNvGrpSpPr>
            <a:grpSpLocks/>
          </p:cNvGrpSpPr>
          <p:nvPr/>
        </p:nvGrpSpPr>
        <p:grpSpPr bwMode="auto">
          <a:xfrm flipH="1">
            <a:off x="6934199" y="4098925"/>
            <a:ext cx="1565276" cy="641350"/>
            <a:chOff x="1829" y="2600"/>
            <a:chExt cx="991" cy="404"/>
          </a:xfrm>
        </p:grpSpPr>
        <p:pic>
          <p:nvPicPr>
            <p:cNvPr id="31" name="Picture 15" descr="g_b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9" y="2631"/>
              <a:ext cx="99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1916" y="2600"/>
              <a:ext cx="29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600" b="1"/>
                <a:t>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8EF0726-7B98-4AFF-981E-8679F24A9EE5}"/>
              </a:ext>
            </a:extLst>
          </p:cNvPr>
          <p:cNvSpPr/>
          <p:nvPr/>
        </p:nvSpPr>
        <p:spPr>
          <a:xfrm>
            <a:off x="8948622" y="4529435"/>
            <a:ext cx="3149230" cy="2246769"/>
          </a:xfrm>
          <a:prstGeom prst="rect">
            <a:avLst/>
          </a:prstGeom>
          <a:solidFill>
            <a:srgbClr val="FF66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>
                    <a:lumMod val="75000"/>
                  </a:schemeClr>
                </a:solidFill>
                <a:latin typeface="The Students Teacher" panose="02000503000000000000" pitchFamily="2" charset="0"/>
              </a:rPr>
              <a:t>Helpful tip! </a:t>
            </a:r>
          </a:p>
          <a:p>
            <a:r>
              <a:rPr lang="en-US" sz="2800" b="1" cap="none" spc="0" dirty="0">
                <a:ln w="0"/>
                <a:solidFill>
                  <a:schemeClr val="bg1"/>
                </a:solidFill>
                <a:latin typeface="The Students Teacher" panose="02000503000000000000" pitchFamily="2" charset="0"/>
              </a:rPr>
              <a:t>A </a:t>
            </a:r>
            <a:r>
              <a:rPr lang="en-US" sz="2800" b="0" cap="none" spc="0" dirty="0">
                <a:ln w="0"/>
                <a:solidFill>
                  <a:schemeClr val="bg1"/>
                </a:solidFill>
                <a:latin typeface="The Students Teacher" panose="02000503000000000000" pitchFamily="2" charset="0"/>
              </a:rPr>
              <a:t>and </a:t>
            </a:r>
            <a:r>
              <a:rPr lang="en-US" sz="2800" b="1" cap="none" spc="0" dirty="0">
                <a:ln w="0"/>
                <a:solidFill>
                  <a:schemeClr val="bg1"/>
                </a:solidFill>
                <a:latin typeface="The Students Teacher" panose="02000503000000000000" pitchFamily="2" charset="0"/>
              </a:rPr>
              <a:t>T</a:t>
            </a:r>
            <a:r>
              <a:rPr lang="en-US" sz="2800" b="0" cap="none" spc="0" dirty="0">
                <a:ln w="0"/>
                <a:solidFill>
                  <a:schemeClr val="bg1"/>
                </a:solidFill>
                <a:latin typeface="The Students Teacher" panose="02000503000000000000" pitchFamily="2" charset="0"/>
              </a:rPr>
              <a:t> are made up of straight lines.</a:t>
            </a:r>
          </a:p>
          <a:p>
            <a:r>
              <a:rPr lang="en-US" sz="2800" b="1" dirty="0">
                <a:ln w="0"/>
                <a:solidFill>
                  <a:schemeClr val="bg1"/>
                </a:solidFill>
                <a:latin typeface="The Students Teacher" panose="02000503000000000000" pitchFamily="2" charset="0"/>
              </a:rPr>
              <a:t>G </a:t>
            </a:r>
            <a:r>
              <a:rPr lang="en-US" sz="2800" dirty="0">
                <a:ln w="0"/>
                <a:solidFill>
                  <a:schemeClr val="bg1"/>
                </a:solidFill>
                <a:latin typeface="The Students Teacher" panose="02000503000000000000" pitchFamily="2" charset="0"/>
              </a:rPr>
              <a:t>and </a:t>
            </a:r>
            <a:r>
              <a:rPr lang="en-US" sz="2800" b="1" dirty="0">
                <a:ln w="0"/>
                <a:solidFill>
                  <a:schemeClr val="bg1"/>
                </a:solidFill>
                <a:latin typeface="The Students Teacher" panose="02000503000000000000" pitchFamily="2" charset="0"/>
              </a:rPr>
              <a:t>C </a:t>
            </a:r>
            <a:r>
              <a:rPr lang="en-US" sz="2800" dirty="0">
                <a:ln w="0"/>
                <a:solidFill>
                  <a:schemeClr val="bg1"/>
                </a:solidFill>
                <a:latin typeface="The Students Teacher" panose="02000503000000000000" pitchFamily="2" charset="0"/>
              </a:rPr>
              <a:t>are made up of round lines. </a:t>
            </a:r>
            <a:endParaRPr lang="en-US" sz="2800" b="0" cap="none" spc="0" dirty="0">
              <a:ln w="0"/>
              <a:solidFill>
                <a:schemeClr val="bg1"/>
              </a:solidFill>
              <a:latin typeface="The Students Teacher" panose="02000503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329CA6-765E-4FA5-9A7F-DCE9C0EBCCBE}"/>
              </a:ext>
            </a:extLst>
          </p:cNvPr>
          <p:cNvSpPr/>
          <p:nvPr/>
        </p:nvSpPr>
        <p:spPr>
          <a:xfrm>
            <a:off x="1128326" y="1680174"/>
            <a:ext cx="99353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Students Teacher" panose="02000503000000000000" pitchFamily="2" charset="0"/>
              </a:rPr>
              <a:t>They are said to be </a:t>
            </a:r>
            <a:r>
              <a:rPr lang="en-US" sz="4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Students Teacher" panose="02000503000000000000" pitchFamily="2" charset="0"/>
              </a:rPr>
              <a:t>complimentary</a:t>
            </a:r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Students Teacher" panose="02000503000000000000" pitchFamily="2" charset="0"/>
              </a:rPr>
              <a:t>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5952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13698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8959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0.08477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14231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1AA47165-FA1A-46DC-8654-6CC298DF391F}"/>
              </a:ext>
            </a:extLst>
          </p:cNvPr>
          <p:cNvSpPr/>
          <p:nvPr/>
        </p:nvSpPr>
        <p:spPr>
          <a:xfrm rot="16200000">
            <a:off x="9180814" y="3727257"/>
            <a:ext cx="1876424" cy="561975"/>
          </a:xfrm>
          <a:prstGeom prst="flowChartOnlineStorag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Stored Data 24">
            <a:extLst>
              <a:ext uri="{FF2B5EF4-FFF2-40B4-BE49-F238E27FC236}">
                <a16:creationId xmlns:a16="http://schemas.microsoft.com/office/drawing/2014/main" id="{352D92AD-BF7E-4C8E-8243-62D404571F99}"/>
              </a:ext>
            </a:extLst>
          </p:cNvPr>
          <p:cNvSpPr/>
          <p:nvPr/>
        </p:nvSpPr>
        <p:spPr>
          <a:xfrm rot="5400000">
            <a:off x="5157786" y="3843344"/>
            <a:ext cx="1876424" cy="561975"/>
          </a:xfrm>
          <a:prstGeom prst="flowChartOnlineStora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lowchart: Stored Data 25">
            <a:extLst>
              <a:ext uri="{FF2B5EF4-FFF2-40B4-BE49-F238E27FC236}">
                <a16:creationId xmlns:a16="http://schemas.microsoft.com/office/drawing/2014/main" id="{C5478858-98C4-4264-A614-AABDEA70EE2B}"/>
              </a:ext>
            </a:extLst>
          </p:cNvPr>
          <p:cNvSpPr/>
          <p:nvPr/>
        </p:nvSpPr>
        <p:spPr>
          <a:xfrm rot="16200000">
            <a:off x="4382737" y="3776672"/>
            <a:ext cx="1876424" cy="561975"/>
          </a:xfrm>
          <a:prstGeom prst="flowChartOnlineStorag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A6A37EBB-ACA6-475F-91BB-5772163E5C90}"/>
              </a:ext>
            </a:extLst>
          </p:cNvPr>
          <p:cNvSpPr/>
          <p:nvPr/>
        </p:nvSpPr>
        <p:spPr>
          <a:xfrm rot="16200000">
            <a:off x="6775843" y="3833821"/>
            <a:ext cx="1847852" cy="533400"/>
          </a:xfrm>
          <a:prstGeom prst="chevron">
            <a:avLst/>
          </a:prstGeom>
          <a:solidFill>
            <a:srgbClr val="EFF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E7C1BC94-1875-470C-AD1B-51E7553F737C}"/>
              </a:ext>
            </a:extLst>
          </p:cNvPr>
          <p:cNvSpPr/>
          <p:nvPr/>
        </p:nvSpPr>
        <p:spPr>
          <a:xfrm rot="5400000">
            <a:off x="6000452" y="3886198"/>
            <a:ext cx="1847852" cy="533400"/>
          </a:xfrm>
          <a:prstGeom prst="chevron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4E0E1465-9527-4D27-BF0B-2E588F4EE471}"/>
              </a:ext>
            </a:extLst>
          </p:cNvPr>
          <p:cNvSpPr/>
          <p:nvPr/>
        </p:nvSpPr>
        <p:spPr>
          <a:xfrm rot="16200000">
            <a:off x="1021411" y="3876680"/>
            <a:ext cx="1847852" cy="533400"/>
          </a:xfrm>
          <a:prstGeom prst="chevron">
            <a:avLst/>
          </a:prstGeom>
          <a:solidFill>
            <a:srgbClr val="EFF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Flowchart: Stored Data 30">
            <a:extLst>
              <a:ext uri="{FF2B5EF4-FFF2-40B4-BE49-F238E27FC236}">
                <a16:creationId xmlns:a16="http://schemas.microsoft.com/office/drawing/2014/main" id="{B12F33B6-C929-4779-8660-C4A224F85893}"/>
              </a:ext>
            </a:extLst>
          </p:cNvPr>
          <p:cNvSpPr/>
          <p:nvPr/>
        </p:nvSpPr>
        <p:spPr>
          <a:xfrm rot="5400000">
            <a:off x="2687689" y="3852865"/>
            <a:ext cx="1876424" cy="561975"/>
          </a:xfrm>
          <a:prstGeom prst="flowChartOnlineStora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Stored Data 31">
            <a:extLst>
              <a:ext uri="{FF2B5EF4-FFF2-40B4-BE49-F238E27FC236}">
                <a16:creationId xmlns:a16="http://schemas.microsoft.com/office/drawing/2014/main" id="{5C3769C2-E2A3-4F33-9A1C-2ABD9965F666}"/>
              </a:ext>
            </a:extLst>
          </p:cNvPr>
          <p:cNvSpPr/>
          <p:nvPr/>
        </p:nvSpPr>
        <p:spPr>
          <a:xfrm rot="16200000">
            <a:off x="1836393" y="3848106"/>
            <a:ext cx="1876424" cy="561975"/>
          </a:xfrm>
          <a:prstGeom prst="flowChartOnlineStorag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Flowchart: Stored Data 32">
            <a:extLst>
              <a:ext uri="{FF2B5EF4-FFF2-40B4-BE49-F238E27FC236}">
                <a16:creationId xmlns:a16="http://schemas.microsoft.com/office/drawing/2014/main" id="{BD79AA73-2F80-4346-A914-005F5DB30DB7}"/>
              </a:ext>
            </a:extLst>
          </p:cNvPr>
          <p:cNvSpPr/>
          <p:nvPr/>
        </p:nvSpPr>
        <p:spPr>
          <a:xfrm rot="16200000">
            <a:off x="3532132" y="3848106"/>
            <a:ext cx="1876424" cy="561975"/>
          </a:xfrm>
          <a:prstGeom prst="flowChartOnlineStorage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Stored Data 33">
            <a:extLst>
              <a:ext uri="{FF2B5EF4-FFF2-40B4-BE49-F238E27FC236}">
                <a16:creationId xmlns:a16="http://schemas.microsoft.com/office/drawing/2014/main" id="{D9F88FB6-D3CD-44F1-9D5D-7E99C306DE48}"/>
              </a:ext>
            </a:extLst>
          </p:cNvPr>
          <p:cNvSpPr/>
          <p:nvPr/>
        </p:nvSpPr>
        <p:spPr>
          <a:xfrm rot="5400000">
            <a:off x="10030272" y="3833819"/>
            <a:ext cx="1876424" cy="561975"/>
          </a:xfrm>
          <a:prstGeom prst="flowChartOnlineStorag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11FD7735-0CBD-4F01-8EE8-FDC4D83C99AB}"/>
              </a:ext>
            </a:extLst>
          </p:cNvPr>
          <p:cNvSpPr/>
          <p:nvPr/>
        </p:nvSpPr>
        <p:spPr>
          <a:xfrm rot="16200000">
            <a:off x="7569686" y="3800485"/>
            <a:ext cx="1847852" cy="533400"/>
          </a:xfrm>
          <a:prstGeom prst="chevron">
            <a:avLst/>
          </a:prstGeom>
          <a:solidFill>
            <a:srgbClr val="EFF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18BD3731-C8E4-416A-BA66-1D80B0FE8840}"/>
              </a:ext>
            </a:extLst>
          </p:cNvPr>
          <p:cNvSpPr/>
          <p:nvPr/>
        </p:nvSpPr>
        <p:spPr>
          <a:xfrm rot="5400000">
            <a:off x="8399415" y="3867152"/>
            <a:ext cx="1847852" cy="533400"/>
          </a:xfrm>
          <a:prstGeom prst="chevron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58E521-9EF1-4E2E-8683-B914DD21E628}"/>
              </a:ext>
            </a:extLst>
          </p:cNvPr>
          <p:cNvSpPr/>
          <p:nvPr/>
        </p:nvSpPr>
        <p:spPr>
          <a:xfrm>
            <a:off x="1649691" y="355282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F8CE2B-D794-467B-A94A-8071ED336D95}"/>
              </a:ext>
            </a:extLst>
          </p:cNvPr>
          <p:cNvSpPr/>
          <p:nvPr/>
        </p:nvSpPr>
        <p:spPr>
          <a:xfrm>
            <a:off x="7393498" y="354807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11B0F5-3FE6-4055-BDE1-4374BFEE70E1}"/>
              </a:ext>
            </a:extLst>
          </p:cNvPr>
          <p:cNvSpPr/>
          <p:nvPr/>
        </p:nvSpPr>
        <p:spPr>
          <a:xfrm>
            <a:off x="8214466" y="3538543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9E7CFBF-9174-4C14-AB1F-069A023C8991}"/>
              </a:ext>
            </a:extLst>
          </p:cNvPr>
          <p:cNvGrpSpPr/>
          <p:nvPr/>
        </p:nvGrpSpPr>
        <p:grpSpPr>
          <a:xfrm>
            <a:off x="902501" y="3224214"/>
            <a:ext cx="540399" cy="1847852"/>
            <a:chOff x="902500" y="2357439"/>
            <a:chExt cx="540399" cy="1847852"/>
          </a:xfrm>
        </p:grpSpPr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922A8649-88EC-4BD1-B5F9-BD67D55688A7}"/>
                </a:ext>
              </a:extLst>
            </p:cNvPr>
            <p:cNvSpPr/>
            <p:nvPr/>
          </p:nvSpPr>
          <p:spPr>
            <a:xfrm rot="5400000">
              <a:off x="245274" y="3014665"/>
              <a:ext cx="1847852" cy="533400"/>
            </a:xfrm>
            <a:prstGeom prst="chevron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961FBB-79D5-405C-A974-743C259E69FB}"/>
                </a:ext>
              </a:extLst>
            </p:cNvPr>
            <p:cNvSpPr/>
            <p:nvPr/>
          </p:nvSpPr>
          <p:spPr>
            <a:xfrm>
              <a:off x="919999" y="2690818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A23EB08-7A85-4A46-9701-3E5462F9F256}"/>
              </a:ext>
            </a:extLst>
          </p:cNvPr>
          <p:cNvSpPr/>
          <p:nvPr/>
        </p:nvSpPr>
        <p:spPr>
          <a:xfrm>
            <a:off x="6635047" y="355759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568F9A-B55E-4EDC-8D1C-8CC4AA0C2472}"/>
              </a:ext>
            </a:extLst>
          </p:cNvPr>
          <p:cNvSpPr/>
          <p:nvPr/>
        </p:nvSpPr>
        <p:spPr>
          <a:xfrm>
            <a:off x="9044451" y="355759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EEF87CF-0F49-4948-A1F2-F35FE367FC14}"/>
              </a:ext>
            </a:extLst>
          </p:cNvPr>
          <p:cNvSpPr/>
          <p:nvPr/>
        </p:nvSpPr>
        <p:spPr>
          <a:xfrm>
            <a:off x="3307801" y="3557593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27ECAD8-DDAE-43E2-84D7-6B55D65CB414}"/>
              </a:ext>
            </a:extLst>
          </p:cNvPr>
          <p:cNvSpPr/>
          <p:nvPr/>
        </p:nvSpPr>
        <p:spPr>
          <a:xfrm>
            <a:off x="5764764" y="3546579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50BE1D-2CA9-456F-AB50-EE5E4A175F93}"/>
              </a:ext>
            </a:extLst>
          </p:cNvPr>
          <p:cNvSpPr/>
          <p:nvPr/>
        </p:nvSpPr>
        <p:spPr>
          <a:xfrm>
            <a:off x="10627186" y="3567741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082998-F38C-4B54-BD96-30F1C887FFD8}"/>
              </a:ext>
            </a:extLst>
          </p:cNvPr>
          <p:cNvSpPr/>
          <p:nvPr/>
        </p:nvSpPr>
        <p:spPr>
          <a:xfrm>
            <a:off x="2444959" y="3567741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A7F876F-8A31-4929-B5A2-E1A592ABD0E8}"/>
              </a:ext>
            </a:extLst>
          </p:cNvPr>
          <p:cNvSpPr/>
          <p:nvPr/>
        </p:nvSpPr>
        <p:spPr>
          <a:xfrm>
            <a:off x="4141454" y="3557593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B402032-018B-498F-8B58-42020981D5C0}"/>
              </a:ext>
            </a:extLst>
          </p:cNvPr>
          <p:cNvSpPr/>
          <p:nvPr/>
        </p:nvSpPr>
        <p:spPr>
          <a:xfrm>
            <a:off x="4988198" y="3538543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6F7123A-D52F-4AC0-923C-B774B1C1C3C7}"/>
              </a:ext>
            </a:extLst>
          </p:cNvPr>
          <p:cNvSpPr/>
          <p:nvPr/>
        </p:nvSpPr>
        <p:spPr>
          <a:xfrm>
            <a:off x="9798877" y="354686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32968BD-77BC-4D7C-AEE7-AEF9AAD60645}"/>
              </a:ext>
            </a:extLst>
          </p:cNvPr>
          <p:cNvGrpSpPr/>
          <p:nvPr/>
        </p:nvGrpSpPr>
        <p:grpSpPr>
          <a:xfrm>
            <a:off x="766763" y="1604964"/>
            <a:ext cx="10658475" cy="1947857"/>
            <a:chOff x="766762" y="738189"/>
            <a:chExt cx="10658475" cy="194785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42F2CC-0770-4E1C-95E6-105AF6A91A5F}"/>
                </a:ext>
              </a:extLst>
            </p:cNvPr>
            <p:cNvGrpSpPr/>
            <p:nvPr/>
          </p:nvGrpSpPr>
          <p:grpSpPr>
            <a:xfrm>
              <a:off x="766762" y="738189"/>
              <a:ext cx="10658475" cy="1947857"/>
              <a:chOff x="609600" y="985839"/>
              <a:chExt cx="10658475" cy="1947857"/>
            </a:xfrm>
          </p:grpSpPr>
          <p:sp>
            <p:nvSpPr>
              <p:cNvPr id="13" name="Flowchart: Stored Data 12">
                <a:extLst>
                  <a:ext uri="{FF2B5EF4-FFF2-40B4-BE49-F238E27FC236}">
                    <a16:creationId xmlns:a16="http://schemas.microsoft.com/office/drawing/2014/main" id="{E01D9613-F48F-40A8-B55E-8051A1C3ABB3}"/>
                  </a:ext>
                </a:extLst>
              </p:cNvPr>
              <p:cNvSpPr/>
              <p:nvPr/>
            </p:nvSpPr>
            <p:spPr>
              <a:xfrm rot="16200000">
                <a:off x="3378694" y="1681160"/>
                <a:ext cx="1876424" cy="56197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Flowchart: Stored Data 13">
                <a:extLst>
                  <a:ext uri="{FF2B5EF4-FFF2-40B4-BE49-F238E27FC236}">
                    <a16:creationId xmlns:a16="http://schemas.microsoft.com/office/drawing/2014/main" id="{1D846ACE-10C4-4FCC-9968-E41EB085892E}"/>
                  </a:ext>
                </a:extLst>
              </p:cNvPr>
              <p:cNvSpPr/>
              <p:nvPr/>
            </p:nvSpPr>
            <p:spPr>
              <a:xfrm rot="16200000">
                <a:off x="4226119" y="1657349"/>
                <a:ext cx="1876424" cy="56197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lowchart: Stored Data 14">
                <a:extLst>
                  <a:ext uri="{FF2B5EF4-FFF2-40B4-BE49-F238E27FC236}">
                    <a16:creationId xmlns:a16="http://schemas.microsoft.com/office/drawing/2014/main" id="{87216645-70F4-495C-B0EA-951C1BD0C326}"/>
                  </a:ext>
                </a:extLst>
              </p:cNvPr>
              <p:cNvSpPr/>
              <p:nvPr/>
            </p:nvSpPr>
            <p:spPr>
              <a:xfrm rot="5400000">
                <a:off x="5004192" y="1700209"/>
                <a:ext cx="1876424" cy="561975"/>
              </a:xfrm>
              <a:prstGeom prst="flowChartOnlineStorag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3BE9D922-BE35-4EB5-A262-1719C43DD352}"/>
                  </a:ext>
                </a:extLst>
              </p:cNvPr>
              <p:cNvSpPr/>
              <p:nvPr/>
            </p:nvSpPr>
            <p:spPr>
              <a:xfrm rot="5400000">
                <a:off x="5840607" y="1690685"/>
                <a:ext cx="1847852" cy="533400"/>
              </a:xfrm>
              <a:prstGeom prst="chevron">
                <a:avLst/>
              </a:prstGeom>
              <a:solidFill>
                <a:srgbClr val="EFF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8D1A0889-7A16-440A-AA77-FB0EEEB1324E}"/>
                  </a:ext>
                </a:extLst>
              </p:cNvPr>
              <p:cNvSpPr/>
              <p:nvPr/>
            </p:nvSpPr>
            <p:spPr>
              <a:xfrm rot="16200000">
                <a:off x="6618680" y="1657350"/>
                <a:ext cx="1847852" cy="533400"/>
              </a:xfrm>
              <a:prstGeom prst="chevron">
                <a:avLst/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6CE208DB-51D4-49CE-8B5D-6B485E8385E5}"/>
                  </a:ext>
                </a:extLst>
              </p:cNvPr>
              <p:cNvSpPr/>
              <p:nvPr/>
            </p:nvSpPr>
            <p:spPr>
              <a:xfrm rot="16200000">
                <a:off x="7426521" y="1657350"/>
                <a:ext cx="1847852" cy="533400"/>
              </a:xfrm>
              <a:prstGeom prst="chevron">
                <a:avLst/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75580331-1623-47FE-826F-4F9C9B438EB0}"/>
                  </a:ext>
                </a:extLst>
              </p:cNvPr>
              <p:cNvSpPr/>
              <p:nvPr/>
            </p:nvSpPr>
            <p:spPr>
              <a:xfrm rot="5400000">
                <a:off x="8242252" y="1690685"/>
                <a:ext cx="1847852" cy="533400"/>
              </a:xfrm>
              <a:prstGeom prst="chevron">
                <a:avLst/>
              </a:prstGeom>
              <a:solidFill>
                <a:srgbClr val="EFF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lowchart: Stored Data 19">
                <a:extLst>
                  <a:ext uri="{FF2B5EF4-FFF2-40B4-BE49-F238E27FC236}">
                    <a16:creationId xmlns:a16="http://schemas.microsoft.com/office/drawing/2014/main" id="{E077F226-9A73-4B00-B3C0-9209F3FBE057}"/>
                  </a:ext>
                </a:extLst>
              </p:cNvPr>
              <p:cNvSpPr/>
              <p:nvPr/>
            </p:nvSpPr>
            <p:spPr>
              <a:xfrm rot="16200000">
                <a:off x="9024196" y="1643063"/>
                <a:ext cx="1876424" cy="56197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lowchart: Stored Data 20">
                <a:extLst>
                  <a:ext uri="{FF2B5EF4-FFF2-40B4-BE49-F238E27FC236}">
                    <a16:creationId xmlns:a16="http://schemas.microsoft.com/office/drawing/2014/main" id="{9FEA0195-5ACC-4479-9EEA-1017BFF90DEF}"/>
                  </a:ext>
                </a:extLst>
              </p:cNvPr>
              <p:cNvSpPr/>
              <p:nvPr/>
            </p:nvSpPr>
            <p:spPr>
              <a:xfrm rot="5400000">
                <a:off x="9874525" y="1657350"/>
                <a:ext cx="1876424" cy="561975"/>
              </a:xfrm>
              <a:prstGeom prst="flowChartOnlineStorag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lowchart: Stored Data 10">
                <a:extLst>
                  <a:ext uri="{FF2B5EF4-FFF2-40B4-BE49-F238E27FC236}">
                    <a16:creationId xmlns:a16="http://schemas.microsoft.com/office/drawing/2014/main" id="{CF154873-928D-4484-BCCB-C12FFBA372C3}"/>
                  </a:ext>
                </a:extLst>
              </p:cNvPr>
              <p:cNvSpPr/>
              <p:nvPr/>
            </p:nvSpPr>
            <p:spPr>
              <a:xfrm rot="5400000">
                <a:off x="2531268" y="1714496"/>
                <a:ext cx="1876424" cy="561975"/>
              </a:xfrm>
              <a:prstGeom prst="flowChartOnlineStorag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Flowchart: Stored Data 8">
                <a:extLst>
                  <a:ext uri="{FF2B5EF4-FFF2-40B4-BE49-F238E27FC236}">
                    <a16:creationId xmlns:a16="http://schemas.microsoft.com/office/drawing/2014/main" id="{24FE2983-A7B4-4207-8730-8E42ECE8E54D}"/>
                  </a:ext>
                </a:extLst>
              </p:cNvPr>
              <p:cNvSpPr/>
              <p:nvPr/>
            </p:nvSpPr>
            <p:spPr>
              <a:xfrm rot="16200000">
                <a:off x="1683843" y="1676397"/>
                <a:ext cx="1876424" cy="561975"/>
              </a:xfrm>
              <a:prstGeom prst="flowChartOnlineStorag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F1FAC96C-9742-4B82-B74F-6C77EB51444A}"/>
                  </a:ext>
                </a:extLst>
              </p:cNvPr>
              <p:cNvSpPr/>
              <p:nvPr/>
            </p:nvSpPr>
            <p:spPr>
              <a:xfrm rot="5400000">
                <a:off x="86917" y="1714497"/>
                <a:ext cx="1847852" cy="533400"/>
              </a:xfrm>
              <a:prstGeom prst="chevron">
                <a:avLst/>
              </a:prstGeom>
              <a:solidFill>
                <a:srgbClr val="EFF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Arrow: Chevron 6">
                <a:extLst>
                  <a:ext uri="{FF2B5EF4-FFF2-40B4-BE49-F238E27FC236}">
                    <a16:creationId xmlns:a16="http://schemas.microsoft.com/office/drawing/2014/main" id="{0E2B0752-1FB3-4E60-AA53-2B0837830328}"/>
                  </a:ext>
                </a:extLst>
              </p:cNvPr>
              <p:cNvSpPr/>
              <p:nvPr/>
            </p:nvSpPr>
            <p:spPr>
              <a:xfrm rot="16200000">
                <a:off x="864990" y="1690685"/>
                <a:ext cx="1847852" cy="533400"/>
              </a:xfrm>
              <a:prstGeom prst="chevron">
                <a:avLst/>
              </a:prstGeom>
              <a:solidFill>
                <a:srgbClr val="FF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CC42873-BC52-4AD8-8980-7EA52C819D1F}"/>
                  </a:ext>
                </a:extLst>
              </p:cNvPr>
              <p:cNvSpPr/>
              <p:nvPr/>
            </p:nvSpPr>
            <p:spPr>
              <a:xfrm>
                <a:off x="609600" y="1000125"/>
                <a:ext cx="10658475" cy="333375"/>
              </a:xfrm>
              <a:prstGeom prst="rect">
                <a:avLst/>
              </a:prstGeom>
              <a:solidFill>
                <a:srgbClr val="89E3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BEDFDB0-64E8-4BC6-A964-C7E85CB93491}"/>
                </a:ext>
              </a:extLst>
            </p:cNvPr>
            <p:cNvSpPr/>
            <p:nvPr/>
          </p:nvSpPr>
          <p:spPr>
            <a:xfrm>
              <a:off x="860298" y="1438867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0552FFE-6931-4901-B431-175AC1A52BBF}"/>
                </a:ext>
              </a:extLst>
            </p:cNvPr>
            <p:cNvSpPr/>
            <p:nvPr/>
          </p:nvSpPr>
          <p:spPr>
            <a:xfrm>
              <a:off x="6630813" y="1396014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81A7136-AEB1-44E7-A290-B2F234D193A7}"/>
                </a:ext>
              </a:extLst>
            </p:cNvPr>
            <p:cNvSpPr/>
            <p:nvPr/>
          </p:nvSpPr>
          <p:spPr>
            <a:xfrm>
              <a:off x="9013192" y="1339173"/>
              <a:ext cx="58541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DDDD442-F5C0-4156-A2CA-EBF32369940E}"/>
                </a:ext>
              </a:extLst>
            </p:cNvPr>
            <p:cNvSpPr/>
            <p:nvPr/>
          </p:nvSpPr>
          <p:spPr>
            <a:xfrm>
              <a:off x="1672216" y="1437389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BFCC755-A332-4F44-92E4-E283A252258E}"/>
                </a:ext>
              </a:extLst>
            </p:cNvPr>
            <p:cNvSpPr/>
            <p:nvPr/>
          </p:nvSpPr>
          <p:spPr>
            <a:xfrm>
              <a:off x="7425790" y="1405233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DE9FC5A-D266-4FB4-9A44-49A4C13CD4D0}"/>
                </a:ext>
              </a:extLst>
            </p:cNvPr>
            <p:cNvSpPr/>
            <p:nvPr/>
          </p:nvSpPr>
          <p:spPr>
            <a:xfrm>
              <a:off x="8253350" y="1415364"/>
              <a:ext cx="5229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4FD52A7-135D-4A67-8553-A1CD1EDC2B5A}"/>
                </a:ext>
              </a:extLst>
            </p:cNvPr>
            <p:cNvSpPr/>
            <p:nvPr/>
          </p:nvSpPr>
          <p:spPr>
            <a:xfrm>
              <a:off x="2469614" y="1437389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AC6F74F-4EC4-465F-ABBD-F66A877D8A63}"/>
                </a:ext>
              </a:extLst>
            </p:cNvPr>
            <p:cNvSpPr/>
            <p:nvPr/>
          </p:nvSpPr>
          <p:spPr>
            <a:xfrm>
              <a:off x="4164773" y="1458361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DCB0D76-B696-4300-8517-37B68098A643}"/>
                </a:ext>
              </a:extLst>
            </p:cNvPr>
            <p:cNvSpPr/>
            <p:nvPr/>
          </p:nvSpPr>
          <p:spPr>
            <a:xfrm>
              <a:off x="5011227" y="1447202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920947-AE6B-41D3-B098-F50FA88FBC62}"/>
                </a:ext>
              </a:extLst>
            </p:cNvPr>
            <p:cNvSpPr/>
            <p:nvPr/>
          </p:nvSpPr>
          <p:spPr>
            <a:xfrm>
              <a:off x="9793749" y="1346320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248FB32-E654-485B-8D49-E6A2C415C91D}"/>
                </a:ext>
              </a:extLst>
            </p:cNvPr>
            <p:cNvSpPr/>
            <p:nvPr/>
          </p:nvSpPr>
          <p:spPr>
            <a:xfrm>
              <a:off x="3312321" y="1480693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A6D8B79-A794-4EB4-B30D-A8EF13A0CAD3}"/>
                </a:ext>
              </a:extLst>
            </p:cNvPr>
            <p:cNvSpPr/>
            <p:nvPr/>
          </p:nvSpPr>
          <p:spPr>
            <a:xfrm>
              <a:off x="5779001" y="1434181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9280BD5-2972-40D9-9826-84EF745BE983}"/>
                </a:ext>
              </a:extLst>
            </p:cNvPr>
            <p:cNvSpPr/>
            <p:nvPr/>
          </p:nvSpPr>
          <p:spPr>
            <a:xfrm>
              <a:off x="10654313" y="1358529"/>
              <a:ext cx="55335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FE109-5172-4EBF-BA2C-08C15F373E35}"/>
              </a:ext>
            </a:extLst>
          </p:cNvPr>
          <p:cNvSpPr/>
          <p:nvPr/>
        </p:nvSpPr>
        <p:spPr>
          <a:xfrm rot="10800000">
            <a:off x="766763" y="4733941"/>
            <a:ext cx="10658475" cy="333375"/>
          </a:xfrm>
          <a:prstGeom prst="rect">
            <a:avLst/>
          </a:prstGeom>
          <a:solidFill>
            <a:srgbClr val="89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6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3" grpId="0"/>
      <p:bldP spid="45" grpId="0"/>
      <p:bldP spid="46" grpId="0"/>
      <p:bldP spid="51" grpId="0"/>
      <p:bldP spid="54" grpId="0"/>
      <p:bldP spid="56" grpId="0"/>
      <p:bldP spid="59" grpId="0"/>
      <p:bldP spid="61" grpId="0"/>
      <p:bldP spid="62" grpId="0"/>
      <p:bldP spid="64" grpId="0"/>
      <p:bldP spid="65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59" y="1290910"/>
            <a:ext cx="7719075" cy="393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40671" y="210835"/>
            <a:ext cx="10910657" cy="584775"/>
          </a:xfrm>
          <a:prstGeom prst="rect">
            <a:avLst/>
          </a:prstGeom>
          <a:solidFill>
            <a:srgbClr val="89E3E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3200" dirty="0">
                <a:latin typeface="The Students Teacher" panose="02000503000000000000" pitchFamily="2" charset="0"/>
              </a:rPr>
              <a:t>The bases on a DNA strand are the genetic instructions to make </a:t>
            </a:r>
            <a:r>
              <a:rPr lang="en-GB" altLang="en-US" sz="3200" b="1" dirty="0">
                <a:latin typeface="The Students Teacher" panose="02000503000000000000" pitchFamily="2" charset="0"/>
              </a:rPr>
              <a:t>proteins. </a:t>
            </a:r>
            <a:endParaRPr lang="en-US" altLang="en-US" sz="3200" b="1" dirty="0">
              <a:latin typeface="The Students Teacher" panose="02000503000000000000" pitchFamily="2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512ACE8-7E0C-42E4-B0A2-A4236A53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308" y="5724689"/>
            <a:ext cx="9225376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2800" b="1" dirty="0">
                <a:latin typeface="The Students Teacher" panose="02000503000000000000" pitchFamily="2" charset="0"/>
              </a:rPr>
              <a:t>Proteins</a:t>
            </a:r>
            <a:r>
              <a:rPr lang="en-GB" altLang="en-US" sz="2800" dirty="0">
                <a:latin typeface="The Students Teacher" panose="02000503000000000000" pitchFamily="2" charset="0"/>
              </a:rPr>
              <a:t> are made up of amino acids. You can see in the image above that every 3 bases codes for a different amino acid. </a:t>
            </a:r>
            <a:endParaRPr lang="en-US" altLang="en-US" sz="2800" dirty="0">
              <a:latin typeface="The Students Teache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3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BD7D5F-3411-4C37-86D1-34435F57A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71" y="1782227"/>
            <a:ext cx="4852901" cy="3531150"/>
          </a:xfrm>
          <a:prstGeom prst="rect">
            <a:avLst/>
          </a:prstGeom>
        </p:spPr>
      </p:pic>
      <p:pic>
        <p:nvPicPr>
          <p:cNvPr id="1030" name="Picture 6" descr="Cell Nucleus Inside, Chromatine.Nucleus, Nucleolus, Human Body Cell.  Nucleus Of The Eukaryotic Cell. Stock Photo, Picture And Royalty Free  Image. Image 60937695.">
            <a:extLst>
              <a:ext uri="{FF2B5EF4-FFF2-40B4-BE49-F238E27FC236}">
                <a16:creationId xmlns:a16="http://schemas.microsoft.com/office/drawing/2014/main" id="{427E81AC-98F7-483C-95A0-C04F56799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18" b="91690" l="10000" r="90000">
                        <a14:foregroundMark x1="38308" y1="8772" x2="44615" y2="8310"/>
                        <a14:foregroundMark x1="44615" y1="8310" x2="57923" y2="8957"/>
                        <a14:foregroundMark x1="44462" y1="91690" x2="57462" y2="9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18" t="5068" r="11741" b="5220"/>
          <a:stretch/>
        </p:blipFill>
        <p:spPr bwMode="auto">
          <a:xfrm>
            <a:off x="7261935" y="1828757"/>
            <a:ext cx="3559720" cy="34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">
            <a:extLst>
              <a:ext uri="{FF2B5EF4-FFF2-40B4-BE49-F238E27FC236}">
                <a16:creationId xmlns:a16="http://schemas.microsoft.com/office/drawing/2014/main" id="{3E08D0C5-73B0-4218-9824-68E068C03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71" y="210835"/>
            <a:ext cx="10910657" cy="1077218"/>
          </a:xfrm>
          <a:prstGeom prst="rect">
            <a:avLst/>
          </a:prstGeom>
          <a:solidFill>
            <a:srgbClr val="89E3E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3200" b="1" dirty="0">
                <a:latin typeface="The Students Teacher" panose="02000503000000000000" pitchFamily="2" charset="0"/>
              </a:rPr>
              <a:t>DNA </a:t>
            </a:r>
            <a:r>
              <a:rPr lang="en-GB" altLang="en-US" sz="3200" dirty="0">
                <a:latin typeface="The Students Teacher" panose="02000503000000000000" pitchFamily="2" charset="0"/>
              </a:rPr>
              <a:t>cannot leave the nucleus. So how does the instructions to make proteins make its way to the </a:t>
            </a:r>
            <a:r>
              <a:rPr lang="en-GB" altLang="en-US" sz="3200" b="1" dirty="0">
                <a:latin typeface="The Students Teacher" panose="02000503000000000000" pitchFamily="2" charset="0"/>
              </a:rPr>
              <a:t>ribosome</a:t>
            </a:r>
            <a:r>
              <a:rPr lang="en-GB" altLang="en-US" sz="3200" dirty="0">
                <a:latin typeface="The Students Teacher" panose="02000503000000000000" pitchFamily="2" charset="0"/>
              </a:rPr>
              <a:t>, the site of </a:t>
            </a:r>
            <a:r>
              <a:rPr lang="en-GB" altLang="en-US" sz="3200" b="1" dirty="0">
                <a:latin typeface="The Students Teacher" panose="02000503000000000000" pitchFamily="2" charset="0"/>
              </a:rPr>
              <a:t>protein synthesis</a:t>
            </a:r>
            <a:r>
              <a:rPr lang="en-GB" altLang="en-US" sz="3200" dirty="0">
                <a:latin typeface="The Students Teacher" panose="02000503000000000000" pitchFamily="2" charset="0"/>
              </a:rPr>
              <a:t>? </a:t>
            </a:r>
            <a:endParaRPr lang="en-US" altLang="en-US" sz="3200" b="1" dirty="0">
              <a:latin typeface="The Students Teacher" panose="02000503000000000000" pitchFamily="2" charset="0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850598E0-C10F-4B0F-A92E-2F611C8C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296" y="5593814"/>
            <a:ext cx="2180949" cy="584775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3200" b="1" dirty="0">
                <a:latin typeface="The Students Teacher" panose="02000503000000000000" pitchFamily="2" charset="0"/>
              </a:rPr>
              <a:t>Ribosome</a:t>
            </a:r>
            <a:endParaRPr lang="en-US" altLang="en-US" sz="3200" b="1" dirty="0">
              <a:latin typeface="The Students Teacher" panose="02000503000000000000" pitchFamily="2" charset="0"/>
            </a:endParaRP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C43E1B82-300E-4621-82E5-EE285015C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484" y="5593814"/>
            <a:ext cx="2180949" cy="584775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GB" altLang="en-US" sz="3200" b="1" dirty="0">
                <a:latin typeface="The Students Teacher" panose="02000503000000000000" pitchFamily="2" charset="0"/>
              </a:rPr>
              <a:t>Nucleus</a:t>
            </a:r>
            <a:endParaRPr lang="en-US" altLang="en-US" sz="3200" b="1" dirty="0">
              <a:latin typeface="The Students Teache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4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4328" t="6875" r="4573" b="5625"/>
          <a:stretch>
            <a:fillRect/>
          </a:stretch>
        </p:blipFill>
        <p:spPr bwMode="auto">
          <a:xfrm>
            <a:off x="1919536" y="332656"/>
            <a:ext cx="795637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9623376" y="3573015"/>
            <a:ext cx="1615754" cy="7920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3200" dirty="0">
                <a:solidFill>
                  <a:srgbClr val="FF0000"/>
                </a:solidFill>
                <a:latin typeface="The Students Teacher" panose="02000503000000000000" pitchFamily="2" charset="0"/>
              </a:rPr>
              <a:t>mRNA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585977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The Students Teacher" panose="02000503000000000000" pitchFamily="2" charset="0"/>
              </a:rPr>
              <a:t>mRNA is a molecule which carries a copy the code from the DNA in the nucleus to a ribosome.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03920" y="332656"/>
            <a:ext cx="1835696" cy="692696"/>
          </a:xfrm>
          <a:prstGeom prst="rect">
            <a:avLst/>
          </a:prstGeom>
          <a:solidFill>
            <a:srgbClr val="89E3E7"/>
          </a:solidFill>
        </p:spPr>
        <p:txBody>
          <a:bodyPr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dirty="0">
                <a:latin typeface="The Students Teacher" panose="02000503000000000000" pitchFamily="2" charset="0"/>
                <a:ea typeface="+mj-ea"/>
                <a:cs typeface="+mj-cs"/>
              </a:rPr>
              <a:t>mRNA </a:t>
            </a:r>
          </a:p>
        </p:txBody>
      </p:sp>
      <p:sp>
        <p:nvSpPr>
          <p:cNvPr id="75777" name="Oval 1"/>
          <p:cNvSpPr>
            <a:spLocks noChangeArrowheads="1"/>
          </p:cNvSpPr>
          <p:nvPr/>
        </p:nvSpPr>
        <p:spPr bwMode="auto">
          <a:xfrm>
            <a:off x="7752184" y="1700808"/>
            <a:ext cx="1872208" cy="266429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12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20A781-072D-42CB-9D44-AB8015C52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5" y="138545"/>
            <a:ext cx="6719455" cy="67194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063E46-5CCD-4ED9-A8A4-AE07B7824D54}"/>
              </a:ext>
            </a:extLst>
          </p:cNvPr>
          <p:cNvSpPr/>
          <p:nvPr/>
        </p:nvSpPr>
        <p:spPr>
          <a:xfrm>
            <a:off x="0" y="0"/>
            <a:ext cx="59944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Students Teacher" panose="02000503000000000000" pitchFamily="2" charset="0"/>
              </a:rPr>
              <a:t>mRNA is a molecule that carries a complimentary copy of a section of DNA out of the nucleus to a ribosome. 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e Students Teacher" panose="020005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53ADC-7B79-4C04-9DD1-AEF730922167}"/>
              </a:ext>
            </a:extLst>
          </p:cNvPr>
          <p:cNvSpPr/>
          <p:nvPr/>
        </p:nvSpPr>
        <p:spPr>
          <a:xfrm>
            <a:off x="6329098" y="488882"/>
            <a:ext cx="1593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Students Teacher" panose="02000503000000000000" pitchFamily="2" charset="0"/>
              </a:rPr>
              <a:t>mRNA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7633E0-2537-452A-828D-523F04AA96D4}"/>
              </a:ext>
            </a:extLst>
          </p:cNvPr>
          <p:cNvSpPr/>
          <p:nvPr/>
        </p:nvSpPr>
        <p:spPr>
          <a:xfrm>
            <a:off x="7642523" y="5445788"/>
            <a:ext cx="1189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Students Teacher" panose="02000503000000000000" pitchFamily="2" charset="0"/>
              </a:rPr>
              <a:t>DNA</a:t>
            </a:r>
            <a:endParaRPr lang="en-US" sz="5400" b="0" cap="none" spc="0" dirty="0">
              <a:ln w="0"/>
              <a:solidFill>
                <a:srgbClr val="FF66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e Students Teacher" panose="02000503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94E353-0258-47CE-B737-E2CBE2A60C65}"/>
              </a:ext>
            </a:extLst>
          </p:cNvPr>
          <p:cNvSpPr/>
          <p:nvPr/>
        </p:nvSpPr>
        <p:spPr>
          <a:xfrm>
            <a:off x="2922625" y="5579715"/>
            <a:ext cx="2215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Students Teacher" panose="02000503000000000000" pitchFamily="2" charset="0"/>
              </a:rPr>
              <a:t>Nucleus</a:t>
            </a:r>
            <a:endParaRPr lang="en-US" sz="5400" b="0" cap="none" spc="0" dirty="0">
              <a:ln w="0"/>
              <a:solidFill>
                <a:srgbClr val="FF66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e Students Teacher" panose="02000503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BDAD69-7BD7-4641-9780-C9855FB26101}"/>
              </a:ext>
            </a:extLst>
          </p:cNvPr>
          <p:cNvSpPr/>
          <p:nvPr/>
        </p:nvSpPr>
        <p:spPr>
          <a:xfrm>
            <a:off x="446422" y="3429000"/>
            <a:ext cx="2788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66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e Students Teacher" panose="02000503000000000000" pitchFamily="2" charset="0"/>
              </a:rPr>
              <a:t>Cytoplasm</a:t>
            </a:r>
            <a:endParaRPr lang="en-US" sz="5400" b="0" cap="none" spc="0" dirty="0">
              <a:ln w="0"/>
              <a:solidFill>
                <a:srgbClr val="FF66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e Students Teacher" panose="02000503000000000000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5B8F4C-08A1-49E9-86C1-1AFB71403EA5}"/>
              </a:ext>
            </a:extLst>
          </p:cNvPr>
          <p:cNvCxnSpPr>
            <a:cxnSpLocks/>
          </p:cNvCxnSpPr>
          <p:nvPr/>
        </p:nvCxnSpPr>
        <p:spPr>
          <a:xfrm flipH="1">
            <a:off x="6915706" y="1136342"/>
            <a:ext cx="115409" cy="1083075"/>
          </a:xfrm>
          <a:prstGeom prst="straightConnector1">
            <a:avLst/>
          </a:prstGeom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7D854B-FD68-46F6-AFF7-A60FA0A4615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137847" y="5445790"/>
            <a:ext cx="1106513" cy="595590"/>
          </a:xfrm>
          <a:prstGeom prst="straightConnector1">
            <a:avLst/>
          </a:prstGeom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FFAFAA-A9B7-4292-9CC8-C237316770AD}"/>
              </a:ext>
            </a:extLst>
          </p:cNvPr>
          <p:cNvCxnSpPr>
            <a:cxnSpLocks/>
          </p:cNvCxnSpPr>
          <p:nvPr/>
        </p:nvCxnSpPr>
        <p:spPr>
          <a:xfrm flipV="1">
            <a:off x="8716118" y="5282214"/>
            <a:ext cx="987175" cy="625239"/>
          </a:xfrm>
          <a:prstGeom prst="straightConnector1">
            <a:avLst/>
          </a:prstGeom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571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2355</TotalTime>
  <Words>317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The Students Teacher</vt:lpstr>
      <vt:lpstr>Office Theme</vt:lpstr>
      <vt:lpstr>Unit 1: Cell Biology</vt:lpstr>
      <vt:lpstr>1.3 DNA and the production of proteins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Bocian</dc:creator>
  <cp:lastModifiedBy>Kirsty McBride</cp:lastModifiedBy>
  <cp:revision>147</cp:revision>
  <dcterms:created xsi:type="dcterms:W3CDTF">2016-11-12T21:11:30Z</dcterms:created>
  <dcterms:modified xsi:type="dcterms:W3CDTF">2021-09-29T13:47:32Z</dcterms:modified>
</cp:coreProperties>
</file>