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320" r:id="rId2"/>
    <p:sldId id="290" r:id="rId3"/>
    <p:sldId id="291" r:id="rId4"/>
    <p:sldId id="292" r:id="rId5"/>
    <p:sldId id="293" r:id="rId6"/>
    <p:sldId id="294" r:id="rId7"/>
    <p:sldId id="261" r:id="rId8"/>
    <p:sldId id="262" r:id="rId9"/>
    <p:sldId id="263" r:id="rId10"/>
    <p:sldId id="324" r:id="rId11"/>
    <p:sldId id="267" r:id="rId12"/>
    <p:sldId id="325" r:id="rId13"/>
    <p:sldId id="264" r:id="rId14"/>
    <p:sldId id="326" r:id="rId15"/>
    <p:sldId id="269" r:id="rId16"/>
    <p:sldId id="335" r:id="rId17"/>
    <p:sldId id="295" r:id="rId18"/>
    <p:sldId id="270" r:id="rId19"/>
    <p:sldId id="327" r:id="rId20"/>
    <p:sldId id="297" r:id="rId21"/>
    <p:sldId id="272" r:id="rId22"/>
    <p:sldId id="273" r:id="rId23"/>
    <p:sldId id="328" r:id="rId24"/>
    <p:sldId id="275" r:id="rId25"/>
    <p:sldId id="323" r:id="rId26"/>
    <p:sldId id="276" r:id="rId27"/>
    <p:sldId id="329" r:id="rId28"/>
    <p:sldId id="303" r:id="rId29"/>
    <p:sldId id="304" r:id="rId30"/>
    <p:sldId id="278" r:id="rId31"/>
    <p:sldId id="330" r:id="rId32"/>
    <p:sldId id="331" r:id="rId33"/>
    <p:sldId id="281" r:id="rId34"/>
    <p:sldId id="322" r:id="rId35"/>
    <p:sldId id="279" r:id="rId36"/>
    <p:sldId id="282" r:id="rId37"/>
    <p:sldId id="283" r:id="rId38"/>
    <p:sldId id="287" r:id="rId39"/>
    <p:sldId id="332" r:id="rId40"/>
    <p:sldId id="333" r:id="rId41"/>
    <p:sldId id="313" r:id="rId42"/>
    <p:sldId id="314" r:id="rId43"/>
    <p:sldId id="302" r:id="rId44"/>
    <p:sldId id="306" r:id="rId45"/>
    <p:sldId id="307" r:id="rId46"/>
    <p:sldId id="318" r:id="rId47"/>
    <p:sldId id="308" r:id="rId48"/>
    <p:sldId id="309" r:id="rId49"/>
    <p:sldId id="310" r:id="rId50"/>
    <p:sldId id="336" r:id="rId51"/>
    <p:sldId id="311" r:id="rId52"/>
    <p:sldId id="334" r:id="rId53"/>
    <p:sldId id="315" r:id="rId54"/>
    <p:sldId id="33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6F1"/>
    <a:srgbClr val="F8F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53"/>
    <p:restoredTop sz="96093"/>
  </p:normalViewPr>
  <p:slideViewPr>
    <p:cSldViewPr snapToGrid="0">
      <p:cViewPr>
        <p:scale>
          <a:sx n="131" d="100"/>
          <a:sy n="131" d="100"/>
        </p:scale>
        <p:origin x="272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444B6-4741-864F-9B04-2FE7EDF28C41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1117-69F8-A049-80E3-4FD25834F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57470-F183-C640-9A58-FFF2DA1CD9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57470-F183-C640-9A58-FFF2DA1CD9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57470-F183-C640-9A58-FFF2DA1CD9B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C814-6A0D-1B28-36EE-8344E35F3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DCC01-E101-E9C8-C9C5-357CEB047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2CE1-F491-9177-5A89-2D0AD090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0744-3FD3-09C6-5DFA-DB2768EE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1AFD4-C6C8-EBF1-9160-20FD67DD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3BF2-342D-DB09-2028-0C896E84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A965E-8779-BB0E-7509-D9E81CEDB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962EF-AF07-BF8B-71A2-48C62688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BEF7A-7114-9DD8-2EB2-110810BC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C2D3-8608-392F-332B-EFAB9C59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2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1BCC92-C93A-A109-9EEF-29793E73E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52F60-7897-EF4F-D404-53BFA7C20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EDA98-29F7-9FEC-58C7-7D4BD847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65163-B697-1C5C-434F-D8F878E45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1B71-C685-B730-397F-B2F7F8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B4CF-D56F-1F84-FE29-40639B3A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86ECB-3789-85A8-A8D1-072661008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8A491-ABCF-85CF-D36E-70C41AE0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14197-4FD9-73BA-9EE0-5FF195E5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4E40-07A6-F1ED-1B83-2C47EC8C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5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682E2-CAD8-19C6-960B-62563924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DD9F8-1EFF-F5F9-5768-B4D98912D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119C-1694-1161-1F6E-DC8DF22C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66031-B58C-F754-C08E-E56A71C1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5C39B-E565-547D-D6D8-A8A2D26E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7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F630-E195-CB46-1975-05317362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6FD1E-B8A8-0BAE-6605-CA4E7B461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0AF9-8A5F-C6D6-3E9F-521193E4C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C18B3-7925-02D7-DEC8-2E6EC75C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62766-426F-7FEF-9CF0-69A79DD6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B8C62-2649-BC70-3300-6BB5807D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0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D117-DEDA-E326-56B9-B7872C66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B4848-2DDD-8428-4A7E-1E34B1D15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63DDD-4244-2B9C-6DBF-34BD5EFBF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21A40-9667-6CB8-73FA-7406FD79C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15C8B-DFAE-58B6-A92C-153192D98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48190-D4C9-427C-134F-97ACA855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F29E6-9369-12C4-7094-752311F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EB277-39E8-BE9E-6A85-2F5C0314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2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E89A-55E1-1CB2-3C0C-D0926D09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EFD2F-9FDE-BC4F-64EA-8D99AE78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82466-87A7-CB66-8269-EE8917ED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745BF-FE52-0020-5F1C-53FE8C1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4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08FE0D-D18D-A9A2-DDAE-E9F6249B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3E4CC-6E1F-963F-2F1B-370B9318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AFA85-4B04-2A8E-F260-B0B78A03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B9B4C-4F3A-628D-00A7-1CCA5F15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940D4-E23F-589A-5CEC-889DE443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F42D9-2B53-1540-A822-A50B50BBB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840E9-ACFA-0F0F-B4D3-F2AE0E7E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7B31B-BB0F-2D3A-30FC-857B4463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C3DF5-98CC-B5CC-39F5-069CBDBF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6FC6-8067-E3D2-9042-285762B8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C65E8-C8BF-D2A0-3C03-7AE06202C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DCEE0-3AC9-158E-99B0-28C06DFA5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DBD8E-DEC2-57F3-0308-DBE05876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D4B66-0F46-D86C-A454-91E2CA13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F5A35-10AE-6A67-55D0-24750023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EDB6FE-F5A8-146C-A052-32D2707F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BE389-9296-EE19-435B-948038B9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97955-7B2A-5D43-DFD3-85C5BF6A1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0D503-DF1F-F747-85BB-C410F868C416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31B96-C654-8E79-ECFB-FA4E35E4A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78246-3ED9-4C7E-9B3F-7250BCBCC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1F86A-59CA-4B41-94D0-B079F0CB1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QByjprj_m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oefAI2x2CQM&amp;t=124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_education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21D710-BAB8-EF05-0FC6-85CB70ED3860}"/>
              </a:ext>
            </a:extLst>
          </p:cNvPr>
          <p:cNvSpPr/>
          <p:nvPr/>
        </p:nvSpPr>
        <p:spPr>
          <a:xfrm>
            <a:off x="-12700" y="1034693"/>
            <a:ext cx="8915400" cy="6351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FA82622-E757-7108-C1B5-97976E4573AB}"/>
              </a:ext>
            </a:extLst>
          </p:cNvPr>
          <p:cNvSpPr/>
          <p:nvPr/>
        </p:nvSpPr>
        <p:spPr>
          <a:xfrm>
            <a:off x="-112889" y="174096"/>
            <a:ext cx="7501466" cy="898348"/>
          </a:xfrm>
          <a:prstGeom prst="roundRect">
            <a:avLst>
              <a:gd name="adj" fmla="val 2979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E7ECB-7588-8933-72C7-8743541B3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4156" y="110685"/>
            <a:ext cx="9144000" cy="8983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Bai Jamjuree" pitchFamily="2" charset="-34"/>
                <a:cs typeface="Bai Jamjuree" pitchFamily="2" charset="-34"/>
              </a:rPr>
              <a:t>Higher Human Biology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F5A41-1B69-B717-9B55-50FF634BF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795" y="1072444"/>
            <a:ext cx="8773905" cy="7081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i Jamjuree" pitchFamily="2" charset="-34"/>
                <a:cs typeface="Bai Jamjuree" pitchFamily="2" charset="-34"/>
              </a:rPr>
              <a:t>1.3 Gene Expression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1219FA-D1BD-5593-7916-F0583FB64DD6}"/>
              </a:ext>
            </a:extLst>
          </p:cNvPr>
          <p:cNvSpPr txBox="1">
            <a:spLocks/>
          </p:cNvSpPr>
          <p:nvPr/>
        </p:nvSpPr>
        <p:spPr>
          <a:xfrm>
            <a:off x="7388577" y="0"/>
            <a:ext cx="6434667" cy="597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ai Jamjuree" pitchFamily="2" charset="-34"/>
                <a:cs typeface="Bai Jamjuree" pitchFamily="2" charset="-34"/>
              </a:rPr>
              <a:t>M I S S   M C B R I D E</a:t>
            </a:r>
          </a:p>
        </p:txBody>
      </p:sp>
      <p:pic>
        <p:nvPicPr>
          <p:cNvPr id="1032" name="Picture 8" descr="Alternative splicing: a new approach to drug development? An interview with  Lucy Donaldson">
            <a:extLst>
              <a:ext uri="{FF2B5EF4-FFF2-40B4-BE49-F238E27FC236}">
                <a16:creationId xmlns:a16="http://schemas.microsoft.com/office/drawing/2014/main" id="{0490689D-E296-08B8-12E1-E767EFB0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1" b="91356" l="2712" r="95085">
                        <a14:foregroundMark x1="9831" y1="37458" x2="9831" y2="50678"/>
                        <a14:foregroundMark x1="43898" y1="10169" x2="43898" y2="10169"/>
                        <a14:foregroundMark x1="36441" y1="87458" x2="43559" y2="91356"/>
                        <a14:foregroundMark x1="43559" y1="91356" x2="44746" y2="91356"/>
                        <a14:foregroundMark x1="87627" y1="67797" x2="92203" y2="52373"/>
                        <a14:foregroundMark x1="92203" y1="52373" x2="91864" y2="40847"/>
                        <a14:foregroundMark x1="95085" y1="47288" x2="95085" y2="50678"/>
                        <a14:foregroundMark x1="49661" y1="6271" x2="49661" y2="6271"/>
                        <a14:backgroundMark x1="2203" y1="39661" x2="2203" y2="39661"/>
                        <a14:backgroundMark x1="2203" y1="39831" x2="2203" y2="39831"/>
                        <a14:backgroundMark x1="2203" y1="40339" x2="2203" y2="40339"/>
                        <a14:backgroundMark x1="2203" y1="39322" x2="2203" y2="4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63" y="1509708"/>
            <a:ext cx="5396345" cy="53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51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0953-A5B3-45BF-9BAE-766BCD44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1" y="930861"/>
            <a:ext cx="10389781" cy="1721449"/>
          </a:xfrm>
          <a:ln w="38100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Each triplet of bases on the mRNA molecule is called a </a:t>
            </a: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codon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 and codes for a specific amino acid.</a:t>
            </a:r>
          </a:p>
          <a:p>
            <a:pPr marL="0" indent="0" algn="ctr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87E7A-AF60-7033-76B9-AEC9C41DC026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M E S S E N G E R     R N A     (mRNA)</a:t>
            </a:r>
          </a:p>
        </p:txBody>
      </p:sp>
      <p:pic>
        <p:nvPicPr>
          <p:cNvPr id="4098" name="Picture 2" descr="The genetic code &amp; codon table (article) | Khan Academy">
            <a:extLst>
              <a:ext uri="{FF2B5EF4-FFF2-40B4-BE49-F238E27FC236}">
                <a16:creationId xmlns:a16="http://schemas.microsoft.com/office/drawing/2014/main" id="{C6807D6C-4089-81DC-5CAA-0071D4262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b="42218"/>
          <a:stretch/>
        </p:blipFill>
        <p:spPr bwMode="auto">
          <a:xfrm>
            <a:off x="0" y="2652310"/>
            <a:ext cx="1219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3463A0-DC25-FD1B-30D5-881CA029A0B7}"/>
              </a:ext>
            </a:extLst>
          </p:cNvPr>
          <p:cNvSpPr/>
          <p:nvPr/>
        </p:nvSpPr>
        <p:spPr>
          <a:xfrm>
            <a:off x="2604655" y="2652310"/>
            <a:ext cx="4987636" cy="2709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FB84C3-2244-8B52-23EC-2BA8FD56D171}"/>
              </a:ext>
            </a:extLst>
          </p:cNvPr>
          <p:cNvSpPr/>
          <p:nvPr/>
        </p:nvSpPr>
        <p:spPr>
          <a:xfrm>
            <a:off x="0" y="4481110"/>
            <a:ext cx="12192000" cy="2376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2C114D-A2A7-B8F0-9BA8-EFD4EBB5AC6A}"/>
              </a:ext>
            </a:extLst>
          </p:cNvPr>
          <p:cNvSpPr/>
          <p:nvPr/>
        </p:nvSpPr>
        <p:spPr>
          <a:xfrm>
            <a:off x="2702043" y="4337706"/>
            <a:ext cx="10038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codon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0236E-75C4-F554-F850-B6E07DF080DE}"/>
              </a:ext>
            </a:extLst>
          </p:cNvPr>
          <p:cNvSpPr/>
          <p:nvPr/>
        </p:nvSpPr>
        <p:spPr>
          <a:xfrm>
            <a:off x="3924753" y="4337706"/>
            <a:ext cx="10038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codon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42AB66-05AC-D856-7EAC-40060012407F}"/>
              </a:ext>
            </a:extLst>
          </p:cNvPr>
          <p:cNvSpPr/>
          <p:nvPr/>
        </p:nvSpPr>
        <p:spPr>
          <a:xfrm>
            <a:off x="5147463" y="4337706"/>
            <a:ext cx="10038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codon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5B0CFD-5C06-811A-17C7-E097AA8F093E}"/>
              </a:ext>
            </a:extLst>
          </p:cNvPr>
          <p:cNvSpPr/>
          <p:nvPr/>
        </p:nvSpPr>
        <p:spPr>
          <a:xfrm>
            <a:off x="6370173" y="4337705"/>
            <a:ext cx="10038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Script Pro" panose="03050502040304050704" pitchFamily="66" charset="77"/>
                <a:cs typeface="Dreaming Outloud Script Pro" panose="03050502040304050704" pitchFamily="66" charset="77"/>
              </a:rPr>
              <a:t>codon</a:t>
            </a:r>
          </a:p>
        </p:txBody>
      </p:sp>
    </p:spTree>
    <p:extLst>
      <p:ext uri="{BB962C8B-B14F-4D97-AF65-F5344CB8AC3E}">
        <p14:creationId xmlns:p14="http://schemas.microsoft.com/office/powerpoint/2010/main" val="10243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9"/>
    </mc:Choice>
    <mc:Fallback xmlns="">
      <p:transition spd="slow" advTm="350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7EF5-0581-4A7C-B405-C8A63238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72" y="1206334"/>
            <a:ext cx="4828954" cy="5435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The codon ACC codes for the amino acid “</a:t>
            </a:r>
            <a:r>
              <a:rPr lang="en-GB" sz="3200" dirty="0" err="1">
                <a:latin typeface="Bai Jamjuree" pitchFamily="2" charset="-34"/>
                <a:cs typeface="Bai Jamjuree" pitchFamily="2" charset="-34"/>
              </a:rPr>
              <a:t>Thr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” (Threonine ).</a:t>
            </a:r>
          </a:p>
          <a:p>
            <a:pPr marL="0" indent="0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Which amino acids are coded for by the codons:</a:t>
            </a:r>
          </a:p>
          <a:p>
            <a:pPr marL="514350" indent="-514350"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UGG</a:t>
            </a:r>
          </a:p>
          <a:p>
            <a:pPr marL="514350" indent="-514350"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CCC</a:t>
            </a:r>
          </a:p>
          <a:p>
            <a:pPr marL="514350" indent="-514350"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GAG</a:t>
            </a:r>
          </a:p>
        </p:txBody>
      </p:sp>
      <p:pic>
        <p:nvPicPr>
          <p:cNvPr id="4" name="Picture 4" descr="Translation: DNA to mRNA to Protein | Learn Science at Scitable">
            <a:extLst>
              <a:ext uri="{FF2B5EF4-FFF2-40B4-BE49-F238E27FC236}">
                <a16:creationId xmlns:a16="http://schemas.microsoft.com/office/drawing/2014/main" id="{FF4161F8-EDDE-473E-84E4-26B6DAA0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85" y="746149"/>
            <a:ext cx="6939516" cy="60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8A1584-7B9A-0F02-0264-7A9983C3D8D3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Q U E S T I O N</a:t>
            </a:r>
          </a:p>
        </p:txBody>
      </p:sp>
    </p:spTree>
    <p:extLst>
      <p:ext uri="{BB962C8B-B14F-4D97-AF65-F5344CB8AC3E}">
        <p14:creationId xmlns:p14="http://schemas.microsoft.com/office/powerpoint/2010/main" val="1971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2"/>
    </mc:Choice>
    <mc:Fallback xmlns="">
      <p:transition spd="slow" advTm="358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7EF5-0581-4A7C-B405-C8A63238C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72" y="1206334"/>
            <a:ext cx="4828954" cy="54357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The codon ACC codes for the amino acid “</a:t>
            </a:r>
            <a:r>
              <a:rPr lang="en-GB" sz="3200" dirty="0" err="1">
                <a:latin typeface="Bai Jamjuree" pitchFamily="2" charset="-34"/>
                <a:cs typeface="Bai Jamjuree" pitchFamily="2" charset="-34"/>
              </a:rPr>
              <a:t>Thr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” (Threonine ).</a:t>
            </a:r>
          </a:p>
          <a:p>
            <a:pPr marL="0" indent="0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Which amino acids are coded for by the codons: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UGG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CCC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GAG</a:t>
            </a:r>
          </a:p>
        </p:txBody>
      </p:sp>
      <p:pic>
        <p:nvPicPr>
          <p:cNvPr id="4" name="Picture 4" descr="Translation: DNA to mRNA to Protein | Learn Science at Scitable">
            <a:extLst>
              <a:ext uri="{FF2B5EF4-FFF2-40B4-BE49-F238E27FC236}">
                <a16:creationId xmlns:a16="http://schemas.microsoft.com/office/drawing/2014/main" id="{FF4161F8-EDDE-473E-84E4-26B6DAA0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85" y="746149"/>
            <a:ext cx="6939516" cy="60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8A1584-7B9A-0F02-0264-7A9983C3D8D3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Q U E S T I O 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1B575-F182-C014-D4E9-B2ADAD645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222" t="13128" b="8646"/>
          <a:stretch/>
        </p:blipFill>
        <p:spPr>
          <a:xfrm>
            <a:off x="1744058" y="4087091"/>
            <a:ext cx="715347" cy="498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F3E4B-771D-5FC8-17AF-D50F6CEFB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607" y="4840895"/>
            <a:ext cx="777551" cy="65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9EE45-D37D-43CC-AE18-935919545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607" y="5672541"/>
            <a:ext cx="715347" cy="653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01AF8-5E5B-A548-6AEB-757BA42222B6}"/>
              </a:ext>
            </a:extLst>
          </p:cNvPr>
          <p:cNvSpPr txBox="1"/>
          <p:nvPr/>
        </p:nvSpPr>
        <p:spPr>
          <a:xfrm>
            <a:off x="2375794" y="4165434"/>
            <a:ext cx="1960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  <a:latin typeface="Bahnschrift" panose="020B0502040204020203" pitchFamily="34" charset="0"/>
              </a:rPr>
              <a:t>Tryptophan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B2B-789C-915B-7763-D92A417277B6}"/>
              </a:ext>
            </a:extLst>
          </p:cNvPr>
          <p:cNvSpPr txBox="1"/>
          <p:nvPr/>
        </p:nvSpPr>
        <p:spPr>
          <a:xfrm>
            <a:off x="2545158" y="4967411"/>
            <a:ext cx="1960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Proline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CA0C9-BBBC-B106-6A22-0B6E70BB839D}"/>
              </a:ext>
            </a:extLst>
          </p:cNvPr>
          <p:cNvSpPr txBox="1"/>
          <p:nvPr/>
        </p:nvSpPr>
        <p:spPr>
          <a:xfrm>
            <a:off x="2448931" y="5804755"/>
            <a:ext cx="1960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  <a:latin typeface="Bahnschrift" panose="020B0502040204020203" pitchFamily="34" charset="0"/>
              </a:rPr>
              <a:t>Glutamic acid</a:t>
            </a:r>
          </a:p>
        </p:txBody>
      </p:sp>
    </p:spTree>
    <p:extLst>
      <p:ext uri="{BB962C8B-B14F-4D97-AF65-F5344CB8AC3E}">
        <p14:creationId xmlns:p14="http://schemas.microsoft.com/office/powerpoint/2010/main" val="25710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92"/>
    </mc:Choice>
    <mc:Fallback xmlns="">
      <p:transition spd="slow" advTm="358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0953-A5B3-45BF-9BAE-766BCD44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55" y="1704681"/>
            <a:ext cx="5782009" cy="3554963"/>
          </a:xfrm>
          <a:ln w="38100"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This carries specific amino acids to ribosomes where they can be assembled to form polypeptide chains. 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tRNA folds due to complementary base pairing on the strand.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18788-7C51-A398-07E9-535790A3DC08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F E R     R N A     (tRNA)</a:t>
            </a:r>
          </a:p>
        </p:txBody>
      </p:sp>
      <p:pic>
        <p:nvPicPr>
          <p:cNvPr id="8194" name="Picture 2" descr="tRNA - Primary, Secondary &amp; Tertiary Structure of tRNA">
            <a:extLst>
              <a:ext uri="{FF2B5EF4-FFF2-40B4-BE49-F238E27FC236}">
                <a16:creationId xmlns:a16="http://schemas.microsoft.com/office/drawing/2014/main" id="{C2074649-BD57-D86B-9BCB-93B0A05E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41" y="937087"/>
            <a:ext cx="4863804" cy="56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70219-F56A-BAA2-D558-B12812884D3A}"/>
              </a:ext>
            </a:extLst>
          </p:cNvPr>
          <p:cNvSpPr/>
          <p:nvPr/>
        </p:nvSpPr>
        <p:spPr>
          <a:xfrm>
            <a:off x="6874541" y="3306726"/>
            <a:ext cx="787990" cy="350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BAFD13-08AD-DB59-B59D-D48BBEAFD8F9}"/>
              </a:ext>
            </a:extLst>
          </p:cNvPr>
          <p:cNvSpPr/>
          <p:nvPr/>
        </p:nvSpPr>
        <p:spPr>
          <a:xfrm>
            <a:off x="10950355" y="3131289"/>
            <a:ext cx="787990" cy="350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96983-67D0-16FA-621C-D2E3417E7AED}"/>
              </a:ext>
            </a:extLst>
          </p:cNvPr>
          <p:cNvSpPr/>
          <p:nvPr/>
        </p:nvSpPr>
        <p:spPr>
          <a:xfrm>
            <a:off x="9475973" y="4219354"/>
            <a:ext cx="1474382" cy="350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6"/>
    </mc:Choice>
    <mc:Fallback xmlns="">
      <p:transition spd="slow" advTm="5089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0953-A5B3-45BF-9BAE-766BCD44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55" y="1704681"/>
            <a:ext cx="5782009" cy="3554963"/>
          </a:xfrm>
          <a:ln w="38100"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A tRNA molecule has an exposed triplet of bases at one end, called an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anticodon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At the other end there is an attachment site for a specific amino acid.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18788-7C51-A398-07E9-535790A3DC08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F E R     R N A     (tRNA)</a:t>
            </a:r>
          </a:p>
        </p:txBody>
      </p:sp>
      <p:pic>
        <p:nvPicPr>
          <p:cNvPr id="8194" name="Picture 2" descr="tRNA - Primary, Secondary &amp; Tertiary Structure of tRNA">
            <a:extLst>
              <a:ext uri="{FF2B5EF4-FFF2-40B4-BE49-F238E27FC236}">
                <a16:creationId xmlns:a16="http://schemas.microsoft.com/office/drawing/2014/main" id="{C2074649-BD57-D86B-9BCB-93B0A05E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41" y="937087"/>
            <a:ext cx="4863804" cy="56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370219-F56A-BAA2-D558-B12812884D3A}"/>
              </a:ext>
            </a:extLst>
          </p:cNvPr>
          <p:cNvSpPr/>
          <p:nvPr/>
        </p:nvSpPr>
        <p:spPr>
          <a:xfrm>
            <a:off x="6874541" y="3306726"/>
            <a:ext cx="787990" cy="350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BAFD13-08AD-DB59-B59D-D48BBEAFD8F9}"/>
              </a:ext>
            </a:extLst>
          </p:cNvPr>
          <p:cNvSpPr/>
          <p:nvPr/>
        </p:nvSpPr>
        <p:spPr>
          <a:xfrm>
            <a:off x="10950355" y="3131289"/>
            <a:ext cx="787990" cy="350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96983-67D0-16FA-621C-D2E3417E7AED}"/>
              </a:ext>
            </a:extLst>
          </p:cNvPr>
          <p:cNvSpPr/>
          <p:nvPr/>
        </p:nvSpPr>
        <p:spPr>
          <a:xfrm>
            <a:off x="9475973" y="4219354"/>
            <a:ext cx="1474382" cy="3508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6"/>
    </mc:Choice>
    <mc:Fallback xmlns="">
      <p:transition spd="slow" advTm="5089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87A29-D8C5-4056-A262-DF9FD449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5" b="99356" l="2657" r="94877">
                        <a14:foregroundMark x1="2657" y1="76167" x2="2657" y2="76167"/>
                        <a14:foregroundMark x1="91841" y1="42029" x2="91841" y2="42029"/>
                        <a14:foregroundMark x1="57116" y1="8857" x2="57116" y2="8857"/>
                        <a14:foregroundMark x1="54269" y1="13527" x2="54269" y2="13527"/>
                        <a14:foregroundMark x1="52182" y1="19968" x2="52182" y2="19968"/>
                        <a14:foregroundMark x1="51613" y1="13205" x2="51233" y2="22383"/>
                        <a14:foregroundMark x1="50474" y1="22383" x2="60152" y2="24155"/>
                        <a14:foregroundMark x1="60152" y1="24155" x2="61480" y2="24960"/>
                        <a14:foregroundMark x1="46869" y1="46216" x2="53700" y2="46216"/>
                        <a14:foregroundMark x1="36053" y1="92110" x2="58444" y2="92915"/>
                        <a14:foregroundMark x1="57116" y1="9018" x2="59013" y2="9179"/>
                        <a14:foregroundMark x1="57306" y1="5797" x2="57306" y2="5797"/>
                        <a14:foregroundMark x1="89943" y1="68760" x2="89943" y2="68760"/>
                        <a14:foregroundMark x1="94877" y1="73269" x2="94877" y2="73269"/>
                        <a14:foregroundMark x1="51613" y1="99356" x2="51613" y2="99356"/>
                        <a14:foregroundMark x1="94877" y1="41707" x2="94877" y2="41707"/>
                        <a14:backgroundMark x1="3036" y1="99678" x2="10247" y2="99839"/>
                        <a14:backgroundMark x1="44402" y1="99678" x2="71537" y2="99678"/>
                        <a14:backgroundMark x1="71537" y1="99678" x2="82543" y2="99034"/>
                        <a14:backgroundMark x1="82543" y1="99034" x2="91841" y2="99839"/>
                      </a14:backgroundRemoval>
                    </a14:imgEffect>
                  </a14:imgLayer>
                </a14:imgProps>
              </a:ext>
            </a:extLst>
          </a:blip>
          <a:srcRect t="1" b="-2105"/>
          <a:stretch/>
        </p:blipFill>
        <p:spPr>
          <a:xfrm>
            <a:off x="6638261" y="409244"/>
            <a:ext cx="5373630" cy="64653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0953-A5B3-45BF-9BAE-766BCD44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39" y="1767307"/>
            <a:ext cx="5892209" cy="4194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Ribosomes 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are made of rRNA and proteins.</a:t>
            </a:r>
          </a:p>
          <a:p>
            <a:pPr marL="0" indent="0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They are the site of assembly of polypeptide chains and are found within the cytoplasm of the cell.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969D8A-7DB1-42CA-A4C2-A1BD8F36D212}"/>
              </a:ext>
            </a:extLst>
          </p:cNvPr>
          <p:cNvSpPr/>
          <p:nvPr/>
        </p:nvSpPr>
        <p:spPr>
          <a:xfrm>
            <a:off x="838200" y="2239347"/>
            <a:ext cx="5257800" cy="109168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ACD06-D4A8-C81C-6D44-D05F9C4802FE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R I B O S O M A L   R N A     (rRNA)</a:t>
            </a:r>
          </a:p>
        </p:txBody>
      </p:sp>
    </p:spTree>
    <p:extLst>
      <p:ext uri="{BB962C8B-B14F-4D97-AF65-F5344CB8AC3E}">
        <p14:creationId xmlns:p14="http://schemas.microsoft.com/office/powerpoint/2010/main" val="35979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9"/>
    </mc:Choice>
    <mc:Fallback xmlns="">
      <p:transition spd="slow" advTm="3375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1E350-4242-2CA6-1242-7BC944D78F07}"/>
              </a:ext>
            </a:extLst>
          </p:cNvPr>
          <p:cNvSpPr txBox="1"/>
          <p:nvPr/>
        </p:nvSpPr>
        <p:spPr>
          <a:xfrm>
            <a:off x="139416" y="778888"/>
            <a:ext cx="11973561" cy="628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300" b="1" dirty="0">
                <a:solidFill>
                  <a:srgbClr val="0A0A0A"/>
                </a:solidFill>
                <a:latin typeface="Bai Jamjuree" pitchFamily="2" charset="-34"/>
                <a:cs typeface="Bai Jamjuree" pitchFamily="2" charset="-34"/>
              </a:rPr>
              <a:t>Gene Expression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Gene expression involves the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transcription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 and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translation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 of DNA sequences. Only a fraction of the genes in a cell are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expressed.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Transcription and translation involves three types of RNA (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mRNA, tRNA and rRNA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).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RNA is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single stranded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and is composed of nucleotides containing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ribose sugar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, phosphate and one of four bases: cytosine, guanine, adenine and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uracil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Messenger RNA (mRNA) carries a copy of the DNA code from the nucleus to the ribosome.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mRNA is transcribed from DNA in the nucleus and translated into proteins by ribosomes in the cytoplasm. Each triplet of bases on the mRNA molecule is called a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codon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and codes for a specific amino acid.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Transfer RNA (tRNA) folds due to complementary base pairing. Each tRNA molecule carries its specific amino acid to the ribosome.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 tRNA molecule has an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anticodon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(an exposed triplet of bases) at one end and an attachment site for a specific amino acid at the other end.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Ribosomal RNA (rRNA) and proteins form the ribosome. </a:t>
            </a:r>
          </a:p>
          <a:p>
            <a:endParaRPr lang="en-GB" sz="2300" dirty="0">
              <a:effectLst/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A3E90-9E9B-D6F2-AED7-F9E0A52918B1}"/>
              </a:ext>
            </a:extLst>
          </p:cNvPr>
          <p:cNvSpPr/>
          <p:nvPr/>
        </p:nvSpPr>
        <p:spPr>
          <a:xfrm>
            <a:off x="0" y="143888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C O U R S E   S P E C   N O T E S</a:t>
            </a:r>
          </a:p>
        </p:txBody>
      </p:sp>
      <p:pic>
        <p:nvPicPr>
          <p:cNvPr id="5" name="Graphic 4" descr="Pencil outline">
            <a:extLst>
              <a:ext uri="{FF2B5EF4-FFF2-40B4-BE49-F238E27FC236}">
                <a16:creationId xmlns:a16="http://schemas.microsoft.com/office/drawing/2014/main" id="{5C5CBC36-BF02-605A-7D81-E53C3CC0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976" y="143888"/>
            <a:ext cx="1270001" cy="12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85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A9BCD-154C-423D-A687-EE7F10F8E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14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Make a summary poster on one of the following:</a:t>
            </a:r>
          </a:p>
          <a:p>
            <a:pPr marL="0" indent="0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  <a:p>
            <a:pPr marL="514350" indent="-514350">
              <a:buAutoNum type="arabicPeriod"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The differences between DNA and RNA</a:t>
            </a:r>
          </a:p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OR</a:t>
            </a:r>
          </a:p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2. The three types of RNA</a:t>
            </a:r>
          </a:p>
          <a:p>
            <a:pPr marL="0" indent="0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i="1" dirty="0">
                <a:latin typeface="Bai Jamjuree" pitchFamily="2" charset="-34"/>
                <a:cs typeface="Bai Jamjuree" pitchFamily="2" charset="-34"/>
              </a:rPr>
              <a:t>Remember to include diagrams!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B0647-86BA-4091-8B75-74BB08714A9C}"/>
              </a:ext>
            </a:extLst>
          </p:cNvPr>
          <p:cNvSpPr txBox="1"/>
          <p:nvPr/>
        </p:nvSpPr>
        <p:spPr>
          <a:xfrm>
            <a:off x="6568751" y="6391469"/>
            <a:ext cx="545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https://www.youtube.com/watch?v=JQByjprj_mA</a:t>
            </a:r>
            <a:r>
              <a:rPr lang="en-GB" dirty="0"/>
              <a:t> (6:30)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DFA8EE-E725-5D3E-89A7-D8D3F0FF0D68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S U M M A R Y    P O S T E R</a:t>
            </a:r>
          </a:p>
        </p:txBody>
      </p:sp>
    </p:spTree>
    <p:extLst>
      <p:ext uri="{BB962C8B-B14F-4D97-AF65-F5344CB8AC3E}">
        <p14:creationId xmlns:p14="http://schemas.microsoft.com/office/powerpoint/2010/main" val="75060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1291-9C18-42AE-ADFC-FCC45DDE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862" y="1112270"/>
            <a:ext cx="11153991" cy="103493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enzyme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RNA polymerase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begins transcription by unwinding and unzipping the double helix of the gene to be expressed.</a:t>
            </a:r>
          </a:p>
        </p:txBody>
      </p:sp>
      <p:pic>
        <p:nvPicPr>
          <p:cNvPr id="8194" name="Picture 2" descr="Newsletter | RSG Germany">
            <a:extLst>
              <a:ext uri="{FF2B5EF4-FFF2-40B4-BE49-F238E27FC236}">
                <a16:creationId xmlns:a16="http://schemas.microsoft.com/office/drawing/2014/main" id="{CABC1B8A-2812-4E01-8894-79A5302B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47" y="2400983"/>
            <a:ext cx="9954705" cy="39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1126C8-188A-6A95-EC63-F0C86DDBCBD1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C R I P T I O N</a:t>
            </a:r>
          </a:p>
        </p:txBody>
      </p:sp>
    </p:spTree>
    <p:extLst>
      <p:ext uri="{BB962C8B-B14F-4D97-AF65-F5344CB8AC3E}">
        <p14:creationId xmlns:p14="http://schemas.microsoft.com/office/powerpoint/2010/main" val="16684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84"/>
    </mc:Choice>
    <mc:Fallback xmlns="">
      <p:transition spd="slow" advTm="6438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1291-9C18-42AE-ADFC-FCC45DDE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862" y="1112270"/>
            <a:ext cx="11153991" cy="10349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Free RNA nucleotides line up against the exposed DNA.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Complementary base pairing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ensures that the RNA bases are in the correct position.</a:t>
            </a:r>
          </a:p>
        </p:txBody>
      </p:sp>
      <p:pic>
        <p:nvPicPr>
          <p:cNvPr id="8194" name="Picture 2" descr="Newsletter | RSG Germany">
            <a:extLst>
              <a:ext uri="{FF2B5EF4-FFF2-40B4-BE49-F238E27FC236}">
                <a16:creationId xmlns:a16="http://schemas.microsoft.com/office/drawing/2014/main" id="{CABC1B8A-2812-4E01-8894-79A5302BF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47" y="2400983"/>
            <a:ext cx="9954705" cy="39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1126C8-188A-6A95-EC63-F0C86DDBCBD1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C R I P T I O N</a:t>
            </a:r>
          </a:p>
        </p:txBody>
      </p:sp>
    </p:spTree>
    <p:extLst>
      <p:ext uri="{BB962C8B-B14F-4D97-AF65-F5344CB8AC3E}">
        <p14:creationId xmlns:p14="http://schemas.microsoft.com/office/powerpoint/2010/main" val="109115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84"/>
    </mc:Choice>
    <mc:Fallback>
      <p:transition spd="slow" advTm="643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A426-61CF-42BD-9C90-6F5B515E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3000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030A0"/>
                </a:solidFill>
                <a:latin typeface="Bai Jamjuree" pitchFamily="2" charset="-34"/>
                <a:cs typeface="Bai Jamjuree" pitchFamily="2" charset="-34"/>
              </a:rPr>
              <a:t>Which word means “the small section of DNA that codes for the production of a specific protein”?</a:t>
            </a:r>
          </a:p>
        </p:txBody>
      </p:sp>
      <p:pic>
        <p:nvPicPr>
          <p:cNvPr id="1026" name="Picture 2" descr="BIOLOGY 101 — THE ANATOMY OF EVOLUTION">
            <a:extLst>
              <a:ext uri="{FF2B5EF4-FFF2-40B4-BE49-F238E27FC236}">
                <a16:creationId xmlns:a16="http://schemas.microsoft.com/office/drawing/2014/main" id="{17BD5FF2-3C76-4535-9683-2CD60F08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3160"/>
            <a:ext cx="9525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1B011-0199-4699-A2BD-869E678CB4D9}"/>
              </a:ext>
            </a:extLst>
          </p:cNvPr>
          <p:cNvSpPr txBox="1"/>
          <p:nvPr/>
        </p:nvSpPr>
        <p:spPr>
          <a:xfrm>
            <a:off x="7315200" y="5309118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    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BFC9-5B9D-42D9-8DF3-A55F14438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0261" y="3862874"/>
            <a:ext cx="2343539" cy="1362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i="1" dirty="0">
                <a:latin typeface="Bai Jamjuree" pitchFamily="2" charset="-34"/>
                <a:cs typeface="Bai Jamjuree" pitchFamily="2" charset="-34"/>
              </a:rPr>
              <a:t>GENE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7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6BAB-70A2-4301-8E16-B23BFF0D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ai Jamjuree" pitchFamily="2" charset="-34"/>
                <a:cs typeface="Bai Jamjuree" pitchFamily="2" charset="-34"/>
              </a:rPr>
              <a:t>Remember!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661C0-3527-49AD-AE87-98E2822D2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3176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Uracil replaces Thymine in RNA.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So what would the bases be on this mRNA strand?</a:t>
            </a:r>
          </a:p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(top to bottom)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5" name="Picture 4" descr="A picture containing text, device, thermometer, gauge&#10;&#10;Description automatically generated">
            <a:extLst>
              <a:ext uri="{FF2B5EF4-FFF2-40B4-BE49-F238E27FC236}">
                <a16:creationId xmlns:a16="http://schemas.microsoft.com/office/drawing/2014/main" id="{0B16DE6E-7128-491E-B104-3F6CACEFC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223" y="581821"/>
            <a:ext cx="2735094" cy="55951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D0B930-47B3-4C2B-8F37-C99D475C8CC8}"/>
              </a:ext>
            </a:extLst>
          </p:cNvPr>
          <p:cNvSpPr/>
          <p:nvPr/>
        </p:nvSpPr>
        <p:spPr>
          <a:xfrm>
            <a:off x="9239212" y="831952"/>
            <a:ext cx="301558" cy="3297676"/>
          </a:xfrm>
          <a:prstGeom prst="rect">
            <a:avLst/>
          </a:prstGeom>
          <a:solidFill>
            <a:srgbClr val="EFE7CE"/>
          </a:solidFill>
          <a:ln>
            <a:solidFill>
              <a:srgbClr val="EFE7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5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1291-9C18-42AE-ADFC-FCC45DDE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370" y="1160606"/>
            <a:ext cx="10785049" cy="32177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RNA nucleotides are joined together to make a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primary transcript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- a complementary copy of the gene.</a:t>
            </a:r>
          </a:p>
          <a:p>
            <a:pPr marL="0" indent="0" algn="ctr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10242" name="Picture 2" descr="The genetic code &amp; codon table (article) | Khan Academy">
            <a:extLst>
              <a:ext uri="{FF2B5EF4-FFF2-40B4-BE49-F238E27FC236}">
                <a16:creationId xmlns:a16="http://schemas.microsoft.com/office/drawing/2014/main" id="{FCDCE8AC-E546-416F-8C49-9166FFD6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69" y="2769462"/>
            <a:ext cx="8135804" cy="338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3341B-1C98-2DB7-C049-5F08AD22A50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C R I P T I O 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DEB09B-6968-C8F9-A0EF-5BDAABB68DEB}"/>
              </a:ext>
            </a:extLst>
          </p:cNvPr>
          <p:cNvSpPr/>
          <p:nvPr/>
        </p:nvSpPr>
        <p:spPr>
          <a:xfrm>
            <a:off x="2923309" y="5347855"/>
            <a:ext cx="1842655" cy="5818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AA2A0E-9EC2-A2A8-055D-9C63CC96523F}"/>
              </a:ext>
            </a:extLst>
          </p:cNvPr>
          <p:cNvSpPr/>
          <p:nvPr/>
        </p:nvSpPr>
        <p:spPr>
          <a:xfrm>
            <a:off x="5016243" y="5406449"/>
            <a:ext cx="2146557" cy="5818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5C0351-4E8D-F64F-8530-69F31063C1ED}"/>
              </a:ext>
            </a:extLst>
          </p:cNvPr>
          <p:cNvSpPr/>
          <p:nvPr/>
        </p:nvSpPr>
        <p:spPr>
          <a:xfrm>
            <a:off x="5819604" y="5240051"/>
            <a:ext cx="485807" cy="5818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EC7CD-7787-71E0-14D0-9366280EF634}"/>
              </a:ext>
            </a:extLst>
          </p:cNvPr>
          <p:cNvSpPr/>
          <p:nvPr/>
        </p:nvSpPr>
        <p:spPr>
          <a:xfrm>
            <a:off x="2923309" y="5240051"/>
            <a:ext cx="894516" cy="5818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3"/>
    </mc:Choice>
    <mc:Fallback xmlns="">
      <p:transition spd="slow" advTm="6976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RNA splicing? – YourGenome">
            <a:extLst>
              <a:ext uri="{FF2B5EF4-FFF2-40B4-BE49-F238E27FC236}">
                <a16:creationId xmlns:a16="http://schemas.microsoft.com/office/drawing/2014/main" id="{43A1F4D5-BFF9-9546-B1F3-E161DEB06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r="9391" b="37499"/>
          <a:stretch/>
        </p:blipFill>
        <p:spPr bwMode="auto">
          <a:xfrm>
            <a:off x="4866787" y="1411293"/>
            <a:ext cx="6905631" cy="437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1291-9C18-42AE-ADFC-FCC45DDE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38" y="1059697"/>
            <a:ext cx="11874562" cy="2369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Eukaryotic genes have coding regions (</a:t>
            </a: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exons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) and non-coding regions (</a:t>
            </a: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introns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).</a:t>
            </a:r>
          </a:p>
          <a:p>
            <a:pPr marL="0" indent="0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C642-DEE9-427E-BCF5-0E13614D060F}"/>
              </a:ext>
            </a:extLst>
          </p:cNvPr>
          <p:cNvSpPr txBox="1"/>
          <p:nvPr/>
        </p:nvSpPr>
        <p:spPr>
          <a:xfrm>
            <a:off x="993419" y="2742278"/>
            <a:ext cx="72586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erfering </a:t>
            </a:r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rons</a:t>
            </a:r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</a:p>
          <a:p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Ex</a:t>
            </a:r>
            <a:r>
              <a:rPr lang="en-GB" sz="2800" i="1" dirty="0">
                <a:latin typeface="Bahnschrift" panose="020B0502040204020203" pitchFamily="34" charset="0"/>
              </a:rPr>
              <a:t>cellent</a:t>
            </a:r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 Ex</a:t>
            </a:r>
            <a:r>
              <a:rPr lang="en-GB" sz="2800" i="1" dirty="0">
                <a:latin typeface="Bahnschrift" panose="020B0502040204020203" pitchFamily="34" charset="0"/>
              </a:rPr>
              <a:t>ons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5FF3D388-162A-4934-96A3-D34E5E6D3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38" y="4473993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323303-24C1-B05C-1F85-4B9D3C7A9446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R N A    S P L I C I N 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38166-C68D-4F2F-1A8F-8E7D0EFB56F7}"/>
              </a:ext>
            </a:extLst>
          </p:cNvPr>
          <p:cNvSpPr txBox="1"/>
          <p:nvPr/>
        </p:nvSpPr>
        <p:spPr>
          <a:xfrm>
            <a:off x="1015938" y="4213332"/>
            <a:ext cx="3850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rons </a:t>
            </a:r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errupt.</a:t>
            </a:r>
          </a:p>
          <a:p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Ex</a:t>
            </a:r>
            <a:r>
              <a:rPr lang="en-GB" sz="2800" i="1" dirty="0">
                <a:latin typeface="Bahnschrift" panose="020B0502040204020203" pitchFamily="34" charset="0"/>
              </a:rPr>
              <a:t>ons are </a:t>
            </a:r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ex</a:t>
            </a:r>
            <a:r>
              <a:rPr lang="en-GB" sz="2800" i="1" dirty="0">
                <a:latin typeface="Bahnschrift" panose="020B0502040204020203" pitchFamily="34" charset="0"/>
              </a:rPr>
              <a:t>pressed.</a:t>
            </a:r>
          </a:p>
        </p:txBody>
      </p:sp>
      <p:pic>
        <p:nvPicPr>
          <p:cNvPr id="13" name="Graphic 12" descr="Head with gears">
            <a:extLst>
              <a:ext uri="{FF2B5EF4-FFF2-40B4-BE49-F238E27FC236}">
                <a16:creationId xmlns:a16="http://schemas.microsoft.com/office/drawing/2014/main" id="{0204ACA4-BC9B-63A9-8531-61489A39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38" y="3019244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A47A9C-7680-00D7-F0D0-404A879E5499}"/>
              </a:ext>
            </a:extLst>
          </p:cNvPr>
          <p:cNvSpPr/>
          <p:nvPr/>
        </p:nvSpPr>
        <p:spPr>
          <a:xfrm>
            <a:off x="3952949" y="1890405"/>
            <a:ext cx="11347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DNA strand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BC885-763F-B154-A467-12259771AF0C}"/>
              </a:ext>
            </a:extLst>
          </p:cNvPr>
          <p:cNvSpPr/>
          <p:nvPr/>
        </p:nvSpPr>
        <p:spPr>
          <a:xfrm>
            <a:off x="4394149" y="3556960"/>
            <a:ext cx="1387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Primary transcript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9F8EB0-030B-761D-F7AA-23686C19FC56}"/>
              </a:ext>
            </a:extLst>
          </p:cNvPr>
          <p:cNvSpPr/>
          <p:nvPr/>
        </p:nvSpPr>
        <p:spPr>
          <a:xfrm>
            <a:off x="5339425" y="4984066"/>
            <a:ext cx="13870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Mature</a:t>
            </a:r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 transcript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907BB-78EE-3EF7-2D26-19E0C2307DB9}"/>
              </a:ext>
            </a:extLst>
          </p:cNvPr>
          <p:cNvSpPr/>
          <p:nvPr/>
        </p:nvSpPr>
        <p:spPr>
          <a:xfrm>
            <a:off x="6368072" y="6171209"/>
            <a:ext cx="41700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mRNA carries copy out of nucleus to ribosome.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19" name="Picture 2" descr="What is RNA splicing? – YourGenome">
            <a:extLst>
              <a:ext uri="{FF2B5EF4-FFF2-40B4-BE49-F238E27FC236}">
                <a16:creationId xmlns:a16="http://schemas.microsoft.com/office/drawing/2014/main" id="{14686A8B-BCCB-33E1-653B-7087BB357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t="41540" r="43068" b="46608"/>
          <a:stretch/>
        </p:blipFill>
        <p:spPr bwMode="auto">
          <a:xfrm>
            <a:off x="8075554" y="5565475"/>
            <a:ext cx="488096" cy="8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5"/>
    </mc:Choice>
    <mc:Fallback xmlns="">
      <p:transition spd="slow" advTm="4404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1291-9C18-42AE-ADFC-FCC45DDEE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37" y="847037"/>
            <a:ext cx="12342253" cy="2369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introns are removed from the primary mRNA transcript and the exons are then spliced together to form a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mature mRNA transcript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C642-DEE9-427E-BCF5-0E13614D060F}"/>
              </a:ext>
            </a:extLst>
          </p:cNvPr>
          <p:cNvSpPr txBox="1"/>
          <p:nvPr/>
        </p:nvSpPr>
        <p:spPr>
          <a:xfrm>
            <a:off x="993419" y="2742278"/>
            <a:ext cx="72586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erfering </a:t>
            </a:r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rons</a:t>
            </a:r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 </a:t>
            </a:r>
          </a:p>
          <a:p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Ex</a:t>
            </a:r>
            <a:r>
              <a:rPr lang="en-GB" sz="2800" i="1" dirty="0">
                <a:latin typeface="Bahnschrift" panose="020B0502040204020203" pitchFamily="34" charset="0"/>
              </a:rPr>
              <a:t>cellent</a:t>
            </a:r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 Ex</a:t>
            </a:r>
            <a:r>
              <a:rPr lang="en-GB" sz="2800" i="1" dirty="0">
                <a:latin typeface="Bahnschrift" panose="020B0502040204020203" pitchFamily="34" charset="0"/>
              </a:rPr>
              <a:t>ons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5FF3D388-162A-4934-96A3-D34E5E6D3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38" y="4473993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323303-24C1-B05C-1F85-4B9D3C7A9446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R N A    S P L I C I N 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38166-C68D-4F2F-1A8F-8E7D0EFB56F7}"/>
              </a:ext>
            </a:extLst>
          </p:cNvPr>
          <p:cNvSpPr txBox="1"/>
          <p:nvPr/>
        </p:nvSpPr>
        <p:spPr>
          <a:xfrm>
            <a:off x="1015938" y="4213332"/>
            <a:ext cx="38508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rons </a:t>
            </a:r>
            <a:r>
              <a:rPr lang="en-GB" sz="2800" i="1" dirty="0">
                <a:solidFill>
                  <a:srgbClr val="C00000"/>
                </a:solidFill>
                <a:latin typeface="Bahnschrift" panose="020B0502040204020203" pitchFamily="34" charset="0"/>
              </a:rPr>
              <a:t>int</a:t>
            </a:r>
            <a:r>
              <a:rPr lang="en-GB" sz="2800" i="1" dirty="0">
                <a:latin typeface="Bahnschrift" panose="020B0502040204020203" pitchFamily="34" charset="0"/>
              </a:rPr>
              <a:t>errupt.</a:t>
            </a:r>
          </a:p>
          <a:p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Ex</a:t>
            </a:r>
            <a:r>
              <a:rPr lang="en-GB" sz="2800" i="1" dirty="0">
                <a:latin typeface="Bahnschrift" panose="020B0502040204020203" pitchFamily="34" charset="0"/>
              </a:rPr>
              <a:t>ons are </a:t>
            </a:r>
            <a:r>
              <a:rPr lang="en-GB" sz="2800" i="1" dirty="0">
                <a:solidFill>
                  <a:srgbClr val="00B050"/>
                </a:solidFill>
                <a:latin typeface="Bahnschrift" panose="020B0502040204020203" pitchFamily="34" charset="0"/>
              </a:rPr>
              <a:t>ex</a:t>
            </a:r>
            <a:r>
              <a:rPr lang="en-GB" sz="2800" i="1" dirty="0">
                <a:latin typeface="Bahnschrift" panose="020B0502040204020203" pitchFamily="34" charset="0"/>
              </a:rPr>
              <a:t>pressed.</a:t>
            </a:r>
          </a:p>
        </p:txBody>
      </p:sp>
      <p:pic>
        <p:nvPicPr>
          <p:cNvPr id="13" name="Graphic 12" descr="Head with gears">
            <a:extLst>
              <a:ext uri="{FF2B5EF4-FFF2-40B4-BE49-F238E27FC236}">
                <a16:creationId xmlns:a16="http://schemas.microsoft.com/office/drawing/2014/main" id="{0204ACA4-BC9B-63A9-8531-61489A39C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38" y="3019244"/>
            <a:ext cx="914400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4F95B-C054-BEC4-11C7-6A4E92EB986B}"/>
              </a:ext>
            </a:extLst>
          </p:cNvPr>
          <p:cNvGrpSpPr/>
          <p:nvPr/>
        </p:nvGrpSpPr>
        <p:grpSpPr>
          <a:xfrm>
            <a:off x="4866787" y="1672954"/>
            <a:ext cx="6670331" cy="4981236"/>
            <a:chOff x="3952949" y="1411293"/>
            <a:chExt cx="7819469" cy="5393034"/>
          </a:xfrm>
        </p:grpSpPr>
        <p:pic>
          <p:nvPicPr>
            <p:cNvPr id="1026" name="Picture 2" descr="What is RNA splicing? – YourGenome">
              <a:extLst>
                <a:ext uri="{FF2B5EF4-FFF2-40B4-BE49-F238E27FC236}">
                  <a16:creationId xmlns:a16="http://schemas.microsoft.com/office/drawing/2014/main" id="{43A1F4D5-BFF9-9546-B1F3-E161DEB065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4" r="9391" b="37499"/>
            <a:stretch/>
          </p:blipFill>
          <p:spPr bwMode="auto">
            <a:xfrm>
              <a:off x="4866787" y="1411293"/>
              <a:ext cx="6905631" cy="43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A47A9C-7680-00D7-F0D0-404A879E5499}"/>
                </a:ext>
              </a:extLst>
            </p:cNvPr>
            <p:cNvSpPr/>
            <p:nvPr/>
          </p:nvSpPr>
          <p:spPr>
            <a:xfrm>
              <a:off x="3952949" y="1890405"/>
              <a:ext cx="1134719" cy="6331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i Jamjuree" pitchFamily="2" charset="-34"/>
                  <a:cs typeface="Bai Jamjuree" pitchFamily="2" charset="-34"/>
                </a:rPr>
                <a:t>DNA strand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9BC885-763F-B154-A467-12259771AF0C}"/>
                </a:ext>
              </a:extLst>
            </p:cNvPr>
            <p:cNvSpPr/>
            <p:nvPr/>
          </p:nvSpPr>
          <p:spPr>
            <a:xfrm>
              <a:off x="4394149" y="3556961"/>
              <a:ext cx="1387038" cy="6331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i Jamjuree" pitchFamily="2" charset="-34"/>
                  <a:cs typeface="Bai Jamjuree" pitchFamily="2" charset="-34"/>
                </a:rPr>
                <a:t>Primary transcript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9F8EB0-030B-761D-F7AA-23686C19FC56}"/>
                </a:ext>
              </a:extLst>
            </p:cNvPr>
            <p:cNvSpPr/>
            <p:nvPr/>
          </p:nvSpPr>
          <p:spPr>
            <a:xfrm>
              <a:off x="5339424" y="4984066"/>
              <a:ext cx="1387038" cy="6331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i Jamjuree" pitchFamily="2" charset="-34"/>
                  <a:cs typeface="Bai Jamjuree" pitchFamily="2" charset="-34"/>
                </a:rPr>
                <a:t>Mature</a:t>
              </a:r>
              <a:r>
                <a:rPr lang="en-GB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i Jamjuree" pitchFamily="2" charset="-34"/>
                  <a:cs typeface="Bai Jamjuree" pitchFamily="2" charset="-34"/>
                </a:rPr>
                <a:t> transcript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1907BB-78EE-3EF7-2D26-19E0C2307DB9}"/>
                </a:ext>
              </a:extLst>
            </p:cNvPr>
            <p:cNvSpPr/>
            <p:nvPr/>
          </p:nvSpPr>
          <p:spPr>
            <a:xfrm>
              <a:off x="6368072" y="6171209"/>
              <a:ext cx="4170078" cy="6331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i Jamjuree" pitchFamily="2" charset="-34"/>
                  <a:cs typeface="Bai Jamjuree" pitchFamily="2" charset="-34"/>
                </a:rPr>
                <a:t>mRNA carries copy out of nucleus to ribosome.</a:t>
              </a:r>
              <a:endParaRPr lang="en-GB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endParaRPr>
            </a:p>
          </p:txBody>
        </p:sp>
        <p:pic>
          <p:nvPicPr>
            <p:cNvPr id="19" name="Picture 2" descr="What is RNA splicing? – YourGenome">
              <a:extLst>
                <a:ext uri="{FF2B5EF4-FFF2-40B4-BE49-F238E27FC236}">
                  <a16:creationId xmlns:a16="http://schemas.microsoft.com/office/drawing/2014/main" id="{14686A8B-BCCB-33E1-653B-7087BB357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71" t="41540" r="43068" b="46608"/>
            <a:stretch/>
          </p:blipFill>
          <p:spPr bwMode="auto">
            <a:xfrm>
              <a:off x="8075554" y="5565475"/>
              <a:ext cx="488096" cy="83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030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45"/>
    </mc:Choice>
    <mc:Fallback>
      <p:transition spd="slow" advTm="4404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lternative RNA Splicing and mRNA Degradation - Gen. BIO #2">
            <a:extLst>
              <a:ext uri="{FF2B5EF4-FFF2-40B4-BE49-F238E27FC236}">
                <a16:creationId xmlns:a16="http://schemas.microsoft.com/office/drawing/2014/main" id="{C2CD2210-1ECF-49B6-AB78-AC050B5A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35" y="1331818"/>
            <a:ext cx="6734649" cy="50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35C5F-1C83-4DF7-9F7D-852ECAA6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6" y="1116002"/>
            <a:ext cx="5447839" cy="3492715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Alternative splicing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means that several different mature mRNA transcripts (and therefore several proteins) can be made from one primary transcript.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C120D-CBC2-419B-A3C6-3DE1A10FFAC2}"/>
              </a:ext>
            </a:extLst>
          </p:cNvPr>
          <p:cNvSpPr txBox="1"/>
          <p:nvPr/>
        </p:nvSpPr>
        <p:spPr>
          <a:xfrm>
            <a:off x="63716" y="3670043"/>
            <a:ext cx="475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i Jamjuree" pitchFamily="2" charset="-34"/>
                <a:cs typeface="Bai Jamjuree" pitchFamily="2" charset="-34"/>
              </a:rPr>
              <a:t>Exons are always kept in the same </a:t>
            </a:r>
            <a:r>
              <a:rPr lang="en-GB" sz="2800" b="1" dirty="0">
                <a:latin typeface="Bai Jamjuree" pitchFamily="2" charset="-34"/>
                <a:cs typeface="Bai Jamjuree" pitchFamily="2" charset="-34"/>
              </a:rPr>
              <a:t>order</a:t>
            </a:r>
            <a:r>
              <a:rPr lang="en-GB" sz="2800" dirty="0">
                <a:latin typeface="Bai Jamjuree" pitchFamily="2" charset="-34"/>
                <a:cs typeface="Bai Jamjuree" pitchFamily="2" charset="-34"/>
              </a:rPr>
              <a:t> after splicing.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986C7-2F78-EC3B-5A3A-45C24AAC86E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A L T E R N A T I V E    R N A    S P L I C I N G </a:t>
            </a:r>
          </a:p>
        </p:txBody>
      </p:sp>
    </p:spTree>
    <p:extLst>
      <p:ext uri="{BB962C8B-B14F-4D97-AF65-F5344CB8AC3E}">
        <p14:creationId xmlns:p14="http://schemas.microsoft.com/office/powerpoint/2010/main" val="10584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91"/>
    </mc:Choice>
    <mc:Fallback xmlns="">
      <p:transition spd="slow" advTm="11209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0CF9EB-279B-3138-B770-9F3DBEC1BB6B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E X T B O O K   Q U E S T I O N S </a:t>
            </a:r>
          </a:p>
        </p:txBody>
      </p:sp>
      <p:pic>
        <p:nvPicPr>
          <p:cNvPr id="13314" name="Picture 2" descr="Higher Human Biology: Applying Knowledge and Skills: Amazon.co.uk: Marsh,  Clare, Simms, James, Stevenson, Caroline, Torrance, James, Fullarton, James:  9781444192063: Books">
            <a:extLst>
              <a:ext uri="{FF2B5EF4-FFF2-40B4-BE49-F238E27FC236}">
                <a16:creationId xmlns:a16="http://schemas.microsoft.com/office/drawing/2014/main" id="{D2FBD180-AEC6-E6C8-9EF2-24256833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90" y="1486390"/>
            <a:ext cx="2941078" cy="381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B8942-0A92-D275-B1EA-5B6B510B9D6E}"/>
              </a:ext>
            </a:extLst>
          </p:cNvPr>
          <p:cNvSpPr txBox="1"/>
          <p:nvPr/>
        </p:nvSpPr>
        <p:spPr>
          <a:xfrm>
            <a:off x="806643" y="6046212"/>
            <a:ext cx="10227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Bai Jamjuree" pitchFamily="2" charset="-34"/>
                <a:cs typeface="Bai Jamjuree" pitchFamily="2" charset="-34"/>
              </a:rPr>
              <a:t>Questions are on </a:t>
            </a:r>
            <a:r>
              <a:rPr lang="en-GB" sz="2400" b="1" dirty="0">
                <a:latin typeface="Bai Jamjuree" pitchFamily="2" charset="-34"/>
                <a:cs typeface="Bai Jamjuree" pitchFamily="2" charset="-34"/>
              </a:rPr>
              <a:t>page 37 </a:t>
            </a:r>
            <a:r>
              <a:rPr lang="en-GB" sz="2400" dirty="0">
                <a:latin typeface="Bai Jamjuree" pitchFamily="2" charset="-34"/>
                <a:cs typeface="Bai Jamjuree" pitchFamily="2" charset="-34"/>
              </a:rPr>
              <a:t>and all answers can be found on the previous pages. Answer in your jotters in </a:t>
            </a:r>
            <a:r>
              <a:rPr lang="en-GB" sz="2400" b="1" dirty="0">
                <a:latin typeface="Bai Jamjuree" pitchFamily="2" charset="-34"/>
                <a:cs typeface="Bai Jamjuree" pitchFamily="2" charset="-34"/>
              </a:rPr>
              <a:t>full</a:t>
            </a:r>
            <a:r>
              <a:rPr lang="en-GB" sz="2400" dirty="0">
                <a:latin typeface="Bai Jamjuree" pitchFamily="2" charset="-34"/>
                <a:cs typeface="Bai Jamjuree" pitchFamily="2" charset="-34"/>
              </a:rPr>
              <a:t> sentences. </a:t>
            </a:r>
            <a:endParaRPr lang="en-US" sz="2400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18D56CBB-83CB-5951-735C-8D9052D4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55"/>
          <a:stretch/>
        </p:blipFill>
        <p:spPr>
          <a:xfrm>
            <a:off x="119895" y="851838"/>
            <a:ext cx="4317642" cy="4824254"/>
          </a:xfrm>
          <a:prstGeom prst="rect">
            <a:avLst/>
          </a:prstGeom>
        </p:spPr>
      </p:pic>
      <p:pic>
        <p:nvPicPr>
          <p:cNvPr id="7" name="Picture 6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721D99E1-D86B-3965-9384-45614FAE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15" b="-1040"/>
          <a:stretch/>
        </p:blipFill>
        <p:spPr>
          <a:xfrm>
            <a:off x="4437537" y="1335153"/>
            <a:ext cx="4317642" cy="1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4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9AB245-27AD-43C6-8F5B-7D82F4B2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496"/>
            <a:ext cx="7568165" cy="4985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A3156-9205-4B10-8693-9CCADA3F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15" y="858496"/>
            <a:ext cx="5942891" cy="2670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12D919-8AEF-9014-77BF-16C49B125E20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</p:spTree>
    <p:extLst>
      <p:ext uri="{BB962C8B-B14F-4D97-AF65-F5344CB8AC3E}">
        <p14:creationId xmlns:p14="http://schemas.microsoft.com/office/powerpoint/2010/main" val="5088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6"/>
    </mc:Choice>
    <mc:Fallback xmlns="">
      <p:transition spd="slow" advTm="1483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9AB245-27AD-43C6-8F5B-7D82F4B2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496"/>
            <a:ext cx="7568165" cy="4985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A3156-9205-4B10-8693-9CCADA3F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15" y="858496"/>
            <a:ext cx="5942891" cy="2670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12D919-8AEF-9014-77BF-16C49B125E20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61B6B-9E30-F8F4-6574-C6FD0CF13F92}"/>
              </a:ext>
            </a:extLst>
          </p:cNvPr>
          <p:cNvSpPr txBox="1"/>
          <p:nvPr/>
        </p:nvSpPr>
        <p:spPr>
          <a:xfrm>
            <a:off x="7174141" y="1281040"/>
            <a:ext cx="385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Intron / Intron 1 / Intron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05010-B041-8B79-2CB9-F7C7BE6684FE}"/>
              </a:ext>
            </a:extLst>
          </p:cNvPr>
          <p:cNvSpPr txBox="1"/>
          <p:nvPr/>
        </p:nvSpPr>
        <p:spPr>
          <a:xfrm>
            <a:off x="7174141" y="2061079"/>
            <a:ext cx="385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(Alternative) RNA Splicing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4803A-BCFE-C34F-5212-F15C16ED846F}"/>
              </a:ext>
            </a:extLst>
          </p:cNvPr>
          <p:cNvSpPr txBox="1"/>
          <p:nvPr/>
        </p:nvSpPr>
        <p:spPr>
          <a:xfrm>
            <a:off x="7356730" y="2760870"/>
            <a:ext cx="459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Different exons can be spliced together.</a:t>
            </a:r>
          </a:p>
        </p:txBody>
      </p:sp>
    </p:spTree>
    <p:extLst>
      <p:ext uri="{BB962C8B-B14F-4D97-AF65-F5344CB8AC3E}">
        <p14:creationId xmlns:p14="http://schemas.microsoft.com/office/powerpoint/2010/main" val="252061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6"/>
    </mc:Choice>
    <mc:Fallback>
      <p:transition spd="slow" advTm="1483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7637A-3FEF-4052-B2B2-C279CFA81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Bai Jamjuree" pitchFamily="2" charset="-34"/>
                <a:cs typeface="Bai Jamjuree" pitchFamily="2" charset="-34"/>
              </a:rPr>
              <a:t>Draw a diagram highlighting the key differences between DNA and RNA. </a:t>
            </a:r>
            <a:r>
              <a:rPr lang="en-GB" sz="3600" i="1" dirty="0">
                <a:latin typeface="Bai Jamjuree" pitchFamily="2" charset="-34"/>
                <a:cs typeface="Bai Jamjuree" pitchFamily="2" charset="-34"/>
              </a:rPr>
              <a:t>(3 marks)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8003BC-5F80-005E-36E0-2F72326F4AA9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S T A R T E R   Q U E S T I O N</a:t>
            </a:r>
          </a:p>
        </p:txBody>
      </p:sp>
    </p:spTree>
    <p:extLst>
      <p:ext uri="{BB962C8B-B14F-4D97-AF65-F5344CB8AC3E}">
        <p14:creationId xmlns:p14="http://schemas.microsoft.com/office/powerpoint/2010/main" val="1150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8"/>
    </mc:Choice>
    <mc:Fallback xmlns="">
      <p:transition spd="slow" advTm="2083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Differences Between DNA and RNA">
            <a:extLst>
              <a:ext uri="{FF2B5EF4-FFF2-40B4-BE49-F238E27FC236}">
                <a16:creationId xmlns:a16="http://schemas.microsoft.com/office/drawing/2014/main" id="{01545207-E083-42EA-A436-6D18E535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98" y="1031220"/>
            <a:ext cx="8097404" cy="539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7FB9E-E519-4762-8600-8E335DABF080}"/>
              </a:ext>
            </a:extLst>
          </p:cNvPr>
          <p:cNvSpPr txBox="1"/>
          <p:nvPr/>
        </p:nvSpPr>
        <p:spPr>
          <a:xfrm>
            <a:off x="1568211" y="1631247"/>
            <a:ext cx="471341" cy="65987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6835A-77CC-40C3-BD10-2D07984BF145}"/>
              </a:ext>
            </a:extLst>
          </p:cNvPr>
          <p:cNvSpPr txBox="1"/>
          <p:nvPr/>
        </p:nvSpPr>
        <p:spPr>
          <a:xfrm>
            <a:off x="10152448" y="2537791"/>
            <a:ext cx="471341" cy="65987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D414E-66A2-4A27-B956-1DA035BE2615}"/>
              </a:ext>
            </a:extLst>
          </p:cNvPr>
          <p:cNvSpPr txBox="1"/>
          <p:nvPr/>
        </p:nvSpPr>
        <p:spPr>
          <a:xfrm>
            <a:off x="10277909" y="4855214"/>
            <a:ext cx="471341" cy="65987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Bahnschrift" panose="020B0502040204020203" pitchFamily="34" charset="0"/>
              </a:rPr>
              <a:t>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2BFA7F-9CC0-4737-A60C-D0D5A826E4C5}"/>
              </a:ext>
            </a:extLst>
          </p:cNvPr>
          <p:cNvCxnSpPr>
            <a:cxnSpLocks/>
          </p:cNvCxnSpPr>
          <p:nvPr/>
        </p:nvCxnSpPr>
        <p:spPr>
          <a:xfrm>
            <a:off x="2047298" y="1961185"/>
            <a:ext cx="875011" cy="2168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EC876E-A84E-4A0B-91D3-503A21D38774}"/>
              </a:ext>
            </a:extLst>
          </p:cNvPr>
          <p:cNvCxnSpPr>
            <a:cxnSpLocks/>
          </p:cNvCxnSpPr>
          <p:nvPr/>
        </p:nvCxnSpPr>
        <p:spPr>
          <a:xfrm flipH="1" flipV="1">
            <a:off x="9351390" y="2762463"/>
            <a:ext cx="793312" cy="785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88FF80-29DE-4DF9-8B21-CA4C55E7A24D}"/>
              </a:ext>
            </a:extLst>
          </p:cNvPr>
          <p:cNvCxnSpPr>
            <a:cxnSpLocks/>
          </p:cNvCxnSpPr>
          <p:nvPr/>
        </p:nvCxnSpPr>
        <p:spPr>
          <a:xfrm flipH="1">
            <a:off x="9643621" y="5185152"/>
            <a:ext cx="634288" cy="26395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D8AFC3F-B360-67E1-0832-B721A3D5C3F9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S T A R T E R   Q U E S T I O N</a:t>
            </a:r>
          </a:p>
        </p:txBody>
      </p:sp>
    </p:spTree>
    <p:extLst>
      <p:ext uri="{BB962C8B-B14F-4D97-AF65-F5344CB8AC3E}">
        <p14:creationId xmlns:p14="http://schemas.microsoft.com/office/powerpoint/2010/main" val="36351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4"/>
    </mc:Choice>
    <mc:Fallback xmlns="">
      <p:transition spd="slow" advTm="327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52BC-2599-4A54-86E1-B4CF2659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9083" cy="285393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030A0"/>
                </a:solidFill>
                <a:latin typeface="Bai Jamjuree" pitchFamily="2" charset="-34"/>
                <a:cs typeface="Bai Jamjuree" pitchFamily="2" charset="-34"/>
              </a:rPr>
              <a:t>What is the name of the molecule that carries a complementary copy of the gene from the DNA to the ribosomes?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0D5E0-B412-441E-A318-254982656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072" y="3312367"/>
            <a:ext cx="7615335" cy="1101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i="1" dirty="0">
                <a:latin typeface="Bai Jamjuree" pitchFamily="2" charset="-34"/>
                <a:cs typeface="Bai Jamjuree" pitchFamily="2" charset="-34"/>
              </a:rPr>
              <a:t>mRNA (messenger RNA)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0C0AD-A431-4ECD-95C4-E9409E12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51" y="4051530"/>
            <a:ext cx="4280576" cy="28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F9F9-659D-4255-91D8-34B70E83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35" y="1189519"/>
            <a:ext cx="3866177" cy="53332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Ribosomes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 (made of rRNA and protein) are found in the cytoplasm.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A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mature mRNA transcript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leaves the nucleus and binds to a ribosome.</a:t>
            </a:r>
          </a:p>
        </p:txBody>
      </p:sp>
      <p:pic>
        <p:nvPicPr>
          <p:cNvPr id="14338" name="Picture 2" descr="Protein Synthesis (Updated) GIF | Gfycat">
            <a:extLst>
              <a:ext uri="{FF2B5EF4-FFF2-40B4-BE49-F238E27FC236}">
                <a16:creationId xmlns:a16="http://schemas.microsoft.com/office/drawing/2014/main" id="{7426D0BE-9576-42E8-BA46-D38DEEA46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35" y="1825624"/>
            <a:ext cx="7613299" cy="42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B5FA78-DA46-5C1D-0491-2B26EC0E788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L A T I O N</a:t>
            </a:r>
          </a:p>
        </p:txBody>
      </p:sp>
    </p:spTree>
    <p:extLst>
      <p:ext uri="{BB962C8B-B14F-4D97-AF65-F5344CB8AC3E}">
        <p14:creationId xmlns:p14="http://schemas.microsoft.com/office/powerpoint/2010/main" val="1680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5"/>
    </mc:Choice>
    <mc:Fallback xmlns="">
      <p:transition spd="slow" advTm="4991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F9F9-659D-4255-91D8-34B70E83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27" y="1096755"/>
            <a:ext cx="4094708" cy="531729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tRNA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 molecules found free in the cytoplasm transport their complementary amino acid to the ribosome.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anticodon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 on the tRNA aligns with it’s complementary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codon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 on the mRNA.</a:t>
            </a:r>
          </a:p>
          <a:p>
            <a:pPr marL="0" indent="0">
              <a:lnSpc>
                <a:spcPct val="160000"/>
              </a:lnSpc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14338" name="Picture 2" descr="Protein Synthesis (Updated) GIF | Gfycat">
            <a:extLst>
              <a:ext uri="{FF2B5EF4-FFF2-40B4-BE49-F238E27FC236}">
                <a16:creationId xmlns:a16="http://schemas.microsoft.com/office/drawing/2014/main" id="{7426D0BE-9576-42E8-BA46-D38DEEA46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35" y="1825624"/>
            <a:ext cx="7613299" cy="42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B5FA78-DA46-5C1D-0491-2B26EC0E788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L A T I O N</a:t>
            </a:r>
          </a:p>
        </p:txBody>
      </p:sp>
    </p:spTree>
    <p:extLst>
      <p:ext uri="{BB962C8B-B14F-4D97-AF65-F5344CB8AC3E}">
        <p14:creationId xmlns:p14="http://schemas.microsoft.com/office/powerpoint/2010/main" val="147094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15"/>
    </mc:Choice>
    <mc:Fallback>
      <p:transition spd="slow" advTm="4991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F9F9-659D-4255-91D8-34B70E83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91" y="1195370"/>
            <a:ext cx="3746909" cy="532737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amino acids on the tRNA molecules line up and polypeptide bonds join them together.</a:t>
            </a:r>
          </a:p>
          <a:p>
            <a:pPr marL="0" indent="0">
              <a:lnSpc>
                <a:spcPct val="170000"/>
              </a:lnSpc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Once the tRNA molecules have dropped off their amino acids they leave the ribosome.</a:t>
            </a:r>
          </a:p>
          <a:p>
            <a:pPr marL="0" indent="0">
              <a:lnSpc>
                <a:spcPct val="170000"/>
              </a:lnSpc>
              <a:buNone/>
            </a:pPr>
            <a:endParaRPr lang="en-GB" sz="2400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14338" name="Picture 2" descr="Protein Synthesis (Updated) GIF | Gfycat">
            <a:extLst>
              <a:ext uri="{FF2B5EF4-FFF2-40B4-BE49-F238E27FC236}">
                <a16:creationId xmlns:a16="http://schemas.microsoft.com/office/drawing/2014/main" id="{7426D0BE-9576-42E8-BA46-D38DEEA46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35" y="1825624"/>
            <a:ext cx="7613299" cy="42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B5FA78-DA46-5C1D-0491-2B26EC0E788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L A T I O N</a:t>
            </a:r>
          </a:p>
        </p:txBody>
      </p:sp>
    </p:spTree>
    <p:extLst>
      <p:ext uri="{BB962C8B-B14F-4D97-AF65-F5344CB8AC3E}">
        <p14:creationId xmlns:p14="http://schemas.microsoft.com/office/powerpoint/2010/main" val="335117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15"/>
    </mc:Choice>
    <mc:Fallback>
      <p:transition spd="slow" advTm="4991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F9F9-659D-4255-91D8-34B70E83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97" y="2045721"/>
            <a:ext cx="3322984" cy="36984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mRNA carries a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start codon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and a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stop codon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which causes translation to start and finish.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92ED1-B908-57EA-F954-EFBA1FAA9EFB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R A N S L A T I O N</a:t>
            </a:r>
          </a:p>
        </p:txBody>
      </p:sp>
      <p:pic>
        <p:nvPicPr>
          <p:cNvPr id="10" name="Picture 9" descr="A screenshot of a video game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DA3ADA69-714D-72CB-271D-FC3D50231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83" y="992560"/>
            <a:ext cx="7219820" cy="5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8"/>
    </mc:Choice>
    <mc:Fallback xmlns="">
      <p:transition spd="slow" advTm="3632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1E350-4242-2CA6-1242-7BC944D78F07}"/>
              </a:ext>
            </a:extLst>
          </p:cNvPr>
          <p:cNvSpPr txBox="1"/>
          <p:nvPr/>
        </p:nvSpPr>
        <p:spPr>
          <a:xfrm>
            <a:off x="139416" y="778888"/>
            <a:ext cx="11973561" cy="628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300" b="1" dirty="0">
                <a:solidFill>
                  <a:srgbClr val="0A0A0A"/>
                </a:solidFill>
                <a:latin typeface="Bai Jamjuree" pitchFamily="2" charset="-34"/>
                <a:cs typeface="Bai Jamjuree" pitchFamily="2" charset="-34"/>
              </a:rPr>
              <a:t>Gene Expression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The role of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RNA polymerase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in transcription of DNA into primary mRNA transcripts.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RNA polymerase moves along DNA unwinding the double helix and breaking the hydrogen bonds between the bases. RNA polymerase synthesises a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primary transcript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of mRNA from RNA nucleotides by complementary base pairing. </a:t>
            </a:r>
          </a:p>
          <a:p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RNA splicing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forms a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mature mRNA transcript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. Uracil in RNA is complementary to adenine.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The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introns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 of the primary transcript are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non- coding regions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and are removed.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The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exons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are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coding regions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and are joined together to form the mature transcript.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The order of the exons is unchanged during splicing. </a:t>
            </a:r>
          </a:p>
          <a:p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tRNA is involved in the translation of mRNA into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a polypeptide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at a ribosome. Translation begins at a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start codon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and ends at a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stop codon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. Anticodons bond to codons by complementary base pairing, translating the genetic code into a sequence of amino acids. Peptide bonds join the amino acids together. Each tRNA then leaves the ribosome as the polypeptide is formed. </a:t>
            </a:r>
          </a:p>
          <a:p>
            <a:endParaRPr lang="en-GB" sz="2300" dirty="0">
              <a:effectLst/>
              <a:latin typeface="Bai Jamjuree" pitchFamily="2" charset="-34"/>
              <a:cs typeface="Bai Jamjuree" pitchFamily="2" charset="-34"/>
            </a:endParaRPr>
          </a:p>
          <a:p>
            <a:endParaRPr lang="en-GB" sz="2300" dirty="0">
              <a:effectLst/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A3E90-9E9B-D6F2-AED7-F9E0A52918B1}"/>
              </a:ext>
            </a:extLst>
          </p:cNvPr>
          <p:cNvSpPr/>
          <p:nvPr/>
        </p:nvSpPr>
        <p:spPr>
          <a:xfrm>
            <a:off x="0" y="143888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C O U R S E   S P E C   N O T E S</a:t>
            </a:r>
          </a:p>
        </p:txBody>
      </p:sp>
      <p:pic>
        <p:nvPicPr>
          <p:cNvPr id="5" name="Graphic 4" descr="Pencil outline">
            <a:extLst>
              <a:ext uri="{FF2B5EF4-FFF2-40B4-BE49-F238E27FC236}">
                <a16:creationId xmlns:a16="http://schemas.microsoft.com/office/drawing/2014/main" id="{5C5CBC36-BF02-605A-7D81-E53C3CC0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976" y="143888"/>
            <a:ext cx="1270001" cy="12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72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2D993-43E2-49D8-86D8-6EE407879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Give two structural differences between DNA and RNA molecules. (2)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Name the enzyme which begins translation by unwinding and unzipping DNA. (1)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Genes are made up from base sequences known as introns and exons. State how introns and exons differ. (1)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Name the sites in a cell where proteins are synthesised. (1)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63E1C-AF9A-7DB8-3699-A2075B3460E8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R E V I E W   Q U E S T I O N S</a:t>
            </a:r>
          </a:p>
        </p:txBody>
      </p:sp>
    </p:spTree>
    <p:extLst>
      <p:ext uri="{BB962C8B-B14F-4D97-AF65-F5344CB8AC3E}">
        <p14:creationId xmlns:p14="http://schemas.microsoft.com/office/powerpoint/2010/main" val="26999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9"/>
    </mc:Choice>
    <mc:Fallback xmlns="">
      <p:transition spd="slow" advTm="9388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22FF-9162-4896-888A-DF67F36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Bahnschrift" panose="020B0502040204020203" pitchFamily="34" charset="0"/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D7D3B-AD12-43C8-9FBD-EED5B655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759"/>
            <a:ext cx="10515600" cy="4351338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GB" b="1" dirty="0">
                <a:latin typeface="Bahnschrift" panose="020B0502040204020203" pitchFamily="34" charset="0"/>
              </a:rPr>
              <a:t>Any two from:</a:t>
            </a:r>
          </a:p>
          <a:p>
            <a:r>
              <a:rPr lang="en-GB" dirty="0">
                <a:latin typeface="Bahnschrift" panose="020B0502040204020203" pitchFamily="34" charset="0"/>
              </a:rPr>
              <a:t>RNA single stranded and DNA double stranded;</a:t>
            </a:r>
          </a:p>
          <a:p>
            <a:r>
              <a:rPr lang="en-GB" dirty="0">
                <a:latin typeface="Bahnschrift" panose="020B0502040204020203" pitchFamily="34" charset="0"/>
              </a:rPr>
              <a:t>DNA contains deoxyribose sugar and RNA contains ribose sugar;</a:t>
            </a:r>
          </a:p>
          <a:p>
            <a:r>
              <a:rPr lang="en-GB" dirty="0">
                <a:latin typeface="Bahnschrift" panose="020B0502040204020203" pitchFamily="34" charset="0"/>
              </a:rPr>
              <a:t>DNA contains the base Thymine and RNA contains the base Uracil.</a:t>
            </a:r>
          </a:p>
          <a:p>
            <a:pPr marL="514350" indent="-514350">
              <a:buAutoNum type="arabicPeriod"/>
            </a:pPr>
            <a:endParaRPr lang="en-GB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i="1" dirty="0">
                <a:latin typeface="Bahnschrift" panose="020B0502040204020203" pitchFamily="34" charset="0"/>
              </a:rPr>
              <a:t>Remember: a comparison question is looking for the difference between the two molecules.</a:t>
            </a:r>
            <a:br>
              <a:rPr lang="en-GB" i="1" dirty="0">
                <a:latin typeface="Bahnschrift" panose="020B0502040204020203" pitchFamily="34" charset="0"/>
              </a:rPr>
            </a:br>
            <a:endParaRPr lang="en-GB" i="1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i="1" dirty="0">
                <a:latin typeface="Bahnschrift" panose="020B0502040204020203" pitchFamily="34" charset="0"/>
              </a:rPr>
              <a:t>“RNA is single stranded” would not be enough for the mark.</a:t>
            </a:r>
          </a:p>
        </p:txBody>
      </p:sp>
    </p:spTree>
    <p:extLst>
      <p:ext uri="{BB962C8B-B14F-4D97-AF65-F5344CB8AC3E}">
        <p14:creationId xmlns:p14="http://schemas.microsoft.com/office/powerpoint/2010/main" val="298265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22FF-9162-4896-888A-DF67F36A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Bahnschrift" panose="020B0502040204020203" pitchFamily="34" charset="0"/>
              </a:rPr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D7D3B-AD12-43C8-9FBD-EED5B655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7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Bahnschrift" panose="020B0502040204020203" pitchFamily="34" charset="0"/>
              </a:rPr>
              <a:t>2. RNA polymerase</a:t>
            </a:r>
          </a:p>
          <a:p>
            <a:pPr marL="0" indent="0">
              <a:buNone/>
            </a:pPr>
            <a:endParaRPr lang="en-GB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Bahnschrift" panose="020B0502040204020203" pitchFamily="34" charset="0"/>
              </a:rPr>
              <a:t>3. Introns are non-coding regions and exons are coding regions. 	</a:t>
            </a:r>
            <a:r>
              <a:rPr lang="en-GB" i="1" dirty="0">
                <a:latin typeface="Bahnschrift" panose="020B0502040204020203" pitchFamily="34" charset="0"/>
              </a:rPr>
              <a:t>(you must say both parts for the mark!)</a:t>
            </a:r>
          </a:p>
          <a:p>
            <a:pPr marL="0" indent="0">
              <a:buNone/>
            </a:pPr>
            <a:endParaRPr lang="en-GB" i="1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n-GB" dirty="0">
                <a:latin typeface="Bahnschrift" panose="020B0502040204020203" pitchFamily="34" charset="0"/>
              </a:rPr>
              <a:t>4. Ribosomes</a:t>
            </a:r>
          </a:p>
        </p:txBody>
      </p:sp>
    </p:spTree>
    <p:extLst>
      <p:ext uri="{BB962C8B-B14F-4D97-AF65-F5344CB8AC3E}">
        <p14:creationId xmlns:p14="http://schemas.microsoft.com/office/powerpoint/2010/main" val="2643416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877B64-5E77-4216-AE23-14555E1D7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834" b="96399"/>
          <a:stretch/>
        </p:blipFill>
        <p:spPr>
          <a:xfrm>
            <a:off x="8084286" y="1204145"/>
            <a:ext cx="3941023" cy="291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898828-43A8-D424-5BF4-8C486BD03891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3C96CAD-D9C8-48CA-CC01-BD0A21CF6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2" t="6062" r="22163" b="39491"/>
          <a:stretch/>
        </p:blipFill>
        <p:spPr>
          <a:xfrm>
            <a:off x="8095341" y="1496016"/>
            <a:ext cx="3929968" cy="502672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3DA2AEC-6C85-EA9A-E4AF-980D2199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88"/>
          <a:stretch/>
        </p:blipFill>
        <p:spPr>
          <a:xfrm>
            <a:off x="161805" y="1496016"/>
            <a:ext cx="7717828" cy="290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63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877B64-5E77-4216-AE23-14555E1D7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834" b="96399"/>
          <a:stretch/>
        </p:blipFill>
        <p:spPr>
          <a:xfrm>
            <a:off x="8084286" y="1204145"/>
            <a:ext cx="3941023" cy="291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898828-43A8-D424-5BF4-8C486BD03891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3C96CAD-D9C8-48CA-CC01-BD0A21CF6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2" t="6062" r="22163" b="39491"/>
          <a:stretch/>
        </p:blipFill>
        <p:spPr>
          <a:xfrm>
            <a:off x="8095341" y="1496016"/>
            <a:ext cx="3929968" cy="502672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3DA2AEC-6C85-EA9A-E4AF-980D2199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788"/>
          <a:stretch/>
        </p:blipFill>
        <p:spPr>
          <a:xfrm>
            <a:off x="161805" y="1496016"/>
            <a:ext cx="7717828" cy="290370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150465-7C3D-0907-A633-72B87A619FD9}"/>
              </a:ext>
            </a:extLst>
          </p:cNvPr>
          <p:cNvSpPr/>
          <p:nvPr/>
        </p:nvSpPr>
        <p:spPr>
          <a:xfrm>
            <a:off x="161805" y="2557670"/>
            <a:ext cx="7603969" cy="4903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E0E3-1141-46B1-B760-3C7C9B0B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22091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7030A0"/>
                </a:solidFill>
                <a:latin typeface="Bai Jamjuree" pitchFamily="2" charset="-34"/>
                <a:cs typeface="Bai Jamjuree" pitchFamily="2" charset="-34"/>
              </a:rPr>
              <a:t>What is the name of the building block molecules that make up a protein?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B6EED7-EDB8-4F3A-ACC6-D19DEBAB9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1970" y="2818008"/>
            <a:ext cx="5465707" cy="286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8E60D-60B4-4718-B4C3-0B61BBD3497C}"/>
              </a:ext>
            </a:extLst>
          </p:cNvPr>
          <p:cNvSpPr txBox="1"/>
          <p:nvPr/>
        </p:nvSpPr>
        <p:spPr>
          <a:xfrm>
            <a:off x="7392625" y="3344726"/>
            <a:ext cx="76848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F35D6-96DF-4EDF-863F-7AE18CEA45F4}"/>
              </a:ext>
            </a:extLst>
          </p:cNvPr>
          <p:cNvSpPr txBox="1"/>
          <p:nvPr/>
        </p:nvSpPr>
        <p:spPr>
          <a:xfrm>
            <a:off x="1651518" y="5598367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i="1" dirty="0">
                <a:latin typeface="Bai Jamjuree" pitchFamily="2" charset="-34"/>
                <a:cs typeface="Bai Jamjuree" pitchFamily="2" charset="-34"/>
              </a:rPr>
              <a:t>Amino Acids</a:t>
            </a:r>
          </a:p>
        </p:txBody>
      </p:sp>
    </p:spTree>
    <p:extLst>
      <p:ext uri="{BB962C8B-B14F-4D97-AF65-F5344CB8AC3E}">
        <p14:creationId xmlns:p14="http://schemas.microsoft.com/office/powerpoint/2010/main" val="40878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42F9F-FFD4-4D99-A7DC-0E276BE23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27" r="5357" b="33009"/>
          <a:stretch/>
        </p:blipFill>
        <p:spPr>
          <a:xfrm>
            <a:off x="119270" y="1060702"/>
            <a:ext cx="9662856" cy="5260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BFA23E-B930-F5C0-BD0B-BD5A9401067A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A22A3-CD50-76D2-D4DB-E8A301385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479" r="84001" b="-929"/>
          <a:stretch/>
        </p:blipFill>
        <p:spPr>
          <a:xfrm>
            <a:off x="9782126" y="2103782"/>
            <a:ext cx="2128668" cy="279952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A908DB-FE91-4774-4953-EA46D8E3FA12}"/>
              </a:ext>
            </a:extLst>
          </p:cNvPr>
          <p:cNvSpPr/>
          <p:nvPr/>
        </p:nvSpPr>
        <p:spPr>
          <a:xfrm>
            <a:off x="10064581" y="2902226"/>
            <a:ext cx="1451557" cy="52677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43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7E282-610B-4F50-9E79-DD5BC9DC9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78" y="114976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latin typeface="Bai Jamjuree" pitchFamily="2" charset="-34"/>
                <a:cs typeface="Bai Jamjuree" pitchFamily="2" charset="-34"/>
              </a:rPr>
              <a:t>Give an account of gene expression in eukaryotic cells under the following headings:</a:t>
            </a:r>
          </a:p>
          <a:p>
            <a:pPr marL="0" indent="0">
              <a:buNone/>
            </a:pPr>
            <a:r>
              <a:rPr lang="en-GB" sz="3600" dirty="0">
                <a:latin typeface="Bai Jamjuree" pitchFamily="2" charset="-34"/>
                <a:cs typeface="Bai Jamjuree" pitchFamily="2" charset="-34"/>
              </a:rPr>
              <a:t>A   Transcription of DNA				(4)</a:t>
            </a:r>
          </a:p>
          <a:p>
            <a:pPr marL="0" indent="0">
              <a:buNone/>
            </a:pPr>
            <a:r>
              <a:rPr lang="en-GB" sz="3600" dirty="0">
                <a:latin typeface="Bai Jamjuree" pitchFamily="2" charset="-34"/>
                <a:cs typeface="Bai Jamjuree" pitchFamily="2" charset="-34"/>
              </a:rPr>
              <a:t>B   Translation of mature mRNA		(4)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0CCC9-86D7-BA39-F464-22D2C4E4CB1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E X T E N D E D    R E S P O N S E</a:t>
            </a:r>
          </a:p>
        </p:txBody>
      </p:sp>
    </p:spTree>
    <p:extLst>
      <p:ext uri="{BB962C8B-B14F-4D97-AF65-F5344CB8AC3E}">
        <p14:creationId xmlns:p14="http://schemas.microsoft.com/office/powerpoint/2010/main" val="3189177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25E2-56CF-4604-913A-E4B6C88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487" y="1388303"/>
            <a:ext cx="10813026" cy="4667250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A (ANY 4)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DNA unwinds and unzips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RNA polymerase adds complementary RNA nucleotides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Makes a primary transcript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Introns removed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Exons spliced together to make mature RNA transcript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Occurs in nucleus</a:t>
            </a:r>
          </a:p>
          <a:p>
            <a:pPr marL="0" indent="0"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B (ANY 4)</a:t>
            </a:r>
          </a:p>
          <a:p>
            <a:pPr marL="514350" indent="-514350">
              <a:buFont typeface="+mj-lt"/>
              <a:buAutoNum type="alphaL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mRNA goes to ribosome</a:t>
            </a:r>
          </a:p>
          <a:p>
            <a:pPr marL="514350" indent="-514350">
              <a:buFont typeface="+mj-lt"/>
              <a:buAutoNum type="alphaL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tRNA carries specific amino acids</a:t>
            </a:r>
          </a:p>
          <a:p>
            <a:pPr marL="514350" indent="-514350">
              <a:buFont typeface="+mj-lt"/>
              <a:buAutoNum type="alphaL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Anticodons on tRNA align with codons on mRNA</a:t>
            </a:r>
          </a:p>
          <a:p>
            <a:pPr marL="514350" indent="-514350">
              <a:buFont typeface="+mj-lt"/>
              <a:buAutoNum type="alphaL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Amino acids align in correct sequence</a:t>
            </a:r>
          </a:p>
          <a:p>
            <a:pPr marL="514350" indent="-514350">
              <a:buFont typeface="+mj-lt"/>
              <a:buAutoNum type="alphaLcPeriod"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Amino acids linked by peptide bonds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AD45-9294-9445-5745-36782C054F1E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A N S W E R S</a:t>
            </a:r>
          </a:p>
        </p:txBody>
      </p:sp>
    </p:spTree>
    <p:extLst>
      <p:ext uri="{BB962C8B-B14F-4D97-AF65-F5344CB8AC3E}">
        <p14:creationId xmlns:p14="http://schemas.microsoft.com/office/powerpoint/2010/main" val="3473716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5CEFD-B189-4661-8E16-6BA17653A070}"/>
              </a:ext>
            </a:extLst>
          </p:cNvPr>
          <p:cNvSpPr txBox="1"/>
          <p:nvPr/>
        </p:nvSpPr>
        <p:spPr>
          <a:xfrm>
            <a:off x="185530" y="1190936"/>
            <a:ext cx="518241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ai Jamjuree" pitchFamily="2" charset="-34"/>
                <a:cs typeface="Bai Jamjuree" pitchFamily="2" charset="-34"/>
              </a:rPr>
              <a:t>The chains of amino acids produced through translation at the ribosome is not yet a finished protein.</a:t>
            </a:r>
          </a:p>
          <a:p>
            <a:endParaRPr lang="en-GB" sz="3200" dirty="0">
              <a:latin typeface="Bai Jamjuree" pitchFamily="2" charset="-34"/>
              <a:cs typeface="Bai Jamjuree" pitchFamily="2" charset="-34"/>
            </a:endParaRPr>
          </a:p>
          <a:p>
            <a:r>
              <a:rPr lang="en-GB" sz="3200" dirty="0">
                <a:latin typeface="Bai Jamjuree" pitchFamily="2" charset="-34"/>
                <a:cs typeface="Bai Jamjuree" pitchFamily="2" charset="-34"/>
              </a:rPr>
              <a:t>At this stage it is known as a </a:t>
            </a: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polypeptide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: a chain of amino acids held together by </a:t>
            </a:r>
            <a:r>
              <a:rPr lang="en-GB" sz="3200" b="1" dirty="0">
                <a:latin typeface="Bai Jamjuree" pitchFamily="2" charset="-34"/>
                <a:cs typeface="Bai Jamjuree" pitchFamily="2" charset="-34"/>
              </a:rPr>
              <a:t>peptide bonds</a:t>
            </a:r>
            <a:r>
              <a:rPr lang="en-GB" sz="3200" dirty="0">
                <a:latin typeface="Bai Jamjuree" pitchFamily="2" charset="-34"/>
                <a:cs typeface="Bai Jamjuree" pitchFamily="2" charset="-34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C5F469-B638-C73B-7E7E-63E5879247A6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O L Y P E P T I D E     T O      P R O T E I N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429FE7C-0DDB-E224-DF57-171C29D8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31" y="910259"/>
            <a:ext cx="5935869" cy="594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B30088-66ED-6407-764B-457A2C73CFF9}"/>
              </a:ext>
            </a:extLst>
          </p:cNvPr>
          <p:cNvSpPr/>
          <p:nvPr/>
        </p:nvSpPr>
        <p:spPr>
          <a:xfrm>
            <a:off x="6096000" y="858496"/>
            <a:ext cx="1519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Amino acid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FC25D-0A29-8704-E23A-37ED6FD01AF1}"/>
              </a:ext>
            </a:extLst>
          </p:cNvPr>
          <p:cNvSpPr/>
          <p:nvPr/>
        </p:nvSpPr>
        <p:spPr>
          <a:xfrm>
            <a:off x="5304381" y="2991429"/>
            <a:ext cx="1519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Peptide Bond</a:t>
            </a:r>
            <a:endParaRPr lang="en-GB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3C0BDB-FE6F-4355-20CF-316ABCA6CF60}"/>
              </a:ext>
            </a:extLst>
          </p:cNvPr>
          <p:cNvCxnSpPr/>
          <p:nvPr/>
        </p:nvCxnSpPr>
        <p:spPr>
          <a:xfrm>
            <a:off x="7248939" y="1273994"/>
            <a:ext cx="543339" cy="52830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553778-FD0D-8B40-156F-7523695888BD}"/>
              </a:ext>
            </a:extLst>
          </p:cNvPr>
          <p:cNvCxnSpPr>
            <a:cxnSpLocks/>
          </p:cNvCxnSpPr>
          <p:nvPr/>
        </p:nvCxnSpPr>
        <p:spPr>
          <a:xfrm flipV="1">
            <a:off x="6450874" y="3299791"/>
            <a:ext cx="533310" cy="2167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0"/>
    </mc:Choice>
    <mc:Fallback xmlns="">
      <p:transition spd="slow" advTm="2353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14581-AA03-4250-BD27-F948AC321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58496"/>
            <a:ext cx="11993217" cy="44862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polypeptide chain, produced through translation, is folded to give a 3D shape.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 location and shape of the folds is determined by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hydrogen bonds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and other interactions between amino acids throughout the chain.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CE512-00CB-4314-ABF5-45973934A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94" y="3764281"/>
            <a:ext cx="9370012" cy="30937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E8948-466F-7F17-875D-F2D258130792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R O T E I N     S H A P E </a:t>
            </a:r>
          </a:p>
        </p:txBody>
      </p:sp>
    </p:spTree>
    <p:extLst>
      <p:ext uri="{BB962C8B-B14F-4D97-AF65-F5344CB8AC3E}">
        <p14:creationId xmlns:p14="http://schemas.microsoft.com/office/powerpoint/2010/main" val="7991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38"/>
    </mc:Choice>
    <mc:Fallback xmlns="">
      <p:transition spd="slow" advTm="5393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16A79-C659-497D-A6EE-392CCFF0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641" y="10446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The shape of a protein is linked to its function.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EB754-EB16-4C19-AC50-9EFC8B2A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59" y="2309463"/>
            <a:ext cx="11460128" cy="32725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5557AB-61C7-5A68-DC4E-1D301DCFEC73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R O T E I N     S H A P E </a:t>
            </a:r>
          </a:p>
        </p:txBody>
      </p:sp>
    </p:spTree>
    <p:extLst>
      <p:ext uri="{BB962C8B-B14F-4D97-AF65-F5344CB8AC3E}">
        <p14:creationId xmlns:p14="http://schemas.microsoft.com/office/powerpoint/2010/main" val="18166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3"/>
    </mc:Choice>
    <mc:Fallback xmlns="">
      <p:transition spd="slow" advTm="29323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42F9F-FFD4-4D99-A7DC-0E276BE23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27" r="5357" b="33009"/>
          <a:stretch/>
        </p:blipFill>
        <p:spPr>
          <a:xfrm>
            <a:off x="119270" y="1060702"/>
            <a:ext cx="9662856" cy="5260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BFA23E-B930-F5C0-BD0B-BD5A9401067A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A22A3-CD50-76D2-D4DB-E8A301385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479" r="84001" b="-929"/>
          <a:stretch/>
        </p:blipFill>
        <p:spPr>
          <a:xfrm>
            <a:off x="9782126" y="2103782"/>
            <a:ext cx="2128668" cy="27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1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2992-193A-46BC-928F-E5204CD68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8679"/>
            <a:ext cx="5645426" cy="5081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sz="3600" dirty="0">
                <a:latin typeface="Bai Jamjuree" pitchFamily="2" charset="-34"/>
                <a:cs typeface="Bai Jamjuree" pitchFamily="2" charset="-34"/>
              </a:rPr>
              <a:t>For Protein functions remember </a:t>
            </a:r>
            <a:r>
              <a:rPr lang="en-GB" sz="3600" dirty="0">
                <a:solidFill>
                  <a:srgbClr val="00B0F0"/>
                </a:solidFill>
                <a:latin typeface="Bai Jamjuree" pitchFamily="2" charset="-34"/>
                <a:cs typeface="Bai Jamjuree" pitchFamily="2" charset="-34"/>
              </a:rPr>
              <a:t>SHARE</a:t>
            </a:r>
            <a:r>
              <a:rPr lang="en-GB" sz="3600" dirty="0">
                <a:latin typeface="Bai Jamjuree" pitchFamily="2" charset="-34"/>
                <a:cs typeface="Bai Jamjuree" pitchFamily="2" charset="-34"/>
              </a:rPr>
              <a:t>: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7030A0"/>
                </a:solidFill>
                <a:latin typeface="Bai Jamjuree" pitchFamily="2" charset="-34"/>
                <a:cs typeface="Bai Jamjuree" pitchFamily="2" charset="-34"/>
              </a:rPr>
              <a:t>	</a:t>
            </a:r>
            <a:endParaRPr lang="en-GB" sz="4000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ADAF43-9742-D37A-B424-C267BA014D2A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N A T I O N A L   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2A03A-A11D-52AA-34FF-233965432A1A}"/>
              </a:ext>
            </a:extLst>
          </p:cNvPr>
          <p:cNvSpPr/>
          <p:nvPr/>
        </p:nvSpPr>
        <p:spPr>
          <a:xfrm>
            <a:off x="5147834" y="1904796"/>
            <a:ext cx="66556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S</a:t>
            </a:r>
          </a:p>
          <a:p>
            <a:pPr algn="ctr"/>
            <a:r>
              <a:rPr lang="en-GB" sz="5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H</a:t>
            </a:r>
          </a:p>
          <a:p>
            <a:pPr algn="ctr"/>
            <a:r>
              <a:rPr lang="en-GB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A</a:t>
            </a:r>
          </a:p>
          <a:p>
            <a:pPr algn="ctr"/>
            <a:r>
              <a:rPr lang="en-GB" sz="5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R</a:t>
            </a:r>
          </a:p>
          <a:p>
            <a:pPr algn="ctr"/>
            <a:r>
              <a:rPr lang="en-GB" sz="54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E</a:t>
            </a:r>
            <a:endParaRPr lang="en-GB" sz="54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52EE6-B411-2D34-B592-6AEA169B6F68}"/>
              </a:ext>
            </a:extLst>
          </p:cNvPr>
          <p:cNvSpPr/>
          <p:nvPr/>
        </p:nvSpPr>
        <p:spPr>
          <a:xfrm>
            <a:off x="5615580" y="1893909"/>
            <a:ext cx="2935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tructural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D407D2-1438-493A-7D40-70F1A9C4C7B3}"/>
              </a:ext>
            </a:extLst>
          </p:cNvPr>
          <p:cNvSpPr/>
          <p:nvPr/>
        </p:nvSpPr>
        <p:spPr>
          <a:xfrm>
            <a:off x="5668351" y="2691684"/>
            <a:ext cx="2763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ormonal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CA6A89-36A4-ACF9-972B-3324E90F30BA}"/>
              </a:ext>
            </a:extLst>
          </p:cNvPr>
          <p:cNvSpPr/>
          <p:nvPr/>
        </p:nvSpPr>
        <p:spPr>
          <a:xfrm>
            <a:off x="5629879" y="3555902"/>
            <a:ext cx="2616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ntibody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0A387E-8509-E390-91A7-011DCD5D241A}"/>
              </a:ext>
            </a:extLst>
          </p:cNvPr>
          <p:cNvSpPr/>
          <p:nvPr/>
        </p:nvSpPr>
        <p:spPr>
          <a:xfrm>
            <a:off x="5599369" y="4373647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eceptor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6317F-C041-38F1-E630-F9C9A5FF3931}"/>
              </a:ext>
            </a:extLst>
          </p:cNvPr>
          <p:cNvSpPr/>
          <p:nvPr/>
        </p:nvSpPr>
        <p:spPr>
          <a:xfrm>
            <a:off x="5583012" y="5190758"/>
            <a:ext cx="2263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nzyme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81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2"/>
    </mc:Choice>
    <mc:Fallback xmlns="">
      <p:transition spd="slow" advTm="4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700B1-D601-46BC-9CAD-69D7E1DE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05" y="1038188"/>
            <a:ext cx="11738112" cy="1332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3200" dirty="0">
                <a:latin typeface="Bai Jamjuree" pitchFamily="2" charset="-34"/>
                <a:ea typeface="ＭＳ Ｐゴシック" panose="020B0600070205080204" pitchFamily="34" charset="-128"/>
                <a:cs typeface="Bai Jamjuree" pitchFamily="2" charset="-34"/>
              </a:rPr>
              <a:t>Phenotype is determined by the proteins produced as the result of gene expression.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13C82-954E-4CF7-B0F8-92FF631ED833}"/>
              </a:ext>
            </a:extLst>
          </p:cNvPr>
          <p:cNvSpPr/>
          <p:nvPr/>
        </p:nvSpPr>
        <p:spPr>
          <a:xfrm>
            <a:off x="374970" y="2687331"/>
            <a:ext cx="6124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>
                <a:latin typeface="Bai Jamjuree" pitchFamily="2" charset="-34"/>
                <a:cs typeface="Bai Jamjuree" pitchFamily="2" charset="-34"/>
              </a:rPr>
              <a:t>e.g. the OCA2 gene produces the P protein.</a:t>
            </a:r>
          </a:p>
          <a:p>
            <a:endParaRPr lang="en-GB" sz="3200" i="1" dirty="0">
              <a:latin typeface="Bai Jamjuree" pitchFamily="2" charset="-34"/>
              <a:cs typeface="Bai Jamjuree" pitchFamily="2" charset="-34"/>
            </a:endParaRPr>
          </a:p>
          <a:p>
            <a:r>
              <a:rPr lang="en-GB" sz="3200" i="1" dirty="0">
                <a:latin typeface="Bai Jamjuree" pitchFamily="2" charset="-34"/>
                <a:cs typeface="Bai Jamjuree" pitchFamily="2" charset="-34"/>
              </a:rPr>
              <a:t>This protein is involved in melanin production and so plays a role in determining eye and skin colour.</a:t>
            </a:r>
          </a:p>
        </p:txBody>
      </p:sp>
      <p:pic>
        <p:nvPicPr>
          <p:cNvPr id="5122" name="Picture 2" descr="Understanding Genetics">
            <a:extLst>
              <a:ext uri="{FF2B5EF4-FFF2-40B4-BE49-F238E27FC236}">
                <a16:creationId xmlns:a16="http://schemas.microsoft.com/office/drawing/2014/main" id="{676F7A28-9332-404D-8A2D-9B1DB7BF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61" y="2134744"/>
            <a:ext cx="3468243" cy="394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2BD21-A93D-42CE-BF3F-C3429D3F3374}"/>
              </a:ext>
            </a:extLst>
          </p:cNvPr>
          <p:cNvSpPr/>
          <p:nvPr/>
        </p:nvSpPr>
        <p:spPr>
          <a:xfrm>
            <a:off x="838200" y="1690686"/>
            <a:ext cx="10349204" cy="108983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3AD54-FBAD-158E-B05E-A7F2EEFB4FAA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H E N O T Y P E</a:t>
            </a:r>
          </a:p>
        </p:txBody>
      </p:sp>
    </p:spTree>
    <p:extLst>
      <p:ext uri="{BB962C8B-B14F-4D97-AF65-F5344CB8AC3E}">
        <p14:creationId xmlns:p14="http://schemas.microsoft.com/office/powerpoint/2010/main" val="29439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5"/>
    </mc:Choice>
    <mc:Fallback xmlns="">
      <p:transition spd="slow" advTm="5434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22B08-0000-4844-B577-92B3FBE3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64" y="1034826"/>
            <a:ext cx="11658872" cy="2082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Environmental factors can also affect phenotype.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i="1" dirty="0">
                <a:latin typeface="Bai Jamjuree" pitchFamily="2" charset="-34"/>
                <a:cs typeface="Bai Jamjuree" pitchFamily="2" charset="-34"/>
              </a:rPr>
              <a:t>Example: Gene C controls fur pigmentation in Himalayan rabbits. It is active between 15 °C and 20 °C.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8CCF1-E397-41D4-A714-2323B9F10D6E}"/>
              </a:ext>
            </a:extLst>
          </p:cNvPr>
          <p:cNvSpPr txBox="1"/>
          <p:nvPr/>
        </p:nvSpPr>
        <p:spPr>
          <a:xfrm>
            <a:off x="5947167" y="5303836"/>
            <a:ext cx="6168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latin typeface="Bai Jamjuree" pitchFamily="2" charset="-34"/>
                <a:cs typeface="Bai Jamjuree" pitchFamily="2" charset="-34"/>
              </a:rPr>
              <a:t>The rabbit reared at temperatures above 30°C (right) has no fur pigmentation, because gene C is inactive at these higher temperatures.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4C5B3-78A9-437A-9A85-01DA61444FA5}"/>
              </a:ext>
            </a:extLst>
          </p:cNvPr>
          <p:cNvSpPr txBox="1"/>
          <p:nvPr/>
        </p:nvSpPr>
        <p:spPr>
          <a:xfrm>
            <a:off x="115878" y="5319332"/>
            <a:ext cx="574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i Jamjuree" pitchFamily="2" charset="-34"/>
                <a:cs typeface="Bai Jamjuree" pitchFamily="2" charset="-34"/>
              </a:rPr>
              <a:t>The rabbit reared at 20 °C (left) has pigmentation on its ears, nose, and feet where its body loses the most heat. </a:t>
            </a:r>
          </a:p>
          <a:p>
            <a:endParaRPr lang="en-GB" sz="2400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D2E12-050D-4CB7-9F0D-E36CCCBE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20" y="3008270"/>
            <a:ext cx="4518759" cy="2082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282A8-42C5-468E-B986-C993603F2660}"/>
              </a:ext>
            </a:extLst>
          </p:cNvPr>
          <p:cNvSpPr txBox="1"/>
          <p:nvPr/>
        </p:nvSpPr>
        <p:spPr>
          <a:xfrm>
            <a:off x="8333296" y="0"/>
            <a:ext cx="427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Bahnschrift" panose="020B0502040204020203" pitchFamily="34" charset="0"/>
                <a:hlinkClick r:id="rId3"/>
              </a:rPr>
              <a:t>2013 </a:t>
            </a:r>
            <a:r>
              <a:rPr lang="en-GB" sz="1200" b="1" dirty="0">
                <a:latin typeface="Bahnschrift" panose="020B0502040204020203" pitchFamily="34" charset="0"/>
                <a:hlinkClick r:id="rId3"/>
              </a:rPr>
              <a:t>Nature Education</a:t>
            </a:r>
            <a:r>
              <a:rPr lang="en-GB" sz="1200" dirty="0">
                <a:latin typeface="Bahnschrift" panose="020B0502040204020203" pitchFamily="34" charset="0"/>
              </a:rPr>
              <a:t> Adapted from Pierce, Benjamin. </a:t>
            </a:r>
            <a:r>
              <a:rPr lang="en-GB" sz="1200" i="1" dirty="0">
                <a:latin typeface="Bahnschrift" panose="020B0502040204020203" pitchFamily="34" charset="0"/>
              </a:rPr>
              <a:t>Genetics: A Conceptual Approach</a:t>
            </a:r>
            <a:r>
              <a:rPr lang="en-GB" sz="1200" dirty="0">
                <a:latin typeface="Bahnschrift" panose="020B0502040204020203" pitchFamily="34" charset="0"/>
              </a:rPr>
              <a:t>, 2nd ed.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E9A41-19A1-5C91-3647-F9788447CEA7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E N V I R O N M E N T A L   F A C T O R S</a:t>
            </a:r>
          </a:p>
        </p:txBody>
      </p:sp>
    </p:spTree>
    <p:extLst>
      <p:ext uri="{BB962C8B-B14F-4D97-AF65-F5344CB8AC3E}">
        <p14:creationId xmlns:p14="http://schemas.microsoft.com/office/powerpoint/2010/main" val="198448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6"/>
    </mc:Choice>
    <mc:Fallback xmlns="">
      <p:transition spd="slow" advTm="576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43878-F90D-4996-BB86-AF00D3D7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Bai Jamjuree" pitchFamily="2" charset="-34"/>
                <a:cs typeface="Bai Jamjuree" pitchFamily="2" charset="-34"/>
              </a:rPr>
              <a:t>Where can you find ribosomes?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8F66-CBB1-43D1-8580-BD95DD8A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841" y="2192078"/>
            <a:ext cx="7456714" cy="1692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i="1" dirty="0">
                <a:latin typeface="Bai Jamjuree" pitchFamily="2" charset="-34"/>
                <a:cs typeface="Bai Jamjuree" pitchFamily="2" charset="-34"/>
              </a:rPr>
              <a:t>In the cell cytoplasm</a:t>
            </a:r>
          </a:p>
        </p:txBody>
      </p:sp>
      <p:pic>
        <p:nvPicPr>
          <p:cNvPr id="2050" name="Picture 2" descr="Ribosomes - Definition, Structure, Size, Location and Function">
            <a:extLst>
              <a:ext uri="{FF2B5EF4-FFF2-40B4-BE49-F238E27FC236}">
                <a16:creationId xmlns:a16="http://schemas.microsoft.com/office/drawing/2014/main" id="{5CD00EEB-8E5C-47A5-B4E4-57EFDC82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221881"/>
            <a:ext cx="46863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1E350-4242-2CA6-1242-7BC944D78F07}"/>
              </a:ext>
            </a:extLst>
          </p:cNvPr>
          <p:cNvSpPr txBox="1"/>
          <p:nvPr/>
        </p:nvSpPr>
        <p:spPr>
          <a:xfrm>
            <a:off x="139416" y="778888"/>
            <a:ext cx="11973561" cy="5870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300" b="1" dirty="0">
                <a:solidFill>
                  <a:srgbClr val="0A0A0A"/>
                </a:solidFill>
                <a:latin typeface="Bai Jamjuree" pitchFamily="2" charset="-34"/>
                <a:cs typeface="Bai Jamjuree" pitchFamily="2" charset="-34"/>
              </a:rPr>
              <a:t>Gene Expression</a:t>
            </a:r>
          </a:p>
          <a:p>
            <a:pPr>
              <a:lnSpc>
                <a:spcPct val="150000"/>
              </a:lnSpc>
            </a:pP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Different proteins can be expressed from one gene, as a result of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alternative RNA splicing.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 Different mature mRNA transcripts are produced from the same primary transcript depending on which exons are retained. </a:t>
            </a:r>
          </a:p>
          <a:p>
            <a:pPr>
              <a:lnSpc>
                <a:spcPct val="150000"/>
              </a:lnSpc>
            </a:pP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Amino acids are linked by </a:t>
            </a: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peptide bonds 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to form polypeptides. Polypeptide chains fold to form the three-dimensional shape of a protein, held together by hydrogen bonds and other interactions between individual amino acids. Proteins have a large variety of shapes which determines their functions. </a:t>
            </a:r>
          </a:p>
          <a:p>
            <a:pPr>
              <a:lnSpc>
                <a:spcPct val="150000"/>
              </a:lnSpc>
            </a:pPr>
            <a:r>
              <a:rPr lang="en-GB" sz="2300" u="sng" dirty="0">
                <a:effectLst/>
                <a:latin typeface="Bai Jamjuree" pitchFamily="2" charset="-34"/>
                <a:cs typeface="Bai Jamjuree" pitchFamily="2" charset="-34"/>
              </a:rPr>
              <a:t>Phenotype</a:t>
            </a: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 is determined by proteins produced as the result of gene expression. </a:t>
            </a:r>
          </a:p>
          <a:p>
            <a:pPr>
              <a:lnSpc>
                <a:spcPct val="150000"/>
              </a:lnSpc>
            </a:pPr>
            <a:r>
              <a:rPr lang="en-GB" sz="2300" dirty="0">
                <a:effectLst/>
                <a:latin typeface="Bai Jamjuree" pitchFamily="2" charset="-34"/>
                <a:cs typeface="Bai Jamjuree" pitchFamily="2" charset="-34"/>
              </a:rPr>
              <a:t>Environmental factors also influence phenotype. </a:t>
            </a:r>
          </a:p>
          <a:p>
            <a:pPr>
              <a:lnSpc>
                <a:spcPct val="150000"/>
              </a:lnSpc>
            </a:pPr>
            <a:endParaRPr lang="en-GB" sz="2300" dirty="0">
              <a:effectLst/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A3E90-9E9B-D6F2-AED7-F9E0A52918B1}"/>
              </a:ext>
            </a:extLst>
          </p:cNvPr>
          <p:cNvSpPr/>
          <p:nvPr/>
        </p:nvSpPr>
        <p:spPr>
          <a:xfrm>
            <a:off x="0" y="143888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C O U R S E   S P E C   N O T E S</a:t>
            </a:r>
          </a:p>
        </p:txBody>
      </p:sp>
      <p:pic>
        <p:nvPicPr>
          <p:cNvPr id="5" name="Graphic 4" descr="Pencil outline">
            <a:extLst>
              <a:ext uri="{FF2B5EF4-FFF2-40B4-BE49-F238E27FC236}">
                <a16:creationId xmlns:a16="http://schemas.microsoft.com/office/drawing/2014/main" id="{5C5CBC36-BF02-605A-7D81-E53C3CC0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2976" y="143888"/>
            <a:ext cx="1270001" cy="12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87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020C5-F1CC-4F64-8978-99EA7CDF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71" y="891710"/>
            <a:ext cx="7826858" cy="59662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C0F7D2-52F8-2FE5-1B2B-9C109E80257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</p:spTree>
    <p:extLst>
      <p:ext uri="{BB962C8B-B14F-4D97-AF65-F5344CB8AC3E}">
        <p14:creationId xmlns:p14="http://schemas.microsoft.com/office/powerpoint/2010/main" val="30463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4"/>
    </mc:Choice>
    <mc:Fallback xmlns="">
      <p:transition spd="slow" advTm="857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020C5-F1CC-4F64-8978-99EA7CDF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71" y="891710"/>
            <a:ext cx="7826858" cy="59662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C0F7D2-52F8-2FE5-1B2B-9C109E802574}"/>
              </a:ext>
            </a:extLst>
          </p:cNvPr>
          <p:cNvSpPr/>
          <p:nvPr/>
        </p:nvSpPr>
        <p:spPr>
          <a:xfrm>
            <a:off x="0" y="335256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P A S T   P A P E R    Q U E S T I O N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D98582-6937-9BEF-F618-36578B3866FB}"/>
              </a:ext>
            </a:extLst>
          </p:cNvPr>
          <p:cNvSpPr/>
          <p:nvPr/>
        </p:nvSpPr>
        <p:spPr>
          <a:xfrm>
            <a:off x="2182571" y="5721125"/>
            <a:ext cx="7603969" cy="49033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4"/>
    </mc:Choice>
    <mc:Fallback>
      <p:transition spd="slow" advTm="8574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HINO A4 Folio Paper 20 Leaf, F8M | RHINO Stationery">
            <a:extLst>
              <a:ext uri="{FF2B5EF4-FFF2-40B4-BE49-F238E27FC236}">
                <a16:creationId xmlns:a16="http://schemas.microsoft.com/office/drawing/2014/main" id="{F95FFF32-154B-85D2-B0B0-D0C5F3626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05" b="91309" l="9961" r="89844">
                        <a14:foregroundMark x1="21875" y1="83789" x2="26953" y2="27734"/>
                        <a14:foregroundMark x1="26953" y1="27734" x2="41309" y2="72266"/>
                        <a14:foregroundMark x1="41309" y1="72266" x2="45508" y2="77734"/>
                        <a14:foregroundMark x1="44238" y1="76074" x2="47070" y2="46875"/>
                        <a14:foregroundMark x1="52930" y1="41992" x2="52930" y2="70605"/>
                        <a14:foregroundMark x1="62207" y1="53125" x2="61816" y2="74219"/>
                        <a14:foregroundMark x1="66309" y1="58594" x2="68750" y2="73340"/>
                        <a14:foregroundMark x1="68750" y1="73340" x2="62305" y2="76172"/>
                        <a14:foregroundMark x1="62305" y1="76172" x2="54297" y2="77051"/>
                        <a14:foregroundMark x1="65332" y1="48438" x2="65430" y2="55273"/>
                        <a14:foregroundMark x1="25684" y1="18555" x2="32813" y2="15527"/>
                        <a14:foregroundMark x1="32813" y1="15527" x2="50879" y2="13965"/>
                        <a14:foregroundMark x1="50879" y1="13965" x2="51660" y2="13965"/>
                        <a14:foregroundMark x1="23145" y1="10742" x2="23145" y2="18066"/>
                        <a14:foregroundMark x1="23145" y1="83984" x2="23145" y2="91406"/>
                        <a14:foregroundMark x1="24316" y1="24902" x2="24512" y2="29590"/>
                        <a14:foregroundMark x1="22168" y1="10254" x2="35742" y2="9082"/>
                        <a14:foregroundMark x1="35742" y1="9082" x2="45508" y2="9180"/>
                        <a14:foregroundMark x1="20020" y1="8594" x2="20020" y2="8594"/>
                        <a14:foregroundMark x1="24512" y1="24023" x2="24512" y2="24023"/>
                        <a14:foregroundMark x1="55566" y1="8105" x2="68750" y2="13379"/>
                        <a14:foregroundMark x1="71875" y1="12305" x2="77148" y2="12500"/>
                        <a14:foregroundMark x1="32520" y1="89355" x2="47070" y2="89746"/>
                        <a14:foregroundMark x1="70605" y1="18262" x2="62500" y2="20898"/>
                        <a14:foregroundMark x1="73730" y1="12305" x2="69531" y2="18945"/>
                        <a14:foregroundMark x1="69531" y1="18945" x2="68945" y2="19238"/>
                        <a14:foregroundMark x1="50977" y1="17773" x2="60742" y2="26660"/>
                        <a14:foregroundMark x1="21973" y1="20703" x2="21973" y2="20703"/>
                        <a14:foregroundMark x1="20215" y1="12988" x2="19727" y2="43750"/>
                        <a14:foregroundMark x1="20508" y1="46094" x2="20996" y2="54688"/>
                        <a14:foregroundMark x1="20508" y1="51074" x2="20508" y2="62012"/>
                        <a14:foregroundMark x1="71680" y1="41992" x2="71680" y2="78027"/>
                        <a14:foregroundMark x1="74023" y1="51660" x2="74023" y2="73438"/>
                        <a14:foregroundMark x1="75488" y1="47363" x2="76465" y2="71289"/>
                        <a14:foregroundMark x1="76660" y1="48535" x2="77148" y2="77344"/>
                        <a14:foregroundMark x1="77344" y1="49023" x2="78613" y2="79980"/>
                        <a14:foregroundMark x1="78613" y1="79980" x2="78320" y2="82813"/>
                        <a14:foregroundMark x1="75879" y1="13867" x2="75684" y2="26855"/>
                        <a14:foregroundMark x1="75391" y1="12207" x2="75391" y2="21875"/>
                        <a14:foregroundMark x1="79004" y1="8691" x2="77832" y2="36426"/>
                        <a14:foregroundMark x1="34180" y1="15430" x2="38965" y2="22266"/>
                        <a14:foregroundMark x1="38965" y1="22266" x2="47852" y2="2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11918" r="34709" b="49298"/>
          <a:stretch/>
        </p:blipFill>
        <p:spPr bwMode="auto">
          <a:xfrm>
            <a:off x="310756" y="667128"/>
            <a:ext cx="6844424" cy="61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4D9E0A-9CFD-5556-F44D-D428EBF86F80}"/>
              </a:ext>
            </a:extLst>
          </p:cNvPr>
          <p:cNvSpPr/>
          <p:nvPr/>
        </p:nvSpPr>
        <p:spPr>
          <a:xfrm>
            <a:off x="0" y="143888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K E Y   T E R M 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E1B91-50FF-F88E-57B8-897D1E164483}"/>
              </a:ext>
            </a:extLst>
          </p:cNvPr>
          <p:cNvSpPr txBox="1"/>
          <p:nvPr/>
        </p:nvSpPr>
        <p:spPr>
          <a:xfrm>
            <a:off x="1020065" y="810003"/>
            <a:ext cx="684442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Gene expression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Transcription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Translation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RNA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mRNA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tRNA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rRNA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Codon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Anticodon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Exons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Introns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RNA splicing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Alternative RNA splicing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Primary transcript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Mature transcript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Polypeptide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A32F60-4324-74CB-AD3C-AF8B978AAA45}"/>
              </a:ext>
            </a:extLst>
          </p:cNvPr>
          <p:cNvSpPr/>
          <p:nvPr/>
        </p:nvSpPr>
        <p:spPr>
          <a:xfrm>
            <a:off x="6254119" y="1264151"/>
            <a:ext cx="5636357" cy="16238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0EDF5-D316-4FCE-C8C5-3C905AC8EBA9}"/>
              </a:ext>
            </a:extLst>
          </p:cNvPr>
          <p:cNvSpPr/>
          <p:nvPr/>
        </p:nvSpPr>
        <p:spPr>
          <a:xfrm>
            <a:off x="6352288" y="1537486"/>
            <a:ext cx="554604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Start a definition page 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i Jamjuree" pitchFamily="2" charset="-34"/>
                <a:cs typeface="Bai Jamjuree" pitchFamily="2" charset="-34"/>
              </a:rPr>
              <a:t>at the back of your jotter.</a:t>
            </a:r>
            <a:endParaRPr lang="en-GB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CF7A6-3905-1E2E-E3CE-0E745211A529}"/>
              </a:ext>
            </a:extLst>
          </p:cNvPr>
          <p:cNvSpPr txBox="1"/>
          <p:nvPr/>
        </p:nvSpPr>
        <p:spPr>
          <a:xfrm>
            <a:off x="7155180" y="3171436"/>
            <a:ext cx="462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i Jamjuree" pitchFamily="2" charset="-34"/>
                <a:cs typeface="Bai Jamjuree" pitchFamily="2" charset="-34"/>
              </a:rPr>
              <a:t>This will help you make flash cards at some point in the future!</a:t>
            </a:r>
          </a:p>
        </p:txBody>
      </p:sp>
    </p:spTree>
    <p:extLst>
      <p:ext uri="{BB962C8B-B14F-4D97-AF65-F5344CB8AC3E}">
        <p14:creationId xmlns:p14="http://schemas.microsoft.com/office/powerpoint/2010/main" val="3197331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0CF9EB-279B-3138-B770-9F3DBEC1BB6B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T E X T B O O K   Q U E S T I O N S </a:t>
            </a:r>
          </a:p>
        </p:txBody>
      </p:sp>
      <p:pic>
        <p:nvPicPr>
          <p:cNvPr id="13314" name="Picture 2" descr="Higher Human Biology: Applying Knowledge and Skills: Amazon.co.uk: Marsh,  Clare, Simms, James, Stevenson, Caroline, Torrance, James, Fullarton, James:  9781444192063: Books">
            <a:extLst>
              <a:ext uri="{FF2B5EF4-FFF2-40B4-BE49-F238E27FC236}">
                <a16:creationId xmlns:a16="http://schemas.microsoft.com/office/drawing/2014/main" id="{D2FBD180-AEC6-E6C8-9EF2-24256833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90" y="1486390"/>
            <a:ext cx="2941078" cy="381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B8942-0A92-D275-B1EA-5B6B510B9D6E}"/>
              </a:ext>
            </a:extLst>
          </p:cNvPr>
          <p:cNvSpPr txBox="1"/>
          <p:nvPr/>
        </p:nvSpPr>
        <p:spPr>
          <a:xfrm>
            <a:off x="806643" y="6046212"/>
            <a:ext cx="10227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Bai Jamjuree" pitchFamily="2" charset="-34"/>
                <a:cs typeface="Bai Jamjuree" pitchFamily="2" charset="-34"/>
              </a:rPr>
              <a:t>Questions are on </a:t>
            </a:r>
            <a:r>
              <a:rPr lang="en-GB" sz="2400" b="1" dirty="0">
                <a:latin typeface="Bai Jamjuree" pitchFamily="2" charset="-34"/>
                <a:cs typeface="Bai Jamjuree" pitchFamily="2" charset="-34"/>
              </a:rPr>
              <a:t>page 43 </a:t>
            </a:r>
            <a:r>
              <a:rPr lang="en-GB" sz="2400" dirty="0">
                <a:latin typeface="Bai Jamjuree" pitchFamily="2" charset="-34"/>
                <a:cs typeface="Bai Jamjuree" pitchFamily="2" charset="-34"/>
              </a:rPr>
              <a:t>and all answers can be found on the previous pages. Answer in your jotters in </a:t>
            </a:r>
            <a:r>
              <a:rPr lang="en-GB" sz="2400" b="1" dirty="0">
                <a:latin typeface="Bai Jamjuree" pitchFamily="2" charset="-34"/>
                <a:cs typeface="Bai Jamjuree" pitchFamily="2" charset="-34"/>
              </a:rPr>
              <a:t>full</a:t>
            </a:r>
            <a:r>
              <a:rPr lang="en-GB" sz="2400" dirty="0">
                <a:latin typeface="Bai Jamjuree" pitchFamily="2" charset="-34"/>
                <a:cs typeface="Bai Jamjuree" pitchFamily="2" charset="-34"/>
              </a:rPr>
              <a:t> sentences. </a:t>
            </a:r>
            <a:endParaRPr lang="en-US" sz="2400" dirty="0">
              <a:latin typeface="Bai Jamjuree" pitchFamily="2" charset="-34"/>
              <a:cs typeface="Bai Jamjuree" pitchFamily="2" charset="-34"/>
            </a:endParaRPr>
          </a:p>
        </p:txBody>
      </p:sp>
      <p:pic>
        <p:nvPicPr>
          <p:cNvPr id="4" name="Picture 3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12BECA85-1E2B-60B3-57A0-97BFE5004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5" y="846527"/>
            <a:ext cx="7772400" cy="50993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D8E090-34AD-144A-D889-EA81F1405863}"/>
              </a:ext>
            </a:extLst>
          </p:cNvPr>
          <p:cNvCxnSpPr>
            <a:cxnSpLocks/>
          </p:cNvCxnSpPr>
          <p:nvPr/>
        </p:nvCxnSpPr>
        <p:spPr>
          <a:xfrm>
            <a:off x="4630366" y="3396180"/>
            <a:ext cx="3132306" cy="2666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3785F4-6B4F-2246-399E-947A749710FB}"/>
              </a:ext>
            </a:extLst>
          </p:cNvPr>
          <p:cNvCxnSpPr>
            <a:cxnSpLocks/>
          </p:cNvCxnSpPr>
          <p:nvPr/>
        </p:nvCxnSpPr>
        <p:spPr>
          <a:xfrm flipV="1">
            <a:off x="4630366" y="3429000"/>
            <a:ext cx="3132306" cy="2338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0397A0-6F44-FCF7-7FB7-A3214CD2A13F}"/>
              </a:ext>
            </a:extLst>
          </p:cNvPr>
          <p:cNvCxnSpPr>
            <a:cxnSpLocks/>
          </p:cNvCxnSpPr>
          <p:nvPr/>
        </p:nvCxnSpPr>
        <p:spPr>
          <a:xfrm>
            <a:off x="4724400" y="3832808"/>
            <a:ext cx="3132306" cy="232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6C61C1-500E-C3EE-45CC-26EF49C4D407}"/>
              </a:ext>
            </a:extLst>
          </p:cNvPr>
          <p:cNvCxnSpPr>
            <a:cxnSpLocks/>
          </p:cNvCxnSpPr>
          <p:nvPr/>
        </p:nvCxnSpPr>
        <p:spPr>
          <a:xfrm flipV="1">
            <a:off x="4724400" y="3865628"/>
            <a:ext cx="3132306" cy="199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57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6B53-5CD7-4542-8DD6-70111C44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7030A0"/>
                </a:solidFill>
                <a:latin typeface="Bai Jamjuree" pitchFamily="2" charset="-34"/>
                <a:cs typeface="Bai Jamjuree" pitchFamily="2" charset="-34"/>
              </a:rPr>
              <a:t>Learning Intentions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837C2-D417-425F-8662-782266596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Bai Jamjuree" pitchFamily="2" charset="-34"/>
                <a:cs typeface="Bai Jamjuree" pitchFamily="2" charset="-34"/>
              </a:rPr>
              <a:t>(a) Gene expression involves the transcription and translation of DNA sequences.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Bai Jamjuree" pitchFamily="2" charset="-34"/>
                <a:cs typeface="Bai Jamjuree" pitchFamily="2" charset="-34"/>
              </a:rPr>
              <a:t>Transcription and translation involves three types of RNA (mRNA, tRNA and rRNA).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Bai Jamjuree" pitchFamily="2" charset="-34"/>
                <a:cs typeface="Bai Jamjuree" pitchFamily="2" charset="-34"/>
              </a:rPr>
              <a:t>Messenger RNA (mRNA) carries a copy of the DNA code from the nucleus to the ribosome.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latin typeface="Bai Jamjuree" pitchFamily="2" charset="-34"/>
                <a:cs typeface="Bai Jamjuree" pitchFamily="2" charset="-34"/>
              </a:rPr>
              <a:t>Transfer RNA (tRNA) folds due to complementary base pairing. Each tRNA molecule carries its specific amino acid to the ribosome. Ribosomal RNA (rRNA) and proteins form the ribosome.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3F7455-CD33-4ECC-BAE7-6A9A5F2B9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2"/>
    </mc:Choice>
    <mc:Fallback xmlns="">
      <p:transition spd="slow" advTm="5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08344-A79C-4B89-AC8E-64B4684FC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148" y="4237510"/>
            <a:ext cx="5455703" cy="2555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5A1C0-40E4-41EE-8CEC-7C0A0D43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0405"/>
            <a:ext cx="9116291" cy="882989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What do we mean by gene expression?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A762A-6E9C-431E-AF06-8354970B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394"/>
            <a:ext cx="10515600" cy="2628059"/>
          </a:xfrm>
          <a:ln w="381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Gene expression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is the process by which the instructions stored in our DNA are converted into functional proteins. Only a fraction of the genes in a cell are expressed.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There are two main stages to gene expression: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Transcription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 and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Translation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2293B-472A-0CF4-CA5B-8C5538E0A833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G E N E    E X P R E S S I O N</a:t>
            </a:r>
          </a:p>
        </p:txBody>
      </p:sp>
    </p:spTree>
    <p:extLst>
      <p:ext uri="{BB962C8B-B14F-4D97-AF65-F5344CB8AC3E}">
        <p14:creationId xmlns:p14="http://schemas.microsoft.com/office/powerpoint/2010/main" val="3523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40"/>
    </mc:Choice>
    <mc:Fallback xmlns="">
      <p:transition spd="slow" advTm="519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AC5A8-1E6E-4FCC-9CAB-0BC270D47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221" y="1027906"/>
            <a:ext cx="3876675" cy="5391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FBCD-2D39-4921-BBA2-423BECC8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69" y="1328936"/>
            <a:ext cx="7372739" cy="5049477"/>
          </a:xfrm>
          <a:ln w="381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Gene expression relies on several types of RNA.</a:t>
            </a:r>
          </a:p>
          <a:p>
            <a:pPr marL="0" indent="0">
              <a:buNone/>
            </a:pPr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dirty="0">
                <a:latin typeface="Bai Jamjuree" pitchFamily="2" charset="-34"/>
                <a:cs typeface="Bai Jamjuree" pitchFamily="2" charset="-34"/>
              </a:rPr>
              <a:t>RNA is similar to DNA but it has some key differences:</a:t>
            </a:r>
          </a:p>
          <a:p>
            <a:r>
              <a:rPr lang="en-GB" dirty="0">
                <a:latin typeface="Bai Jamjuree" pitchFamily="2" charset="-34"/>
                <a:cs typeface="Bai Jamjuree" pitchFamily="2" charset="-34"/>
              </a:rPr>
              <a:t>RNA is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single stranded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.</a:t>
            </a:r>
          </a:p>
          <a:p>
            <a:r>
              <a:rPr lang="en-GB" dirty="0">
                <a:latin typeface="Bai Jamjuree" pitchFamily="2" charset="-34"/>
                <a:cs typeface="Bai Jamjuree" pitchFamily="2" charset="-34"/>
              </a:rPr>
              <a:t>RNA nucleotides contain </a:t>
            </a:r>
            <a:r>
              <a:rPr lang="en-GB" b="1" dirty="0">
                <a:latin typeface="Bai Jamjuree" pitchFamily="2" charset="-34"/>
                <a:cs typeface="Bai Jamjuree" pitchFamily="2" charset="-34"/>
              </a:rPr>
              <a:t>ribose sugar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(and not deoxyribose).</a:t>
            </a:r>
          </a:p>
          <a:p>
            <a:r>
              <a:rPr lang="en-GB" b="1" dirty="0">
                <a:latin typeface="Bai Jamjuree" pitchFamily="2" charset="-34"/>
                <a:cs typeface="Bai Jamjuree" pitchFamily="2" charset="-34"/>
              </a:rPr>
              <a:t>Uracil (U) </a:t>
            </a:r>
            <a:r>
              <a:rPr lang="en-GB" dirty="0">
                <a:latin typeface="Bai Jamjuree" pitchFamily="2" charset="-34"/>
                <a:cs typeface="Bai Jamjuree" pitchFamily="2" charset="-34"/>
              </a:rPr>
              <a:t>replaces Thymine (T) in RNA.</a:t>
            </a:r>
          </a:p>
          <a:p>
            <a:endParaRPr lang="en-GB" dirty="0">
              <a:latin typeface="Bai Jamjuree" pitchFamily="2" charset="-34"/>
              <a:cs typeface="Bai Jamjuree" pitchFamily="2" charset="-34"/>
            </a:endParaRPr>
          </a:p>
          <a:p>
            <a:pPr marL="0" indent="0">
              <a:buNone/>
            </a:pPr>
            <a:r>
              <a:rPr lang="en-GB" b="1" dirty="0">
                <a:latin typeface="Bai Jamjuree" pitchFamily="2" charset="-34"/>
                <a:cs typeface="Bai Jamjuree" pitchFamily="2" charset="-34"/>
              </a:rPr>
              <a:t>There are three types of RNA…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9FC915-34C0-4B13-963F-38E2CCC93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B03F9-4B84-D956-44EC-D6A6585B3D3A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R I B O N U C L E I C     A C I D (R N A )</a:t>
            </a:r>
          </a:p>
        </p:txBody>
      </p:sp>
    </p:spTree>
    <p:extLst>
      <p:ext uri="{BB962C8B-B14F-4D97-AF65-F5344CB8AC3E}">
        <p14:creationId xmlns:p14="http://schemas.microsoft.com/office/powerpoint/2010/main" val="26253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11"/>
    </mc:Choice>
    <mc:Fallback xmlns="">
      <p:transition spd="slow" advTm="14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0953-A5B3-45BF-9BAE-766BCD44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11" y="930861"/>
            <a:ext cx="10389781" cy="1721449"/>
          </a:xfrm>
          <a:ln w="38100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>
                <a:latin typeface="Bai Jamjuree" pitchFamily="2" charset="-34"/>
                <a:cs typeface="Bai Jamjuree" pitchFamily="2" charset="-34"/>
              </a:rPr>
              <a:t>This carries a complementary copy of the DNA from the nucleus to the ribosomes in the cytoplasm.</a:t>
            </a:r>
          </a:p>
          <a:p>
            <a:pPr marL="0" indent="0" algn="ctr">
              <a:buNone/>
            </a:pPr>
            <a:endParaRPr lang="en-GB" sz="3200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87E7A-AF60-7033-76B9-AEC9C41DC026}"/>
              </a:ext>
            </a:extLst>
          </p:cNvPr>
          <p:cNvSpPr/>
          <p:nvPr/>
        </p:nvSpPr>
        <p:spPr>
          <a:xfrm>
            <a:off x="0" y="222910"/>
            <a:ext cx="12192000" cy="5232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i Jamjuree" pitchFamily="2" charset="-34"/>
                <a:cs typeface="Bai Jamjuree" pitchFamily="2" charset="-34"/>
              </a:rPr>
              <a:t>M E S S E N G E R     R N A     (mRNA)</a:t>
            </a:r>
          </a:p>
        </p:txBody>
      </p:sp>
      <p:pic>
        <p:nvPicPr>
          <p:cNvPr id="2050" name="Picture 2" descr="Protein Synthesis | Biology for All | FuseSchool on Make a GIF">
            <a:extLst>
              <a:ext uri="{FF2B5EF4-FFF2-40B4-BE49-F238E27FC236}">
                <a16:creationId xmlns:a16="http://schemas.microsoft.com/office/drawing/2014/main" id="{8764C909-C7A1-FC19-89BE-8454CED09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76" y="2568275"/>
            <a:ext cx="6880448" cy="38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2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9"/>
    </mc:Choice>
    <mc:Fallback xmlns="">
      <p:transition spd="slow" advTm="3508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2593</Words>
  <Application>Microsoft Macintosh PowerPoint</Application>
  <PresentationFormat>Widescreen</PresentationFormat>
  <Paragraphs>270</Paragraphs>
  <Slides>54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Bahnschrift</vt:lpstr>
      <vt:lpstr>Bai Jamjuree</vt:lpstr>
      <vt:lpstr>Calibri</vt:lpstr>
      <vt:lpstr>Calibri Light</vt:lpstr>
      <vt:lpstr>Comic Sans MS</vt:lpstr>
      <vt:lpstr>Dreaming Outloud Script Pro</vt:lpstr>
      <vt:lpstr>Office Theme</vt:lpstr>
      <vt:lpstr>Higher Human Biology</vt:lpstr>
      <vt:lpstr>Which word means “the small section of DNA that codes for the production of a specific protein”?</vt:lpstr>
      <vt:lpstr>What is the name of the molecule that carries a complementary copy of the gene from the DNA to the ribosomes?</vt:lpstr>
      <vt:lpstr>What is the name of the building block molecules that make up a protein?</vt:lpstr>
      <vt:lpstr>Where can you find ribosomes?</vt:lpstr>
      <vt:lpstr>Learning Intentions</vt:lpstr>
      <vt:lpstr>What do we mean by gene expression?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Human Biology</dc:title>
  <dc:creator>Kirsty McBride</dc:creator>
  <cp:lastModifiedBy>Kirsty McBride</cp:lastModifiedBy>
  <cp:revision>4</cp:revision>
  <dcterms:created xsi:type="dcterms:W3CDTF">2023-06-14T19:53:19Z</dcterms:created>
  <dcterms:modified xsi:type="dcterms:W3CDTF">2023-06-15T20:33:11Z</dcterms:modified>
</cp:coreProperties>
</file>