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20" r:id="rId2"/>
    <p:sldId id="263" r:id="rId3"/>
    <p:sldId id="338" r:id="rId4"/>
    <p:sldId id="337" r:id="rId5"/>
    <p:sldId id="346" r:id="rId6"/>
    <p:sldId id="339" r:id="rId7"/>
    <p:sldId id="340" r:id="rId8"/>
    <p:sldId id="348" r:id="rId9"/>
    <p:sldId id="349" r:id="rId10"/>
    <p:sldId id="350" r:id="rId11"/>
    <p:sldId id="347" r:id="rId12"/>
    <p:sldId id="341" r:id="rId13"/>
    <p:sldId id="342" r:id="rId14"/>
    <p:sldId id="343" r:id="rId15"/>
    <p:sldId id="344" r:id="rId16"/>
    <p:sldId id="336" r:id="rId17"/>
    <p:sldId id="351" r:id="rId18"/>
    <p:sldId id="352" r:id="rId19"/>
    <p:sldId id="353" r:id="rId20"/>
    <p:sldId id="354" r:id="rId21"/>
    <p:sldId id="355" r:id="rId22"/>
    <p:sldId id="356" r:id="rId23"/>
    <p:sldId id="335" r:id="rId24"/>
    <p:sldId id="323"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2"/>
    <a:srgbClr val="44A0C4"/>
    <a:srgbClr val="FFFCEC"/>
    <a:srgbClr val="FFF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18"/>
    <p:restoredTop sz="96093"/>
  </p:normalViewPr>
  <p:slideViewPr>
    <p:cSldViewPr snapToGrid="0">
      <p:cViewPr>
        <p:scale>
          <a:sx n="93" d="100"/>
          <a:sy n="93" d="100"/>
        </p:scale>
        <p:origin x="137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DA572-1D17-9F4B-97B3-3A26D079A491}" type="datetimeFigureOut">
              <a:rPr lang="en-US" smtClean="0"/>
              <a:t>8/11/23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395A4-3C3F-BA4C-95CF-19A62A599341}" type="slidenum">
              <a:rPr lang="en-US" smtClean="0"/>
              <a:t>‹#›</a:t>
            </a:fld>
            <a:endParaRPr lang="en-US"/>
          </a:p>
        </p:txBody>
      </p:sp>
    </p:spTree>
    <p:extLst>
      <p:ext uri="{BB962C8B-B14F-4D97-AF65-F5344CB8AC3E}">
        <p14:creationId xmlns:p14="http://schemas.microsoft.com/office/powerpoint/2010/main" val="31216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57470-F183-C640-9A58-FFF2DA1CD9B4}" type="slidenum">
              <a:rPr lang="en-US" smtClean="0"/>
              <a:t>16</a:t>
            </a:fld>
            <a:endParaRPr lang="en-US"/>
          </a:p>
        </p:txBody>
      </p:sp>
    </p:spTree>
    <p:extLst>
      <p:ext uri="{BB962C8B-B14F-4D97-AF65-F5344CB8AC3E}">
        <p14:creationId xmlns:p14="http://schemas.microsoft.com/office/powerpoint/2010/main" val="10161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57470-F183-C640-9A58-FFF2DA1CD9B4}" type="slidenum">
              <a:rPr lang="en-US" smtClean="0"/>
              <a:t>23</a:t>
            </a:fld>
            <a:endParaRPr lang="en-US"/>
          </a:p>
        </p:txBody>
      </p:sp>
    </p:spTree>
    <p:extLst>
      <p:ext uri="{BB962C8B-B14F-4D97-AF65-F5344CB8AC3E}">
        <p14:creationId xmlns:p14="http://schemas.microsoft.com/office/powerpoint/2010/main" val="160999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25AD-A774-5284-E21E-8FF9F9E81F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B1B3CDA-9C9B-85E2-B5C5-5F9BE71D0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58EE3CF-313A-7DA4-6B3F-34CD2034C429}"/>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450622B0-98C5-9161-949F-E79037A30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A015D-BC62-78CC-CA5A-28EA801F722F}"/>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60432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136F-69C7-3D74-E04D-A859E05DC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7F8980-18CD-76F1-552A-A844DE26D1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32EC81-07D1-D094-6733-B8E36071AC45}"/>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1ABEBBFC-C786-3266-9FC1-AC1883942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13A52-0A85-C845-B3BF-33E3C4EA08C9}"/>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249416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A05C3-BB2F-9055-B51E-CB6A1E4511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F70D30-670C-21B4-4BC6-A576A2E9F2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DE5F4D-1B2C-25F0-62D8-CBF6972D1354}"/>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6B3028FE-51AD-2009-2CEF-2B8828B5A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9A75C-3BB3-41F3-5E0C-85B4A262C456}"/>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13145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5B99-A4C3-3D06-FDE0-123C89EAE9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961803-116C-31BD-83ED-9C32EE86FD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860CA0-EE33-0A3C-A134-47CC50D51223}"/>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42C84BDA-BA8E-9E1F-751D-2136E54C0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2821-7BF0-2D34-C2C7-D93E056F57AC}"/>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211519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930C-8668-509B-2AE8-8C2305891A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277A787-C737-2536-13E4-F76FF0600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A55DBD-E762-8D23-BB2C-5A15492563A6}"/>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CD5BBB48-E6E9-AF09-B716-0C669C85F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F9396-DBD8-382E-EDD5-1B77BC3A6348}"/>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23088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A313-9CC6-88F6-EAA3-8FB2C9F6AD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B6B3CA-F727-0BCF-AD52-BD178C0B05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83E6D5F-471D-78EF-A6CE-048FCFBD4A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5D23DE-8CDB-4D40-0221-F42B311239A7}"/>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6" name="Footer Placeholder 5">
            <a:extLst>
              <a:ext uri="{FF2B5EF4-FFF2-40B4-BE49-F238E27FC236}">
                <a16:creationId xmlns:a16="http://schemas.microsoft.com/office/drawing/2014/main" id="{AA605ED6-5B9E-228A-44C1-3ACB78DB6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80FA9-025B-2379-9294-7C4E468D62C4}"/>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98006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44E9-AB14-A1DE-A63B-A6A823ABD6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E2451E-69EA-EE24-BC50-B11FF9B21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FA472-75C3-D433-BDE8-FFDE5867DB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FF383E-EC6E-E8F1-1933-6E74CEBEF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D43C30-92E9-3BEF-3E92-0CA7B3A8FA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68732E-404B-CD1C-91C8-290776CF0E61}"/>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8" name="Footer Placeholder 7">
            <a:extLst>
              <a:ext uri="{FF2B5EF4-FFF2-40B4-BE49-F238E27FC236}">
                <a16:creationId xmlns:a16="http://schemas.microsoft.com/office/drawing/2014/main" id="{5DB30878-676F-E3BD-2C3C-12DE45486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F82319-5401-2216-518C-EF96C28E48E6}"/>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330897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E62-9D0C-D627-8105-86A14FAA51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D7AC65-7606-15FF-905D-518FDAB7B0C0}"/>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4" name="Footer Placeholder 3">
            <a:extLst>
              <a:ext uri="{FF2B5EF4-FFF2-40B4-BE49-F238E27FC236}">
                <a16:creationId xmlns:a16="http://schemas.microsoft.com/office/drawing/2014/main" id="{D42B1460-CB74-ED79-E0E7-3643E1C349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B6BDA-552B-13FC-E16C-616CB4CEAA10}"/>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20003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703CF-A67D-A301-052A-B9FAC807A8D3}"/>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3" name="Footer Placeholder 2">
            <a:extLst>
              <a:ext uri="{FF2B5EF4-FFF2-40B4-BE49-F238E27FC236}">
                <a16:creationId xmlns:a16="http://schemas.microsoft.com/office/drawing/2014/main" id="{139520C8-FC67-B0AF-87F0-E46FBD6B3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C2DC8-7DA0-AEE1-FD4D-D03C9F7FFF05}"/>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46251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C07A-C169-7A9C-6286-75CCEA02DC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0872F4-736A-E599-E8C6-8D855D9E3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9BA6AB-8010-9AA4-A4E9-6F14488DB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1C43E8-1BC8-F9C2-88E0-3EA03BD45EF4}"/>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6" name="Footer Placeholder 5">
            <a:extLst>
              <a:ext uri="{FF2B5EF4-FFF2-40B4-BE49-F238E27FC236}">
                <a16:creationId xmlns:a16="http://schemas.microsoft.com/office/drawing/2014/main" id="{A848E2B2-E58A-C34F-9F4A-88913C250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7CBC7-0749-27F3-305A-EB0D281BA664}"/>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125191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A6EE-D584-3BA3-1DA8-9758A4CD96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006102E-ADAE-6916-03F9-3846E239D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0B1A43-A7CC-20F7-3C0A-4C0D1A74B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240DAD-6124-7FA4-7F23-0C97C0A49012}"/>
              </a:ext>
            </a:extLst>
          </p:cNvPr>
          <p:cNvSpPr>
            <a:spLocks noGrp="1"/>
          </p:cNvSpPr>
          <p:nvPr>
            <p:ph type="dt" sz="half" idx="10"/>
          </p:nvPr>
        </p:nvSpPr>
        <p:spPr/>
        <p:txBody>
          <a:bodyPr/>
          <a:lstStyle/>
          <a:p>
            <a:fld id="{9BCAEAFF-5F50-654A-A728-42A12FE7879C}" type="datetimeFigureOut">
              <a:rPr lang="en-US" smtClean="0"/>
              <a:t>8/11/23</a:t>
            </a:fld>
            <a:endParaRPr lang="en-US"/>
          </a:p>
        </p:txBody>
      </p:sp>
      <p:sp>
        <p:nvSpPr>
          <p:cNvPr id="6" name="Footer Placeholder 5">
            <a:extLst>
              <a:ext uri="{FF2B5EF4-FFF2-40B4-BE49-F238E27FC236}">
                <a16:creationId xmlns:a16="http://schemas.microsoft.com/office/drawing/2014/main" id="{7653BADB-E5C9-08C1-ADB7-E88A3F101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A9270-5A39-AA57-7141-4B65444157A5}"/>
              </a:ext>
            </a:extLst>
          </p:cNvPr>
          <p:cNvSpPr>
            <a:spLocks noGrp="1"/>
          </p:cNvSpPr>
          <p:nvPr>
            <p:ph type="sldNum" sz="quarter" idx="12"/>
          </p:nvPr>
        </p:nvSpPr>
        <p:spPr/>
        <p:txBody>
          <a:bodyPr/>
          <a:lstStyle/>
          <a:p>
            <a:fld id="{0CE4F0F5-ADB2-154D-B94F-EB244D4818E6}" type="slidenum">
              <a:rPr lang="en-US" smtClean="0"/>
              <a:t>‹#›</a:t>
            </a:fld>
            <a:endParaRPr lang="en-US"/>
          </a:p>
        </p:txBody>
      </p:sp>
    </p:spTree>
    <p:extLst>
      <p:ext uri="{BB962C8B-B14F-4D97-AF65-F5344CB8AC3E}">
        <p14:creationId xmlns:p14="http://schemas.microsoft.com/office/powerpoint/2010/main" val="425927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84BD9-5D99-2DB4-B69E-2D30C2097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9A1EE3-E239-C442-3DC0-2CFF25AE1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A3522F-0409-FCD9-1A1C-6784DC47E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AEAFF-5F50-654A-A728-42A12FE7879C}" type="datetimeFigureOut">
              <a:rPr lang="en-US" smtClean="0"/>
              <a:t>8/11/23</a:t>
            </a:fld>
            <a:endParaRPr lang="en-US"/>
          </a:p>
        </p:txBody>
      </p:sp>
      <p:sp>
        <p:nvSpPr>
          <p:cNvPr id="5" name="Footer Placeholder 4">
            <a:extLst>
              <a:ext uri="{FF2B5EF4-FFF2-40B4-BE49-F238E27FC236}">
                <a16:creationId xmlns:a16="http://schemas.microsoft.com/office/drawing/2014/main" id="{BA11A50C-A935-71E8-F30A-9EB08288F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8475C-68B0-A2AD-0A9C-50EBE3F59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4F0F5-ADB2-154D-B94F-EB244D4818E6}" type="slidenum">
              <a:rPr lang="en-US" smtClean="0"/>
              <a:t>‹#›</a:t>
            </a:fld>
            <a:endParaRPr lang="en-US"/>
          </a:p>
        </p:txBody>
      </p:sp>
    </p:spTree>
    <p:extLst>
      <p:ext uri="{BB962C8B-B14F-4D97-AF65-F5344CB8AC3E}">
        <p14:creationId xmlns:p14="http://schemas.microsoft.com/office/powerpoint/2010/main" val="413658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21D710-BAB8-EF05-0FC6-85CB70ED3860}"/>
              </a:ext>
            </a:extLst>
          </p:cNvPr>
          <p:cNvSpPr/>
          <p:nvPr/>
        </p:nvSpPr>
        <p:spPr>
          <a:xfrm>
            <a:off x="-12700" y="1034693"/>
            <a:ext cx="8915400" cy="63517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FA82622-E757-7108-C1B5-97976E4573AB}"/>
              </a:ext>
            </a:extLst>
          </p:cNvPr>
          <p:cNvSpPr/>
          <p:nvPr/>
        </p:nvSpPr>
        <p:spPr>
          <a:xfrm>
            <a:off x="-112889" y="174096"/>
            <a:ext cx="7501466" cy="898348"/>
          </a:xfrm>
          <a:prstGeom prst="roundRect">
            <a:avLst>
              <a:gd name="adj" fmla="val 2979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E7ECB-7588-8933-72C7-8743541B3D3D}"/>
              </a:ext>
            </a:extLst>
          </p:cNvPr>
          <p:cNvSpPr>
            <a:spLocks noGrp="1"/>
          </p:cNvSpPr>
          <p:nvPr>
            <p:ph type="ctrTitle"/>
          </p:nvPr>
        </p:nvSpPr>
        <p:spPr>
          <a:xfrm>
            <a:off x="-934156" y="110685"/>
            <a:ext cx="9144000" cy="898348"/>
          </a:xfrm>
        </p:spPr>
        <p:txBody>
          <a:bodyPr>
            <a:normAutofit fontScale="90000"/>
          </a:bodyPr>
          <a:lstStyle/>
          <a:p>
            <a:r>
              <a:rPr lang="en-US" dirty="0">
                <a:solidFill>
                  <a:schemeClr val="bg1"/>
                </a:solidFill>
                <a:latin typeface="Bai Jamjuree" pitchFamily="2" charset="-34"/>
                <a:cs typeface="Bai Jamjuree" pitchFamily="2" charset="-34"/>
              </a:rPr>
              <a:t>Higher Human Biology</a:t>
            </a:r>
          </a:p>
        </p:txBody>
      </p:sp>
      <p:sp>
        <p:nvSpPr>
          <p:cNvPr id="3" name="Subtitle 2">
            <a:extLst>
              <a:ext uri="{FF2B5EF4-FFF2-40B4-BE49-F238E27FC236}">
                <a16:creationId xmlns:a16="http://schemas.microsoft.com/office/drawing/2014/main" id="{064F5A41-1B69-B717-9B55-50FF634BF1DB}"/>
              </a:ext>
            </a:extLst>
          </p:cNvPr>
          <p:cNvSpPr>
            <a:spLocks noGrp="1"/>
          </p:cNvSpPr>
          <p:nvPr>
            <p:ph type="subTitle" idx="1"/>
          </p:nvPr>
        </p:nvSpPr>
        <p:spPr>
          <a:xfrm>
            <a:off x="128795" y="1072444"/>
            <a:ext cx="8773905" cy="708113"/>
          </a:xfrm>
        </p:spPr>
        <p:txBody>
          <a:bodyPr>
            <a:normAutofit/>
          </a:bodyPr>
          <a:lstStyle/>
          <a:p>
            <a:r>
              <a:rPr lang="en-US" sz="4400" dirty="0">
                <a:solidFill>
                  <a:schemeClr val="bg1"/>
                </a:solidFill>
                <a:latin typeface="Bai Jamjuree" pitchFamily="2" charset="-34"/>
                <a:cs typeface="Bai Jamjuree" pitchFamily="2" charset="-34"/>
              </a:rPr>
              <a:t>1.4 Mutations</a:t>
            </a:r>
          </a:p>
        </p:txBody>
      </p:sp>
      <p:sp>
        <p:nvSpPr>
          <p:cNvPr id="4" name="Subtitle 2">
            <a:extLst>
              <a:ext uri="{FF2B5EF4-FFF2-40B4-BE49-F238E27FC236}">
                <a16:creationId xmlns:a16="http://schemas.microsoft.com/office/drawing/2014/main" id="{451219FA-D1BD-5593-7916-F0583FB64DD6}"/>
              </a:ext>
            </a:extLst>
          </p:cNvPr>
          <p:cNvSpPr txBox="1">
            <a:spLocks/>
          </p:cNvSpPr>
          <p:nvPr/>
        </p:nvSpPr>
        <p:spPr>
          <a:xfrm>
            <a:off x="7388577" y="0"/>
            <a:ext cx="6434667" cy="597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ai Jamjuree" pitchFamily="2" charset="-34"/>
                <a:cs typeface="Bai Jamjuree" pitchFamily="2" charset="-34"/>
              </a:rPr>
              <a:t>M I S S   M C B R I D E</a:t>
            </a:r>
          </a:p>
        </p:txBody>
      </p:sp>
      <p:pic>
        <p:nvPicPr>
          <p:cNvPr id="1026" name="Picture 2" descr="What types of mutation are there? – YourGenome">
            <a:extLst>
              <a:ext uri="{FF2B5EF4-FFF2-40B4-BE49-F238E27FC236}">
                <a16:creationId xmlns:a16="http://schemas.microsoft.com/office/drawing/2014/main" id="{0C010098-2682-2169-3635-3620296D6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641" y="1649052"/>
            <a:ext cx="9735879" cy="5208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69FA14B-9A64-CC79-6DDC-42BECB50BDF5}"/>
              </a:ext>
            </a:extLst>
          </p:cNvPr>
          <p:cNvSpPr/>
          <p:nvPr/>
        </p:nvSpPr>
        <p:spPr>
          <a:xfrm>
            <a:off x="2626242" y="4614530"/>
            <a:ext cx="2158409" cy="457200"/>
          </a:xfrm>
          <a:prstGeom prst="rect">
            <a:avLst/>
          </a:prstGeom>
          <a:solidFill>
            <a:srgbClr val="FFF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95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D E L E T I O N    M U T A T I O N</a:t>
            </a:r>
          </a:p>
        </p:txBody>
      </p:sp>
      <p:pic>
        <p:nvPicPr>
          <p:cNvPr id="5122" name="Picture 2" descr="17.5: Mutations and Genetic Diseases - Chemistry LibreTexts">
            <a:extLst>
              <a:ext uri="{FF2B5EF4-FFF2-40B4-BE49-F238E27FC236}">
                <a16:creationId xmlns:a16="http://schemas.microsoft.com/office/drawing/2014/main" id="{C94AA195-B24B-3641-6B69-BAA1D4C5B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590"/>
          <a:stretch/>
        </p:blipFill>
        <p:spPr bwMode="auto">
          <a:xfrm>
            <a:off x="1059872" y="981965"/>
            <a:ext cx="10338230" cy="2447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7.5: Mutations and Genetic Diseases - Chemistry LibreTexts">
            <a:extLst>
              <a:ext uri="{FF2B5EF4-FFF2-40B4-BE49-F238E27FC236}">
                <a16:creationId xmlns:a16="http://schemas.microsoft.com/office/drawing/2014/main" id="{691EBF08-4D0D-1A3F-C4C8-47BCF3AA3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 t="73275" r="-853" b="801"/>
          <a:stretch/>
        </p:blipFill>
        <p:spPr bwMode="auto">
          <a:xfrm>
            <a:off x="1011948" y="3429000"/>
            <a:ext cx="10344543" cy="311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2214"/>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I N G L E   G E N E   M U T A T I O N S</a:t>
            </a:r>
          </a:p>
        </p:txBody>
      </p:sp>
      <p:pic>
        <p:nvPicPr>
          <p:cNvPr id="5122" name="Picture 2" descr="17.5: Mutations and Genetic Diseases - Chemistry LibreTexts">
            <a:extLst>
              <a:ext uri="{FF2B5EF4-FFF2-40B4-BE49-F238E27FC236}">
                <a16:creationId xmlns:a16="http://schemas.microsoft.com/office/drawing/2014/main" id="{C94AA195-B24B-3641-6B69-BAA1D4C5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412" y="960699"/>
            <a:ext cx="5085057" cy="5897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654549-D9F8-7721-B369-7B2A5D486638}"/>
              </a:ext>
            </a:extLst>
          </p:cNvPr>
          <p:cNvSpPr txBox="1"/>
          <p:nvPr/>
        </p:nvSpPr>
        <p:spPr>
          <a:xfrm>
            <a:off x="379917" y="1236373"/>
            <a:ext cx="6409039" cy="5576463"/>
          </a:xfrm>
          <a:prstGeom prst="rect">
            <a:avLst/>
          </a:prstGeom>
          <a:noFill/>
        </p:spPr>
        <p:txBody>
          <a:bodyPr wrap="square">
            <a:spAutoFit/>
          </a:bodyPr>
          <a:lstStyle/>
          <a:p>
            <a:pPr>
              <a:lnSpc>
                <a:spcPct val="150000"/>
              </a:lnSpc>
            </a:pPr>
            <a:r>
              <a:rPr lang="en-GB" sz="2000" dirty="0">
                <a:latin typeface="Andale Mono" panose="020B0509000000000004" pitchFamily="49" charset="0"/>
              </a:rPr>
              <a:t>A </a:t>
            </a:r>
            <a:r>
              <a:rPr lang="en-GB" sz="2000" b="1" dirty="0">
                <a:latin typeface="Andale Mono" panose="020B0509000000000004" pitchFamily="49" charset="0"/>
              </a:rPr>
              <a:t>substitution</a:t>
            </a:r>
            <a:r>
              <a:rPr lang="en-GB" sz="2000" dirty="0">
                <a:latin typeface="Andale Mono" panose="020B0509000000000004" pitchFamily="49" charset="0"/>
              </a:rPr>
              <a:t> mutation is an example of a </a:t>
            </a:r>
            <a:r>
              <a:rPr lang="en-GB" sz="2000" b="1" dirty="0">
                <a:latin typeface="Andale Mono" panose="020B0509000000000004" pitchFamily="49" charset="0"/>
              </a:rPr>
              <a:t>point mutation</a:t>
            </a:r>
            <a:r>
              <a:rPr lang="en-GB" sz="2000" dirty="0">
                <a:latin typeface="Andale Mono" panose="020B0509000000000004" pitchFamily="49" charset="0"/>
              </a:rPr>
              <a:t>, it only effects one amino acid. </a:t>
            </a:r>
          </a:p>
          <a:p>
            <a:pPr>
              <a:lnSpc>
                <a:spcPct val="150000"/>
              </a:lnSpc>
            </a:pPr>
            <a:endParaRPr lang="en-GB" sz="2000" dirty="0">
              <a:latin typeface="Andale Mono" panose="020B0509000000000004" pitchFamily="49" charset="0"/>
            </a:endParaRPr>
          </a:p>
          <a:p>
            <a:pPr>
              <a:lnSpc>
                <a:spcPct val="150000"/>
              </a:lnSpc>
            </a:pPr>
            <a:r>
              <a:rPr lang="en-GB" sz="2000" b="1" dirty="0">
                <a:effectLst/>
                <a:latin typeface="Andale Mono" panose="020B0509000000000004" pitchFamily="49" charset="0"/>
              </a:rPr>
              <a:t>Insertion </a:t>
            </a:r>
            <a:r>
              <a:rPr lang="en-GB" sz="2000" dirty="0">
                <a:effectLst/>
                <a:latin typeface="Andale Mono" panose="020B0509000000000004" pitchFamily="49" charset="0"/>
              </a:rPr>
              <a:t>and </a:t>
            </a:r>
            <a:r>
              <a:rPr lang="en-GB" sz="2000" b="1" dirty="0">
                <a:effectLst/>
                <a:latin typeface="Andale Mono" panose="020B0509000000000004" pitchFamily="49" charset="0"/>
              </a:rPr>
              <a:t>deletion</a:t>
            </a:r>
            <a:r>
              <a:rPr lang="en-GB" sz="2000" dirty="0">
                <a:effectLst/>
                <a:latin typeface="Andale Mono" panose="020B0509000000000004" pitchFamily="49" charset="0"/>
              </a:rPr>
              <a:t> are examples </a:t>
            </a:r>
            <a:r>
              <a:rPr lang="en-GB" sz="2000" b="1" dirty="0">
                <a:effectLst/>
                <a:latin typeface="Andale Mono" panose="020B0509000000000004" pitchFamily="49" charset="0"/>
              </a:rPr>
              <a:t>frame-shift mutations</a:t>
            </a:r>
            <a:r>
              <a:rPr lang="en-GB" sz="2000" b="1" dirty="0">
                <a:latin typeface="Andale Mono" panose="020B0509000000000004" pitchFamily="49" charset="0"/>
              </a:rPr>
              <a:t>. </a:t>
            </a:r>
            <a:r>
              <a:rPr lang="en-GB" sz="2000" dirty="0">
                <a:effectLst/>
                <a:latin typeface="Andale Mono" panose="020B0509000000000004" pitchFamily="49" charset="0"/>
              </a:rPr>
              <a:t>Frame-shift mutations cause all of the codons and all of the amino acids after the mutation to be changed. This has a major effect on the structure of the protein produced. </a:t>
            </a:r>
          </a:p>
          <a:p>
            <a:pPr>
              <a:lnSpc>
                <a:spcPct val="150000"/>
              </a:lnSpc>
            </a:pPr>
            <a:endParaRPr lang="en-GB" sz="2000" dirty="0">
              <a:effectLst/>
              <a:latin typeface="Andale Mono" panose="020B0509000000000004" pitchFamily="49" charset="0"/>
            </a:endParaRPr>
          </a:p>
        </p:txBody>
      </p:sp>
    </p:spTree>
    <p:extLst>
      <p:ext uri="{BB962C8B-B14F-4D97-AF65-F5344CB8AC3E}">
        <p14:creationId xmlns:p14="http://schemas.microsoft.com/office/powerpoint/2010/main" val="1811343103"/>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E4EDBBB-0090-32BE-C133-C87CDBCF9787}"/>
              </a:ext>
            </a:extLst>
          </p:cNvPr>
          <p:cNvSpPr/>
          <p:nvPr/>
        </p:nvSpPr>
        <p:spPr>
          <a:xfrm>
            <a:off x="188530" y="3742662"/>
            <a:ext cx="3352111" cy="467832"/>
          </a:xfrm>
          <a:prstGeom prst="roundRect">
            <a:avLst/>
          </a:prstGeom>
          <a:solidFill>
            <a:srgbClr val="44A0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4D62F27-7CFA-7701-52B6-7FE32682DA21}"/>
              </a:ext>
            </a:extLst>
          </p:cNvPr>
          <p:cNvSpPr/>
          <p:nvPr/>
        </p:nvSpPr>
        <p:spPr>
          <a:xfrm>
            <a:off x="188530" y="5429469"/>
            <a:ext cx="3734884" cy="467832"/>
          </a:xfrm>
          <a:prstGeom prst="roundRect">
            <a:avLst/>
          </a:prstGeom>
          <a:solidFill>
            <a:srgbClr val="44A0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C6E49BB6-AEBE-173A-5245-A6F42ECBC43B}"/>
              </a:ext>
            </a:extLst>
          </p:cNvPr>
          <p:cNvSpPr/>
          <p:nvPr/>
        </p:nvSpPr>
        <p:spPr>
          <a:xfrm>
            <a:off x="188531" y="2413591"/>
            <a:ext cx="3352111" cy="467832"/>
          </a:xfrm>
          <a:prstGeom prst="roundRect">
            <a:avLst/>
          </a:prstGeom>
          <a:solidFill>
            <a:srgbClr val="44A0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U B S T I T U T I O N   M U T A T I O N </a:t>
            </a:r>
          </a:p>
        </p:txBody>
      </p:sp>
      <p:sp>
        <p:nvSpPr>
          <p:cNvPr id="4" name="TextBox 3">
            <a:extLst>
              <a:ext uri="{FF2B5EF4-FFF2-40B4-BE49-F238E27FC236}">
                <a16:creationId xmlns:a16="http://schemas.microsoft.com/office/drawing/2014/main" id="{96760920-465E-807B-AA1D-AEC7E9A481D1}"/>
              </a:ext>
            </a:extLst>
          </p:cNvPr>
          <p:cNvSpPr txBox="1"/>
          <p:nvPr/>
        </p:nvSpPr>
        <p:spPr>
          <a:xfrm>
            <a:off x="188531" y="960699"/>
            <a:ext cx="11624242" cy="6299738"/>
          </a:xfrm>
          <a:prstGeom prst="rect">
            <a:avLst/>
          </a:prstGeom>
          <a:noFill/>
        </p:spPr>
        <p:txBody>
          <a:bodyPr wrap="square">
            <a:spAutoFit/>
          </a:bodyPr>
          <a:lstStyle/>
          <a:p>
            <a:pPr>
              <a:lnSpc>
                <a:spcPct val="150000"/>
              </a:lnSpc>
            </a:pPr>
            <a:r>
              <a:rPr lang="en-GB" sz="2000" dirty="0">
                <a:effectLst/>
                <a:latin typeface="Andale Mono" panose="020B0509000000000004" pitchFamily="49" charset="0"/>
              </a:rPr>
              <a:t>When one nucleotide is replaced with another (substitution mutation) there is one of three outcomes that could occur. </a:t>
            </a:r>
          </a:p>
          <a:p>
            <a:pPr>
              <a:lnSpc>
                <a:spcPct val="150000"/>
              </a:lnSpc>
            </a:pPr>
            <a:endParaRPr lang="en-GB" sz="2000" dirty="0">
              <a:effectLst/>
              <a:latin typeface="Andale Mono" panose="020B0509000000000004" pitchFamily="49" charset="0"/>
            </a:endParaRPr>
          </a:p>
          <a:p>
            <a:pPr marL="457200" indent="-457200">
              <a:lnSpc>
                <a:spcPct val="150000"/>
              </a:lnSpc>
              <a:buAutoNum type="arabicPeriod"/>
            </a:pPr>
            <a:r>
              <a:rPr lang="en-GB" sz="2000" dirty="0">
                <a:latin typeface="Andale Mono" panose="020B0509000000000004" pitchFamily="49" charset="0"/>
              </a:rPr>
              <a:t>Missense Mutation</a:t>
            </a:r>
          </a:p>
          <a:p>
            <a:r>
              <a:rPr lang="en-GB" sz="2000" dirty="0">
                <a:latin typeface="Andale Mono" panose="020B0509000000000004" pitchFamily="49" charset="0"/>
              </a:rPr>
              <a:t>	</a:t>
            </a:r>
            <a:r>
              <a:rPr lang="en-GB" dirty="0">
                <a:effectLst/>
                <a:latin typeface="Andale Mono" panose="020B0509000000000004" pitchFamily="49" charset="0"/>
              </a:rPr>
              <a:t>Missense mutations result in one amino acid being changed for another. This 	may result in a non-functional protein or have little effect on the protein. </a:t>
            </a:r>
          </a:p>
          <a:p>
            <a:endParaRPr lang="en-GB" dirty="0">
              <a:effectLst/>
              <a:latin typeface="Andale Mono" panose="020B0509000000000004" pitchFamily="49" charset="0"/>
            </a:endParaRPr>
          </a:p>
          <a:p>
            <a:pPr>
              <a:lnSpc>
                <a:spcPct val="150000"/>
              </a:lnSpc>
            </a:pPr>
            <a:r>
              <a:rPr lang="en-GB" sz="2000" dirty="0">
                <a:effectLst/>
                <a:latin typeface="Andale Mono" panose="020B0509000000000004" pitchFamily="49" charset="0"/>
              </a:rPr>
              <a:t>2. Nonsense </a:t>
            </a:r>
            <a:r>
              <a:rPr lang="en-GB" sz="2000" dirty="0">
                <a:latin typeface="Andale Mono" panose="020B0509000000000004" pitchFamily="49" charset="0"/>
              </a:rPr>
              <a:t>Mutation</a:t>
            </a:r>
          </a:p>
          <a:p>
            <a:pPr>
              <a:lnSpc>
                <a:spcPct val="150000"/>
              </a:lnSpc>
            </a:pPr>
            <a:r>
              <a:rPr lang="en-GB" sz="2000" dirty="0">
                <a:effectLst/>
                <a:latin typeface="Andale Mono" panose="020B0509000000000004" pitchFamily="49" charset="0"/>
              </a:rPr>
              <a:t>	</a:t>
            </a:r>
            <a:r>
              <a:rPr lang="en-GB" dirty="0">
                <a:effectLst/>
                <a:latin typeface="Andale Mono" panose="020B0509000000000004" pitchFamily="49" charset="0"/>
              </a:rPr>
              <a:t>Nonsense mutations result in a premature stop codon being produced which 	results in a 	shorter protein. </a:t>
            </a:r>
          </a:p>
          <a:p>
            <a:pPr>
              <a:lnSpc>
                <a:spcPct val="150000"/>
              </a:lnSpc>
            </a:pPr>
            <a:endParaRPr lang="en-GB" dirty="0">
              <a:latin typeface="Andale Mono" panose="020B0509000000000004" pitchFamily="49" charset="0"/>
            </a:endParaRPr>
          </a:p>
          <a:p>
            <a:pPr>
              <a:lnSpc>
                <a:spcPct val="150000"/>
              </a:lnSpc>
            </a:pPr>
            <a:r>
              <a:rPr lang="en-GB" sz="2000" dirty="0">
                <a:latin typeface="Andale Mono" panose="020B0509000000000004" pitchFamily="49" charset="0"/>
              </a:rPr>
              <a:t>3. </a:t>
            </a:r>
            <a:r>
              <a:rPr lang="en-GB" sz="2000" dirty="0">
                <a:effectLst/>
                <a:latin typeface="Andale Mono" panose="020B0509000000000004" pitchFamily="49" charset="0"/>
              </a:rPr>
              <a:t>Splice-site Mutation</a:t>
            </a:r>
          </a:p>
          <a:p>
            <a:pPr>
              <a:lnSpc>
                <a:spcPct val="150000"/>
              </a:lnSpc>
            </a:pPr>
            <a:r>
              <a:rPr lang="en-GB" sz="2000" dirty="0">
                <a:latin typeface="Andale Mono" panose="020B0509000000000004" pitchFamily="49" charset="0"/>
              </a:rPr>
              <a:t>	</a:t>
            </a:r>
            <a:r>
              <a:rPr lang="en-GB" dirty="0">
                <a:effectLst/>
                <a:latin typeface="Andale Mono" panose="020B0509000000000004" pitchFamily="49" charset="0"/>
              </a:rPr>
              <a:t>Splice-site mutations result in some introns being retained and/or some exons 	not being included in the mature transcript. </a:t>
            </a:r>
          </a:p>
          <a:p>
            <a:pPr>
              <a:lnSpc>
                <a:spcPct val="150000"/>
              </a:lnSpc>
            </a:pPr>
            <a:endParaRPr lang="en-GB" sz="2000" dirty="0">
              <a:effectLst/>
              <a:latin typeface="Andale Mono" panose="020B0509000000000004" pitchFamily="49" charset="0"/>
            </a:endParaRPr>
          </a:p>
        </p:txBody>
      </p:sp>
    </p:spTree>
    <p:extLst>
      <p:ext uri="{BB962C8B-B14F-4D97-AF65-F5344CB8AC3E}">
        <p14:creationId xmlns:p14="http://schemas.microsoft.com/office/powerpoint/2010/main" val="1816629841"/>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I S S E N S E   M U T A T I O N </a:t>
            </a:r>
          </a:p>
        </p:txBody>
      </p:sp>
      <p:pic>
        <p:nvPicPr>
          <p:cNvPr id="7170" name="Picture 2" descr="What kinds of gene variants are possible?: MedlinePlus Genetics">
            <a:extLst>
              <a:ext uri="{FF2B5EF4-FFF2-40B4-BE49-F238E27FC236}">
                <a16:creationId xmlns:a16="http://schemas.microsoft.com/office/drawing/2014/main" id="{DCAA26E6-7E46-1F2C-779E-580F6320AB8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6853" b="6854"/>
          <a:stretch/>
        </p:blipFill>
        <p:spPr bwMode="auto">
          <a:xfrm>
            <a:off x="1075770" y="1085165"/>
            <a:ext cx="9673745" cy="543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5506"/>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N O N S E N S E   M U T A T I O N </a:t>
            </a:r>
          </a:p>
        </p:txBody>
      </p:sp>
      <p:pic>
        <p:nvPicPr>
          <p:cNvPr id="8194" name="Picture 2" descr="Nonsense Mutation">
            <a:extLst>
              <a:ext uri="{FF2B5EF4-FFF2-40B4-BE49-F238E27FC236}">
                <a16:creationId xmlns:a16="http://schemas.microsoft.com/office/drawing/2014/main" id="{81B62358-557A-DD27-9502-5DD6117CD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0" b="12571"/>
          <a:stretch/>
        </p:blipFill>
        <p:spPr bwMode="auto">
          <a:xfrm>
            <a:off x="2100947" y="879811"/>
            <a:ext cx="7663618" cy="57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54734"/>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P L I C E - S I T E   M U T A T I O N </a:t>
            </a:r>
          </a:p>
        </p:txBody>
      </p:sp>
      <p:pic>
        <p:nvPicPr>
          <p:cNvPr id="5122" name="Picture 2" descr="Splice site mutation - Wikipedia">
            <a:extLst>
              <a:ext uri="{FF2B5EF4-FFF2-40B4-BE49-F238E27FC236}">
                <a16:creationId xmlns:a16="http://schemas.microsoft.com/office/drawing/2014/main" id="{D53CC7FB-503C-F8FA-54CA-1ED6BE40F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39" b="22438"/>
          <a:stretch/>
        </p:blipFill>
        <p:spPr bwMode="auto">
          <a:xfrm>
            <a:off x="872379" y="1511103"/>
            <a:ext cx="10447242" cy="40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70141"/>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1E350-4242-2CA6-1242-7BC944D78F07}"/>
              </a:ext>
            </a:extLst>
          </p:cNvPr>
          <p:cNvSpPr txBox="1"/>
          <p:nvPr/>
        </p:nvSpPr>
        <p:spPr>
          <a:xfrm>
            <a:off x="109219" y="667128"/>
            <a:ext cx="11973561" cy="6270114"/>
          </a:xfrm>
          <a:prstGeom prst="rect">
            <a:avLst/>
          </a:prstGeom>
          <a:noFill/>
        </p:spPr>
        <p:txBody>
          <a:bodyPr wrap="square">
            <a:spAutoFit/>
          </a:bodyPr>
          <a:lstStyle/>
          <a:p>
            <a:pPr>
              <a:lnSpc>
                <a:spcPct val="150000"/>
              </a:lnSpc>
            </a:pPr>
            <a:r>
              <a:rPr lang="en-GB" sz="2800" b="1" dirty="0">
                <a:solidFill>
                  <a:srgbClr val="0A0A0A"/>
                </a:solidFill>
                <a:latin typeface="Bai Jamjuree" pitchFamily="2" charset="-34"/>
                <a:cs typeface="Bai Jamjuree" pitchFamily="2" charset="-34"/>
              </a:rPr>
              <a:t>Mutations</a:t>
            </a:r>
          </a:p>
          <a:p>
            <a:pPr>
              <a:lnSpc>
                <a:spcPct val="150000"/>
              </a:lnSpc>
            </a:pPr>
            <a:r>
              <a:rPr lang="en-GB" sz="2200" dirty="0">
                <a:effectLst/>
                <a:latin typeface="ArialMT"/>
              </a:rPr>
              <a:t>Mutations are </a:t>
            </a:r>
            <a:r>
              <a:rPr lang="en-GB" sz="2200" u="sng" dirty="0">
                <a:effectLst/>
                <a:latin typeface="ArialMT"/>
              </a:rPr>
              <a:t>changes in the DNA</a:t>
            </a:r>
            <a:r>
              <a:rPr lang="en-GB" sz="2200" dirty="0">
                <a:effectLst/>
                <a:latin typeface="ArialMT"/>
              </a:rPr>
              <a:t> that can result in no protein or an altered protein being synthesised. </a:t>
            </a:r>
            <a:endParaRPr lang="en-GB" sz="2200" dirty="0">
              <a:effectLst/>
            </a:endParaRPr>
          </a:p>
          <a:p>
            <a:pPr>
              <a:lnSpc>
                <a:spcPct val="150000"/>
              </a:lnSpc>
            </a:pPr>
            <a:r>
              <a:rPr lang="en-GB" sz="2200" u="sng" dirty="0">
                <a:effectLst/>
                <a:latin typeface="ArialMT"/>
              </a:rPr>
              <a:t>Single gene </a:t>
            </a:r>
            <a:r>
              <a:rPr lang="en-GB" sz="2200" dirty="0">
                <a:effectLst/>
                <a:latin typeface="ArialMT"/>
              </a:rPr>
              <a:t>mutations involve the alteration of a DNA nucleotide sequence as a result of the </a:t>
            </a:r>
            <a:r>
              <a:rPr lang="en-GB" sz="2200" u="sng" dirty="0">
                <a:effectLst/>
                <a:latin typeface="ArialMT"/>
              </a:rPr>
              <a:t>substitution</a:t>
            </a:r>
            <a:r>
              <a:rPr lang="en-GB" sz="2200" dirty="0">
                <a:effectLst/>
                <a:latin typeface="ArialMT"/>
              </a:rPr>
              <a:t>, </a:t>
            </a:r>
            <a:r>
              <a:rPr lang="en-GB" sz="2200" u="sng" dirty="0">
                <a:effectLst/>
                <a:latin typeface="ArialMT"/>
              </a:rPr>
              <a:t>insertion</a:t>
            </a:r>
            <a:r>
              <a:rPr lang="en-GB" sz="2200" dirty="0">
                <a:effectLst/>
                <a:latin typeface="ArialMT"/>
              </a:rPr>
              <a:t> or </a:t>
            </a:r>
            <a:r>
              <a:rPr lang="en-GB" sz="2200" u="sng" dirty="0">
                <a:effectLst/>
                <a:latin typeface="ArialMT"/>
              </a:rPr>
              <a:t>deletion</a:t>
            </a:r>
            <a:r>
              <a:rPr lang="en-GB" sz="2200" dirty="0">
                <a:effectLst/>
                <a:latin typeface="ArialMT"/>
              </a:rPr>
              <a:t> of nucleotides. </a:t>
            </a:r>
            <a:endParaRPr lang="en-GB" sz="2200" dirty="0">
              <a:effectLst/>
            </a:endParaRPr>
          </a:p>
          <a:p>
            <a:pPr>
              <a:lnSpc>
                <a:spcPct val="150000"/>
              </a:lnSpc>
            </a:pPr>
            <a:r>
              <a:rPr lang="en-GB" sz="2200" dirty="0">
                <a:effectLst/>
                <a:latin typeface="ArialMT"/>
              </a:rPr>
              <a:t>Nucleotide substitutions — </a:t>
            </a:r>
            <a:r>
              <a:rPr lang="en-GB" sz="2200" u="sng" dirty="0">
                <a:effectLst/>
                <a:latin typeface="ArialMT"/>
              </a:rPr>
              <a:t>missense</a:t>
            </a:r>
            <a:r>
              <a:rPr lang="en-GB" sz="2200" dirty="0">
                <a:effectLst/>
                <a:latin typeface="ArialMT"/>
              </a:rPr>
              <a:t>, </a:t>
            </a:r>
            <a:r>
              <a:rPr lang="en-GB" sz="2200" u="sng" dirty="0">
                <a:effectLst/>
                <a:latin typeface="ArialMT"/>
              </a:rPr>
              <a:t>nonsense</a:t>
            </a:r>
            <a:r>
              <a:rPr lang="en-GB" sz="2200" dirty="0">
                <a:effectLst/>
                <a:latin typeface="ArialMT"/>
              </a:rPr>
              <a:t> and </a:t>
            </a:r>
            <a:r>
              <a:rPr lang="en-GB" sz="2200" u="sng" dirty="0">
                <a:effectLst/>
                <a:latin typeface="ArialMT"/>
              </a:rPr>
              <a:t>splice-site</a:t>
            </a:r>
            <a:r>
              <a:rPr lang="en-GB" sz="2200" dirty="0">
                <a:effectLst/>
                <a:latin typeface="ArialMT"/>
              </a:rPr>
              <a:t> mutations. </a:t>
            </a:r>
            <a:endParaRPr lang="en-GB" sz="2200" dirty="0">
              <a:effectLst/>
            </a:endParaRPr>
          </a:p>
          <a:p>
            <a:pPr>
              <a:lnSpc>
                <a:spcPct val="150000"/>
              </a:lnSpc>
            </a:pPr>
            <a:r>
              <a:rPr lang="en-GB" sz="2200" dirty="0">
                <a:effectLst/>
                <a:latin typeface="ArialMT"/>
              </a:rPr>
              <a:t>Missense mutations result in one amino acid being changed for another. This may result in a non-functional protein or have little effect on the protein. </a:t>
            </a:r>
            <a:endParaRPr lang="en-GB" sz="2200" dirty="0">
              <a:effectLst/>
            </a:endParaRPr>
          </a:p>
          <a:p>
            <a:pPr>
              <a:lnSpc>
                <a:spcPct val="150000"/>
              </a:lnSpc>
            </a:pPr>
            <a:r>
              <a:rPr lang="en-GB" sz="2200" dirty="0">
                <a:effectLst/>
                <a:latin typeface="ArialMT"/>
              </a:rPr>
              <a:t>Nonsense mutations result in a premature stop codon being produced which results in a shorter protein. </a:t>
            </a:r>
            <a:endParaRPr lang="en-GB" sz="2200" dirty="0">
              <a:effectLst/>
            </a:endParaRPr>
          </a:p>
          <a:p>
            <a:pPr>
              <a:lnSpc>
                <a:spcPct val="150000"/>
              </a:lnSpc>
            </a:pPr>
            <a:r>
              <a:rPr lang="en-GB" sz="2200" dirty="0">
                <a:effectLst/>
                <a:latin typeface="ArialMT"/>
              </a:rPr>
              <a:t>Splice-site mutations result in some introns being retained and/or some exons not being included in the mature transcript. </a:t>
            </a:r>
            <a:endParaRPr lang="en-GB" sz="2200" dirty="0">
              <a:effectLst/>
            </a:endParaRPr>
          </a:p>
        </p:txBody>
      </p:sp>
      <p:sp>
        <p:nvSpPr>
          <p:cNvPr id="3" name="Rectangle 2">
            <a:extLst>
              <a:ext uri="{FF2B5EF4-FFF2-40B4-BE49-F238E27FC236}">
                <a16:creationId xmlns:a16="http://schemas.microsoft.com/office/drawing/2014/main" id="{CC9A3E90-9E9B-D6F2-AED7-F9E0A52918B1}"/>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O U R S E   S P E C   N O T E S</a:t>
            </a:r>
          </a:p>
        </p:txBody>
      </p:sp>
      <p:pic>
        <p:nvPicPr>
          <p:cNvPr id="5" name="Graphic 4" descr="Pencil outline">
            <a:extLst>
              <a:ext uri="{FF2B5EF4-FFF2-40B4-BE49-F238E27FC236}">
                <a16:creationId xmlns:a16="http://schemas.microsoft.com/office/drawing/2014/main" id="{5C5CBC36-BF02-605A-7D81-E53C3CC03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2976" y="143888"/>
            <a:ext cx="1270001" cy="1270001"/>
          </a:xfrm>
          <a:prstGeom prst="rect">
            <a:avLst/>
          </a:prstGeom>
        </p:spPr>
      </p:pic>
    </p:spTree>
    <p:extLst>
      <p:ext uri="{BB962C8B-B14F-4D97-AF65-F5344CB8AC3E}">
        <p14:creationId xmlns:p14="http://schemas.microsoft.com/office/powerpoint/2010/main" val="252226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3090" y="1251541"/>
            <a:ext cx="11505820" cy="486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00099"/>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79140"/>
          <a:stretch/>
        </p:blipFill>
        <p:spPr bwMode="auto">
          <a:xfrm>
            <a:off x="8519527" y="746150"/>
            <a:ext cx="2878576" cy="5831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920B24-7328-8713-F5B7-CA3A94C382A7}"/>
              </a:ext>
            </a:extLst>
          </p:cNvPr>
          <p:cNvSpPr txBox="1"/>
          <p:nvPr/>
        </p:nvSpPr>
        <p:spPr>
          <a:xfrm>
            <a:off x="343079" y="2532015"/>
            <a:ext cx="7833370" cy="1953099"/>
          </a:xfrm>
          <a:prstGeom prst="rect">
            <a:avLst/>
          </a:prstGeom>
          <a:noFill/>
        </p:spPr>
        <p:txBody>
          <a:bodyPr wrap="square">
            <a:spAutoFit/>
          </a:bodyPr>
          <a:lstStyle/>
          <a:p>
            <a:pPr algn="ctr">
              <a:lnSpc>
                <a:spcPct val="150000"/>
              </a:lnSpc>
            </a:pPr>
            <a:r>
              <a:rPr lang="en-GB" sz="2800" dirty="0">
                <a:effectLst/>
                <a:latin typeface="Andale Mono" panose="020B0509000000000004" pitchFamily="49" charset="0"/>
              </a:rPr>
              <a:t>Duplication is where a section of a chromosome is added from its homologous partner. </a:t>
            </a:r>
          </a:p>
        </p:txBody>
      </p:sp>
    </p:spTree>
    <p:extLst>
      <p:ext uri="{BB962C8B-B14F-4D97-AF65-F5344CB8AC3E}">
        <p14:creationId xmlns:p14="http://schemas.microsoft.com/office/powerpoint/2010/main" val="4255741189"/>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969" t="4437" r="57239" b="2842"/>
          <a:stretch/>
        </p:blipFill>
        <p:spPr bwMode="auto">
          <a:xfrm>
            <a:off x="8793125" y="965318"/>
            <a:ext cx="2934585" cy="5530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8E15DF-EECA-CB6E-D7FA-38122AC4DFA7}"/>
              </a:ext>
            </a:extLst>
          </p:cNvPr>
          <p:cNvSpPr txBox="1"/>
          <p:nvPr/>
        </p:nvSpPr>
        <p:spPr>
          <a:xfrm>
            <a:off x="1112877" y="2951946"/>
            <a:ext cx="6531933" cy="954107"/>
          </a:xfrm>
          <a:prstGeom prst="rect">
            <a:avLst/>
          </a:prstGeom>
          <a:noFill/>
        </p:spPr>
        <p:txBody>
          <a:bodyPr wrap="square">
            <a:spAutoFit/>
          </a:bodyPr>
          <a:lstStyle/>
          <a:p>
            <a:pPr algn="ctr"/>
            <a:r>
              <a:rPr lang="en-GB" sz="2800" dirty="0">
                <a:effectLst/>
                <a:latin typeface="Andale Mono" panose="020B0509000000000004" pitchFamily="49" charset="0"/>
              </a:rPr>
              <a:t>Deletion is where a section of a chromosome is removed. </a:t>
            </a:r>
          </a:p>
        </p:txBody>
      </p:sp>
    </p:spTree>
    <p:extLst>
      <p:ext uri="{BB962C8B-B14F-4D97-AF65-F5344CB8AC3E}">
        <p14:creationId xmlns:p14="http://schemas.microsoft.com/office/powerpoint/2010/main" val="1557231952"/>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Q U E S T I O N</a:t>
            </a:r>
          </a:p>
        </p:txBody>
      </p:sp>
      <p:sp>
        <p:nvSpPr>
          <p:cNvPr id="4" name="TextBox 3">
            <a:extLst>
              <a:ext uri="{FF2B5EF4-FFF2-40B4-BE49-F238E27FC236}">
                <a16:creationId xmlns:a16="http://schemas.microsoft.com/office/drawing/2014/main" id="{96760920-465E-807B-AA1D-AEC7E9A481D1}"/>
              </a:ext>
            </a:extLst>
          </p:cNvPr>
          <p:cNvSpPr txBox="1"/>
          <p:nvPr/>
        </p:nvSpPr>
        <p:spPr>
          <a:xfrm>
            <a:off x="133107" y="956630"/>
            <a:ext cx="8559963" cy="584775"/>
          </a:xfrm>
          <a:prstGeom prst="rect">
            <a:avLst/>
          </a:prstGeom>
          <a:noFill/>
        </p:spPr>
        <p:txBody>
          <a:bodyPr wrap="square">
            <a:spAutoFit/>
          </a:bodyPr>
          <a:lstStyle/>
          <a:p>
            <a:r>
              <a:rPr lang="en-US" sz="3200" dirty="0"/>
              <a:t>Put the following into the correct order…</a:t>
            </a:r>
          </a:p>
        </p:txBody>
      </p:sp>
      <p:sp>
        <p:nvSpPr>
          <p:cNvPr id="8" name="TextBox 7">
            <a:extLst>
              <a:ext uri="{FF2B5EF4-FFF2-40B4-BE49-F238E27FC236}">
                <a16:creationId xmlns:a16="http://schemas.microsoft.com/office/drawing/2014/main" id="{A8B45FDB-0253-080A-633C-F1A7E2357256}"/>
              </a:ext>
            </a:extLst>
          </p:cNvPr>
          <p:cNvSpPr txBox="1"/>
          <p:nvPr/>
        </p:nvSpPr>
        <p:spPr>
          <a:xfrm>
            <a:off x="2000006" y="2905257"/>
            <a:ext cx="1834589" cy="830997"/>
          </a:xfrm>
          <a:prstGeom prst="rect">
            <a:avLst/>
          </a:prstGeom>
          <a:noFill/>
        </p:spPr>
        <p:txBody>
          <a:bodyPr wrap="square">
            <a:spAutoFit/>
          </a:bodyPr>
          <a:lstStyle/>
          <a:p>
            <a:pPr algn="ctr"/>
            <a:r>
              <a:rPr lang="en-US" sz="2400" dirty="0"/>
              <a:t>Mature Transcript</a:t>
            </a:r>
          </a:p>
        </p:txBody>
      </p:sp>
      <p:sp>
        <p:nvSpPr>
          <p:cNvPr id="9" name="TextBox 8">
            <a:extLst>
              <a:ext uri="{FF2B5EF4-FFF2-40B4-BE49-F238E27FC236}">
                <a16:creationId xmlns:a16="http://schemas.microsoft.com/office/drawing/2014/main" id="{D6A574F7-CE7D-60D3-C49F-B288E80A096E}"/>
              </a:ext>
            </a:extLst>
          </p:cNvPr>
          <p:cNvSpPr txBox="1"/>
          <p:nvPr/>
        </p:nvSpPr>
        <p:spPr>
          <a:xfrm>
            <a:off x="5368722" y="2930131"/>
            <a:ext cx="2017855" cy="830997"/>
          </a:xfrm>
          <a:prstGeom prst="rect">
            <a:avLst/>
          </a:prstGeom>
          <a:noFill/>
        </p:spPr>
        <p:txBody>
          <a:bodyPr wrap="square">
            <a:spAutoFit/>
          </a:bodyPr>
          <a:lstStyle/>
          <a:p>
            <a:pPr algn="ctr"/>
            <a:r>
              <a:rPr lang="en-US" sz="2400" dirty="0"/>
              <a:t>Primary Transcript</a:t>
            </a:r>
          </a:p>
        </p:txBody>
      </p:sp>
      <p:sp>
        <p:nvSpPr>
          <p:cNvPr id="10" name="TextBox 9">
            <a:extLst>
              <a:ext uri="{FF2B5EF4-FFF2-40B4-BE49-F238E27FC236}">
                <a16:creationId xmlns:a16="http://schemas.microsoft.com/office/drawing/2014/main" id="{C933461D-91F2-5A8F-3A34-2F4706983C44}"/>
              </a:ext>
            </a:extLst>
          </p:cNvPr>
          <p:cNvSpPr txBox="1"/>
          <p:nvPr/>
        </p:nvSpPr>
        <p:spPr>
          <a:xfrm>
            <a:off x="3636619" y="3089925"/>
            <a:ext cx="2017855" cy="461665"/>
          </a:xfrm>
          <a:prstGeom prst="rect">
            <a:avLst/>
          </a:prstGeom>
          <a:noFill/>
        </p:spPr>
        <p:txBody>
          <a:bodyPr wrap="square">
            <a:spAutoFit/>
          </a:bodyPr>
          <a:lstStyle/>
          <a:p>
            <a:pPr algn="ctr"/>
            <a:r>
              <a:rPr lang="en-US" sz="2400" dirty="0"/>
              <a:t>Translation</a:t>
            </a:r>
          </a:p>
        </p:txBody>
      </p:sp>
      <p:sp>
        <p:nvSpPr>
          <p:cNvPr id="11" name="TextBox 10">
            <a:extLst>
              <a:ext uri="{FF2B5EF4-FFF2-40B4-BE49-F238E27FC236}">
                <a16:creationId xmlns:a16="http://schemas.microsoft.com/office/drawing/2014/main" id="{031355E5-D23B-4165-F764-AC62317A4A01}"/>
              </a:ext>
            </a:extLst>
          </p:cNvPr>
          <p:cNvSpPr txBox="1"/>
          <p:nvPr/>
        </p:nvSpPr>
        <p:spPr>
          <a:xfrm>
            <a:off x="10191994" y="3089925"/>
            <a:ext cx="2017855" cy="461665"/>
          </a:xfrm>
          <a:prstGeom prst="rect">
            <a:avLst/>
          </a:prstGeom>
          <a:noFill/>
        </p:spPr>
        <p:txBody>
          <a:bodyPr wrap="square">
            <a:spAutoFit/>
          </a:bodyPr>
          <a:lstStyle/>
          <a:p>
            <a:pPr algn="ctr"/>
            <a:r>
              <a:rPr lang="en-US" sz="2400" dirty="0"/>
              <a:t>Transcription</a:t>
            </a:r>
          </a:p>
        </p:txBody>
      </p:sp>
      <p:sp>
        <p:nvSpPr>
          <p:cNvPr id="12" name="TextBox 11">
            <a:extLst>
              <a:ext uri="{FF2B5EF4-FFF2-40B4-BE49-F238E27FC236}">
                <a16:creationId xmlns:a16="http://schemas.microsoft.com/office/drawing/2014/main" id="{5A5BC056-6D23-7723-CEDD-7CB88FAE1596}"/>
              </a:ext>
            </a:extLst>
          </p:cNvPr>
          <p:cNvSpPr txBox="1"/>
          <p:nvPr/>
        </p:nvSpPr>
        <p:spPr>
          <a:xfrm>
            <a:off x="746077" y="2905258"/>
            <a:ext cx="1498923" cy="830997"/>
          </a:xfrm>
          <a:prstGeom prst="rect">
            <a:avLst/>
          </a:prstGeom>
          <a:noFill/>
        </p:spPr>
        <p:txBody>
          <a:bodyPr wrap="square">
            <a:spAutoFit/>
          </a:bodyPr>
          <a:lstStyle/>
          <a:p>
            <a:pPr algn="ctr"/>
            <a:r>
              <a:rPr lang="en-US" sz="2400" dirty="0"/>
              <a:t>Amino acids</a:t>
            </a:r>
          </a:p>
        </p:txBody>
      </p:sp>
      <p:sp>
        <p:nvSpPr>
          <p:cNvPr id="13" name="TextBox 12">
            <a:extLst>
              <a:ext uri="{FF2B5EF4-FFF2-40B4-BE49-F238E27FC236}">
                <a16:creationId xmlns:a16="http://schemas.microsoft.com/office/drawing/2014/main" id="{FADA9187-D736-07E2-2B2C-D625AF720D01}"/>
              </a:ext>
            </a:extLst>
          </p:cNvPr>
          <p:cNvSpPr txBox="1"/>
          <p:nvPr/>
        </p:nvSpPr>
        <p:spPr>
          <a:xfrm>
            <a:off x="7194148" y="3115306"/>
            <a:ext cx="1498923" cy="461665"/>
          </a:xfrm>
          <a:prstGeom prst="rect">
            <a:avLst/>
          </a:prstGeom>
          <a:noFill/>
        </p:spPr>
        <p:txBody>
          <a:bodyPr wrap="square">
            <a:spAutoFit/>
          </a:bodyPr>
          <a:lstStyle/>
          <a:p>
            <a:pPr algn="ctr"/>
            <a:r>
              <a:rPr lang="en-US" sz="2400" dirty="0"/>
              <a:t>Splicing</a:t>
            </a:r>
          </a:p>
        </p:txBody>
      </p:sp>
      <p:sp>
        <p:nvSpPr>
          <p:cNvPr id="14" name="TextBox 13">
            <a:extLst>
              <a:ext uri="{FF2B5EF4-FFF2-40B4-BE49-F238E27FC236}">
                <a16:creationId xmlns:a16="http://schemas.microsoft.com/office/drawing/2014/main" id="{240FA895-14F3-399C-2D35-513751077B43}"/>
              </a:ext>
            </a:extLst>
          </p:cNvPr>
          <p:cNvSpPr txBox="1"/>
          <p:nvPr/>
        </p:nvSpPr>
        <p:spPr>
          <a:xfrm>
            <a:off x="8693071" y="3115306"/>
            <a:ext cx="1498923" cy="461665"/>
          </a:xfrm>
          <a:prstGeom prst="rect">
            <a:avLst/>
          </a:prstGeom>
          <a:noFill/>
        </p:spPr>
        <p:txBody>
          <a:bodyPr wrap="square">
            <a:spAutoFit/>
          </a:bodyPr>
          <a:lstStyle/>
          <a:p>
            <a:pPr algn="ctr"/>
            <a:r>
              <a:rPr lang="en-US" sz="2400" dirty="0"/>
              <a:t>Protein</a:t>
            </a:r>
          </a:p>
        </p:txBody>
      </p:sp>
      <p:sp>
        <p:nvSpPr>
          <p:cNvPr id="15" name="TextBox 14">
            <a:extLst>
              <a:ext uri="{FF2B5EF4-FFF2-40B4-BE49-F238E27FC236}">
                <a16:creationId xmlns:a16="http://schemas.microsoft.com/office/drawing/2014/main" id="{18B2B7CF-D7C4-F236-E75A-76567C139A2B}"/>
              </a:ext>
            </a:extLst>
          </p:cNvPr>
          <p:cNvSpPr txBox="1"/>
          <p:nvPr/>
        </p:nvSpPr>
        <p:spPr>
          <a:xfrm>
            <a:off x="-315416" y="3101893"/>
            <a:ext cx="1498923" cy="461665"/>
          </a:xfrm>
          <a:prstGeom prst="rect">
            <a:avLst/>
          </a:prstGeom>
          <a:noFill/>
        </p:spPr>
        <p:txBody>
          <a:bodyPr wrap="square">
            <a:spAutoFit/>
          </a:bodyPr>
          <a:lstStyle/>
          <a:p>
            <a:pPr algn="ctr"/>
            <a:r>
              <a:rPr lang="en-US" sz="2400" dirty="0"/>
              <a:t>DNA</a:t>
            </a:r>
          </a:p>
        </p:txBody>
      </p:sp>
      <p:sp>
        <p:nvSpPr>
          <p:cNvPr id="16" name="Right Arrow 15">
            <a:extLst>
              <a:ext uri="{FF2B5EF4-FFF2-40B4-BE49-F238E27FC236}">
                <a16:creationId xmlns:a16="http://schemas.microsoft.com/office/drawing/2014/main" id="{91AC8056-9BEB-1AB6-54A8-F0B0EA6940ED}"/>
              </a:ext>
            </a:extLst>
          </p:cNvPr>
          <p:cNvSpPr/>
          <p:nvPr/>
        </p:nvSpPr>
        <p:spPr>
          <a:xfrm>
            <a:off x="781629" y="3283398"/>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4FD33F5-C7AE-F623-0CB8-11F3D1E1F291}"/>
              </a:ext>
            </a:extLst>
          </p:cNvPr>
          <p:cNvSpPr/>
          <p:nvPr/>
        </p:nvSpPr>
        <p:spPr>
          <a:xfrm>
            <a:off x="1939206" y="3230211"/>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9CCB2DF1-0756-5F17-D0AF-EEB8D0E81FB0}"/>
              </a:ext>
            </a:extLst>
          </p:cNvPr>
          <p:cNvSpPr/>
          <p:nvPr/>
        </p:nvSpPr>
        <p:spPr>
          <a:xfrm>
            <a:off x="3619730" y="3278927"/>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A9679CAF-C2FC-0A54-5597-967108162EF4}"/>
              </a:ext>
            </a:extLst>
          </p:cNvPr>
          <p:cNvSpPr/>
          <p:nvPr/>
        </p:nvSpPr>
        <p:spPr>
          <a:xfrm>
            <a:off x="5437447" y="3278016"/>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662244CE-018F-0073-2B1E-D36D55D86EC3}"/>
              </a:ext>
            </a:extLst>
          </p:cNvPr>
          <p:cNvSpPr/>
          <p:nvPr/>
        </p:nvSpPr>
        <p:spPr>
          <a:xfrm>
            <a:off x="7095767" y="3278016"/>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78743368-51F4-48EE-F783-6E4B2E2652C6}"/>
              </a:ext>
            </a:extLst>
          </p:cNvPr>
          <p:cNvSpPr/>
          <p:nvPr/>
        </p:nvSpPr>
        <p:spPr>
          <a:xfrm>
            <a:off x="8524028" y="326731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6AA24572-8B0C-E943-42EA-ED85DF078710}"/>
              </a:ext>
            </a:extLst>
          </p:cNvPr>
          <p:cNvSpPr/>
          <p:nvPr/>
        </p:nvSpPr>
        <p:spPr>
          <a:xfrm>
            <a:off x="10015951" y="3243409"/>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213922"/>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4517" t="4438" r="34598" b="2405"/>
          <a:stretch/>
        </p:blipFill>
        <p:spPr bwMode="auto">
          <a:xfrm>
            <a:off x="8708064" y="944053"/>
            <a:ext cx="3062178" cy="5772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126AD0-CA36-12C5-118B-C6E80FA44764}"/>
              </a:ext>
            </a:extLst>
          </p:cNvPr>
          <p:cNvSpPr txBox="1"/>
          <p:nvPr/>
        </p:nvSpPr>
        <p:spPr>
          <a:xfrm>
            <a:off x="1220086" y="3191172"/>
            <a:ext cx="6616109" cy="954107"/>
          </a:xfrm>
          <a:prstGeom prst="rect">
            <a:avLst/>
          </a:prstGeom>
          <a:noFill/>
        </p:spPr>
        <p:txBody>
          <a:bodyPr wrap="square">
            <a:spAutoFit/>
          </a:bodyPr>
          <a:lstStyle/>
          <a:p>
            <a:pPr algn="ctr"/>
            <a:r>
              <a:rPr lang="en-GB" sz="2800" dirty="0">
                <a:effectLst/>
                <a:latin typeface="Andale Mono" panose="020B0509000000000004" pitchFamily="49" charset="0"/>
              </a:rPr>
              <a:t>Inversion is where a section of chromosome is reversed. </a:t>
            </a:r>
          </a:p>
        </p:txBody>
      </p:sp>
    </p:spTree>
    <p:extLst>
      <p:ext uri="{BB962C8B-B14F-4D97-AF65-F5344CB8AC3E}">
        <p14:creationId xmlns:p14="http://schemas.microsoft.com/office/powerpoint/2010/main" val="2520684015"/>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973" t="4218" r="-425" b="2187"/>
          <a:stretch/>
        </p:blipFill>
        <p:spPr bwMode="auto">
          <a:xfrm>
            <a:off x="7155711" y="933420"/>
            <a:ext cx="4759173" cy="5626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57B2F8-101E-7B64-7185-BE722BAB6777}"/>
              </a:ext>
            </a:extLst>
          </p:cNvPr>
          <p:cNvSpPr txBox="1"/>
          <p:nvPr/>
        </p:nvSpPr>
        <p:spPr>
          <a:xfrm>
            <a:off x="21934" y="2828835"/>
            <a:ext cx="7133777" cy="1200329"/>
          </a:xfrm>
          <a:prstGeom prst="rect">
            <a:avLst/>
          </a:prstGeom>
          <a:noFill/>
        </p:spPr>
        <p:txBody>
          <a:bodyPr wrap="square">
            <a:spAutoFit/>
          </a:bodyPr>
          <a:lstStyle/>
          <a:p>
            <a:pPr algn="ctr"/>
            <a:r>
              <a:rPr lang="en-GB" sz="2400" dirty="0">
                <a:effectLst/>
                <a:latin typeface="Andale Mono" panose="020B0509000000000004" pitchFamily="49" charset="0"/>
              </a:rPr>
              <a:t>Translocation is where a section of a chromosome is added to a chromosome, not its homologous partner. </a:t>
            </a:r>
          </a:p>
        </p:txBody>
      </p:sp>
    </p:spTree>
    <p:extLst>
      <p:ext uri="{BB962C8B-B14F-4D97-AF65-F5344CB8AC3E}">
        <p14:creationId xmlns:p14="http://schemas.microsoft.com/office/powerpoint/2010/main" val="4219736907"/>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H R O M O S O M E   S T R U C T U R E   M U T A T I O N S</a:t>
            </a:r>
          </a:p>
        </p:txBody>
      </p:sp>
      <p:pic>
        <p:nvPicPr>
          <p:cNvPr id="6146" name="Picture 2" descr="Block Mutations | BioNinja">
            <a:extLst>
              <a:ext uri="{FF2B5EF4-FFF2-40B4-BE49-F238E27FC236}">
                <a16:creationId xmlns:a16="http://schemas.microsoft.com/office/drawing/2014/main" id="{A429E8B8-34B1-57BC-6A8F-69AC895DE76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18089" y="2516816"/>
            <a:ext cx="9555822" cy="40381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231282-CF62-1997-4638-CE7ED96774E0}"/>
              </a:ext>
            </a:extLst>
          </p:cNvPr>
          <p:cNvSpPr txBox="1"/>
          <p:nvPr/>
        </p:nvSpPr>
        <p:spPr>
          <a:xfrm>
            <a:off x="544475" y="1423106"/>
            <a:ext cx="11103049" cy="830997"/>
          </a:xfrm>
          <a:prstGeom prst="rect">
            <a:avLst/>
          </a:prstGeom>
          <a:noFill/>
        </p:spPr>
        <p:txBody>
          <a:bodyPr wrap="square">
            <a:spAutoFit/>
          </a:bodyPr>
          <a:lstStyle/>
          <a:p>
            <a:pPr algn="ctr"/>
            <a:r>
              <a:rPr lang="en-GB" sz="2400" dirty="0">
                <a:effectLst/>
                <a:latin typeface="Andale Mono" panose="020B0509000000000004" pitchFamily="49" charset="0"/>
              </a:rPr>
              <a:t>The substantial changes in chromosome mutations often make them </a:t>
            </a:r>
            <a:r>
              <a:rPr lang="en-GB" sz="2400" b="1" dirty="0">
                <a:effectLst/>
                <a:latin typeface="Andale Mono" panose="020B0509000000000004" pitchFamily="49" charset="0"/>
              </a:rPr>
              <a:t>lethal</a:t>
            </a:r>
            <a:r>
              <a:rPr lang="en-GB" sz="2400" dirty="0">
                <a:effectLst/>
                <a:latin typeface="Andale Mono" panose="020B0509000000000004" pitchFamily="49" charset="0"/>
              </a:rPr>
              <a:t>. </a:t>
            </a:r>
          </a:p>
        </p:txBody>
      </p:sp>
    </p:spTree>
    <p:extLst>
      <p:ext uri="{BB962C8B-B14F-4D97-AF65-F5344CB8AC3E}">
        <p14:creationId xmlns:p14="http://schemas.microsoft.com/office/powerpoint/2010/main" val="3487662864"/>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1E350-4242-2CA6-1242-7BC944D78F07}"/>
              </a:ext>
            </a:extLst>
          </p:cNvPr>
          <p:cNvSpPr txBox="1"/>
          <p:nvPr/>
        </p:nvSpPr>
        <p:spPr>
          <a:xfrm>
            <a:off x="109219" y="778888"/>
            <a:ext cx="11973561" cy="5875198"/>
          </a:xfrm>
          <a:prstGeom prst="rect">
            <a:avLst/>
          </a:prstGeom>
          <a:noFill/>
        </p:spPr>
        <p:txBody>
          <a:bodyPr wrap="square">
            <a:spAutoFit/>
          </a:bodyPr>
          <a:lstStyle/>
          <a:p>
            <a:pPr>
              <a:lnSpc>
                <a:spcPct val="150000"/>
              </a:lnSpc>
            </a:pPr>
            <a:r>
              <a:rPr lang="en-GB" sz="2300" b="1" dirty="0">
                <a:solidFill>
                  <a:srgbClr val="0A0A0A"/>
                </a:solidFill>
                <a:latin typeface="Bai Jamjuree" pitchFamily="2" charset="-34"/>
                <a:cs typeface="Bai Jamjuree" pitchFamily="2" charset="-34"/>
              </a:rPr>
              <a:t>Mutations</a:t>
            </a:r>
          </a:p>
          <a:p>
            <a:pPr>
              <a:lnSpc>
                <a:spcPct val="150000"/>
              </a:lnSpc>
            </a:pPr>
            <a:r>
              <a:rPr lang="en-GB" sz="2300" dirty="0">
                <a:effectLst/>
                <a:latin typeface="ArialMT"/>
              </a:rPr>
              <a:t>Nucleotide insertions or deletions result in </a:t>
            </a:r>
            <a:r>
              <a:rPr lang="en-GB" sz="2300" u="sng" dirty="0">
                <a:effectLst/>
                <a:latin typeface="ArialMT"/>
              </a:rPr>
              <a:t>frame-shift mutations</a:t>
            </a:r>
            <a:r>
              <a:rPr lang="en-GB" sz="2300" dirty="0">
                <a:effectLst/>
                <a:latin typeface="ArialMT"/>
              </a:rPr>
              <a:t>. </a:t>
            </a:r>
            <a:endParaRPr lang="en-GB" sz="2300" dirty="0">
              <a:effectLst/>
            </a:endParaRPr>
          </a:p>
          <a:p>
            <a:pPr>
              <a:lnSpc>
                <a:spcPct val="150000"/>
              </a:lnSpc>
            </a:pPr>
            <a:r>
              <a:rPr lang="en-GB" sz="2300" dirty="0">
                <a:effectLst/>
                <a:latin typeface="ArialMT"/>
              </a:rPr>
              <a:t>Frame-shift mutations cause all of the codons and all of the amino acids after the mutation to be changed. This has a major effect on the structure of the protein produced. </a:t>
            </a:r>
            <a:endParaRPr lang="en-GB" sz="2300" dirty="0">
              <a:effectLst/>
            </a:endParaRPr>
          </a:p>
          <a:p>
            <a:pPr>
              <a:lnSpc>
                <a:spcPct val="150000"/>
              </a:lnSpc>
            </a:pPr>
            <a:r>
              <a:rPr lang="en-GB" sz="2300" u="sng" dirty="0">
                <a:effectLst/>
                <a:latin typeface="ArialMT"/>
              </a:rPr>
              <a:t>Chromosome</a:t>
            </a:r>
            <a:r>
              <a:rPr lang="en-GB" sz="2300" dirty="0">
                <a:effectLst/>
                <a:latin typeface="ArialMT"/>
              </a:rPr>
              <a:t> structure mutations — </a:t>
            </a:r>
            <a:r>
              <a:rPr lang="en-GB" sz="2300" u="sng" dirty="0">
                <a:effectLst/>
                <a:latin typeface="ArialMT"/>
              </a:rPr>
              <a:t>duplication</a:t>
            </a:r>
            <a:r>
              <a:rPr lang="en-GB" sz="2300" dirty="0">
                <a:effectLst/>
                <a:latin typeface="ArialMT"/>
              </a:rPr>
              <a:t>, </a:t>
            </a:r>
            <a:r>
              <a:rPr lang="en-GB" sz="2300" u="sng" dirty="0">
                <a:effectLst/>
                <a:latin typeface="ArialMT"/>
              </a:rPr>
              <a:t>deletion</a:t>
            </a:r>
            <a:r>
              <a:rPr lang="en-GB" sz="2300" dirty="0">
                <a:effectLst/>
                <a:latin typeface="ArialMT"/>
              </a:rPr>
              <a:t>, </a:t>
            </a:r>
            <a:r>
              <a:rPr lang="en-GB" sz="2300" u="sng" dirty="0">
                <a:effectLst/>
                <a:latin typeface="ArialMT"/>
              </a:rPr>
              <a:t>inversion</a:t>
            </a:r>
            <a:r>
              <a:rPr lang="en-GB" sz="2300" dirty="0">
                <a:effectLst/>
                <a:latin typeface="ArialMT"/>
              </a:rPr>
              <a:t> and </a:t>
            </a:r>
            <a:r>
              <a:rPr lang="en-GB" sz="2300" u="sng" dirty="0">
                <a:effectLst/>
                <a:latin typeface="ArialMT"/>
              </a:rPr>
              <a:t>translocation</a:t>
            </a:r>
            <a:r>
              <a:rPr lang="en-GB" sz="2300" dirty="0">
                <a:effectLst/>
                <a:latin typeface="ArialMT"/>
              </a:rPr>
              <a:t>. </a:t>
            </a:r>
            <a:endParaRPr lang="en-GB" sz="2300" dirty="0">
              <a:effectLst/>
            </a:endParaRPr>
          </a:p>
          <a:p>
            <a:pPr>
              <a:lnSpc>
                <a:spcPct val="150000"/>
              </a:lnSpc>
            </a:pPr>
            <a:r>
              <a:rPr lang="en-GB" sz="2300" dirty="0">
                <a:effectLst/>
                <a:latin typeface="ArialMT"/>
              </a:rPr>
              <a:t>Duplication is where a section of a chromosome is added from its homologous partner. </a:t>
            </a:r>
            <a:endParaRPr lang="en-GB" sz="2300" dirty="0">
              <a:effectLst/>
            </a:endParaRPr>
          </a:p>
          <a:p>
            <a:pPr>
              <a:lnSpc>
                <a:spcPct val="150000"/>
              </a:lnSpc>
            </a:pPr>
            <a:r>
              <a:rPr lang="en-GB" sz="2300" dirty="0">
                <a:effectLst/>
                <a:latin typeface="ArialMT"/>
              </a:rPr>
              <a:t>Deletion is where a section of a chromosome is removed. </a:t>
            </a:r>
            <a:endParaRPr lang="en-GB" sz="2300" dirty="0">
              <a:effectLst/>
            </a:endParaRPr>
          </a:p>
          <a:p>
            <a:pPr>
              <a:lnSpc>
                <a:spcPct val="150000"/>
              </a:lnSpc>
            </a:pPr>
            <a:r>
              <a:rPr lang="en-GB" sz="2300" dirty="0">
                <a:effectLst/>
                <a:latin typeface="ArialMT"/>
              </a:rPr>
              <a:t>Inversion is where a section of chromosome is reversed. </a:t>
            </a:r>
            <a:endParaRPr lang="en-GB" sz="2300" dirty="0">
              <a:effectLst/>
            </a:endParaRPr>
          </a:p>
          <a:p>
            <a:pPr>
              <a:lnSpc>
                <a:spcPct val="150000"/>
              </a:lnSpc>
            </a:pPr>
            <a:r>
              <a:rPr lang="en-GB" sz="2300" dirty="0">
                <a:effectLst/>
                <a:latin typeface="ArialMT"/>
              </a:rPr>
              <a:t>Translocation is where a section of a chromosome is added to a chromosome, not its homologous partner. </a:t>
            </a:r>
            <a:endParaRPr lang="en-GB" sz="2300" dirty="0">
              <a:effectLst/>
            </a:endParaRPr>
          </a:p>
          <a:p>
            <a:pPr>
              <a:lnSpc>
                <a:spcPct val="150000"/>
              </a:lnSpc>
            </a:pPr>
            <a:r>
              <a:rPr lang="en-GB" sz="2300" dirty="0">
                <a:effectLst/>
                <a:latin typeface="ArialMT"/>
              </a:rPr>
              <a:t>The substantial changes in chromosome mutations often make them </a:t>
            </a:r>
            <a:r>
              <a:rPr lang="en-GB" sz="2300" u="sng" dirty="0">
                <a:effectLst/>
                <a:latin typeface="ArialMT"/>
              </a:rPr>
              <a:t>lethal.</a:t>
            </a:r>
            <a:r>
              <a:rPr lang="en-GB" sz="2300" dirty="0">
                <a:effectLst/>
                <a:latin typeface="ArialMT"/>
              </a:rPr>
              <a:t> </a:t>
            </a:r>
            <a:endParaRPr lang="en-GB" sz="2300" dirty="0">
              <a:effectLst/>
            </a:endParaRPr>
          </a:p>
        </p:txBody>
      </p:sp>
      <p:sp>
        <p:nvSpPr>
          <p:cNvPr id="3" name="Rectangle 2">
            <a:extLst>
              <a:ext uri="{FF2B5EF4-FFF2-40B4-BE49-F238E27FC236}">
                <a16:creationId xmlns:a16="http://schemas.microsoft.com/office/drawing/2014/main" id="{CC9A3E90-9E9B-D6F2-AED7-F9E0A52918B1}"/>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O U R S E   S P E C   N O T E S</a:t>
            </a:r>
          </a:p>
        </p:txBody>
      </p:sp>
      <p:pic>
        <p:nvPicPr>
          <p:cNvPr id="5" name="Graphic 4" descr="Pencil outline">
            <a:extLst>
              <a:ext uri="{FF2B5EF4-FFF2-40B4-BE49-F238E27FC236}">
                <a16:creationId xmlns:a16="http://schemas.microsoft.com/office/drawing/2014/main" id="{5C5CBC36-BF02-605A-7D81-E53C3CC03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2976" y="143888"/>
            <a:ext cx="1270001" cy="1270001"/>
          </a:xfrm>
          <a:prstGeom prst="rect">
            <a:avLst/>
          </a:prstGeom>
        </p:spPr>
      </p:pic>
    </p:spTree>
    <p:extLst>
      <p:ext uri="{BB962C8B-B14F-4D97-AF65-F5344CB8AC3E}">
        <p14:creationId xmlns:p14="http://schemas.microsoft.com/office/powerpoint/2010/main" val="237068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0CF9EB-279B-3138-B770-9F3DBEC1BB6B}"/>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T E X T B O O K   Q U E S T I O N S </a:t>
            </a:r>
          </a:p>
        </p:txBody>
      </p:sp>
      <p:pic>
        <p:nvPicPr>
          <p:cNvPr id="13314" name="Picture 2" descr="Higher Human Biology: Applying Knowledge and Skills: Amazon.co.uk: Marsh,  Clare, Simms, James, Stevenson, Caroline, Torrance, James, Fullarton, James:  9781444192063: Books">
            <a:extLst>
              <a:ext uri="{FF2B5EF4-FFF2-40B4-BE49-F238E27FC236}">
                <a16:creationId xmlns:a16="http://schemas.microsoft.com/office/drawing/2014/main" id="{D2FBD180-AEC6-E6C8-9EF2-242568337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0990" y="1486390"/>
            <a:ext cx="2941078" cy="3819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B7B8942-0A92-D275-B1EA-5B6B510B9D6E}"/>
              </a:ext>
            </a:extLst>
          </p:cNvPr>
          <p:cNvSpPr txBox="1"/>
          <p:nvPr/>
        </p:nvSpPr>
        <p:spPr>
          <a:xfrm>
            <a:off x="806643" y="5954617"/>
            <a:ext cx="10227734" cy="830997"/>
          </a:xfrm>
          <a:prstGeom prst="rect">
            <a:avLst/>
          </a:prstGeom>
          <a:noFill/>
        </p:spPr>
        <p:txBody>
          <a:bodyPr wrap="square">
            <a:spAutoFit/>
          </a:bodyPr>
          <a:lstStyle/>
          <a:p>
            <a:pPr algn="ctr"/>
            <a:r>
              <a:rPr lang="en-GB" sz="2400" dirty="0">
                <a:latin typeface="Bai Jamjuree" pitchFamily="2" charset="-34"/>
                <a:cs typeface="Bai Jamjuree" pitchFamily="2" charset="-34"/>
              </a:rPr>
              <a:t>Questions are on </a:t>
            </a:r>
            <a:r>
              <a:rPr lang="en-GB" sz="2400" b="1" dirty="0">
                <a:latin typeface="Bai Jamjuree" pitchFamily="2" charset="-34"/>
                <a:cs typeface="Bai Jamjuree" pitchFamily="2" charset="-34"/>
              </a:rPr>
              <a:t>page 62 </a:t>
            </a:r>
            <a:r>
              <a:rPr lang="en-GB" sz="2400" dirty="0">
                <a:latin typeface="Bai Jamjuree" pitchFamily="2" charset="-34"/>
                <a:cs typeface="Bai Jamjuree" pitchFamily="2" charset="-34"/>
              </a:rPr>
              <a:t>and all answers can be found on the previous pages. Answer in your jotters in </a:t>
            </a:r>
            <a:r>
              <a:rPr lang="en-GB" sz="2400" b="1" dirty="0">
                <a:latin typeface="Bai Jamjuree" pitchFamily="2" charset="-34"/>
                <a:cs typeface="Bai Jamjuree" pitchFamily="2" charset="-34"/>
              </a:rPr>
              <a:t>full</a:t>
            </a:r>
            <a:r>
              <a:rPr lang="en-GB" sz="2400" dirty="0">
                <a:latin typeface="Bai Jamjuree" pitchFamily="2" charset="-34"/>
                <a:cs typeface="Bai Jamjuree" pitchFamily="2" charset="-34"/>
              </a:rPr>
              <a:t> sentences. </a:t>
            </a:r>
            <a:endParaRPr lang="en-US" sz="2400" dirty="0">
              <a:latin typeface="Bai Jamjuree" pitchFamily="2" charset="-34"/>
              <a:cs typeface="Bai Jamjuree" pitchFamily="2" charset="-34"/>
            </a:endParaRPr>
          </a:p>
        </p:txBody>
      </p:sp>
      <p:pic>
        <p:nvPicPr>
          <p:cNvPr id="4" name="Picture 3" descr="A close-up of a paper&#10;&#10;Description automatically generated">
            <a:extLst>
              <a:ext uri="{FF2B5EF4-FFF2-40B4-BE49-F238E27FC236}">
                <a16:creationId xmlns:a16="http://schemas.microsoft.com/office/drawing/2014/main" id="{6D921504-E7C3-429D-51C8-0BEC9E8B7DBC}"/>
              </a:ext>
            </a:extLst>
          </p:cNvPr>
          <p:cNvPicPr>
            <a:picLocks noChangeAspect="1"/>
          </p:cNvPicPr>
          <p:nvPr/>
        </p:nvPicPr>
        <p:blipFill>
          <a:blip r:embed="rId3"/>
          <a:stretch>
            <a:fillRect/>
          </a:stretch>
        </p:blipFill>
        <p:spPr>
          <a:xfrm>
            <a:off x="196946" y="1160558"/>
            <a:ext cx="8324555" cy="4269571"/>
          </a:xfrm>
          <a:prstGeom prst="rect">
            <a:avLst/>
          </a:prstGeom>
        </p:spPr>
      </p:pic>
    </p:spTree>
    <p:extLst>
      <p:ext uri="{BB962C8B-B14F-4D97-AF65-F5344CB8AC3E}">
        <p14:creationId xmlns:p14="http://schemas.microsoft.com/office/powerpoint/2010/main" val="291813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pic>
        <p:nvPicPr>
          <p:cNvPr id="17410" name="Picture 2" descr="RHINO A4 Folio Paper 20 Leaf, F8M | RHINO Stationery">
            <a:extLst>
              <a:ext uri="{FF2B5EF4-FFF2-40B4-BE49-F238E27FC236}">
                <a16:creationId xmlns:a16="http://schemas.microsoft.com/office/drawing/2014/main" id="{F95FFF32-154B-85D2-B0B0-D0C5F36260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05" b="91309" l="9961" r="89844">
                        <a14:foregroundMark x1="21875" y1="83789" x2="26953" y2="27734"/>
                        <a14:foregroundMark x1="26953" y1="27734" x2="41309" y2="72266"/>
                        <a14:foregroundMark x1="41309" y1="72266" x2="45508" y2="77734"/>
                        <a14:foregroundMark x1="44238" y1="76074" x2="47070" y2="46875"/>
                        <a14:foregroundMark x1="52930" y1="41992" x2="52930" y2="70605"/>
                        <a14:foregroundMark x1="62207" y1="53125" x2="61816" y2="74219"/>
                        <a14:foregroundMark x1="66309" y1="58594" x2="68750" y2="73340"/>
                        <a14:foregroundMark x1="68750" y1="73340" x2="62305" y2="76172"/>
                        <a14:foregroundMark x1="62305" y1="76172" x2="54297" y2="77051"/>
                        <a14:foregroundMark x1="65332" y1="48438" x2="65430" y2="55273"/>
                        <a14:foregroundMark x1="25684" y1="18555" x2="32813" y2="15527"/>
                        <a14:foregroundMark x1="32813" y1="15527" x2="50879" y2="13965"/>
                        <a14:foregroundMark x1="50879" y1="13965" x2="51660" y2="13965"/>
                        <a14:foregroundMark x1="23145" y1="10742" x2="23145" y2="18066"/>
                        <a14:foregroundMark x1="23145" y1="83984" x2="23145" y2="91406"/>
                        <a14:foregroundMark x1="24316" y1="24902" x2="24512" y2="29590"/>
                        <a14:foregroundMark x1="22168" y1="10254" x2="35742" y2="9082"/>
                        <a14:foregroundMark x1="35742" y1="9082" x2="45508" y2="9180"/>
                        <a14:foregroundMark x1="20020" y1="8594" x2="20020" y2="8594"/>
                        <a14:foregroundMark x1="24512" y1="24023" x2="24512" y2="24023"/>
                        <a14:foregroundMark x1="55566" y1="8105" x2="68750" y2="13379"/>
                        <a14:foregroundMark x1="71875" y1="12305" x2="77148" y2="12500"/>
                        <a14:foregroundMark x1="32520" y1="89355" x2="47070" y2="89746"/>
                        <a14:foregroundMark x1="70605" y1="18262" x2="62500" y2="20898"/>
                        <a14:foregroundMark x1="73730" y1="12305" x2="69531" y2="18945"/>
                        <a14:foregroundMark x1="69531" y1="18945" x2="68945" y2="19238"/>
                        <a14:foregroundMark x1="50977" y1="17773" x2="60742" y2="26660"/>
                        <a14:foregroundMark x1="21973" y1="20703" x2="21973" y2="20703"/>
                        <a14:foregroundMark x1="20215" y1="12988" x2="19727" y2="43750"/>
                        <a14:foregroundMark x1="20508" y1="46094" x2="20996" y2="54688"/>
                        <a14:foregroundMark x1="20508" y1="51074" x2="20508" y2="62012"/>
                        <a14:foregroundMark x1="71680" y1="41992" x2="71680" y2="78027"/>
                        <a14:foregroundMark x1="74023" y1="51660" x2="74023" y2="73438"/>
                        <a14:foregroundMark x1="75488" y1="47363" x2="76465" y2="71289"/>
                        <a14:foregroundMark x1="76660" y1="48535" x2="77148" y2="77344"/>
                        <a14:foregroundMark x1="77344" y1="49023" x2="78613" y2="79980"/>
                        <a14:foregroundMark x1="78613" y1="79980" x2="78320" y2="82813"/>
                        <a14:foregroundMark x1="75879" y1="13867" x2="75684" y2="26855"/>
                        <a14:foregroundMark x1="75391" y1="12207" x2="75391" y2="21875"/>
                        <a14:foregroundMark x1="79004" y1="8691" x2="77832" y2="36426"/>
                        <a14:foregroundMark x1="34180" y1="15430" x2="38965" y2="22266"/>
                        <a14:foregroundMark x1="38965" y1="22266" x2="47852" y2="28027"/>
                      </a14:backgroundRemoval>
                    </a14:imgEffect>
                  </a14:imgLayer>
                </a14:imgProps>
              </a:ext>
              <a:ext uri="{28A0092B-C50C-407E-A947-70E740481C1C}">
                <a14:useLocalDpi xmlns:a14="http://schemas.microsoft.com/office/drawing/2010/main" val="0"/>
              </a:ext>
            </a:extLst>
          </a:blip>
          <a:srcRect l="22413" t="11918" r="34709" b="49298"/>
          <a:stretch/>
        </p:blipFill>
        <p:spPr bwMode="auto">
          <a:xfrm>
            <a:off x="310756" y="667128"/>
            <a:ext cx="6844424" cy="6190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4D9E0A-9CFD-5556-F44D-D428EBF86F80}"/>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K E Y   T E R M S </a:t>
            </a:r>
          </a:p>
        </p:txBody>
      </p:sp>
      <p:sp>
        <p:nvSpPr>
          <p:cNvPr id="3" name="TextBox 2">
            <a:extLst>
              <a:ext uri="{FF2B5EF4-FFF2-40B4-BE49-F238E27FC236}">
                <a16:creationId xmlns:a16="http://schemas.microsoft.com/office/drawing/2014/main" id="{A82E1B91-50FF-F88E-57B8-897D1E164483}"/>
              </a:ext>
            </a:extLst>
          </p:cNvPr>
          <p:cNvSpPr txBox="1"/>
          <p:nvPr/>
        </p:nvSpPr>
        <p:spPr>
          <a:xfrm>
            <a:off x="1020065" y="810003"/>
            <a:ext cx="6844424" cy="5262979"/>
          </a:xfrm>
          <a:prstGeom prst="rect">
            <a:avLst/>
          </a:prstGeom>
          <a:noFill/>
        </p:spPr>
        <p:txBody>
          <a:bodyPr wrap="square">
            <a:spAutoFit/>
          </a:bodyPr>
          <a:lstStyle/>
          <a:p>
            <a:r>
              <a:rPr lang="en-GB" sz="2400" dirty="0">
                <a:latin typeface="Bahnschrift" panose="020B0502040204020203" pitchFamily="34" charset="0"/>
              </a:rPr>
              <a:t>MUTATION</a:t>
            </a:r>
          </a:p>
          <a:p>
            <a:r>
              <a:rPr lang="en-GB" sz="2400" dirty="0">
                <a:latin typeface="Bahnschrift" panose="020B0502040204020203" pitchFamily="34" charset="0"/>
              </a:rPr>
              <a:t>SUBSTITUTION</a:t>
            </a:r>
          </a:p>
          <a:p>
            <a:r>
              <a:rPr lang="en-GB" sz="2400" dirty="0">
                <a:latin typeface="Bahnschrift" panose="020B0502040204020203" pitchFamily="34" charset="0"/>
              </a:rPr>
              <a:t>INSERTION</a:t>
            </a:r>
          </a:p>
          <a:p>
            <a:r>
              <a:rPr lang="en-GB" sz="2400" dirty="0">
                <a:latin typeface="Bahnschrift" panose="020B0502040204020203" pitchFamily="34" charset="0"/>
              </a:rPr>
              <a:t>DELETION</a:t>
            </a:r>
          </a:p>
          <a:p>
            <a:r>
              <a:rPr lang="en-GB" sz="2400" dirty="0">
                <a:latin typeface="Bahnschrift" panose="020B0502040204020203" pitchFamily="34" charset="0"/>
              </a:rPr>
              <a:t>MISSENSE</a:t>
            </a:r>
          </a:p>
          <a:p>
            <a:r>
              <a:rPr lang="en-GB" sz="2400" dirty="0">
                <a:latin typeface="Bahnschrift" panose="020B0502040204020203" pitchFamily="34" charset="0"/>
              </a:rPr>
              <a:t>NONSENSE</a:t>
            </a:r>
          </a:p>
          <a:p>
            <a:r>
              <a:rPr lang="en-GB" sz="2400" dirty="0">
                <a:latin typeface="Bahnschrift" panose="020B0502040204020203" pitchFamily="34" charset="0"/>
              </a:rPr>
              <a:t>SPLICE-SITE</a:t>
            </a:r>
          </a:p>
          <a:p>
            <a:r>
              <a:rPr lang="en-GB" sz="2400" dirty="0">
                <a:latin typeface="Bahnschrift" panose="020B0502040204020203" pitchFamily="34" charset="0"/>
              </a:rPr>
              <a:t>POINT MUTATION</a:t>
            </a:r>
          </a:p>
          <a:p>
            <a:r>
              <a:rPr lang="en-GB" sz="2400" dirty="0">
                <a:latin typeface="Bahnschrift" panose="020B0502040204020203" pitchFamily="34" charset="0"/>
              </a:rPr>
              <a:t>FRAME SHIFT MUTATION</a:t>
            </a:r>
          </a:p>
          <a:p>
            <a:r>
              <a:rPr lang="en-GB" sz="2400" dirty="0">
                <a:latin typeface="Bahnschrift" panose="020B0502040204020203" pitchFamily="34" charset="0"/>
              </a:rPr>
              <a:t>DUPLICATION</a:t>
            </a:r>
          </a:p>
          <a:p>
            <a:r>
              <a:rPr lang="en-GB" sz="2400" dirty="0">
                <a:latin typeface="Bahnschrift" panose="020B0502040204020203" pitchFamily="34" charset="0"/>
              </a:rPr>
              <a:t>DELETION</a:t>
            </a:r>
          </a:p>
          <a:p>
            <a:r>
              <a:rPr lang="en-GB" sz="2400" dirty="0">
                <a:latin typeface="Bahnschrift" panose="020B0502040204020203" pitchFamily="34" charset="0"/>
              </a:rPr>
              <a:t>INVERSION</a:t>
            </a:r>
          </a:p>
          <a:p>
            <a:r>
              <a:rPr lang="en-GB" sz="2400" dirty="0">
                <a:latin typeface="Bahnschrift" panose="020B0502040204020203" pitchFamily="34" charset="0"/>
              </a:rPr>
              <a:t>TRANSLOCATION</a:t>
            </a:r>
          </a:p>
          <a:p>
            <a:endParaRPr lang="en-GB" sz="2400" dirty="0">
              <a:latin typeface="Bahnschrift" panose="020B0502040204020203" pitchFamily="34" charset="0"/>
            </a:endParaRPr>
          </a:p>
        </p:txBody>
      </p:sp>
      <p:sp>
        <p:nvSpPr>
          <p:cNvPr id="6" name="Rounded Rectangle 5">
            <a:extLst>
              <a:ext uri="{FF2B5EF4-FFF2-40B4-BE49-F238E27FC236}">
                <a16:creationId xmlns:a16="http://schemas.microsoft.com/office/drawing/2014/main" id="{B3A32F60-4324-74CB-AD3C-AF8B978AAA45}"/>
              </a:ext>
            </a:extLst>
          </p:cNvPr>
          <p:cNvSpPr/>
          <p:nvPr/>
        </p:nvSpPr>
        <p:spPr>
          <a:xfrm>
            <a:off x="6254119" y="1264151"/>
            <a:ext cx="5636357" cy="16238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0EDF5-D316-4FCE-C8C5-3C905AC8EBA9}"/>
              </a:ext>
            </a:extLst>
          </p:cNvPr>
          <p:cNvSpPr/>
          <p:nvPr/>
        </p:nvSpPr>
        <p:spPr>
          <a:xfrm>
            <a:off x="6344430" y="1414543"/>
            <a:ext cx="5546046" cy="1323439"/>
          </a:xfrm>
          <a:prstGeom prst="rect">
            <a:avLst/>
          </a:prstGeom>
          <a:noFill/>
        </p:spPr>
        <p:txBody>
          <a:bodyPr wrap="square" lIns="91440" tIns="45720" rIns="91440" bIns="45720">
            <a:spAutoFit/>
          </a:bodyPr>
          <a:lstStyle/>
          <a:p>
            <a:pPr algn="ct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D</a:t>
            </a:r>
            <a:r>
              <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rPr>
              <a:t>efinition page </a:t>
            </a: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at the back of your jotter.</a:t>
            </a:r>
            <a:endPar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endParaRPr>
          </a:p>
        </p:txBody>
      </p:sp>
      <p:sp>
        <p:nvSpPr>
          <p:cNvPr id="8" name="TextBox 7">
            <a:extLst>
              <a:ext uri="{FF2B5EF4-FFF2-40B4-BE49-F238E27FC236}">
                <a16:creationId xmlns:a16="http://schemas.microsoft.com/office/drawing/2014/main" id="{C84CF7A6-3905-1E2E-E3CE-0E745211A529}"/>
              </a:ext>
            </a:extLst>
          </p:cNvPr>
          <p:cNvSpPr txBox="1"/>
          <p:nvPr/>
        </p:nvSpPr>
        <p:spPr>
          <a:xfrm>
            <a:off x="7155180" y="2872671"/>
            <a:ext cx="4629269" cy="1077218"/>
          </a:xfrm>
          <a:prstGeom prst="rect">
            <a:avLst/>
          </a:prstGeom>
          <a:noFill/>
        </p:spPr>
        <p:txBody>
          <a:bodyPr wrap="square" rtlCol="0">
            <a:spAutoFit/>
          </a:bodyPr>
          <a:lstStyle/>
          <a:p>
            <a:pPr algn="ctr"/>
            <a:r>
              <a:rPr lang="en-US" sz="3200" dirty="0">
                <a:latin typeface="Bai Jamjuree" pitchFamily="2" charset="-34"/>
                <a:cs typeface="Bai Jamjuree" pitchFamily="2" charset="-34"/>
              </a:rPr>
              <a:t>This will help you make flash cards at some point in the future!</a:t>
            </a:r>
          </a:p>
        </p:txBody>
      </p:sp>
    </p:spTree>
    <p:extLst>
      <p:ext uri="{BB962C8B-B14F-4D97-AF65-F5344CB8AC3E}">
        <p14:creationId xmlns:p14="http://schemas.microsoft.com/office/powerpoint/2010/main" val="319733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A N S W E R</a:t>
            </a:r>
          </a:p>
        </p:txBody>
      </p:sp>
      <p:sp>
        <p:nvSpPr>
          <p:cNvPr id="8" name="TextBox 7">
            <a:extLst>
              <a:ext uri="{FF2B5EF4-FFF2-40B4-BE49-F238E27FC236}">
                <a16:creationId xmlns:a16="http://schemas.microsoft.com/office/drawing/2014/main" id="{A8B45FDB-0253-080A-633C-F1A7E2357256}"/>
              </a:ext>
            </a:extLst>
          </p:cNvPr>
          <p:cNvSpPr txBox="1"/>
          <p:nvPr/>
        </p:nvSpPr>
        <p:spPr>
          <a:xfrm>
            <a:off x="6059589" y="2948320"/>
            <a:ext cx="1834589" cy="830997"/>
          </a:xfrm>
          <a:prstGeom prst="rect">
            <a:avLst/>
          </a:prstGeom>
          <a:noFill/>
        </p:spPr>
        <p:txBody>
          <a:bodyPr wrap="square">
            <a:spAutoFit/>
          </a:bodyPr>
          <a:lstStyle/>
          <a:p>
            <a:pPr algn="ctr"/>
            <a:r>
              <a:rPr lang="en-US" sz="2400" dirty="0"/>
              <a:t>Mature Transcript</a:t>
            </a:r>
          </a:p>
        </p:txBody>
      </p:sp>
      <p:sp>
        <p:nvSpPr>
          <p:cNvPr id="9" name="TextBox 8">
            <a:extLst>
              <a:ext uri="{FF2B5EF4-FFF2-40B4-BE49-F238E27FC236}">
                <a16:creationId xmlns:a16="http://schemas.microsoft.com/office/drawing/2014/main" id="{D6A574F7-CE7D-60D3-C49F-B288E80A096E}"/>
              </a:ext>
            </a:extLst>
          </p:cNvPr>
          <p:cNvSpPr txBox="1"/>
          <p:nvPr/>
        </p:nvSpPr>
        <p:spPr>
          <a:xfrm>
            <a:off x="2864323" y="3065375"/>
            <a:ext cx="2017855" cy="830997"/>
          </a:xfrm>
          <a:prstGeom prst="rect">
            <a:avLst/>
          </a:prstGeom>
          <a:noFill/>
        </p:spPr>
        <p:txBody>
          <a:bodyPr wrap="square">
            <a:spAutoFit/>
          </a:bodyPr>
          <a:lstStyle/>
          <a:p>
            <a:pPr algn="ctr"/>
            <a:r>
              <a:rPr lang="en-US" sz="2400" dirty="0"/>
              <a:t>Primary Transcript</a:t>
            </a:r>
          </a:p>
        </p:txBody>
      </p:sp>
      <p:sp>
        <p:nvSpPr>
          <p:cNvPr id="10" name="TextBox 9">
            <a:extLst>
              <a:ext uri="{FF2B5EF4-FFF2-40B4-BE49-F238E27FC236}">
                <a16:creationId xmlns:a16="http://schemas.microsoft.com/office/drawing/2014/main" id="{C933461D-91F2-5A8F-3A34-2F4706983C44}"/>
              </a:ext>
            </a:extLst>
          </p:cNvPr>
          <p:cNvSpPr txBox="1"/>
          <p:nvPr/>
        </p:nvSpPr>
        <p:spPr>
          <a:xfrm>
            <a:off x="7705140" y="3175797"/>
            <a:ext cx="2017855" cy="461665"/>
          </a:xfrm>
          <a:prstGeom prst="rect">
            <a:avLst/>
          </a:prstGeom>
          <a:noFill/>
        </p:spPr>
        <p:txBody>
          <a:bodyPr wrap="square">
            <a:spAutoFit/>
          </a:bodyPr>
          <a:lstStyle/>
          <a:p>
            <a:pPr algn="ctr"/>
            <a:r>
              <a:rPr lang="en-US" sz="2400" dirty="0"/>
              <a:t>Translation</a:t>
            </a:r>
          </a:p>
        </p:txBody>
      </p:sp>
      <p:sp>
        <p:nvSpPr>
          <p:cNvPr id="11" name="TextBox 10">
            <a:extLst>
              <a:ext uri="{FF2B5EF4-FFF2-40B4-BE49-F238E27FC236}">
                <a16:creationId xmlns:a16="http://schemas.microsoft.com/office/drawing/2014/main" id="{031355E5-D23B-4165-F764-AC62317A4A01}"/>
              </a:ext>
            </a:extLst>
          </p:cNvPr>
          <p:cNvSpPr txBox="1"/>
          <p:nvPr/>
        </p:nvSpPr>
        <p:spPr>
          <a:xfrm>
            <a:off x="979266" y="3198164"/>
            <a:ext cx="2017855" cy="461665"/>
          </a:xfrm>
          <a:prstGeom prst="rect">
            <a:avLst/>
          </a:prstGeom>
          <a:noFill/>
        </p:spPr>
        <p:txBody>
          <a:bodyPr wrap="square">
            <a:spAutoFit/>
          </a:bodyPr>
          <a:lstStyle/>
          <a:p>
            <a:pPr algn="ctr"/>
            <a:r>
              <a:rPr lang="en-US" sz="2400" dirty="0"/>
              <a:t>Transcription</a:t>
            </a:r>
          </a:p>
        </p:txBody>
      </p:sp>
      <p:sp>
        <p:nvSpPr>
          <p:cNvPr id="12" name="TextBox 11">
            <a:extLst>
              <a:ext uri="{FF2B5EF4-FFF2-40B4-BE49-F238E27FC236}">
                <a16:creationId xmlns:a16="http://schemas.microsoft.com/office/drawing/2014/main" id="{5A5BC056-6D23-7723-CEDD-7CB88FAE1596}"/>
              </a:ext>
            </a:extLst>
          </p:cNvPr>
          <p:cNvSpPr txBox="1"/>
          <p:nvPr/>
        </p:nvSpPr>
        <p:spPr>
          <a:xfrm>
            <a:off x="9493849" y="2948320"/>
            <a:ext cx="1498923" cy="830997"/>
          </a:xfrm>
          <a:prstGeom prst="rect">
            <a:avLst/>
          </a:prstGeom>
          <a:noFill/>
        </p:spPr>
        <p:txBody>
          <a:bodyPr wrap="square">
            <a:spAutoFit/>
          </a:bodyPr>
          <a:lstStyle/>
          <a:p>
            <a:pPr algn="ctr"/>
            <a:r>
              <a:rPr lang="en-US" sz="2400" dirty="0"/>
              <a:t>Amino acids</a:t>
            </a:r>
          </a:p>
        </p:txBody>
      </p:sp>
      <p:sp>
        <p:nvSpPr>
          <p:cNvPr id="13" name="TextBox 12">
            <a:extLst>
              <a:ext uri="{FF2B5EF4-FFF2-40B4-BE49-F238E27FC236}">
                <a16:creationId xmlns:a16="http://schemas.microsoft.com/office/drawing/2014/main" id="{FADA9187-D736-07E2-2B2C-D625AF720D01}"/>
              </a:ext>
            </a:extLst>
          </p:cNvPr>
          <p:cNvSpPr txBox="1"/>
          <p:nvPr/>
        </p:nvSpPr>
        <p:spPr>
          <a:xfrm>
            <a:off x="4695307" y="3158800"/>
            <a:ext cx="1498923" cy="461665"/>
          </a:xfrm>
          <a:prstGeom prst="rect">
            <a:avLst/>
          </a:prstGeom>
          <a:noFill/>
        </p:spPr>
        <p:txBody>
          <a:bodyPr wrap="square">
            <a:spAutoFit/>
          </a:bodyPr>
          <a:lstStyle/>
          <a:p>
            <a:pPr algn="ctr"/>
            <a:r>
              <a:rPr lang="en-US" sz="2400" dirty="0"/>
              <a:t>Splicing</a:t>
            </a:r>
          </a:p>
        </p:txBody>
      </p:sp>
      <p:sp>
        <p:nvSpPr>
          <p:cNvPr id="14" name="TextBox 13">
            <a:extLst>
              <a:ext uri="{FF2B5EF4-FFF2-40B4-BE49-F238E27FC236}">
                <a16:creationId xmlns:a16="http://schemas.microsoft.com/office/drawing/2014/main" id="{240FA895-14F3-399C-2D35-513751077B43}"/>
              </a:ext>
            </a:extLst>
          </p:cNvPr>
          <p:cNvSpPr txBox="1"/>
          <p:nvPr/>
        </p:nvSpPr>
        <p:spPr>
          <a:xfrm>
            <a:off x="10822120" y="3173568"/>
            <a:ext cx="1498923" cy="461665"/>
          </a:xfrm>
          <a:prstGeom prst="rect">
            <a:avLst/>
          </a:prstGeom>
          <a:noFill/>
        </p:spPr>
        <p:txBody>
          <a:bodyPr wrap="square">
            <a:spAutoFit/>
          </a:bodyPr>
          <a:lstStyle/>
          <a:p>
            <a:pPr algn="ctr"/>
            <a:r>
              <a:rPr lang="en-US" sz="2400" dirty="0"/>
              <a:t>Protein</a:t>
            </a:r>
          </a:p>
        </p:txBody>
      </p:sp>
      <p:sp>
        <p:nvSpPr>
          <p:cNvPr id="15" name="TextBox 14">
            <a:extLst>
              <a:ext uri="{FF2B5EF4-FFF2-40B4-BE49-F238E27FC236}">
                <a16:creationId xmlns:a16="http://schemas.microsoft.com/office/drawing/2014/main" id="{18B2B7CF-D7C4-F236-E75A-76567C139A2B}"/>
              </a:ext>
            </a:extLst>
          </p:cNvPr>
          <p:cNvSpPr txBox="1"/>
          <p:nvPr/>
        </p:nvSpPr>
        <p:spPr>
          <a:xfrm>
            <a:off x="-66427" y="3205324"/>
            <a:ext cx="838751" cy="461665"/>
          </a:xfrm>
          <a:prstGeom prst="rect">
            <a:avLst/>
          </a:prstGeom>
          <a:noFill/>
        </p:spPr>
        <p:txBody>
          <a:bodyPr wrap="square">
            <a:spAutoFit/>
          </a:bodyPr>
          <a:lstStyle/>
          <a:p>
            <a:pPr algn="ctr"/>
            <a:r>
              <a:rPr lang="en-US" sz="2400" dirty="0"/>
              <a:t>DNA</a:t>
            </a:r>
          </a:p>
        </p:txBody>
      </p:sp>
      <p:sp>
        <p:nvSpPr>
          <p:cNvPr id="16" name="Right Arrow 15">
            <a:extLst>
              <a:ext uri="{FF2B5EF4-FFF2-40B4-BE49-F238E27FC236}">
                <a16:creationId xmlns:a16="http://schemas.microsoft.com/office/drawing/2014/main" id="{91AC8056-9BEB-1AB6-54A8-F0B0EA6940ED}"/>
              </a:ext>
            </a:extLst>
          </p:cNvPr>
          <p:cNvSpPr/>
          <p:nvPr/>
        </p:nvSpPr>
        <p:spPr>
          <a:xfrm>
            <a:off x="769606" y="3332721"/>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4FD33F5-C7AE-F623-0CB8-11F3D1E1F291}"/>
              </a:ext>
            </a:extLst>
          </p:cNvPr>
          <p:cNvSpPr/>
          <p:nvPr/>
        </p:nvSpPr>
        <p:spPr>
          <a:xfrm>
            <a:off x="2915036" y="332074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9CCB2DF1-0756-5F17-D0AF-EEB8D0E81FB0}"/>
              </a:ext>
            </a:extLst>
          </p:cNvPr>
          <p:cNvSpPr/>
          <p:nvPr/>
        </p:nvSpPr>
        <p:spPr>
          <a:xfrm>
            <a:off x="4584297" y="331358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A9679CAF-C2FC-0A54-5597-967108162EF4}"/>
              </a:ext>
            </a:extLst>
          </p:cNvPr>
          <p:cNvSpPr/>
          <p:nvPr/>
        </p:nvSpPr>
        <p:spPr>
          <a:xfrm>
            <a:off x="6028271" y="331358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662244CE-018F-0073-2B1E-D36D55D86EC3}"/>
              </a:ext>
            </a:extLst>
          </p:cNvPr>
          <p:cNvSpPr/>
          <p:nvPr/>
        </p:nvSpPr>
        <p:spPr>
          <a:xfrm>
            <a:off x="7667559" y="3318512"/>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78743368-51F4-48EE-F783-6E4B2E2652C6}"/>
              </a:ext>
            </a:extLst>
          </p:cNvPr>
          <p:cNvSpPr/>
          <p:nvPr/>
        </p:nvSpPr>
        <p:spPr>
          <a:xfrm>
            <a:off x="9466697" y="331358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6AA24572-8B0C-E943-42EA-ED85DF078710}"/>
              </a:ext>
            </a:extLst>
          </p:cNvPr>
          <p:cNvSpPr/>
          <p:nvPr/>
        </p:nvSpPr>
        <p:spPr>
          <a:xfrm>
            <a:off x="10662723" y="3313580"/>
            <a:ext cx="318794" cy="2308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59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89">
        <p159:morph option="byObject"/>
      </p:transition>
    </mc:Choice>
    <mc:Fallback xmlns="">
      <p:transition spd="slow" advTm="3508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134699" y="1264736"/>
            <a:ext cx="11720603" cy="5469939"/>
          </a:xfrm>
          <a:ln w="38100">
            <a:noFill/>
          </a:ln>
        </p:spPr>
        <p:txBody>
          <a:bodyPr>
            <a:normAutofit/>
          </a:bodyPr>
          <a:lstStyle/>
          <a:p>
            <a:pPr marL="0" indent="0" algn="l">
              <a:buNone/>
            </a:pPr>
            <a:r>
              <a:rPr lang="en-GB" sz="2000" b="1" i="0" u="none" strike="noStrike" dirty="0">
                <a:solidFill>
                  <a:srgbClr val="0A0A0A"/>
                </a:solidFill>
                <a:effectLst/>
                <a:latin typeface="Andale Mono" panose="020B0509000000000004" pitchFamily="49" charset="0"/>
              </a:rPr>
              <a:t>Mutations</a:t>
            </a:r>
            <a:r>
              <a:rPr lang="en-GB" sz="2000" b="0" i="0" u="none" strike="noStrike" dirty="0">
                <a:solidFill>
                  <a:srgbClr val="0A0A0A"/>
                </a:solidFill>
                <a:effectLst/>
                <a:latin typeface="Andale Mono" panose="020B0509000000000004" pitchFamily="49" charset="0"/>
              </a:rPr>
              <a:t> are happening in our cells all the time, but almost none of these affect our health.</a:t>
            </a:r>
          </a:p>
          <a:p>
            <a:pPr marL="0" indent="0" algn="l">
              <a:buNone/>
            </a:pPr>
            <a:endParaRPr lang="en-GB" sz="3600" dirty="0">
              <a:latin typeface="Andale Mono" panose="020B0509000000000004" pitchFamily="49" charset="0"/>
              <a:cs typeface="Bai Jamjuree" pitchFamily="2" charset="-34"/>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U T A T I O N S</a:t>
            </a:r>
          </a:p>
        </p:txBody>
      </p:sp>
      <p:sp>
        <p:nvSpPr>
          <p:cNvPr id="6" name="TextBox 5">
            <a:extLst>
              <a:ext uri="{FF2B5EF4-FFF2-40B4-BE49-F238E27FC236}">
                <a16:creationId xmlns:a16="http://schemas.microsoft.com/office/drawing/2014/main" id="{218BCC85-1AE1-32EB-92A9-7F9664D60D36}"/>
              </a:ext>
            </a:extLst>
          </p:cNvPr>
          <p:cNvSpPr txBox="1"/>
          <p:nvPr/>
        </p:nvSpPr>
        <p:spPr>
          <a:xfrm>
            <a:off x="134699" y="2119927"/>
            <a:ext cx="11720603" cy="923330"/>
          </a:xfrm>
          <a:prstGeom prst="rect">
            <a:avLst/>
          </a:prstGeom>
          <a:noFill/>
        </p:spPr>
        <p:txBody>
          <a:bodyPr wrap="square">
            <a:spAutoFit/>
          </a:bodyPr>
          <a:lstStyle/>
          <a:p>
            <a:pPr marL="0" indent="0" algn="l">
              <a:buNone/>
            </a:pPr>
            <a:r>
              <a:rPr lang="en-GB" sz="1800" b="0" i="0" u="none" strike="noStrike" dirty="0">
                <a:solidFill>
                  <a:srgbClr val="0A0A0A"/>
                </a:solidFill>
                <a:effectLst/>
                <a:latin typeface="Andale Mono" panose="020B0509000000000004" pitchFamily="49" charset="0"/>
              </a:rPr>
              <a:t>This is very different than what we often see in science fiction in movies. In real life, a mutation is never so beneficial that it turns a person into a superhero,</a:t>
            </a:r>
            <a:r>
              <a:rPr lang="en-GB" sz="1800" dirty="0">
                <a:solidFill>
                  <a:srgbClr val="0A0A0A"/>
                </a:solidFill>
                <a:latin typeface="Andale Mono" panose="020B0509000000000004" pitchFamily="49" charset="0"/>
              </a:rPr>
              <a:t> unfortunately.</a:t>
            </a:r>
            <a:endParaRPr lang="en-GB" sz="1800" b="0" i="0" u="none" strike="noStrike" dirty="0">
              <a:solidFill>
                <a:srgbClr val="0A0A0A"/>
              </a:solidFill>
              <a:effectLst/>
              <a:latin typeface="Andale Mono" panose="020B0509000000000004" pitchFamily="49" charset="0"/>
            </a:endParaRPr>
          </a:p>
        </p:txBody>
      </p:sp>
      <p:pic>
        <p:nvPicPr>
          <p:cNvPr id="7" name="Picture 2" descr="Fantastic Four: Marvel currently meeting with writers to script reboot">
            <a:extLst>
              <a:ext uri="{FF2B5EF4-FFF2-40B4-BE49-F238E27FC236}">
                <a16:creationId xmlns:a16="http://schemas.microsoft.com/office/drawing/2014/main" id="{30762CC2-AB98-8A38-D29E-4AE419D10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629" y="3142842"/>
            <a:ext cx="7624742" cy="349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9590"/>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134698" y="1286002"/>
            <a:ext cx="6095979" cy="5469939"/>
          </a:xfrm>
          <a:ln w="38100">
            <a:noFill/>
          </a:ln>
        </p:spPr>
        <p:txBody>
          <a:bodyPr>
            <a:normAutofit/>
          </a:bodyPr>
          <a:lstStyle/>
          <a:p>
            <a:pPr marL="0" indent="0" algn="l">
              <a:buNone/>
            </a:pPr>
            <a:r>
              <a:rPr lang="en-GB" sz="2000" b="0" i="0" u="none" strike="noStrike" dirty="0">
                <a:solidFill>
                  <a:srgbClr val="0A0A0A"/>
                </a:solidFill>
                <a:effectLst/>
                <a:latin typeface="Andale Mono" panose="020B0509000000000004" pitchFamily="49" charset="0"/>
              </a:rPr>
              <a:t>There are many reasons that mutations usually don't have major consequences. </a:t>
            </a:r>
          </a:p>
          <a:p>
            <a:pPr marL="0" indent="0" algn="l">
              <a:buNone/>
            </a:pPr>
            <a:r>
              <a:rPr lang="en-GB" sz="2000" b="0" i="0" u="none" strike="noStrike" dirty="0">
                <a:solidFill>
                  <a:srgbClr val="0A0A0A"/>
                </a:solidFill>
                <a:effectLst/>
                <a:latin typeface="Andale Mono" panose="020B0509000000000004" pitchFamily="49" charset="0"/>
              </a:rPr>
              <a:t>One reason is that our cells have very sophisticated machinery for repairing mutations very quickly. So there's not enough time for them to cause problems.</a:t>
            </a:r>
          </a:p>
          <a:p>
            <a:pPr marL="0" indent="0" algn="l">
              <a:buNone/>
            </a:pPr>
            <a:r>
              <a:rPr lang="en-GB" sz="2000" b="0" i="0" u="none" strike="noStrike" dirty="0">
                <a:solidFill>
                  <a:srgbClr val="0A0A0A"/>
                </a:solidFill>
                <a:effectLst/>
                <a:latin typeface="Andale Mono" panose="020B0509000000000004" pitchFamily="49" charset="0"/>
              </a:rPr>
              <a:t> </a:t>
            </a:r>
            <a:endParaRPr lang="en-GB" sz="3600" dirty="0">
              <a:latin typeface="Andale Mono" panose="020B0509000000000004" pitchFamily="49" charset="0"/>
              <a:cs typeface="Bai Jamjuree" pitchFamily="2" charset="-34"/>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U T A T I O N S</a:t>
            </a:r>
          </a:p>
        </p:txBody>
      </p:sp>
      <p:sp>
        <p:nvSpPr>
          <p:cNvPr id="2" name="Content Placeholder 2">
            <a:extLst>
              <a:ext uri="{FF2B5EF4-FFF2-40B4-BE49-F238E27FC236}">
                <a16:creationId xmlns:a16="http://schemas.microsoft.com/office/drawing/2014/main" id="{8214733F-BD9E-7D2B-AE68-DC215EFC2C3F}"/>
              </a:ext>
            </a:extLst>
          </p:cNvPr>
          <p:cNvSpPr txBox="1">
            <a:spLocks/>
          </p:cNvSpPr>
          <p:nvPr/>
        </p:nvSpPr>
        <p:spPr>
          <a:xfrm>
            <a:off x="134699" y="3754706"/>
            <a:ext cx="6095979" cy="3087345"/>
          </a:xfrm>
          <a:prstGeom prst="rect">
            <a:avLst/>
          </a:prstGeom>
          <a:ln w="38100">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0A0A0A"/>
                </a:solidFill>
                <a:latin typeface="Andale Mono" panose="020B0509000000000004" pitchFamily="49" charset="0"/>
              </a:rPr>
              <a:t>Another is that most mutations occur in somatic cells like muscle cells or skin cells and can only affect the cell where the mutation occurred and cells that grow from that cell. On the other hand, when mutations occur in germline cells, eggs and sperm, they will be present in every cell that develops from that egg or sperm, an entire person, and can have larger effects.</a:t>
            </a:r>
          </a:p>
          <a:p>
            <a:pPr marL="0" indent="0" algn="ctr">
              <a:buFont typeface="Arial" panose="020B0604020202020204" pitchFamily="34" charset="0"/>
              <a:buNone/>
            </a:pPr>
            <a:endParaRPr lang="en-GB" dirty="0">
              <a:latin typeface="Andale Mono" panose="020B0509000000000004" pitchFamily="49" charset="0"/>
              <a:cs typeface="Bai Jamjuree" pitchFamily="2" charset="-34"/>
            </a:endParaRPr>
          </a:p>
        </p:txBody>
      </p:sp>
      <p:pic>
        <p:nvPicPr>
          <p:cNvPr id="1026" name="Picture 2" descr="The Complex Biology of Cancer Mutations">
            <a:extLst>
              <a:ext uri="{FF2B5EF4-FFF2-40B4-BE49-F238E27FC236}">
                <a16:creationId xmlns:a16="http://schemas.microsoft.com/office/drawing/2014/main" id="{35DDA963-0ED0-952B-452A-18E137D5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758" y="2464910"/>
            <a:ext cx="5291470" cy="257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80032"/>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M U T A T I O N S</a:t>
            </a:r>
          </a:p>
        </p:txBody>
      </p:sp>
      <p:sp>
        <p:nvSpPr>
          <p:cNvPr id="4" name="TextBox 3">
            <a:extLst>
              <a:ext uri="{FF2B5EF4-FFF2-40B4-BE49-F238E27FC236}">
                <a16:creationId xmlns:a16="http://schemas.microsoft.com/office/drawing/2014/main" id="{96760920-465E-807B-AA1D-AEC7E9A481D1}"/>
              </a:ext>
            </a:extLst>
          </p:cNvPr>
          <p:cNvSpPr txBox="1"/>
          <p:nvPr/>
        </p:nvSpPr>
        <p:spPr>
          <a:xfrm>
            <a:off x="491923" y="1330955"/>
            <a:ext cx="4982902" cy="2534989"/>
          </a:xfrm>
          <a:prstGeom prst="rect">
            <a:avLst/>
          </a:prstGeom>
          <a:noFill/>
        </p:spPr>
        <p:txBody>
          <a:bodyPr wrap="square">
            <a:spAutoFit/>
          </a:bodyPr>
          <a:lstStyle/>
          <a:p>
            <a:pPr>
              <a:lnSpc>
                <a:spcPct val="150000"/>
              </a:lnSpc>
            </a:pPr>
            <a:r>
              <a:rPr lang="en-GB" b="0" i="0" u="none" strike="noStrike" dirty="0">
                <a:solidFill>
                  <a:srgbClr val="0A0A0A"/>
                </a:solidFill>
                <a:effectLst/>
                <a:latin typeface="Andale Mono" panose="020B0509000000000004" pitchFamily="49" charset="0"/>
              </a:rPr>
              <a:t>A mutation is a change in the DNA sequence of an organism. Mutations can result from errors in DNA replication during cell division, exposure to mutagens or a viral infection. </a:t>
            </a:r>
            <a:endParaRPr lang="en-US" dirty="0">
              <a:latin typeface="Andale Mono" panose="020B0509000000000004" pitchFamily="49" charset="0"/>
            </a:endParaRPr>
          </a:p>
        </p:txBody>
      </p:sp>
      <p:sp>
        <p:nvSpPr>
          <p:cNvPr id="7" name="TextBox 6">
            <a:extLst>
              <a:ext uri="{FF2B5EF4-FFF2-40B4-BE49-F238E27FC236}">
                <a16:creationId xmlns:a16="http://schemas.microsoft.com/office/drawing/2014/main" id="{B9A35650-8D74-DB99-7BFB-AD01155554FC}"/>
              </a:ext>
            </a:extLst>
          </p:cNvPr>
          <p:cNvSpPr txBox="1"/>
          <p:nvPr/>
        </p:nvSpPr>
        <p:spPr>
          <a:xfrm>
            <a:off x="491923" y="4373692"/>
            <a:ext cx="4982902" cy="1288494"/>
          </a:xfrm>
          <a:prstGeom prst="rect">
            <a:avLst/>
          </a:prstGeom>
          <a:noFill/>
        </p:spPr>
        <p:txBody>
          <a:bodyPr wrap="square">
            <a:spAutoFit/>
          </a:bodyPr>
          <a:lstStyle/>
          <a:p>
            <a:pPr>
              <a:lnSpc>
                <a:spcPct val="150000"/>
              </a:lnSpc>
            </a:pPr>
            <a:r>
              <a:rPr lang="en-GB" dirty="0">
                <a:effectLst/>
                <a:latin typeface="Andale Mono" panose="020B0509000000000004" pitchFamily="49" charset="0"/>
              </a:rPr>
              <a:t>Mutations are changes in the DNA that can result in no protein or an altered protein being synthesised. </a:t>
            </a:r>
          </a:p>
        </p:txBody>
      </p:sp>
      <p:pic>
        <p:nvPicPr>
          <p:cNvPr id="8" name="Picture 2" descr="What types of mutation are there? – YourGenome">
            <a:extLst>
              <a:ext uri="{FF2B5EF4-FFF2-40B4-BE49-F238E27FC236}">
                <a16:creationId xmlns:a16="http://schemas.microsoft.com/office/drawing/2014/main" id="{ADE10F97-B234-557D-BECB-2D7EBDBCB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458" y="1516283"/>
            <a:ext cx="7928815" cy="4242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2470CC3-B516-3693-3529-45B1E2D0A5C1}"/>
              </a:ext>
            </a:extLst>
          </p:cNvPr>
          <p:cNvSpPr/>
          <p:nvPr/>
        </p:nvSpPr>
        <p:spPr>
          <a:xfrm>
            <a:off x="6096000" y="3865944"/>
            <a:ext cx="1728486" cy="507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705325"/>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I N G L E   G E N E   M U T A T I O N S</a:t>
            </a:r>
          </a:p>
        </p:txBody>
      </p:sp>
      <p:sp>
        <p:nvSpPr>
          <p:cNvPr id="4" name="TextBox 3">
            <a:extLst>
              <a:ext uri="{FF2B5EF4-FFF2-40B4-BE49-F238E27FC236}">
                <a16:creationId xmlns:a16="http://schemas.microsoft.com/office/drawing/2014/main" id="{96760920-465E-807B-AA1D-AEC7E9A481D1}"/>
              </a:ext>
            </a:extLst>
          </p:cNvPr>
          <p:cNvSpPr txBox="1"/>
          <p:nvPr/>
        </p:nvSpPr>
        <p:spPr>
          <a:xfrm>
            <a:off x="188531" y="960699"/>
            <a:ext cx="6214285" cy="1883144"/>
          </a:xfrm>
          <a:prstGeom prst="rect">
            <a:avLst/>
          </a:prstGeom>
          <a:noFill/>
        </p:spPr>
        <p:txBody>
          <a:bodyPr wrap="square">
            <a:spAutoFit/>
          </a:bodyPr>
          <a:lstStyle/>
          <a:p>
            <a:pPr>
              <a:lnSpc>
                <a:spcPct val="150000"/>
              </a:lnSpc>
            </a:pPr>
            <a:r>
              <a:rPr lang="en-GB" sz="2000" u="sng" dirty="0">
                <a:effectLst/>
                <a:latin typeface="Andale Mono" panose="020B0509000000000004" pitchFamily="49" charset="0"/>
              </a:rPr>
              <a:t>Single gene </a:t>
            </a:r>
            <a:r>
              <a:rPr lang="en-GB" sz="2000" dirty="0">
                <a:effectLst/>
                <a:latin typeface="Andale Mono" panose="020B0509000000000004" pitchFamily="49" charset="0"/>
              </a:rPr>
              <a:t>mutations involve the alteration of a DNA nucleotide sequence as a result of the </a:t>
            </a:r>
            <a:r>
              <a:rPr lang="en-GB" sz="2000" u="sng" dirty="0">
                <a:effectLst/>
                <a:latin typeface="Andale Mono" panose="020B0509000000000004" pitchFamily="49" charset="0"/>
              </a:rPr>
              <a:t>substitution</a:t>
            </a:r>
            <a:r>
              <a:rPr lang="en-GB" sz="2000" dirty="0">
                <a:effectLst/>
                <a:latin typeface="Andale Mono" panose="020B0509000000000004" pitchFamily="49" charset="0"/>
              </a:rPr>
              <a:t>, </a:t>
            </a:r>
            <a:r>
              <a:rPr lang="en-GB" sz="2000" u="sng" dirty="0">
                <a:effectLst/>
                <a:latin typeface="Andale Mono" panose="020B0509000000000004" pitchFamily="49" charset="0"/>
              </a:rPr>
              <a:t>insertion</a:t>
            </a:r>
            <a:r>
              <a:rPr lang="en-GB" sz="2000" dirty="0">
                <a:effectLst/>
                <a:latin typeface="Andale Mono" panose="020B0509000000000004" pitchFamily="49" charset="0"/>
              </a:rPr>
              <a:t> or </a:t>
            </a:r>
            <a:r>
              <a:rPr lang="en-GB" sz="2000" u="sng" dirty="0">
                <a:effectLst/>
                <a:latin typeface="Andale Mono" panose="020B0509000000000004" pitchFamily="49" charset="0"/>
              </a:rPr>
              <a:t>deletion</a:t>
            </a:r>
            <a:r>
              <a:rPr lang="en-GB" sz="2000" dirty="0">
                <a:effectLst/>
                <a:latin typeface="Andale Mono" panose="020B0509000000000004" pitchFamily="49" charset="0"/>
              </a:rPr>
              <a:t> of nucleotides. </a:t>
            </a:r>
          </a:p>
        </p:txBody>
      </p:sp>
      <p:pic>
        <p:nvPicPr>
          <p:cNvPr id="5122" name="Picture 2" descr="17.5: Mutations and Genetic Diseases - Chemistry LibreTexts">
            <a:extLst>
              <a:ext uri="{FF2B5EF4-FFF2-40B4-BE49-F238E27FC236}">
                <a16:creationId xmlns:a16="http://schemas.microsoft.com/office/drawing/2014/main" id="{C94AA195-B24B-3641-6B69-BAA1D4C5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412" y="960699"/>
            <a:ext cx="5085057" cy="589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16299"/>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S U B S T I T U T I O N    M U T A T I O N</a:t>
            </a:r>
          </a:p>
        </p:txBody>
      </p:sp>
      <p:pic>
        <p:nvPicPr>
          <p:cNvPr id="5122" name="Picture 2" descr="17.5: Mutations and Genetic Diseases - Chemistry LibreTexts">
            <a:extLst>
              <a:ext uri="{FF2B5EF4-FFF2-40B4-BE49-F238E27FC236}">
                <a16:creationId xmlns:a16="http://schemas.microsoft.com/office/drawing/2014/main" id="{C94AA195-B24B-3641-6B69-BAA1D4C5B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792"/>
          <a:stretch/>
        </p:blipFill>
        <p:spPr bwMode="auto">
          <a:xfrm>
            <a:off x="1059872" y="981965"/>
            <a:ext cx="10338230" cy="55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84854"/>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I N S E R T I O N    M U T A T I O N</a:t>
            </a:r>
          </a:p>
        </p:txBody>
      </p:sp>
      <p:pic>
        <p:nvPicPr>
          <p:cNvPr id="5122" name="Picture 2" descr="17.5: Mutations and Genetic Diseases - Chemistry LibreTexts">
            <a:extLst>
              <a:ext uri="{FF2B5EF4-FFF2-40B4-BE49-F238E27FC236}">
                <a16:creationId xmlns:a16="http://schemas.microsoft.com/office/drawing/2014/main" id="{C94AA195-B24B-3641-6B69-BAA1D4C5B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590"/>
          <a:stretch/>
        </p:blipFill>
        <p:spPr bwMode="auto">
          <a:xfrm>
            <a:off x="1059872" y="981965"/>
            <a:ext cx="10338230" cy="2447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7.5: Mutations and Genetic Diseases - Chemistry LibreTexts">
            <a:extLst>
              <a:ext uri="{FF2B5EF4-FFF2-40B4-BE49-F238E27FC236}">
                <a16:creationId xmlns:a16="http://schemas.microsoft.com/office/drawing/2014/main" id="{691EBF08-4D0D-1A3F-C4C8-47BCF3AA3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81" b="27695"/>
          <a:stretch/>
        </p:blipFill>
        <p:spPr bwMode="auto">
          <a:xfrm>
            <a:off x="1011948" y="3429000"/>
            <a:ext cx="10344543" cy="311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77881"/>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21081</TotalTime>
  <Words>1250</Words>
  <Application>Microsoft Macintosh PowerPoint</Application>
  <PresentationFormat>Widescreen</PresentationFormat>
  <Paragraphs>105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Andale Mono</vt:lpstr>
      <vt:lpstr>Arial</vt:lpstr>
      <vt:lpstr>ArialMT</vt:lpstr>
      <vt:lpstr>Bahnschrift</vt:lpstr>
      <vt:lpstr>Bai Jamjuree</vt:lpstr>
      <vt:lpstr>Calibri</vt:lpstr>
      <vt:lpstr>Calibri Light</vt:lpstr>
      <vt:lpstr>Office Theme</vt:lpstr>
      <vt:lpstr>Higher Human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Human Biology</dc:title>
  <dc:creator>Kirsty McBride</dc:creator>
  <cp:lastModifiedBy>Kirsty McBride</cp:lastModifiedBy>
  <cp:revision>2</cp:revision>
  <dcterms:created xsi:type="dcterms:W3CDTF">2023-07-10T10:12:08Z</dcterms:created>
  <dcterms:modified xsi:type="dcterms:W3CDTF">2023-08-14T07:49:16Z</dcterms:modified>
</cp:coreProperties>
</file>