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94" r:id="rId3"/>
    <p:sldId id="295" r:id="rId4"/>
    <p:sldId id="278" r:id="rId5"/>
    <p:sldId id="296" r:id="rId6"/>
    <p:sldId id="297" r:id="rId7"/>
    <p:sldId id="270" r:id="rId8"/>
    <p:sldId id="261" r:id="rId9"/>
    <p:sldId id="262" r:id="rId10"/>
    <p:sldId id="267" r:id="rId11"/>
    <p:sldId id="268" r:id="rId12"/>
    <p:sldId id="276" r:id="rId13"/>
    <p:sldId id="275" r:id="rId14"/>
    <p:sldId id="274" r:id="rId15"/>
    <p:sldId id="273" r:id="rId16"/>
    <p:sldId id="259" r:id="rId17"/>
    <p:sldId id="282" r:id="rId18"/>
    <p:sldId id="279" r:id="rId19"/>
    <p:sldId id="258" r:id="rId20"/>
    <p:sldId id="288" r:id="rId21"/>
    <p:sldId id="292" r:id="rId22"/>
    <p:sldId id="289" r:id="rId23"/>
    <p:sldId id="293" r:id="rId24"/>
    <p:sldId id="287"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BF5"/>
    <a:srgbClr val="EBACC2"/>
    <a:srgbClr val="3C3B4E"/>
    <a:srgbClr val="2B3145"/>
    <a:srgbClr val="384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C5C8E-6F7D-4FA9-9C30-84C799A6BA65}" type="datetimeFigureOut">
              <a:rPr lang="en-GB" smtClean="0"/>
              <a:t>24/09/2021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92590-5AAC-4F63-935E-A25C75F05BE6}" type="slidenum">
              <a:rPr lang="en-GB" smtClean="0"/>
              <a:t>‹#›</a:t>
            </a:fld>
            <a:endParaRPr lang="en-GB"/>
          </a:p>
        </p:txBody>
      </p:sp>
    </p:spTree>
    <p:extLst>
      <p:ext uri="{BB962C8B-B14F-4D97-AF65-F5344CB8AC3E}">
        <p14:creationId xmlns:p14="http://schemas.microsoft.com/office/powerpoint/2010/main" val="178505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3FE4C6F-4E5D-48CA-9BD3-BB4E7C686E0B}"/>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6D2853-5D86-4263-8E9F-4257C6DC3016}" type="slidenum">
              <a:rPr lang="en-GB" altLang="en-US" sz="1200" smtClean="0"/>
              <a:pPr/>
              <a:t>16</a:t>
            </a:fld>
            <a:endParaRPr lang="en-GB" altLang="en-US" sz="1200"/>
          </a:p>
        </p:txBody>
      </p:sp>
      <p:sp>
        <p:nvSpPr>
          <p:cNvPr id="10243" name="Rectangle 2">
            <a:extLst>
              <a:ext uri="{FF2B5EF4-FFF2-40B4-BE49-F238E27FC236}">
                <a16:creationId xmlns:a16="http://schemas.microsoft.com/office/drawing/2014/main" id="{CD9A662B-1DD6-49A6-9D52-B6782DCE05A0}"/>
              </a:ext>
            </a:extLst>
          </p:cNvPr>
          <p:cNvSpPr>
            <a:spLocks noGrp="1" noRot="1" noChangeAspect="1" noChangeArrowheads="1" noTextEdit="1"/>
          </p:cNvSpPr>
          <p:nvPr>
            <p:ph type="sldImg"/>
          </p:nvPr>
        </p:nvSpPr>
        <p:spPr>
          <a:solidFill>
            <a:srgbClr val="FFFFFF"/>
          </a:solidFill>
          <a:ln/>
        </p:spPr>
      </p:sp>
      <p:sp>
        <p:nvSpPr>
          <p:cNvPr id="10244" name="Rectangle 3">
            <a:extLst>
              <a:ext uri="{FF2B5EF4-FFF2-40B4-BE49-F238E27FC236}">
                <a16:creationId xmlns:a16="http://schemas.microsoft.com/office/drawing/2014/main" id="{90E7886A-3083-4885-B92A-1DF6CE68063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0F0A211-4AD5-407D-AFBC-1A39CE24416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5F4813-32A3-4588-8234-AA23F85C2A7D}" type="slidenum">
              <a:rPr lang="en-GB" altLang="en-US" sz="1200" smtClean="0"/>
              <a:pPr/>
              <a:t>17</a:t>
            </a:fld>
            <a:endParaRPr lang="en-GB" altLang="en-US" sz="1200"/>
          </a:p>
        </p:txBody>
      </p:sp>
      <p:sp>
        <p:nvSpPr>
          <p:cNvPr id="14339" name="Rectangle 2">
            <a:extLst>
              <a:ext uri="{FF2B5EF4-FFF2-40B4-BE49-F238E27FC236}">
                <a16:creationId xmlns:a16="http://schemas.microsoft.com/office/drawing/2014/main" id="{B96B6926-1740-40C9-844D-9D31761E938B}"/>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E84D85D7-F6A6-4035-A8F8-DBFE08FA99B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A7F2-F4FE-4E2D-BD96-10BA0B28B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A963CC-B999-4E07-BBA5-6976897E4E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14BDA2-DB4C-41AF-BF2D-6C5F46B21710}"/>
              </a:ext>
            </a:extLst>
          </p:cNvPr>
          <p:cNvSpPr>
            <a:spLocks noGrp="1"/>
          </p:cNvSpPr>
          <p:nvPr>
            <p:ph type="dt" sz="half" idx="10"/>
          </p:nvPr>
        </p:nvSpPr>
        <p:spPr/>
        <p:txBody>
          <a:bodyPr/>
          <a:lstStyle/>
          <a:p>
            <a:fld id="{71736975-5694-4FDC-B01A-CB0FB94267FE}" type="datetimeFigureOut">
              <a:rPr lang="en-GB" smtClean="0"/>
              <a:t>24/09/2021</a:t>
            </a:fld>
            <a:endParaRPr lang="en-GB"/>
          </a:p>
        </p:txBody>
      </p:sp>
      <p:sp>
        <p:nvSpPr>
          <p:cNvPr id="5" name="Footer Placeholder 4">
            <a:extLst>
              <a:ext uri="{FF2B5EF4-FFF2-40B4-BE49-F238E27FC236}">
                <a16:creationId xmlns:a16="http://schemas.microsoft.com/office/drawing/2014/main" id="{FCD751A4-4040-4FB4-951F-430F496375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68B44D-7958-49EB-9E87-C6E07974344D}"/>
              </a:ext>
            </a:extLst>
          </p:cNvPr>
          <p:cNvSpPr>
            <a:spLocks noGrp="1"/>
          </p:cNvSpPr>
          <p:nvPr>
            <p:ph type="sldNum" sz="quarter" idx="12"/>
          </p:nvPr>
        </p:nvSpPr>
        <p:spPr/>
        <p:txBody>
          <a:bodyPr/>
          <a:lstStyle/>
          <a:p>
            <a:fld id="{49824EE5-5634-4A00-8600-4446D90FD466}" type="slidenum">
              <a:rPr lang="en-GB" smtClean="0"/>
              <a:t>‹#›</a:t>
            </a:fld>
            <a:endParaRPr lang="en-GB"/>
          </a:p>
        </p:txBody>
      </p:sp>
    </p:spTree>
    <p:extLst>
      <p:ext uri="{BB962C8B-B14F-4D97-AF65-F5344CB8AC3E}">
        <p14:creationId xmlns:p14="http://schemas.microsoft.com/office/powerpoint/2010/main" val="46910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9B8D-1D97-45C2-BC8E-3EAE1D6CAE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E8430E-8ED3-49E4-B4A9-D4EE34C689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1FF343-AC98-44D9-880E-E4B5F828047F}"/>
              </a:ext>
            </a:extLst>
          </p:cNvPr>
          <p:cNvSpPr>
            <a:spLocks noGrp="1"/>
          </p:cNvSpPr>
          <p:nvPr>
            <p:ph type="dt" sz="half" idx="10"/>
          </p:nvPr>
        </p:nvSpPr>
        <p:spPr/>
        <p:txBody>
          <a:bodyPr/>
          <a:lstStyle/>
          <a:p>
            <a:fld id="{71736975-5694-4FDC-B01A-CB0FB94267FE}" type="datetimeFigureOut">
              <a:rPr lang="en-GB" smtClean="0"/>
              <a:t>24/09/2021</a:t>
            </a:fld>
            <a:endParaRPr lang="en-GB"/>
          </a:p>
        </p:txBody>
      </p:sp>
      <p:sp>
        <p:nvSpPr>
          <p:cNvPr id="5" name="Footer Placeholder 4">
            <a:extLst>
              <a:ext uri="{FF2B5EF4-FFF2-40B4-BE49-F238E27FC236}">
                <a16:creationId xmlns:a16="http://schemas.microsoft.com/office/drawing/2014/main" id="{4F0AA014-B3AD-4DEF-920E-793CF3F93A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2A9826-CB97-48C6-BCC8-A87AB9780F9B}"/>
              </a:ext>
            </a:extLst>
          </p:cNvPr>
          <p:cNvSpPr>
            <a:spLocks noGrp="1"/>
          </p:cNvSpPr>
          <p:nvPr>
            <p:ph type="sldNum" sz="quarter" idx="12"/>
          </p:nvPr>
        </p:nvSpPr>
        <p:spPr/>
        <p:txBody>
          <a:bodyPr/>
          <a:lstStyle/>
          <a:p>
            <a:fld id="{49824EE5-5634-4A00-8600-4446D90FD466}" type="slidenum">
              <a:rPr lang="en-GB" smtClean="0"/>
              <a:t>‹#›</a:t>
            </a:fld>
            <a:endParaRPr lang="en-GB"/>
          </a:p>
        </p:txBody>
      </p:sp>
    </p:spTree>
    <p:extLst>
      <p:ext uri="{BB962C8B-B14F-4D97-AF65-F5344CB8AC3E}">
        <p14:creationId xmlns:p14="http://schemas.microsoft.com/office/powerpoint/2010/main" val="2077787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849DF0-F0E5-45D7-8384-90C1858BDE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9AD5B2-8E1C-4BAF-B55A-01B1729425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2E744E-BE28-46E6-BC9F-3A7D9D7A2316}"/>
              </a:ext>
            </a:extLst>
          </p:cNvPr>
          <p:cNvSpPr>
            <a:spLocks noGrp="1"/>
          </p:cNvSpPr>
          <p:nvPr>
            <p:ph type="dt" sz="half" idx="10"/>
          </p:nvPr>
        </p:nvSpPr>
        <p:spPr/>
        <p:txBody>
          <a:bodyPr/>
          <a:lstStyle/>
          <a:p>
            <a:fld id="{71736975-5694-4FDC-B01A-CB0FB94267FE}" type="datetimeFigureOut">
              <a:rPr lang="en-GB" smtClean="0"/>
              <a:t>24/09/2021</a:t>
            </a:fld>
            <a:endParaRPr lang="en-GB"/>
          </a:p>
        </p:txBody>
      </p:sp>
      <p:sp>
        <p:nvSpPr>
          <p:cNvPr id="5" name="Footer Placeholder 4">
            <a:extLst>
              <a:ext uri="{FF2B5EF4-FFF2-40B4-BE49-F238E27FC236}">
                <a16:creationId xmlns:a16="http://schemas.microsoft.com/office/drawing/2014/main" id="{5420F7AF-2F10-46E1-BF8D-93C91618B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DE4BB2-180C-49B3-98C1-8829CF6BBC8D}"/>
              </a:ext>
            </a:extLst>
          </p:cNvPr>
          <p:cNvSpPr>
            <a:spLocks noGrp="1"/>
          </p:cNvSpPr>
          <p:nvPr>
            <p:ph type="sldNum" sz="quarter" idx="12"/>
          </p:nvPr>
        </p:nvSpPr>
        <p:spPr/>
        <p:txBody>
          <a:bodyPr/>
          <a:lstStyle/>
          <a:p>
            <a:fld id="{49824EE5-5634-4A00-8600-4446D90FD466}" type="slidenum">
              <a:rPr lang="en-GB" smtClean="0"/>
              <a:t>‹#›</a:t>
            </a:fld>
            <a:endParaRPr lang="en-GB"/>
          </a:p>
        </p:txBody>
      </p:sp>
    </p:spTree>
    <p:extLst>
      <p:ext uri="{BB962C8B-B14F-4D97-AF65-F5344CB8AC3E}">
        <p14:creationId xmlns:p14="http://schemas.microsoft.com/office/powerpoint/2010/main" val="412601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p:cNvSpPr>
            <a:spLocks noGrp="1"/>
          </p:cNvSpPr>
          <p:nvPr>
            <p:ph type="clipArt" sz="half" idx="2"/>
          </p:nvPr>
        </p:nvSpPr>
        <p:spPr>
          <a:xfrm>
            <a:off x="6197600" y="1981200"/>
            <a:ext cx="5080000" cy="4114800"/>
          </a:xfrm>
        </p:spPr>
        <p:txBody>
          <a:bodyPr/>
          <a:lstStyle/>
          <a:p>
            <a:pPr lvl="0"/>
            <a:endParaRPr lang="en-GB" noProof="0"/>
          </a:p>
        </p:txBody>
      </p:sp>
      <p:sp>
        <p:nvSpPr>
          <p:cNvPr id="5" name="Rectangle 4">
            <a:extLst>
              <a:ext uri="{FF2B5EF4-FFF2-40B4-BE49-F238E27FC236}">
                <a16:creationId xmlns:a16="http://schemas.microsoft.com/office/drawing/2014/main" id="{C657EA7C-8254-45F9-AFA6-4D33F9AD987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71BB3A8-E107-4715-AE72-83FB6BDFD94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9AD1C0-8C79-4CBD-BC78-F9AB2604C666}"/>
              </a:ext>
            </a:extLst>
          </p:cNvPr>
          <p:cNvSpPr>
            <a:spLocks noGrp="1" noChangeArrowheads="1"/>
          </p:cNvSpPr>
          <p:nvPr>
            <p:ph type="sldNum" sz="quarter" idx="12"/>
          </p:nvPr>
        </p:nvSpPr>
        <p:spPr>
          <a:ln/>
        </p:spPr>
        <p:txBody>
          <a:bodyPr/>
          <a:lstStyle>
            <a:lvl1pPr>
              <a:defRPr/>
            </a:lvl1pPr>
          </a:lstStyle>
          <a:p>
            <a:pPr>
              <a:defRPr/>
            </a:pPr>
            <a:fld id="{38E71ADB-FBE0-4F9A-8F9C-9EB823F9273D}" type="slidenum">
              <a:rPr lang="en-GB"/>
              <a:pPr>
                <a:defRPr/>
              </a:pPr>
              <a:t>‹#›</a:t>
            </a:fld>
            <a:endParaRPr lang="en-GB"/>
          </a:p>
        </p:txBody>
      </p:sp>
    </p:spTree>
    <p:extLst>
      <p:ext uri="{BB962C8B-B14F-4D97-AF65-F5344CB8AC3E}">
        <p14:creationId xmlns:p14="http://schemas.microsoft.com/office/powerpoint/2010/main" val="184286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51C9-30E5-4F01-AE14-D35E7DE25C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204B27-4B04-4B79-B4BB-DCA669BC7B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ECA62B-8348-42DD-A7F1-9172CEC27E6C}"/>
              </a:ext>
            </a:extLst>
          </p:cNvPr>
          <p:cNvSpPr>
            <a:spLocks noGrp="1"/>
          </p:cNvSpPr>
          <p:nvPr>
            <p:ph type="dt" sz="half" idx="10"/>
          </p:nvPr>
        </p:nvSpPr>
        <p:spPr/>
        <p:txBody>
          <a:bodyPr/>
          <a:lstStyle/>
          <a:p>
            <a:fld id="{71736975-5694-4FDC-B01A-CB0FB94267FE}" type="datetimeFigureOut">
              <a:rPr lang="en-GB" smtClean="0"/>
              <a:t>24/09/2021</a:t>
            </a:fld>
            <a:endParaRPr lang="en-GB"/>
          </a:p>
        </p:txBody>
      </p:sp>
      <p:sp>
        <p:nvSpPr>
          <p:cNvPr id="5" name="Footer Placeholder 4">
            <a:extLst>
              <a:ext uri="{FF2B5EF4-FFF2-40B4-BE49-F238E27FC236}">
                <a16:creationId xmlns:a16="http://schemas.microsoft.com/office/drawing/2014/main" id="{CBDC669A-1B77-4DAD-8EA4-8F1C1FFBB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099D26-A9F6-4CC7-89D8-AE6597475B4F}"/>
              </a:ext>
            </a:extLst>
          </p:cNvPr>
          <p:cNvSpPr>
            <a:spLocks noGrp="1"/>
          </p:cNvSpPr>
          <p:nvPr>
            <p:ph type="sldNum" sz="quarter" idx="12"/>
          </p:nvPr>
        </p:nvSpPr>
        <p:spPr/>
        <p:txBody>
          <a:bodyPr/>
          <a:lstStyle/>
          <a:p>
            <a:fld id="{49824EE5-5634-4A00-8600-4446D90FD466}" type="slidenum">
              <a:rPr lang="en-GB" smtClean="0"/>
              <a:t>‹#›</a:t>
            </a:fld>
            <a:endParaRPr lang="en-GB"/>
          </a:p>
        </p:txBody>
      </p:sp>
    </p:spTree>
    <p:extLst>
      <p:ext uri="{BB962C8B-B14F-4D97-AF65-F5344CB8AC3E}">
        <p14:creationId xmlns:p14="http://schemas.microsoft.com/office/powerpoint/2010/main" val="268332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5279-68B7-4E56-AC72-8D801CB439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1D9285-0EEA-4970-85B7-07ACE056E8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E746B3-1309-4C02-8BFE-35EA411E637E}"/>
              </a:ext>
            </a:extLst>
          </p:cNvPr>
          <p:cNvSpPr>
            <a:spLocks noGrp="1"/>
          </p:cNvSpPr>
          <p:nvPr>
            <p:ph type="dt" sz="half" idx="10"/>
          </p:nvPr>
        </p:nvSpPr>
        <p:spPr/>
        <p:txBody>
          <a:bodyPr/>
          <a:lstStyle/>
          <a:p>
            <a:fld id="{71736975-5694-4FDC-B01A-CB0FB94267FE}" type="datetimeFigureOut">
              <a:rPr lang="en-GB" smtClean="0"/>
              <a:t>24/09/2021</a:t>
            </a:fld>
            <a:endParaRPr lang="en-GB"/>
          </a:p>
        </p:txBody>
      </p:sp>
      <p:sp>
        <p:nvSpPr>
          <p:cNvPr id="5" name="Footer Placeholder 4">
            <a:extLst>
              <a:ext uri="{FF2B5EF4-FFF2-40B4-BE49-F238E27FC236}">
                <a16:creationId xmlns:a16="http://schemas.microsoft.com/office/drawing/2014/main" id="{E6409463-BE9C-4E8D-9BED-2CCCDCB036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3027F7-6ED1-4D1D-BB0A-0CB666DA6ABB}"/>
              </a:ext>
            </a:extLst>
          </p:cNvPr>
          <p:cNvSpPr>
            <a:spLocks noGrp="1"/>
          </p:cNvSpPr>
          <p:nvPr>
            <p:ph type="sldNum" sz="quarter" idx="12"/>
          </p:nvPr>
        </p:nvSpPr>
        <p:spPr/>
        <p:txBody>
          <a:bodyPr/>
          <a:lstStyle/>
          <a:p>
            <a:fld id="{49824EE5-5634-4A00-8600-4446D90FD466}" type="slidenum">
              <a:rPr lang="en-GB" smtClean="0"/>
              <a:t>‹#›</a:t>
            </a:fld>
            <a:endParaRPr lang="en-GB"/>
          </a:p>
        </p:txBody>
      </p:sp>
    </p:spTree>
    <p:extLst>
      <p:ext uri="{BB962C8B-B14F-4D97-AF65-F5344CB8AC3E}">
        <p14:creationId xmlns:p14="http://schemas.microsoft.com/office/powerpoint/2010/main" val="366566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631B-19F0-4005-AF11-B3DC16CD33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AFA601-95CF-47DC-AFB2-E77299B1DE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2BF1CCA-7FD1-4076-9BD2-B16BC4239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49F569-61FD-4E73-AA9E-1B17DF3E7BE6}"/>
              </a:ext>
            </a:extLst>
          </p:cNvPr>
          <p:cNvSpPr>
            <a:spLocks noGrp="1"/>
          </p:cNvSpPr>
          <p:nvPr>
            <p:ph type="dt" sz="half" idx="10"/>
          </p:nvPr>
        </p:nvSpPr>
        <p:spPr/>
        <p:txBody>
          <a:bodyPr/>
          <a:lstStyle/>
          <a:p>
            <a:fld id="{71736975-5694-4FDC-B01A-CB0FB94267FE}" type="datetimeFigureOut">
              <a:rPr lang="en-GB" smtClean="0"/>
              <a:t>24/09/2021</a:t>
            </a:fld>
            <a:endParaRPr lang="en-GB"/>
          </a:p>
        </p:txBody>
      </p:sp>
      <p:sp>
        <p:nvSpPr>
          <p:cNvPr id="6" name="Footer Placeholder 5">
            <a:extLst>
              <a:ext uri="{FF2B5EF4-FFF2-40B4-BE49-F238E27FC236}">
                <a16:creationId xmlns:a16="http://schemas.microsoft.com/office/drawing/2014/main" id="{CFC69625-480F-468D-9D59-037596475A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BB3843-E52B-4729-A8DD-651BD46B0413}"/>
              </a:ext>
            </a:extLst>
          </p:cNvPr>
          <p:cNvSpPr>
            <a:spLocks noGrp="1"/>
          </p:cNvSpPr>
          <p:nvPr>
            <p:ph type="sldNum" sz="quarter" idx="12"/>
          </p:nvPr>
        </p:nvSpPr>
        <p:spPr/>
        <p:txBody>
          <a:bodyPr/>
          <a:lstStyle/>
          <a:p>
            <a:fld id="{49824EE5-5634-4A00-8600-4446D90FD466}" type="slidenum">
              <a:rPr lang="en-GB" smtClean="0"/>
              <a:t>‹#›</a:t>
            </a:fld>
            <a:endParaRPr lang="en-GB"/>
          </a:p>
        </p:txBody>
      </p:sp>
    </p:spTree>
    <p:extLst>
      <p:ext uri="{BB962C8B-B14F-4D97-AF65-F5344CB8AC3E}">
        <p14:creationId xmlns:p14="http://schemas.microsoft.com/office/powerpoint/2010/main" val="113597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1BEB-ADEB-46C0-B8C5-714614A903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B6D7B9-340B-4CD5-9187-FB4AF7978C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E5C67C-37D0-4FD7-B701-34768BFFCB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AB566D-7DAA-448C-97AA-BC423BCCD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BDF8AF-1566-496A-90DA-8186D617F7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3DE48A-6349-499E-B464-8BFD20595BC3}"/>
              </a:ext>
            </a:extLst>
          </p:cNvPr>
          <p:cNvSpPr>
            <a:spLocks noGrp="1"/>
          </p:cNvSpPr>
          <p:nvPr>
            <p:ph type="dt" sz="half" idx="10"/>
          </p:nvPr>
        </p:nvSpPr>
        <p:spPr/>
        <p:txBody>
          <a:bodyPr/>
          <a:lstStyle/>
          <a:p>
            <a:fld id="{71736975-5694-4FDC-B01A-CB0FB94267FE}" type="datetimeFigureOut">
              <a:rPr lang="en-GB" smtClean="0"/>
              <a:t>24/09/2021</a:t>
            </a:fld>
            <a:endParaRPr lang="en-GB"/>
          </a:p>
        </p:txBody>
      </p:sp>
      <p:sp>
        <p:nvSpPr>
          <p:cNvPr id="8" name="Footer Placeholder 7">
            <a:extLst>
              <a:ext uri="{FF2B5EF4-FFF2-40B4-BE49-F238E27FC236}">
                <a16:creationId xmlns:a16="http://schemas.microsoft.com/office/drawing/2014/main" id="{BABB1606-2D2E-4AAA-9E5E-127ECF6ECB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77668F-B6F9-4300-A49B-AF021B99969F}"/>
              </a:ext>
            </a:extLst>
          </p:cNvPr>
          <p:cNvSpPr>
            <a:spLocks noGrp="1"/>
          </p:cNvSpPr>
          <p:nvPr>
            <p:ph type="sldNum" sz="quarter" idx="12"/>
          </p:nvPr>
        </p:nvSpPr>
        <p:spPr/>
        <p:txBody>
          <a:bodyPr/>
          <a:lstStyle/>
          <a:p>
            <a:fld id="{49824EE5-5634-4A00-8600-4446D90FD466}" type="slidenum">
              <a:rPr lang="en-GB" smtClean="0"/>
              <a:t>‹#›</a:t>
            </a:fld>
            <a:endParaRPr lang="en-GB"/>
          </a:p>
        </p:txBody>
      </p:sp>
    </p:spTree>
    <p:extLst>
      <p:ext uri="{BB962C8B-B14F-4D97-AF65-F5344CB8AC3E}">
        <p14:creationId xmlns:p14="http://schemas.microsoft.com/office/powerpoint/2010/main" val="314396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D95B7-8D41-48F3-85BC-B7B928BE71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03B423-9446-4EA4-8C55-9ED89EC9D1F8}"/>
              </a:ext>
            </a:extLst>
          </p:cNvPr>
          <p:cNvSpPr>
            <a:spLocks noGrp="1"/>
          </p:cNvSpPr>
          <p:nvPr>
            <p:ph type="dt" sz="half" idx="10"/>
          </p:nvPr>
        </p:nvSpPr>
        <p:spPr/>
        <p:txBody>
          <a:bodyPr/>
          <a:lstStyle/>
          <a:p>
            <a:fld id="{71736975-5694-4FDC-B01A-CB0FB94267FE}" type="datetimeFigureOut">
              <a:rPr lang="en-GB" smtClean="0"/>
              <a:t>24/09/2021</a:t>
            </a:fld>
            <a:endParaRPr lang="en-GB"/>
          </a:p>
        </p:txBody>
      </p:sp>
      <p:sp>
        <p:nvSpPr>
          <p:cNvPr id="4" name="Footer Placeholder 3">
            <a:extLst>
              <a:ext uri="{FF2B5EF4-FFF2-40B4-BE49-F238E27FC236}">
                <a16:creationId xmlns:a16="http://schemas.microsoft.com/office/drawing/2014/main" id="{F70D6F91-3D63-4807-B6A1-B7763BCDF1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D5F30A-42CF-41FA-9EDF-9B82ED29DE55}"/>
              </a:ext>
            </a:extLst>
          </p:cNvPr>
          <p:cNvSpPr>
            <a:spLocks noGrp="1"/>
          </p:cNvSpPr>
          <p:nvPr>
            <p:ph type="sldNum" sz="quarter" idx="12"/>
          </p:nvPr>
        </p:nvSpPr>
        <p:spPr/>
        <p:txBody>
          <a:bodyPr/>
          <a:lstStyle/>
          <a:p>
            <a:fld id="{49824EE5-5634-4A00-8600-4446D90FD466}" type="slidenum">
              <a:rPr lang="en-GB" smtClean="0"/>
              <a:t>‹#›</a:t>
            </a:fld>
            <a:endParaRPr lang="en-GB"/>
          </a:p>
        </p:txBody>
      </p:sp>
    </p:spTree>
    <p:extLst>
      <p:ext uri="{BB962C8B-B14F-4D97-AF65-F5344CB8AC3E}">
        <p14:creationId xmlns:p14="http://schemas.microsoft.com/office/powerpoint/2010/main" val="156120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7FADE8-BB4E-4A70-91A6-CFAB64FABFD8}"/>
              </a:ext>
            </a:extLst>
          </p:cNvPr>
          <p:cNvSpPr>
            <a:spLocks noGrp="1"/>
          </p:cNvSpPr>
          <p:nvPr>
            <p:ph type="dt" sz="half" idx="10"/>
          </p:nvPr>
        </p:nvSpPr>
        <p:spPr/>
        <p:txBody>
          <a:bodyPr/>
          <a:lstStyle/>
          <a:p>
            <a:fld id="{71736975-5694-4FDC-B01A-CB0FB94267FE}" type="datetimeFigureOut">
              <a:rPr lang="en-GB" smtClean="0"/>
              <a:t>24/09/2021</a:t>
            </a:fld>
            <a:endParaRPr lang="en-GB"/>
          </a:p>
        </p:txBody>
      </p:sp>
      <p:sp>
        <p:nvSpPr>
          <p:cNvPr id="3" name="Footer Placeholder 2">
            <a:extLst>
              <a:ext uri="{FF2B5EF4-FFF2-40B4-BE49-F238E27FC236}">
                <a16:creationId xmlns:a16="http://schemas.microsoft.com/office/drawing/2014/main" id="{A9191254-5981-488E-ACF8-7F95F8E250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E01A5E-02EC-4173-9B9E-D3A9612356A3}"/>
              </a:ext>
            </a:extLst>
          </p:cNvPr>
          <p:cNvSpPr>
            <a:spLocks noGrp="1"/>
          </p:cNvSpPr>
          <p:nvPr>
            <p:ph type="sldNum" sz="quarter" idx="12"/>
          </p:nvPr>
        </p:nvSpPr>
        <p:spPr/>
        <p:txBody>
          <a:bodyPr/>
          <a:lstStyle/>
          <a:p>
            <a:fld id="{49824EE5-5634-4A00-8600-4446D90FD466}" type="slidenum">
              <a:rPr lang="en-GB" smtClean="0"/>
              <a:t>‹#›</a:t>
            </a:fld>
            <a:endParaRPr lang="en-GB"/>
          </a:p>
        </p:txBody>
      </p:sp>
    </p:spTree>
    <p:extLst>
      <p:ext uri="{BB962C8B-B14F-4D97-AF65-F5344CB8AC3E}">
        <p14:creationId xmlns:p14="http://schemas.microsoft.com/office/powerpoint/2010/main" val="428959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7C28-859C-4356-9E0A-4FB56E9DD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8DE672-669D-4B30-8962-6CCE14868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B3C22E-07A0-4AAF-BDC9-33C82316F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C51296-ECE3-4275-8B55-12A65F073C0D}"/>
              </a:ext>
            </a:extLst>
          </p:cNvPr>
          <p:cNvSpPr>
            <a:spLocks noGrp="1"/>
          </p:cNvSpPr>
          <p:nvPr>
            <p:ph type="dt" sz="half" idx="10"/>
          </p:nvPr>
        </p:nvSpPr>
        <p:spPr/>
        <p:txBody>
          <a:bodyPr/>
          <a:lstStyle/>
          <a:p>
            <a:fld id="{71736975-5694-4FDC-B01A-CB0FB94267FE}" type="datetimeFigureOut">
              <a:rPr lang="en-GB" smtClean="0"/>
              <a:t>24/09/2021</a:t>
            </a:fld>
            <a:endParaRPr lang="en-GB"/>
          </a:p>
        </p:txBody>
      </p:sp>
      <p:sp>
        <p:nvSpPr>
          <p:cNvPr id="6" name="Footer Placeholder 5">
            <a:extLst>
              <a:ext uri="{FF2B5EF4-FFF2-40B4-BE49-F238E27FC236}">
                <a16:creationId xmlns:a16="http://schemas.microsoft.com/office/drawing/2014/main" id="{30ACF0B2-A6EE-4C40-A84D-AC008FE334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04A30C-0CB0-4749-9B57-BD775CE1C3B1}"/>
              </a:ext>
            </a:extLst>
          </p:cNvPr>
          <p:cNvSpPr>
            <a:spLocks noGrp="1"/>
          </p:cNvSpPr>
          <p:nvPr>
            <p:ph type="sldNum" sz="quarter" idx="12"/>
          </p:nvPr>
        </p:nvSpPr>
        <p:spPr/>
        <p:txBody>
          <a:bodyPr/>
          <a:lstStyle/>
          <a:p>
            <a:fld id="{49824EE5-5634-4A00-8600-4446D90FD466}" type="slidenum">
              <a:rPr lang="en-GB" smtClean="0"/>
              <a:t>‹#›</a:t>
            </a:fld>
            <a:endParaRPr lang="en-GB"/>
          </a:p>
        </p:txBody>
      </p:sp>
    </p:spTree>
    <p:extLst>
      <p:ext uri="{BB962C8B-B14F-4D97-AF65-F5344CB8AC3E}">
        <p14:creationId xmlns:p14="http://schemas.microsoft.com/office/powerpoint/2010/main" val="18006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B39FB-2FFD-4AB0-BA4D-1B8B84605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99C6F4-A94D-46EC-9E76-9B788ABA2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D7A00C-76A4-453F-9FAD-C50F46990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35EA0-A5A8-4D2C-8C3D-2247A779768B}"/>
              </a:ext>
            </a:extLst>
          </p:cNvPr>
          <p:cNvSpPr>
            <a:spLocks noGrp="1"/>
          </p:cNvSpPr>
          <p:nvPr>
            <p:ph type="dt" sz="half" idx="10"/>
          </p:nvPr>
        </p:nvSpPr>
        <p:spPr/>
        <p:txBody>
          <a:bodyPr/>
          <a:lstStyle/>
          <a:p>
            <a:fld id="{71736975-5694-4FDC-B01A-CB0FB94267FE}" type="datetimeFigureOut">
              <a:rPr lang="en-GB" smtClean="0"/>
              <a:t>24/09/2021</a:t>
            </a:fld>
            <a:endParaRPr lang="en-GB"/>
          </a:p>
        </p:txBody>
      </p:sp>
      <p:sp>
        <p:nvSpPr>
          <p:cNvPr id="6" name="Footer Placeholder 5">
            <a:extLst>
              <a:ext uri="{FF2B5EF4-FFF2-40B4-BE49-F238E27FC236}">
                <a16:creationId xmlns:a16="http://schemas.microsoft.com/office/drawing/2014/main" id="{FEA687FB-6B8F-4E98-A225-D0E3B6E246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788E5-4E8F-4497-B98B-B4FEA72F4B9D}"/>
              </a:ext>
            </a:extLst>
          </p:cNvPr>
          <p:cNvSpPr>
            <a:spLocks noGrp="1"/>
          </p:cNvSpPr>
          <p:nvPr>
            <p:ph type="sldNum" sz="quarter" idx="12"/>
          </p:nvPr>
        </p:nvSpPr>
        <p:spPr/>
        <p:txBody>
          <a:bodyPr/>
          <a:lstStyle/>
          <a:p>
            <a:fld id="{49824EE5-5634-4A00-8600-4446D90FD466}" type="slidenum">
              <a:rPr lang="en-GB" smtClean="0"/>
              <a:t>‹#›</a:t>
            </a:fld>
            <a:endParaRPr lang="en-GB"/>
          </a:p>
        </p:txBody>
      </p:sp>
    </p:spTree>
    <p:extLst>
      <p:ext uri="{BB962C8B-B14F-4D97-AF65-F5344CB8AC3E}">
        <p14:creationId xmlns:p14="http://schemas.microsoft.com/office/powerpoint/2010/main" val="103442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0264E-305D-4B7D-8601-74B6FB228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F0C733-05F7-4C3B-9E54-58C501DD18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F6CFAA-6FDF-4133-A4B5-345FD6C8C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36975-5694-4FDC-B01A-CB0FB94267FE}" type="datetimeFigureOut">
              <a:rPr lang="en-GB" smtClean="0"/>
              <a:t>24/09/2021</a:t>
            </a:fld>
            <a:endParaRPr lang="en-GB"/>
          </a:p>
        </p:txBody>
      </p:sp>
      <p:sp>
        <p:nvSpPr>
          <p:cNvPr id="5" name="Footer Placeholder 4">
            <a:extLst>
              <a:ext uri="{FF2B5EF4-FFF2-40B4-BE49-F238E27FC236}">
                <a16:creationId xmlns:a16="http://schemas.microsoft.com/office/drawing/2014/main" id="{E542D711-9349-43F0-BC74-B47263A6F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A80725-F134-4761-82D5-2FFA6A8F87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24EE5-5634-4A00-8600-4446D90FD466}" type="slidenum">
              <a:rPr lang="en-GB" smtClean="0"/>
              <a:t>‹#›</a:t>
            </a:fld>
            <a:endParaRPr lang="en-GB"/>
          </a:p>
        </p:txBody>
      </p:sp>
    </p:spTree>
    <p:extLst>
      <p:ext uri="{BB962C8B-B14F-4D97-AF65-F5344CB8AC3E}">
        <p14:creationId xmlns:p14="http://schemas.microsoft.com/office/powerpoint/2010/main" val="425772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uk/imgres?imgurl=https://teachmephysiology.com/wp-content/uploads/2016/11/Mitosis_261_10_Pressed_root_meristem_of_Vicia_faba_cells_in_anaphase_prophase.jpg&amp;imgrefurl=https://teachmephysiology.com/basics/cell-growth-death/mitosis/&amp;docid=MIEzV_AmkPdiBM&amp;tbnid=gKG9sj9Z6BrrUM:&amp;vet=10ahUKEwiQh8XBsPDiAhVy8OAKHSN6DbMQMwh2KAswCw..i&amp;w=3751&amp;h=2401&amp;safe=strict&amp;bih=963&amp;biw=1920&amp;q=mitosis%20photos&amp;ved=0ahUKEwiQh8XBsPDiAhVy8OAKHSN6DbMQMwh2KAswCw&amp;iact=mrc&amp;uact=8"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jLu8S9tPDiAhUEzYUKHbCdBeMQjRx6BAgBEAU&amp;url=https://oukas.info/?u%3DLatest%2BStem%2BCells%2BNews%2B%2Bnews%2Bfrom%2Bthe%2Bworld%2Babout%2Bstem&amp;psig=AOvVaw2oT9GIc7UQjCvTSKwOVP7m&amp;ust=1560857181817341"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s://www.google.co.uk/url?sa=i&amp;rct=j&amp;q=&amp;esrc=s&amp;source=images&amp;cd=&amp;ved=2ahUKEwirsYaOvfDiAhURuRoKHdGtCa4QjRx6BAgBEAU&amp;url=http://www.genomenewsnetwork.org/resources/whats_a_genome/Chp1_2_1.shtml&amp;psig=AOvVaw1i8wOYccf26JeYZ-cTuL3_&amp;ust=1560859510844639" TargetMode="Externa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VlN7K1-9QB0"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google.co.uk/imgres?imgurl=https://teachmephysiology.com/wp-content/uploads/2016/11/Mitosis_261_10_Pressed_root_meristem_of_Vicia_faba_cells_in_anaphase_prophase.jpg&amp;imgrefurl=https://teachmephysiology.com/basics/cell-growth-death/mitosis/&amp;docid=MIEzV_AmkPdiBM&amp;tbnid=gKG9sj9Z6BrrUM:&amp;vet=10ahUKEwiQh8XBsPDiAhVy8OAKHSN6DbMQMwh2KAswCw..i&amp;w=3751&amp;h=2401&amp;safe=strict&amp;bih=963&amp;biw=1920&amp;q=mitosis%20photos&amp;ved=0ahUKEwiQh8XBsPDiAhVy8OAKHSN6DbMQMwh2KAswCw&amp;iact=mrc&amp;uact=8" TargetMode="Externa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B68C-25D0-40E7-9F59-162B54073B16}"/>
              </a:ext>
            </a:extLst>
          </p:cNvPr>
          <p:cNvSpPr>
            <a:spLocks noGrp="1"/>
          </p:cNvSpPr>
          <p:nvPr>
            <p:ph type="title"/>
          </p:nvPr>
        </p:nvSpPr>
        <p:spPr>
          <a:xfrm>
            <a:off x="681445" y="191589"/>
            <a:ext cx="10515600" cy="1325563"/>
          </a:xfrm>
        </p:spPr>
        <p:txBody>
          <a:bodyPr/>
          <a:lstStyle/>
          <a:p>
            <a:r>
              <a:rPr lang="en-GB" dirty="0"/>
              <a:t>2.1 Producing New Cells</a:t>
            </a:r>
          </a:p>
        </p:txBody>
      </p:sp>
      <p:pic>
        <p:nvPicPr>
          <p:cNvPr id="1027" name="Picture 3" descr="Image result for mitosis photos">
            <a:hlinkClick r:id="rId2"/>
            <a:extLst>
              <a:ext uri="{FF2B5EF4-FFF2-40B4-BE49-F238E27FC236}">
                <a16:creationId xmlns:a16="http://schemas.microsoft.com/office/drawing/2014/main" id="{DFB0A2A7-B872-4138-AAF9-99EA66ED9C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4526" y="1791494"/>
            <a:ext cx="6311959" cy="404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B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4AA1-596E-4841-AF7F-D6F028CE1768}"/>
              </a:ext>
            </a:extLst>
          </p:cNvPr>
          <p:cNvSpPr>
            <a:spLocks noGrp="1"/>
          </p:cNvSpPr>
          <p:nvPr>
            <p:ph type="title"/>
          </p:nvPr>
        </p:nvSpPr>
        <p:spPr>
          <a:xfrm>
            <a:off x="1446398" y="-29912"/>
            <a:ext cx="10515600" cy="1325563"/>
          </a:xfrm>
        </p:spPr>
        <p:txBody>
          <a:bodyPr/>
          <a:lstStyle/>
          <a:p>
            <a:r>
              <a:rPr lang="en-GB" dirty="0"/>
              <a:t>Chromosomes don’t always look the same!</a:t>
            </a:r>
          </a:p>
        </p:txBody>
      </p:sp>
      <p:pic>
        <p:nvPicPr>
          <p:cNvPr id="6" name="Picture 5">
            <a:extLst>
              <a:ext uri="{FF2B5EF4-FFF2-40B4-BE49-F238E27FC236}">
                <a16:creationId xmlns:a16="http://schemas.microsoft.com/office/drawing/2014/main" id="{2837D341-654B-4B22-8FC2-0ACFE58118CD}"/>
              </a:ext>
            </a:extLst>
          </p:cNvPr>
          <p:cNvPicPr>
            <a:picLocks noChangeAspect="1"/>
          </p:cNvPicPr>
          <p:nvPr/>
        </p:nvPicPr>
        <p:blipFill>
          <a:blip r:embed="rId2"/>
          <a:stretch>
            <a:fillRect/>
          </a:stretch>
        </p:blipFill>
        <p:spPr>
          <a:xfrm>
            <a:off x="439441" y="1216064"/>
            <a:ext cx="1001364" cy="3321834"/>
          </a:xfrm>
          <a:prstGeom prst="rect">
            <a:avLst/>
          </a:prstGeom>
        </p:spPr>
      </p:pic>
      <p:pic>
        <p:nvPicPr>
          <p:cNvPr id="8" name="Picture 7">
            <a:extLst>
              <a:ext uri="{FF2B5EF4-FFF2-40B4-BE49-F238E27FC236}">
                <a16:creationId xmlns:a16="http://schemas.microsoft.com/office/drawing/2014/main" id="{4A35F6B8-420A-4812-8F7F-8DCD052CC331}"/>
              </a:ext>
            </a:extLst>
          </p:cNvPr>
          <p:cNvPicPr>
            <a:picLocks noChangeAspect="1"/>
          </p:cNvPicPr>
          <p:nvPr/>
        </p:nvPicPr>
        <p:blipFill>
          <a:blip r:embed="rId3"/>
          <a:stretch>
            <a:fillRect/>
          </a:stretch>
        </p:blipFill>
        <p:spPr>
          <a:xfrm>
            <a:off x="7107206" y="1562119"/>
            <a:ext cx="2012125" cy="3004915"/>
          </a:xfrm>
          <a:prstGeom prst="rect">
            <a:avLst/>
          </a:prstGeom>
        </p:spPr>
      </p:pic>
      <p:sp>
        <p:nvSpPr>
          <p:cNvPr id="9" name="Rectangle 8">
            <a:extLst>
              <a:ext uri="{FF2B5EF4-FFF2-40B4-BE49-F238E27FC236}">
                <a16:creationId xmlns:a16="http://schemas.microsoft.com/office/drawing/2014/main" id="{B1DEE6A9-AF3C-43AA-9018-6963E6104073}"/>
              </a:ext>
            </a:extLst>
          </p:cNvPr>
          <p:cNvSpPr/>
          <p:nvPr/>
        </p:nvSpPr>
        <p:spPr>
          <a:xfrm>
            <a:off x="2884883" y="5087705"/>
            <a:ext cx="6630457" cy="1325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4400" dirty="0"/>
              <a:t>How many chromosomes are on this slide?</a:t>
            </a:r>
          </a:p>
        </p:txBody>
      </p:sp>
      <p:pic>
        <p:nvPicPr>
          <p:cNvPr id="10" name="Picture 9">
            <a:extLst>
              <a:ext uri="{FF2B5EF4-FFF2-40B4-BE49-F238E27FC236}">
                <a16:creationId xmlns:a16="http://schemas.microsoft.com/office/drawing/2014/main" id="{F963F3D1-C3DC-407D-AEDE-AE6906ADD797}"/>
              </a:ext>
            </a:extLst>
          </p:cNvPr>
          <p:cNvPicPr>
            <a:picLocks noChangeAspect="1"/>
          </p:cNvPicPr>
          <p:nvPr/>
        </p:nvPicPr>
        <p:blipFill>
          <a:blip r:embed="rId4"/>
          <a:stretch>
            <a:fillRect/>
          </a:stretch>
        </p:blipFill>
        <p:spPr>
          <a:xfrm rot="20413207">
            <a:off x="4526593" y="1616341"/>
            <a:ext cx="1747266" cy="2847945"/>
          </a:xfrm>
          <a:prstGeom prst="rect">
            <a:avLst/>
          </a:prstGeom>
        </p:spPr>
      </p:pic>
      <p:pic>
        <p:nvPicPr>
          <p:cNvPr id="16" name="Picture 15">
            <a:extLst>
              <a:ext uri="{FF2B5EF4-FFF2-40B4-BE49-F238E27FC236}">
                <a16:creationId xmlns:a16="http://schemas.microsoft.com/office/drawing/2014/main" id="{338904D9-9B5E-4C31-A9FD-57C34734E31C}"/>
              </a:ext>
            </a:extLst>
          </p:cNvPr>
          <p:cNvPicPr>
            <a:picLocks noChangeAspect="1"/>
          </p:cNvPicPr>
          <p:nvPr/>
        </p:nvPicPr>
        <p:blipFill>
          <a:blip r:embed="rId5"/>
          <a:stretch>
            <a:fillRect/>
          </a:stretch>
        </p:blipFill>
        <p:spPr>
          <a:xfrm>
            <a:off x="2041890" y="1529251"/>
            <a:ext cx="1593105" cy="3146665"/>
          </a:xfrm>
          <a:prstGeom prst="rect">
            <a:avLst/>
          </a:prstGeom>
        </p:spPr>
      </p:pic>
      <p:pic>
        <p:nvPicPr>
          <p:cNvPr id="17" name="Picture 16">
            <a:extLst>
              <a:ext uri="{FF2B5EF4-FFF2-40B4-BE49-F238E27FC236}">
                <a16:creationId xmlns:a16="http://schemas.microsoft.com/office/drawing/2014/main" id="{E4293EC5-10CA-4988-AD11-1EDF0E53ECF3}"/>
              </a:ext>
            </a:extLst>
          </p:cNvPr>
          <p:cNvPicPr>
            <a:picLocks noChangeAspect="1"/>
          </p:cNvPicPr>
          <p:nvPr/>
        </p:nvPicPr>
        <p:blipFill rotWithShape="1">
          <a:blip r:embed="rId6"/>
          <a:srcRect r="7569"/>
          <a:stretch/>
        </p:blipFill>
        <p:spPr>
          <a:xfrm>
            <a:off x="9591662" y="1526426"/>
            <a:ext cx="962160" cy="3076300"/>
          </a:xfrm>
          <a:prstGeom prst="rect">
            <a:avLst/>
          </a:prstGeom>
        </p:spPr>
      </p:pic>
      <p:pic>
        <p:nvPicPr>
          <p:cNvPr id="18" name="Picture 17">
            <a:extLst>
              <a:ext uri="{FF2B5EF4-FFF2-40B4-BE49-F238E27FC236}">
                <a16:creationId xmlns:a16="http://schemas.microsoft.com/office/drawing/2014/main" id="{1BBF87DD-F150-4549-BEA1-6BF8853CA362}"/>
              </a:ext>
            </a:extLst>
          </p:cNvPr>
          <p:cNvPicPr>
            <a:picLocks noChangeAspect="1"/>
          </p:cNvPicPr>
          <p:nvPr/>
        </p:nvPicPr>
        <p:blipFill rotWithShape="1">
          <a:blip r:embed="rId7"/>
          <a:srcRect l="5181"/>
          <a:stretch/>
        </p:blipFill>
        <p:spPr>
          <a:xfrm>
            <a:off x="10553822" y="1295651"/>
            <a:ext cx="1164569" cy="3373070"/>
          </a:xfrm>
          <a:prstGeom prst="rect">
            <a:avLst/>
          </a:prstGeom>
        </p:spPr>
      </p:pic>
    </p:spTree>
    <p:extLst>
      <p:ext uri="{BB962C8B-B14F-4D97-AF65-F5344CB8AC3E}">
        <p14:creationId xmlns:p14="http://schemas.microsoft.com/office/powerpoint/2010/main" val="171965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B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4AA1-596E-4841-AF7F-D6F028CE1768}"/>
              </a:ext>
            </a:extLst>
          </p:cNvPr>
          <p:cNvSpPr>
            <a:spLocks noGrp="1"/>
          </p:cNvSpPr>
          <p:nvPr>
            <p:ph type="title"/>
          </p:nvPr>
        </p:nvSpPr>
        <p:spPr>
          <a:xfrm>
            <a:off x="1446398" y="-29912"/>
            <a:ext cx="10515600" cy="1325563"/>
          </a:xfrm>
        </p:spPr>
        <p:txBody>
          <a:bodyPr/>
          <a:lstStyle/>
          <a:p>
            <a:r>
              <a:rPr lang="en-GB" dirty="0"/>
              <a:t>Chromosomes don’t always look the same!</a:t>
            </a:r>
          </a:p>
        </p:txBody>
      </p:sp>
      <p:pic>
        <p:nvPicPr>
          <p:cNvPr id="6" name="Picture 5">
            <a:extLst>
              <a:ext uri="{FF2B5EF4-FFF2-40B4-BE49-F238E27FC236}">
                <a16:creationId xmlns:a16="http://schemas.microsoft.com/office/drawing/2014/main" id="{2837D341-654B-4B22-8FC2-0ACFE58118CD}"/>
              </a:ext>
            </a:extLst>
          </p:cNvPr>
          <p:cNvPicPr>
            <a:picLocks noChangeAspect="1"/>
          </p:cNvPicPr>
          <p:nvPr/>
        </p:nvPicPr>
        <p:blipFill>
          <a:blip r:embed="rId2"/>
          <a:stretch>
            <a:fillRect/>
          </a:stretch>
        </p:blipFill>
        <p:spPr>
          <a:xfrm>
            <a:off x="439441" y="1216064"/>
            <a:ext cx="1001364" cy="3321834"/>
          </a:xfrm>
          <a:prstGeom prst="rect">
            <a:avLst/>
          </a:prstGeom>
        </p:spPr>
      </p:pic>
      <p:pic>
        <p:nvPicPr>
          <p:cNvPr id="8" name="Picture 7">
            <a:extLst>
              <a:ext uri="{FF2B5EF4-FFF2-40B4-BE49-F238E27FC236}">
                <a16:creationId xmlns:a16="http://schemas.microsoft.com/office/drawing/2014/main" id="{4A35F6B8-420A-4812-8F7F-8DCD052CC331}"/>
              </a:ext>
            </a:extLst>
          </p:cNvPr>
          <p:cNvPicPr>
            <a:picLocks noChangeAspect="1"/>
          </p:cNvPicPr>
          <p:nvPr/>
        </p:nvPicPr>
        <p:blipFill>
          <a:blip r:embed="rId3"/>
          <a:stretch>
            <a:fillRect/>
          </a:stretch>
        </p:blipFill>
        <p:spPr>
          <a:xfrm>
            <a:off x="7107206" y="1562119"/>
            <a:ext cx="2012125" cy="3004915"/>
          </a:xfrm>
          <a:prstGeom prst="rect">
            <a:avLst/>
          </a:prstGeom>
        </p:spPr>
      </p:pic>
      <p:sp>
        <p:nvSpPr>
          <p:cNvPr id="9" name="Rectangle 8">
            <a:extLst>
              <a:ext uri="{FF2B5EF4-FFF2-40B4-BE49-F238E27FC236}">
                <a16:creationId xmlns:a16="http://schemas.microsoft.com/office/drawing/2014/main" id="{B1DEE6A9-AF3C-43AA-9018-6963E6104073}"/>
              </a:ext>
            </a:extLst>
          </p:cNvPr>
          <p:cNvSpPr/>
          <p:nvPr/>
        </p:nvSpPr>
        <p:spPr>
          <a:xfrm>
            <a:off x="2948446" y="5329027"/>
            <a:ext cx="6630457" cy="13255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4400" dirty="0"/>
              <a:t>How many chromosomes are on this slide? </a:t>
            </a:r>
            <a:r>
              <a:rPr lang="en-GB" sz="5400" dirty="0"/>
              <a:t>6</a:t>
            </a:r>
            <a:endParaRPr lang="en-GB" sz="4400" dirty="0"/>
          </a:p>
        </p:txBody>
      </p:sp>
      <p:pic>
        <p:nvPicPr>
          <p:cNvPr id="10" name="Picture 9">
            <a:extLst>
              <a:ext uri="{FF2B5EF4-FFF2-40B4-BE49-F238E27FC236}">
                <a16:creationId xmlns:a16="http://schemas.microsoft.com/office/drawing/2014/main" id="{F963F3D1-C3DC-407D-AEDE-AE6906ADD797}"/>
              </a:ext>
            </a:extLst>
          </p:cNvPr>
          <p:cNvPicPr>
            <a:picLocks noChangeAspect="1"/>
          </p:cNvPicPr>
          <p:nvPr/>
        </p:nvPicPr>
        <p:blipFill>
          <a:blip r:embed="rId4"/>
          <a:stretch>
            <a:fillRect/>
          </a:stretch>
        </p:blipFill>
        <p:spPr>
          <a:xfrm rot="20413207">
            <a:off x="4526593" y="1616341"/>
            <a:ext cx="1747266" cy="2847945"/>
          </a:xfrm>
          <a:prstGeom prst="rect">
            <a:avLst/>
          </a:prstGeom>
        </p:spPr>
      </p:pic>
      <p:pic>
        <p:nvPicPr>
          <p:cNvPr id="16" name="Picture 15">
            <a:extLst>
              <a:ext uri="{FF2B5EF4-FFF2-40B4-BE49-F238E27FC236}">
                <a16:creationId xmlns:a16="http://schemas.microsoft.com/office/drawing/2014/main" id="{338904D9-9B5E-4C31-A9FD-57C34734E31C}"/>
              </a:ext>
            </a:extLst>
          </p:cNvPr>
          <p:cNvPicPr>
            <a:picLocks noChangeAspect="1"/>
          </p:cNvPicPr>
          <p:nvPr/>
        </p:nvPicPr>
        <p:blipFill>
          <a:blip r:embed="rId5"/>
          <a:stretch>
            <a:fillRect/>
          </a:stretch>
        </p:blipFill>
        <p:spPr>
          <a:xfrm>
            <a:off x="2041890" y="1529251"/>
            <a:ext cx="1593105" cy="3146665"/>
          </a:xfrm>
          <a:prstGeom prst="rect">
            <a:avLst/>
          </a:prstGeom>
        </p:spPr>
      </p:pic>
      <p:sp>
        <p:nvSpPr>
          <p:cNvPr id="3" name="Rectangle 2">
            <a:extLst>
              <a:ext uri="{FF2B5EF4-FFF2-40B4-BE49-F238E27FC236}">
                <a16:creationId xmlns:a16="http://schemas.microsoft.com/office/drawing/2014/main" id="{62719873-189E-4F9F-9CD7-8A0C6FAEB8DB}"/>
              </a:ext>
            </a:extLst>
          </p:cNvPr>
          <p:cNvSpPr/>
          <p:nvPr/>
        </p:nvSpPr>
        <p:spPr>
          <a:xfrm>
            <a:off x="672261" y="4718606"/>
            <a:ext cx="535724"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1</a:t>
            </a:r>
          </a:p>
        </p:txBody>
      </p:sp>
      <p:sp>
        <p:nvSpPr>
          <p:cNvPr id="11" name="Rectangle 10">
            <a:extLst>
              <a:ext uri="{FF2B5EF4-FFF2-40B4-BE49-F238E27FC236}">
                <a16:creationId xmlns:a16="http://schemas.microsoft.com/office/drawing/2014/main" id="{19DD6A16-1EF0-4DFA-A8B6-B44FA684374E}"/>
              </a:ext>
            </a:extLst>
          </p:cNvPr>
          <p:cNvSpPr/>
          <p:nvPr/>
        </p:nvSpPr>
        <p:spPr>
          <a:xfrm>
            <a:off x="2547297" y="4458262"/>
            <a:ext cx="535724"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2</a:t>
            </a:r>
          </a:p>
        </p:txBody>
      </p:sp>
      <p:sp>
        <p:nvSpPr>
          <p:cNvPr id="13" name="Rectangle 12">
            <a:extLst>
              <a:ext uri="{FF2B5EF4-FFF2-40B4-BE49-F238E27FC236}">
                <a16:creationId xmlns:a16="http://schemas.microsoft.com/office/drawing/2014/main" id="{45EA7DE3-3D0F-4501-A8EA-06AB881F445D}"/>
              </a:ext>
            </a:extLst>
          </p:cNvPr>
          <p:cNvSpPr/>
          <p:nvPr/>
        </p:nvSpPr>
        <p:spPr>
          <a:xfrm>
            <a:off x="5601109" y="4214251"/>
            <a:ext cx="535724"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3</a:t>
            </a:r>
          </a:p>
        </p:txBody>
      </p:sp>
      <p:sp>
        <p:nvSpPr>
          <p:cNvPr id="15" name="Rectangle 14">
            <a:extLst>
              <a:ext uri="{FF2B5EF4-FFF2-40B4-BE49-F238E27FC236}">
                <a16:creationId xmlns:a16="http://schemas.microsoft.com/office/drawing/2014/main" id="{A25BA342-4531-4EC8-BDB8-B966BC3251AF}"/>
              </a:ext>
            </a:extLst>
          </p:cNvPr>
          <p:cNvSpPr/>
          <p:nvPr/>
        </p:nvSpPr>
        <p:spPr>
          <a:xfrm>
            <a:off x="7941191" y="4255112"/>
            <a:ext cx="535724"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4</a:t>
            </a:r>
          </a:p>
        </p:txBody>
      </p:sp>
      <p:sp>
        <p:nvSpPr>
          <p:cNvPr id="17" name="Rectangle 16">
            <a:extLst>
              <a:ext uri="{FF2B5EF4-FFF2-40B4-BE49-F238E27FC236}">
                <a16:creationId xmlns:a16="http://schemas.microsoft.com/office/drawing/2014/main" id="{D68338E2-DB6C-4E4D-AE8E-B37AA6C3B577}"/>
              </a:ext>
            </a:extLst>
          </p:cNvPr>
          <p:cNvSpPr/>
          <p:nvPr/>
        </p:nvSpPr>
        <p:spPr>
          <a:xfrm>
            <a:off x="9644703" y="4458262"/>
            <a:ext cx="535724"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5</a:t>
            </a:r>
          </a:p>
        </p:txBody>
      </p:sp>
      <p:sp>
        <p:nvSpPr>
          <p:cNvPr id="18" name="Rectangle 17">
            <a:extLst>
              <a:ext uri="{FF2B5EF4-FFF2-40B4-BE49-F238E27FC236}">
                <a16:creationId xmlns:a16="http://schemas.microsoft.com/office/drawing/2014/main" id="{6785FAB1-A67F-4F50-BE71-51B1B909530C}"/>
              </a:ext>
            </a:extLst>
          </p:cNvPr>
          <p:cNvSpPr/>
          <p:nvPr/>
        </p:nvSpPr>
        <p:spPr>
          <a:xfrm>
            <a:off x="10752333" y="4458262"/>
            <a:ext cx="535724"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rPr>
              <a:t>6</a:t>
            </a:r>
          </a:p>
        </p:txBody>
      </p:sp>
      <p:pic>
        <p:nvPicPr>
          <p:cNvPr id="19" name="Picture 18">
            <a:extLst>
              <a:ext uri="{FF2B5EF4-FFF2-40B4-BE49-F238E27FC236}">
                <a16:creationId xmlns:a16="http://schemas.microsoft.com/office/drawing/2014/main" id="{758F303C-2AD8-4F22-B100-2EEEE4120A4F}"/>
              </a:ext>
            </a:extLst>
          </p:cNvPr>
          <p:cNvPicPr>
            <a:picLocks noChangeAspect="1"/>
          </p:cNvPicPr>
          <p:nvPr/>
        </p:nvPicPr>
        <p:blipFill rotWithShape="1">
          <a:blip r:embed="rId6"/>
          <a:srcRect r="7569"/>
          <a:stretch/>
        </p:blipFill>
        <p:spPr>
          <a:xfrm>
            <a:off x="9591662" y="1526426"/>
            <a:ext cx="962160" cy="3076300"/>
          </a:xfrm>
          <a:prstGeom prst="rect">
            <a:avLst/>
          </a:prstGeom>
        </p:spPr>
      </p:pic>
      <p:pic>
        <p:nvPicPr>
          <p:cNvPr id="20" name="Picture 19">
            <a:extLst>
              <a:ext uri="{FF2B5EF4-FFF2-40B4-BE49-F238E27FC236}">
                <a16:creationId xmlns:a16="http://schemas.microsoft.com/office/drawing/2014/main" id="{28664C62-2490-4F03-9B50-B915F656835E}"/>
              </a:ext>
            </a:extLst>
          </p:cNvPr>
          <p:cNvPicPr>
            <a:picLocks noChangeAspect="1"/>
          </p:cNvPicPr>
          <p:nvPr/>
        </p:nvPicPr>
        <p:blipFill rotWithShape="1">
          <a:blip r:embed="rId7"/>
          <a:srcRect l="5181"/>
          <a:stretch/>
        </p:blipFill>
        <p:spPr>
          <a:xfrm>
            <a:off x="10553822" y="1295651"/>
            <a:ext cx="1164569" cy="3373070"/>
          </a:xfrm>
          <a:prstGeom prst="rect">
            <a:avLst/>
          </a:prstGeom>
        </p:spPr>
      </p:pic>
    </p:spTree>
    <p:extLst>
      <p:ext uri="{BB962C8B-B14F-4D97-AF65-F5344CB8AC3E}">
        <p14:creationId xmlns:p14="http://schemas.microsoft.com/office/powerpoint/2010/main" val="346248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FEB20-D43A-4821-AC23-9278883219E1}"/>
              </a:ext>
            </a:extLst>
          </p:cNvPr>
          <p:cNvSpPr/>
          <p:nvPr/>
        </p:nvSpPr>
        <p:spPr>
          <a:xfrm>
            <a:off x="344732" y="365125"/>
            <a:ext cx="11502536" cy="4351338"/>
          </a:xfrm>
          <a:prstGeom prst="rect">
            <a:avLst/>
          </a:prstGeom>
          <a:ln w="285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B68A7136-83D2-408B-BA77-F8582C43477C}"/>
              </a:ext>
            </a:extLst>
          </p:cNvPr>
          <p:cNvSpPr>
            <a:spLocks noGrp="1"/>
          </p:cNvSpPr>
          <p:nvPr>
            <p:ph type="title"/>
          </p:nvPr>
        </p:nvSpPr>
        <p:spPr>
          <a:xfrm>
            <a:off x="838200" y="263767"/>
            <a:ext cx="10515600" cy="1325563"/>
          </a:xfrm>
        </p:spPr>
        <p:txBody>
          <a:bodyPr/>
          <a:lstStyle/>
          <a:p>
            <a:r>
              <a:rPr lang="en-GB" dirty="0"/>
              <a:t>How many chromosomes do cells have?</a:t>
            </a:r>
          </a:p>
        </p:txBody>
      </p:sp>
      <p:sp>
        <p:nvSpPr>
          <p:cNvPr id="3" name="Content Placeholder 2">
            <a:extLst>
              <a:ext uri="{FF2B5EF4-FFF2-40B4-BE49-F238E27FC236}">
                <a16:creationId xmlns:a16="http://schemas.microsoft.com/office/drawing/2014/main" id="{662DA42A-7C88-45F8-A76F-C33446E0AC03}"/>
              </a:ext>
            </a:extLst>
          </p:cNvPr>
          <p:cNvSpPr>
            <a:spLocks noGrp="1"/>
          </p:cNvSpPr>
          <p:nvPr>
            <p:ph idx="1"/>
          </p:nvPr>
        </p:nvSpPr>
        <p:spPr>
          <a:xfrm>
            <a:off x="535406" y="1550613"/>
            <a:ext cx="10227198" cy="4351338"/>
          </a:xfrm>
        </p:spPr>
        <p:txBody>
          <a:bodyPr>
            <a:normAutofit/>
          </a:bodyPr>
          <a:lstStyle/>
          <a:p>
            <a:pPr marL="0" indent="0">
              <a:buNone/>
            </a:pPr>
            <a:r>
              <a:rPr lang="en-GB" sz="3600" dirty="0"/>
              <a:t>Most cells have 2 copies of every chromosome and are therefore said to </a:t>
            </a:r>
            <a:r>
              <a:rPr lang="en-GB" sz="3600" b="1" dirty="0"/>
              <a:t>diploid</a:t>
            </a:r>
          </a:p>
          <a:p>
            <a:pPr marL="0" indent="0">
              <a:buNone/>
            </a:pPr>
            <a:endParaRPr lang="en-GB" sz="3600" dirty="0"/>
          </a:p>
          <a:p>
            <a:pPr marL="0" indent="0">
              <a:buNone/>
            </a:pPr>
            <a:r>
              <a:rPr lang="en-GB" sz="3600" dirty="0"/>
              <a:t>Sex cells however (e.g. egg and sperm cells) only have 1 copy, and are hence said to be </a:t>
            </a:r>
            <a:r>
              <a:rPr lang="en-GB" sz="3600" b="1" dirty="0"/>
              <a:t>haploid</a:t>
            </a:r>
            <a:endParaRPr lang="en-GB" sz="3600" dirty="0"/>
          </a:p>
        </p:txBody>
      </p:sp>
      <p:pic>
        <p:nvPicPr>
          <p:cNvPr id="7" name="Picture 6">
            <a:extLst>
              <a:ext uri="{FF2B5EF4-FFF2-40B4-BE49-F238E27FC236}">
                <a16:creationId xmlns:a16="http://schemas.microsoft.com/office/drawing/2014/main" id="{825D5CC5-44E9-419B-A8F2-66050C0EADBB}"/>
              </a:ext>
            </a:extLst>
          </p:cNvPr>
          <p:cNvPicPr>
            <a:picLocks noChangeAspect="1"/>
          </p:cNvPicPr>
          <p:nvPr/>
        </p:nvPicPr>
        <p:blipFill>
          <a:blip r:embed="rId2"/>
          <a:stretch>
            <a:fillRect/>
          </a:stretch>
        </p:blipFill>
        <p:spPr>
          <a:xfrm>
            <a:off x="3372912" y="4811241"/>
            <a:ext cx="5945886" cy="1869489"/>
          </a:xfrm>
          <a:prstGeom prst="rect">
            <a:avLst/>
          </a:prstGeom>
        </p:spPr>
      </p:pic>
      <p:sp>
        <p:nvSpPr>
          <p:cNvPr id="8" name="Rectangle 7">
            <a:extLst>
              <a:ext uri="{FF2B5EF4-FFF2-40B4-BE49-F238E27FC236}">
                <a16:creationId xmlns:a16="http://schemas.microsoft.com/office/drawing/2014/main" id="{C05A48C3-1050-4DD3-BE55-3DD653EF045E}"/>
              </a:ext>
            </a:extLst>
          </p:cNvPr>
          <p:cNvSpPr/>
          <p:nvPr/>
        </p:nvSpPr>
        <p:spPr>
          <a:xfrm>
            <a:off x="270538" y="5211989"/>
            <a:ext cx="3158462" cy="13799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u="sng" dirty="0"/>
              <a:t>Haploid</a:t>
            </a:r>
          </a:p>
          <a:p>
            <a:pPr algn="ctr"/>
            <a:r>
              <a:rPr lang="en-GB" sz="3200" dirty="0"/>
              <a:t>1 copy of each chromosome</a:t>
            </a:r>
          </a:p>
        </p:txBody>
      </p:sp>
      <p:sp>
        <p:nvSpPr>
          <p:cNvPr id="9" name="Rectangle 8">
            <a:extLst>
              <a:ext uri="{FF2B5EF4-FFF2-40B4-BE49-F238E27FC236}">
                <a16:creationId xmlns:a16="http://schemas.microsoft.com/office/drawing/2014/main" id="{99B22797-BE79-4491-AA26-CB21506E5D1A}"/>
              </a:ext>
            </a:extLst>
          </p:cNvPr>
          <p:cNvSpPr/>
          <p:nvPr/>
        </p:nvSpPr>
        <p:spPr>
          <a:xfrm>
            <a:off x="9241944" y="5220890"/>
            <a:ext cx="2914360" cy="13733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u="sng" dirty="0"/>
              <a:t>Diploid</a:t>
            </a:r>
          </a:p>
          <a:p>
            <a:pPr algn="ctr"/>
            <a:r>
              <a:rPr lang="en-GB" sz="3200" dirty="0"/>
              <a:t>2 copies of each chromosome</a:t>
            </a:r>
          </a:p>
        </p:txBody>
      </p:sp>
      <p:pic>
        <p:nvPicPr>
          <p:cNvPr id="11" name="Picture 2" descr="Lettering Pencil Sticker for iOS &amp; Android | GIPHY">
            <a:extLst>
              <a:ext uri="{FF2B5EF4-FFF2-40B4-BE49-F238E27FC236}">
                <a16:creationId xmlns:a16="http://schemas.microsoft.com/office/drawing/2014/main" id="{3E172951-92B4-46CF-8D2F-9DBEC128207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10890" flipH="1">
            <a:off x="9908943" y="-76873"/>
            <a:ext cx="1977555" cy="169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797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ADAC-416A-4C05-A5E0-17A56B5B0E4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B2504E-2563-424F-9496-489F0EC69E37}"/>
              </a:ext>
            </a:extLst>
          </p:cNvPr>
          <p:cNvSpPr>
            <a:spLocks noGrp="1"/>
          </p:cNvSpPr>
          <p:nvPr>
            <p:ph idx="1"/>
          </p:nvPr>
        </p:nvSpPr>
        <p:spPr/>
        <p:txBody>
          <a:bodyPr/>
          <a:lstStyle/>
          <a:p>
            <a:endParaRPr lang="en-GB" dirty="0"/>
          </a:p>
        </p:txBody>
      </p:sp>
      <p:pic>
        <p:nvPicPr>
          <p:cNvPr id="15362" name="Picture 2" descr="Diploid Cell Definition and Example">
            <a:extLst>
              <a:ext uri="{FF2B5EF4-FFF2-40B4-BE49-F238E27FC236}">
                <a16:creationId xmlns:a16="http://schemas.microsoft.com/office/drawing/2014/main" id="{47DFA287-3CD6-4BC1-B463-59107482AA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3" r="11121"/>
          <a:stretch/>
        </p:blipFill>
        <p:spPr bwMode="auto">
          <a:xfrm>
            <a:off x="6320050" y="611115"/>
            <a:ext cx="5868364" cy="55263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iploid Cell Definition and Example">
            <a:extLst>
              <a:ext uri="{FF2B5EF4-FFF2-40B4-BE49-F238E27FC236}">
                <a16:creationId xmlns:a16="http://schemas.microsoft.com/office/drawing/2014/main" id="{15ECA76C-4D74-4306-921E-0EE1C01B7D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3" r="11121"/>
          <a:stretch/>
        </p:blipFill>
        <p:spPr bwMode="auto">
          <a:xfrm>
            <a:off x="0" y="650574"/>
            <a:ext cx="5868364" cy="5526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51B3BDD-728D-4539-8E29-76828814A31A}"/>
              </a:ext>
            </a:extLst>
          </p:cNvPr>
          <p:cNvSpPr/>
          <p:nvPr/>
        </p:nvSpPr>
        <p:spPr>
          <a:xfrm>
            <a:off x="682944" y="885396"/>
            <a:ext cx="213168" cy="1648608"/>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5A3930C-D258-4239-ABF8-7F9D15C8036D}"/>
              </a:ext>
            </a:extLst>
          </p:cNvPr>
          <p:cNvSpPr/>
          <p:nvPr/>
        </p:nvSpPr>
        <p:spPr>
          <a:xfrm>
            <a:off x="673800" y="2734910"/>
            <a:ext cx="222312" cy="1008758"/>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D4E0DBC-BCB0-43E4-B816-A379087E22DD}"/>
              </a:ext>
            </a:extLst>
          </p:cNvPr>
          <p:cNvSpPr/>
          <p:nvPr/>
        </p:nvSpPr>
        <p:spPr>
          <a:xfrm>
            <a:off x="673800" y="4097236"/>
            <a:ext cx="222312" cy="71323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D4F901C-C862-440F-9244-FEF61F3DDCBE}"/>
              </a:ext>
            </a:extLst>
          </p:cNvPr>
          <p:cNvSpPr/>
          <p:nvPr/>
        </p:nvSpPr>
        <p:spPr>
          <a:xfrm>
            <a:off x="689040" y="5040586"/>
            <a:ext cx="222312" cy="71323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EF2523B-34DA-4A8A-9B9B-DEBD0D78E524}"/>
              </a:ext>
            </a:extLst>
          </p:cNvPr>
          <p:cNvSpPr/>
          <p:nvPr/>
        </p:nvSpPr>
        <p:spPr>
          <a:xfrm>
            <a:off x="1463328" y="885396"/>
            <a:ext cx="213168" cy="1648608"/>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6910972-B77B-4BA3-AE6A-8759D607FA4A}"/>
              </a:ext>
            </a:extLst>
          </p:cNvPr>
          <p:cNvSpPr/>
          <p:nvPr/>
        </p:nvSpPr>
        <p:spPr>
          <a:xfrm>
            <a:off x="1454184" y="2734910"/>
            <a:ext cx="222312" cy="1008758"/>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6F23137-FFB2-416A-BA90-70B98FEC68F3}"/>
              </a:ext>
            </a:extLst>
          </p:cNvPr>
          <p:cNvSpPr/>
          <p:nvPr/>
        </p:nvSpPr>
        <p:spPr>
          <a:xfrm>
            <a:off x="1454184" y="4097236"/>
            <a:ext cx="222312" cy="71323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81D081C-298A-4B3A-8E5C-39C452184ACD}"/>
              </a:ext>
            </a:extLst>
          </p:cNvPr>
          <p:cNvSpPr/>
          <p:nvPr/>
        </p:nvSpPr>
        <p:spPr>
          <a:xfrm>
            <a:off x="1469424" y="5040586"/>
            <a:ext cx="222312" cy="71323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7F78A1C-755D-47AF-8436-137D3D5E2497}"/>
              </a:ext>
            </a:extLst>
          </p:cNvPr>
          <p:cNvSpPr/>
          <p:nvPr/>
        </p:nvSpPr>
        <p:spPr>
          <a:xfrm>
            <a:off x="2236152" y="885396"/>
            <a:ext cx="213168" cy="1648608"/>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14D06F-90F8-4374-932E-1BB4CA77D8C8}"/>
              </a:ext>
            </a:extLst>
          </p:cNvPr>
          <p:cNvSpPr/>
          <p:nvPr/>
        </p:nvSpPr>
        <p:spPr>
          <a:xfrm>
            <a:off x="2227008" y="2734910"/>
            <a:ext cx="222312" cy="1008758"/>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E24BBD8-1534-4F09-B55D-5277A04B635C}"/>
              </a:ext>
            </a:extLst>
          </p:cNvPr>
          <p:cNvSpPr/>
          <p:nvPr/>
        </p:nvSpPr>
        <p:spPr>
          <a:xfrm>
            <a:off x="2227008" y="4097236"/>
            <a:ext cx="222312" cy="71323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21FB33D-07F6-4BBF-997C-61492032BEC5}"/>
              </a:ext>
            </a:extLst>
          </p:cNvPr>
          <p:cNvSpPr/>
          <p:nvPr/>
        </p:nvSpPr>
        <p:spPr>
          <a:xfrm>
            <a:off x="2529936" y="5040586"/>
            <a:ext cx="222312" cy="71323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B3470B6-7DB4-4924-9495-39418787E785}"/>
              </a:ext>
            </a:extLst>
          </p:cNvPr>
          <p:cNvSpPr/>
          <p:nvPr/>
        </p:nvSpPr>
        <p:spPr>
          <a:xfrm>
            <a:off x="3368136" y="5040586"/>
            <a:ext cx="222312" cy="71323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A02C592-B8E8-4C24-9B23-8F26DA68FD64}"/>
              </a:ext>
            </a:extLst>
          </p:cNvPr>
          <p:cNvSpPr/>
          <p:nvPr/>
        </p:nvSpPr>
        <p:spPr>
          <a:xfrm>
            <a:off x="3821750" y="4019672"/>
            <a:ext cx="222312" cy="71323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88EB4D8-6C2A-4774-9E23-CEE1034278D9}"/>
              </a:ext>
            </a:extLst>
          </p:cNvPr>
          <p:cNvSpPr/>
          <p:nvPr/>
        </p:nvSpPr>
        <p:spPr>
          <a:xfrm>
            <a:off x="3821750" y="2854013"/>
            <a:ext cx="222312" cy="801083"/>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06069BA-ADC0-4BFA-BA29-BD73B133F5B0}"/>
              </a:ext>
            </a:extLst>
          </p:cNvPr>
          <p:cNvSpPr/>
          <p:nvPr/>
        </p:nvSpPr>
        <p:spPr>
          <a:xfrm>
            <a:off x="3024379" y="2775251"/>
            <a:ext cx="222312" cy="968417"/>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EF8FCC1-2090-4683-A428-2C622185B1E8}"/>
              </a:ext>
            </a:extLst>
          </p:cNvPr>
          <p:cNvSpPr/>
          <p:nvPr/>
        </p:nvSpPr>
        <p:spPr>
          <a:xfrm>
            <a:off x="4607546" y="1007720"/>
            <a:ext cx="422618" cy="1431763"/>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C3D3D04-8E1C-4F4D-89EA-BCA1A537A509}"/>
              </a:ext>
            </a:extLst>
          </p:cNvPr>
          <p:cNvSpPr/>
          <p:nvPr/>
        </p:nvSpPr>
        <p:spPr>
          <a:xfrm>
            <a:off x="5402398" y="993818"/>
            <a:ext cx="422618" cy="1431763"/>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78DC5EE-78EA-4426-8765-65A00D5EDA5A}"/>
              </a:ext>
            </a:extLst>
          </p:cNvPr>
          <p:cNvSpPr/>
          <p:nvPr/>
        </p:nvSpPr>
        <p:spPr>
          <a:xfrm>
            <a:off x="4589627" y="2697887"/>
            <a:ext cx="292635" cy="95721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E20FD0E-5F82-46E1-A1C8-4355B878E529}"/>
              </a:ext>
            </a:extLst>
          </p:cNvPr>
          <p:cNvSpPr/>
          <p:nvPr/>
        </p:nvSpPr>
        <p:spPr>
          <a:xfrm>
            <a:off x="4619121" y="4097235"/>
            <a:ext cx="411043" cy="501623"/>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7E698A5-5578-48C3-8323-D757C4895224}"/>
              </a:ext>
            </a:extLst>
          </p:cNvPr>
          <p:cNvSpPr/>
          <p:nvPr/>
        </p:nvSpPr>
        <p:spPr>
          <a:xfrm>
            <a:off x="5376093" y="2766136"/>
            <a:ext cx="292635" cy="95721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A3D8E697-E5A8-46E0-A929-048FF07A27DF}"/>
              </a:ext>
            </a:extLst>
          </p:cNvPr>
          <p:cNvSpPr/>
          <p:nvPr/>
        </p:nvSpPr>
        <p:spPr>
          <a:xfrm>
            <a:off x="5405587" y="4097236"/>
            <a:ext cx="411043" cy="569872"/>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38849C0-ECBE-4836-9C94-76080E9554F3}"/>
              </a:ext>
            </a:extLst>
          </p:cNvPr>
          <p:cNvSpPr/>
          <p:nvPr/>
        </p:nvSpPr>
        <p:spPr>
          <a:xfrm>
            <a:off x="4619122" y="5040586"/>
            <a:ext cx="222312" cy="1136377"/>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378F1FD-DE59-455E-99D5-7E42C83C3EDD}"/>
              </a:ext>
            </a:extLst>
          </p:cNvPr>
          <p:cNvSpPr/>
          <p:nvPr/>
        </p:nvSpPr>
        <p:spPr>
          <a:xfrm>
            <a:off x="5203368" y="5040586"/>
            <a:ext cx="222312" cy="1136377"/>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A593F75-87F6-47EE-AC2A-9D33B070F2EF}"/>
              </a:ext>
            </a:extLst>
          </p:cNvPr>
          <p:cNvSpPr/>
          <p:nvPr/>
        </p:nvSpPr>
        <p:spPr>
          <a:xfrm>
            <a:off x="7677248" y="0"/>
            <a:ext cx="3216537" cy="9353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t>Diploid Human Cell</a:t>
            </a:r>
          </a:p>
          <a:p>
            <a:pPr algn="ctr"/>
            <a:r>
              <a:rPr lang="en-GB" sz="2800" dirty="0"/>
              <a:t>(e.g. skin cell)</a:t>
            </a:r>
          </a:p>
        </p:txBody>
      </p:sp>
      <p:sp>
        <p:nvSpPr>
          <p:cNvPr id="32" name="Rectangle 31">
            <a:extLst>
              <a:ext uri="{FF2B5EF4-FFF2-40B4-BE49-F238E27FC236}">
                <a16:creationId xmlns:a16="http://schemas.microsoft.com/office/drawing/2014/main" id="{522A538C-F1C5-4893-9336-83B4E461364B}"/>
              </a:ext>
            </a:extLst>
          </p:cNvPr>
          <p:cNvSpPr/>
          <p:nvPr/>
        </p:nvSpPr>
        <p:spPr>
          <a:xfrm>
            <a:off x="1463328" y="110821"/>
            <a:ext cx="3216537" cy="8441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t>Haploid Human Cell</a:t>
            </a:r>
          </a:p>
          <a:p>
            <a:pPr algn="ctr"/>
            <a:r>
              <a:rPr lang="en-GB" sz="2800" dirty="0"/>
              <a:t>(e.g. sperm cell)</a:t>
            </a:r>
          </a:p>
        </p:txBody>
      </p:sp>
      <p:sp>
        <p:nvSpPr>
          <p:cNvPr id="33" name="Rectangle 32">
            <a:extLst>
              <a:ext uri="{FF2B5EF4-FFF2-40B4-BE49-F238E27FC236}">
                <a16:creationId xmlns:a16="http://schemas.microsoft.com/office/drawing/2014/main" id="{B57B0586-7821-4B06-9400-6F8957517B25}"/>
              </a:ext>
            </a:extLst>
          </p:cNvPr>
          <p:cNvSpPr/>
          <p:nvPr/>
        </p:nvSpPr>
        <p:spPr>
          <a:xfrm>
            <a:off x="6547686" y="5995581"/>
            <a:ext cx="4989823" cy="7820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t>23 </a:t>
            </a:r>
            <a:r>
              <a:rPr lang="en-GB" sz="3200" b="1" u="sng" dirty="0"/>
              <a:t>pairs</a:t>
            </a:r>
            <a:r>
              <a:rPr lang="en-GB" sz="3200" dirty="0"/>
              <a:t> of chromosomes</a:t>
            </a:r>
          </a:p>
          <a:p>
            <a:pPr algn="ctr"/>
            <a:r>
              <a:rPr lang="en-GB" sz="3200" dirty="0"/>
              <a:t>46 in total</a:t>
            </a:r>
          </a:p>
        </p:txBody>
      </p:sp>
      <p:sp>
        <p:nvSpPr>
          <p:cNvPr id="34" name="Rectangle 33">
            <a:extLst>
              <a:ext uri="{FF2B5EF4-FFF2-40B4-BE49-F238E27FC236}">
                <a16:creationId xmlns:a16="http://schemas.microsoft.com/office/drawing/2014/main" id="{701AB2BF-723A-47EF-BCBD-AD23F01F14AF}"/>
              </a:ext>
            </a:extLst>
          </p:cNvPr>
          <p:cNvSpPr/>
          <p:nvPr/>
        </p:nvSpPr>
        <p:spPr>
          <a:xfrm>
            <a:off x="858020" y="6195546"/>
            <a:ext cx="4753088" cy="6096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t>Only 23 chromosomes in total</a:t>
            </a:r>
          </a:p>
        </p:txBody>
      </p:sp>
    </p:spTree>
    <p:extLst>
      <p:ext uri="{BB962C8B-B14F-4D97-AF65-F5344CB8AC3E}">
        <p14:creationId xmlns:p14="http://schemas.microsoft.com/office/powerpoint/2010/main" val="125197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7136-83D2-408B-BA77-F8582C43477C}"/>
              </a:ext>
            </a:extLst>
          </p:cNvPr>
          <p:cNvSpPr>
            <a:spLocks noGrp="1"/>
          </p:cNvSpPr>
          <p:nvPr>
            <p:ph type="title"/>
          </p:nvPr>
        </p:nvSpPr>
        <p:spPr/>
        <p:txBody>
          <a:bodyPr/>
          <a:lstStyle/>
          <a:p>
            <a:r>
              <a:rPr lang="en-GB" dirty="0"/>
              <a:t>Use the information on the previous 2 slides to fill out this table</a:t>
            </a:r>
          </a:p>
        </p:txBody>
      </p:sp>
      <p:graphicFrame>
        <p:nvGraphicFramePr>
          <p:cNvPr id="5" name="Table 5">
            <a:extLst>
              <a:ext uri="{FF2B5EF4-FFF2-40B4-BE49-F238E27FC236}">
                <a16:creationId xmlns:a16="http://schemas.microsoft.com/office/drawing/2014/main" id="{6BAE7283-AE8A-4F1B-8718-0BBB2CAB21B7}"/>
              </a:ext>
            </a:extLst>
          </p:cNvPr>
          <p:cNvGraphicFramePr>
            <a:graphicFrameLocks noGrp="1"/>
          </p:cNvGraphicFramePr>
          <p:nvPr>
            <p:ph idx="1"/>
          </p:nvPr>
        </p:nvGraphicFramePr>
        <p:xfrm>
          <a:off x="1591235" y="2094566"/>
          <a:ext cx="9317019" cy="4592937"/>
        </p:xfrm>
        <a:graphic>
          <a:graphicData uri="http://schemas.openxmlformats.org/drawingml/2006/table">
            <a:tbl>
              <a:tblPr firstRow="1" bandRow="1">
                <a:tableStyleId>{5940675A-B579-460E-94D1-54222C63F5DA}</a:tableStyleId>
              </a:tblPr>
              <a:tblGrid>
                <a:gridCol w="3105673">
                  <a:extLst>
                    <a:ext uri="{9D8B030D-6E8A-4147-A177-3AD203B41FA5}">
                      <a16:colId xmlns:a16="http://schemas.microsoft.com/office/drawing/2014/main" val="3075598964"/>
                    </a:ext>
                  </a:extLst>
                </a:gridCol>
                <a:gridCol w="3105673">
                  <a:extLst>
                    <a:ext uri="{9D8B030D-6E8A-4147-A177-3AD203B41FA5}">
                      <a16:colId xmlns:a16="http://schemas.microsoft.com/office/drawing/2014/main" val="4017153188"/>
                    </a:ext>
                  </a:extLst>
                </a:gridCol>
                <a:gridCol w="3105673">
                  <a:extLst>
                    <a:ext uri="{9D8B030D-6E8A-4147-A177-3AD203B41FA5}">
                      <a16:colId xmlns:a16="http://schemas.microsoft.com/office/drawing/2014/main" val="1647027325"/>
                    </a:ext>
                  </a:extLst>
                </a:gridCol>
              </a:tblGrid>
              <a:tr h="702020">
                <a:tc>
                  <a:txBody>
                    <a:bodyPr/>
                    <a:lstStyle/>
                    <a:p>
                      <a:endParaRPr lang="en-GB" sz="2800" dirty="0"/>
                    </a:p>
                  </a:txBody>
                  <a:tcPr>
                    <a:solidFill>
                      <a:schemeClr val="bg1"/>
                    </a:solidFill>
                  </a:tcPr>
                </a:tc>
                <a:tc>
                  <a:txBody>
                    <a:bodyPr/>
                    <a:lstStyle/>
                    <a:p>
                      <a:r>
                        <a:rPr lang="en-GB" sz="2800" dirty="0"/>
                        <a:t>Diploid cells</a:t>
                      </a:r>
                    </a:p>
                  </a:txBody>
                  <a:tcPr>
                    <a:solidFill>
                      <a:schemeClr val="bg1"/>
                    </a:solidFill>
                  </a:tcPr>
                </a:tc>
                <a:tc>
                  <a:txBody>
                    <a:bodyPr/>
                    <a:lstStyle/>
                    <a:p>
                      <a:r>
                        <a:rPr lang="en-GB" sz="2800" dirty="0"/>
                        <a:t>Haploid cells</a:t>
                      </a:r>
                    </a:p>
                  </a:txBody>
                  <a:tcPr>
                    <a:solidFill>
                      <a:schemeClr val="bg1"/>
                    </a:solidFill>
                  </a:tcPr>
                </a:tc>
                <a:extLst>
                  <a:ext uri="{0D108BD9-81ED-4DB2-BD59-A6C34878D82A}">
                    <a16:rowId xmlns:a16="http://schemas.microsoft.com/office/drawing/2014/main" val="3753749495"/>
                  </a:ext>
                </a:extLst>
              </a:tr>
              <a:tr h="1274286">
                <a:tc>
                  <a:txBody>
                    <a:bodyPr/>
                    <a:lstStyle/>
                    <a:p>
                      <a:r>
                        <a:rPr lang="en-GB" sz="2800" dirty="0"/>
                        <a:t>Number of copies of each chromosome</a:t>
                      </a:r>
                    </a:p>
                  </a:txBody>
                  <a:tcPr>
                    <a:solidFill>
                      <a:schemeClr val="bg1"/>
                    </a:solidFill>
                  </a:tcPr>
                </a:tc>
                <a:tc>
                  <a:txBody>
                    <a:bodyPr/>
                    <a:lstStyle/>
                    <a:p>
                      <a:endParaRPr lang="en-GB" sz="2800"/>
                    </a:p>
                  </a:txBody>
                  <a:tcPr>
                    <a:solidFill>
                      <a:schemeClr val="bg1"/>
                    </a:solidFill>
                  </a:tcPr>
                </a:tc>
                <a:tc>
                  <a:txBody>
                    <a:bodyPr/>
                    <a:lstStyle/>
                    <a:p>
                      <a:endParaRPr lang="en-GB" sz="2800"/>
                    </a:p>
                  </a:txBody>
                  <a:tcPr>
                    <a:solidFill>
                      <a:schemeClr val="bg1"/>
                    </a:solidFill>
                  </a:tcPr>
                </a:tc>
                <a:extLst>
                  <a:ext uri="{0D108BD9-81ED-4DB2-BD59-A6C34878D82A}">
                    <a16:rowId xmlns:a16="http://schemas.microsoft.com/office/drawing/2014/main" val="1919561253"/>
                  </a:ext>
                </a:extLst>
              </a:tr>
              <a:tr h="1274286">
                <a:tc>
                  <a:txBody>
                    <a:bodyPr/>
                    <a:lstStyle/>
                    <a:p>
                      <a:r>
                        <a:rPr lang="en-GB" sz="2800" dirty="0"/>
                        <a:t>Total number of chomosomes (in humans)</a:t>
                      </a:r>
                    </a:p>
                  </a:txBody>
                  <a:tcPr>
                    <a:solidFill>
                      <a:schemeClr val="bg1"/>
                    </a:solidFill>
                  </a:tcPr>
                </a:tc>
                <a:tc>
                  <a:txBody>
                    <a:bodyPr/>
                    <a:lstStyle/>
                    <a:p>
                      <a:endParaRPr lang="en-GB" sz="2800"/>
                    </a:p>
                  </a:txBody>
                  <a:tcPr>
                    <a:solidFill>
                      <a:schemeClr val="bg1"/>
                    </a:solidFill>
                  </a:tcPr>
                </a:tc>
                <a:tc>
                  <a:txBody>
                    <a:bodyPr/>
                    <a:lstStyle/>
                    <a:p>
                      <a:endParaRPr lang="en-GB" sz="2800" dirty="0"/>
                    </a:p>
                  </a:txBody>
                  <a:tcPr>
                    <a:solidFill>
                      <a:schemeClr val="bg1"/>
                    </a:solidFill>
                  </a:tcPr>
                </a:tc>
                <a:extLst>
                  <a:ext uri="{0D108BD9-81ED-4DB2-BD59-A6C34878D82A}">
                    <a16:rowId xmlns:a16="http://schemas.microsoft.com/office/drawing/2014/main" val="2963963478"/>
                  </a:ext>
                </a:extLst>
              </a:tr>
              <a:tr h="1147717">
                <a:tc>
                  <a:txBody>
                    <a:bodyPr/>
                    <a:lstStyle/>
                    <a:p>
                      <a:r>
                        <a:rPr lang="en-GB" sz="2800" dirty="0"/>
                        <a:t>Example</a:t>
                      </a:r>
                    </a:p>
                  </a:txBody>
                  <a:tcPr>
                    <a:solidFill>
                      <a:schemeClr val="bg1"/>
                    </a:solidFill>
                  </a:tcPr>
                </a:tc>
                <a:tc>
                  <a:txBody>
                    <a:bodyPr/>
                    <a:lstStyle/>
                    <a:p>
                      <a:endParaRPr lang="en-GB" sz="2800"/>
                    </a:p>
                  </a:txBody>
                  <a:tcPr>
                    <a:solidFill>
                      <a:schemeClr val="bg1"/>
                    </a:solidFill>
                  </a:tcPr>
                </a:tc>
                <a:tc>
                  <a:txBody>
                    <a:bodyPr/>
                    <a:lstStyle/>
                    <a:p>
                      <a:r>
                        <a:rPr lang="en-GB" sz="2800" dirty="0"/>
                        <a:t>Skin cell</a:t>
                      </a:r>
                    </a:p>
                  </a:txBody>
                  <a:tcPr>
                    <a:solidFill>
                      <a:schemeClr val="bg1"/>
                    </a:solidFill>
                  </a:tcPr>
                </a:tc>
                <a:extLst>
                  <a:ext uri="{0D108BD9-81ED-4DB2-BD59-A6C34878D82A}">
                    <a16:rowId xmlns:a16="http://schemas.microsoft.com/office/drawing/2014/main" val="168894676"/>
                  </a:ext>
                </a:extLst>
              </a:tr>
            </a:tbl>
          </a:graphicData>
        </a:graphic>
      </p:graphicFrame>
      <p:pic>
        <p:nvPicPr>
          <p:cNvPr id="6" name="Picture 2" descr="Lettering Pencil Sticker for iOS &amp; Android | GIPHY">
            <a:extLst>
              <a:ext uri="{FF2B5EF4-FFF2-40B4-BE49-F238E27FC236}">
                <a16:creationId xmlns:a16="http://schemas.microsoft.com/office/drawing/2014/main" id="{DC3266D3-F980-4439-80F5-1B562A93BBD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810890" flipH="1">
            <a:off x="10181658" y="179201"/>
            <a:ext cx="1977555" cy="169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35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7136-83D2-408B-BA77-F8582C43477C}"/>
              </a:ext>
            </a:extLst>
          </p:cNvPr>
          <p:cNvSpPr>
            <a:spLocks noGrp="1"/>
          </p:cNvSpPr>
          <p:nvPr>
            <p:ph type="title"/>
          </p:nvPr>
        </p:nvSpPr>
        <p:spPr/>
        <p:txBody>
          <a:bodyPr/>
          <a:lstStyle/>
          <a:p>
            <a:r>
              <a:rPr lang="en-GB" dirty="0"/>
              <a:t>How many chromosomes do cells have?</a:t>
            </a:r>
          </a:p>
        </p:txBody>
      </p:sp>
      <p:sp>
        <p:nvSpPr>
          <p:cNvPr id="3" name="Content Placeholder 2">
            <a:extLst>
              <a:ext uri="{FF2B5EF4-FFF2-40B4-BE49-F238E27FC236}">
                <a16:creationId xmlns:a16="http://schemas.microsoft.com/office/drawing/2014/main" id="{662DA42A-7C88-45F8-A76F-C33446E0AC03}"/>
              </a:ext>
            </a:extLst>
          </p:cNvPr>
          <p:cNvSpPr>
            <a:spLocks noGrp="1"/>
          </p:cNvSpPr>
          <p:nvPr>
            <p:ph idx="1"/>
          </p:nvPr>
        </p:nvSpPr>
        <p:spPr>
          <a:xfrm>
            <a:off x="444660" y="2084673"/>
            <a:ext cx="4937567" cy="4351338"/>
          </a:xfrm>
        </p:spPr>
        <p:txBody>
          <a:bodyPr>
            <a:normAutofit/>
          </a:bodyPr>
          <a:lstStyle/>
          <a:p>
            <a:pPr marL="0" indent="0">
              <a:buNone/>
            </a:pPr>
            <a:r>
              <a:rPr lang="en-GB" sz="3600" dirty="0"/>
              <a:t>Different organisms also have different numbers of chromosomes</a:t>
            </a:r>
          </a:p>
          <a:p>
            <a:pPr marL="0" indent="0">
              <a:buNone/>
            </a:pPr>
            <a:r>
              <a:rPr lang="en-GB" sz="3600" dirty="0"/>
              <a:t>e.g. humans have 46 chromosomes, chicken have 78, whilst fruit flies only have 8!</a:t>
            </a:r>
          </a:p>
        </p:txBody>
      </p:sp>
      <p:pic>
        <p:nvPicPr>
          <p:cNvPr id="12290" name="Picture 2" descr="Chromosome Number | BioNinja">
            <a:extLst>
              <a:ext uri="{FF2B5EF4-FFF2-40B4-BE49-F238E27FC236}">
                <a16:creationId xmlns:a16="http://schemas.microsoft.com/office/drawing/2014/main" id="{0479D51B-C80D-42C0-8344-D71B40141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210" y="1690689"/>
            <a:ext cx="6590724" cy="474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2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D32E4679-2CA3-4FBD-A512-9990B9281B71}"/>
              </a:ext>
            </a:extLst>
          </p:cNvPr>
          <p:cNvSpPr>
            <a:spLocks noGrp="1" noChangeArrowheads="1"/>
          </p:cNvSpPr>
          <p:nvPr>
            <p:ph type="body" sz="half" idx="1"/>
          </p:nvPr>
        </p:nvSpPr>
        <p:spPr>
          <a:xfrm>
            <a:off x="421277" y="3911727"/>
            <a:ext cx="5445202" cy="2473419"/>
          </a:xfrm>
          <a:ln>
            <a:solidFill>
              <a:schemeClr val="tx1"/>
            </a:solidFill>
          </a:ln>
        </p:spPr>
        <p:txBody>
          <a:bodyPr>
            <a:normAutofit/>
          </a:bodyPr>
          <a:lstStyle/>
          <a:p>
            <a:pPr marL="0" indent="0" eaLnBrk="1" hangingPunct="1">
              <a:buNone/>
            </a:pPr>
            <a:r>
              <a:rPr lang="en-GB" altLang="en-US" dirty="0">
                <a:latin typeface="Calibri" panose="020F0502020204030204" pitchFamily="34" charset="0"/>
                <a:cs typeface="Calibri" panose="020F0502020204030204" pitchFamily="34" charset="0"/>
              </a:rPr>
              <a:t>Mitosis is a way of </a:t>
            </a:r>
            <a:r>
              <a:rPr lang="en-GB" altLang="en-US" b="1" dirty="0">
                <a:latin typeface="Calibri" panose="020F0502020204030204" pitchFamily="34" charset="0"/>
                <a:cs typeface="Calibri" panose="020F0502020204030204" pitchFamily="34" charset="0"/>
              </a:rPr>
              <a:t>increasing the</a:t>
            </a:r>
          </a:p>
          <a:p>
            <a:pPr marL="0" indent="0" eaLnBrk="1" hangingPunct="1">
              <a:buNone/>
            </a:pPr>
            <a:r>
              <a:rPr lang="en-GB" altLang="en-US" b="1" dirty="0">
                <a:latin typeface="Calibri" panose="020F0502020204030204" pitchFamily="34" charset="0"/>
                <a:cs typeface="Calibri" panose="020F0502020204030204" pitchFamily="34" charset="0"/>
              </a:rPr>
              <a:t>number of cells </a:t>
            </a:r>
            <a:r>
              <a:rPr lang="en-GB" altLang="en-US" dirty="0">
                <a:latin typeface="Calibri" panose="020F0502020204030204" pitchFamily="34" charset="0"/>
                <a:cs typeface="Calibri" panose="020F0502020204030204" pitchFamily="34" charset="0"/>
              </a:rPr>
              <a:t>in an organism</a:t>
            </a:r>
          </a:p>
          <a:p>
            <a:pPr marL="0" indent="0" eaLnBrk="1" hangingPunct="1">
              <a:buNone/>
            </a:pPr>
            <a:endParaRPr lang="en-GB" altLang="en-US" sz="800" dirty="0">
              <a:latin typeface="Calibri" panose="020F0502020204030204" pitchFamily="34" charset="0"/>
              <a:cs typeface="Calibri" panose="020F0502020204030204" pitchFamily="34" charset="0"/>
            </a:endParaRPr>
          </a:p>
          <a:p>
            <a:pPr marL="0" indent="0" eaLnBrk="1" hangingPunct="1">
              <a:buNone/>
            </a:pPr>
            <a:r>
              <a:rPr lang="en-GB" altLang="en-US" dirty="0">
                <a:latin typeface="Calibri" panose="020F0502020204030204" pitchFamily="34" charset="0"/>
                <a:cs typeface="Calibri" panose="020F0502020204030204" pitchFamily="34" charset="0"/>
              </a:rPr>
              <a:t>It is necessary for </a:t>
            </a:r>
            <a:r>
              <a:rPr lang="en-GB" altLang="en-US" b="1" dirty="0">
                <a:latin typeface="Calibri" panose="020F0502020204030204" pitchFamily="34" charset="0"/>
                <a:cs typeface="Calibri" panose="020F0502020204030204" pitchFamily="34" charset="0"/>
              </a:rPr>
              <a:t>growth</a:t>
            </a:r>
            <a:r>
              <a:rPr lang="en-GB" altLang="en-US" dirty="0">
                <a:latin typeface="Calibri" panose="020F0502020204030204" pitchFamily="34" charset="0"/>
                <a:cs typeface="Calibri" panose="020F0502020204030204" pitchFamily="34" charset="0"/>
              </a:rPr>
              <a:t> and </a:t>
            </a:r>
            <a:r>
              <a:rPr lang="en-GB" altLang="en-US" b="1" dirty="0">
                <a:latin typeface="Calibri" panose="020F0502020204030204" pitchFamily="34" charset="0"/>
                <a:cs typeface="Calibri" panose="020F0502020204030204" pitchFamily="34" charset="0"/>
              </a:rPr>
              <a:t>repair</a:t>
            </a:r>
            <a:endParaRPr lang="en-GB" altLang="en-US" sz="900" b="1" dirty="0">
              <a:latin typeface="Calibri" panose="020F0502020204030204" pitchFamily="34" charset="0"/>
              <a:cs typeface="Calibri" panose="020F0502020204030204" pitchFamily="34" charset="0"/>
            </a:endParaRPr>
          </a:p>
          <a:p>
            <a:pPr marL="0" indent="0" eaLnBrk="1" hangingPunct="1">
              <a:buNone/>
            </a:pPr>
            <a:r>
              <a:rPr lang="en-GB" altLang="en-US" b="1" dirty="0">
                <a:latin typeface="Calibri" panose="020F0502020204030204" pitchFamily="34" charset="0"/>
                <a:cs typeface="Calibri" panose="020F0502020204030204" pitchFamily="34" charset="0"/>
              </a:rPr>
              <a:t>One cell </a:t>
            </a:r>
            <a:r>
              <a:rPr lang="en-GB" altLang="en-US" dirty="0">
                <a:latin typeface="Calibri" panose="020F0502020204030204" pitchFamily="34" charset="0"/>
                <a:cs typeface="Calibri" panose="020F0502020204030204" pitchFamily="34" charset="0"/>
              </a:rPr>
              <a:t>divides to become </a:t>
            </a:r>
            <a:r>
              <a:rPr lang="en-GB" altLang="en-US" b="1" dirty="0">
                <a:latin typeface="Calibri" panose="020F0502020204030204" pitchFamily="34" charset="0"/>
                <a:cs typeface="Calibri" panose="020F0502020204030204" pitchFamily="34" charset="0"/>
              </a:rPr>
              <a:t>2 cells</a:t>
            </a:r>
          </a:p>
        </p:txBody>
      </p:sp>
      <p:sp>
        <p:nvSpPr>
          <p:cNvPr id="2" name="Title 1">
            <a:extLst>
              <a:ext uri="{FF2B5EF4-FFF2-40B4-BE49-F238E27FC236}">
                <a16:creationId xmlns:a16="http://schemas.microsoft.com/office/drawing/2014/main" id="{B387DDC4-DA32-4106-A8F4-98200DEC802A}"/>
              </a:ext>
            </a:extLst>
          </p:cNvPr>
          <p:cNvSpPr>
            <a:spLocks noGrp="1"/>
          </p:cNvSpPr>
          <p:nvPr>
            <p:ph type="title"/>
          </p:nvPr>
        </p:nvSpPr>
        <p:spPr>
          <a:xfrm>
            <a:off x="592183" y="140970"/>
            <a:ext cx="10363200" cy="1143000"/>
          </a:xfrm>
        </p:spPr>
        <p:txBody>
          <a:bodyPr/>
          <a:lstStyle/>
          <a:p>
            <a:r>
              <a:rPr lang="en-GB" dirty="0"/>
              <a:t>Cell Division - Mitosis</a:t>
            </a:r>
          </a:p>
        </p:txBody>
      </p:sp>
      <p:sp>
        <p:nvSpPr>
          <p:cNvPr id="7" name="Rectangle 3">
            <a:extLst>
              <a:ext uri="{FF2B5EF4-FFF2-40B4-BE49-F238E27FC236}">
                <a16:creationId xmlns:a16="http://schemas.microsoft.com/office/drawing/2014/main" id="{207FFC08-E46D-4285-8EF0-1EA0846AE4CD}"/>
              </a:ext>
            </a:extLst>
          </p:cNvPr>
          <p:cNvSpPr txBox="1">
            <a:spLocks noChangeArrowheads="1"/>
          </p:cNvSpPr>
          <p:nvPr/>
        </p:nvSpPr>
        <p:spPr>
          <a:xfrm>
            <a:off x="421277" y="1371600"/>
            <a:ext cx="11770723"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t>After fertilisation, how many cells did you consist of?</a:t>
            </a:r>
          </a:p>
          <a:p>
            <a:endParaRPr lang="en-GB" altLang="en-US" sz="800" dirty="0"/>
          </a:p>
          <a:p>
            <a:r>
              <a:rPr lang="en-GB" altLang="en-US" dirty="0"/>
              <a:t>How many cells are you made of now? </a:t>
            </a:r>
          </a:p>
          <a:p>
            <a:endParaRPr lang="en-GB" altLang="en-US" sz="800" dirty="0"/>
          </a:p>
          <a:p>
            <a:r>
              <a:rPr lang="en-GB" altLang="en-US" dirty="0"/>
              <a:t>Where did they come from?</a:t>
            </a:r>
          </a:p>
        </p:txBody>
      </p:sp>
      <p:grpSp>
        <p:nvGrpSpPr>
          <p:cNvPr id="8" name="Group 7">
            <a:extLst>
              <a:ext uri="{FF2B5EF4-FFF2-40B4-BE49-F238E27FC236}">
                <a16:creationId xmlns:a16="http://schemas.microsoft.com/office/drawing/2014/main" id="{18187023-A4AB-4241-AF6D-352E0050B70F}"/>
              </a:ext>
            </a:extLst>
          </p:cNvPr>
          <p:cNvGrpSpPr/>
          <p:nvPr/>
        </p:nvGrpSpPr>
        <p:grpSpPr>
          <a:xfrm rot="5400000">
            <a:off x="7530347" y="2703058"/>
            <a:ext cx="6542318" cy="1485627"/>
            <a:chOff x="1752600" y="4679679"/>
            <a:chExt cx="6652262" cy="1543321"/>
          </a:xfrm>
        </p:grpSpPr>
        <p:pic>
          <p:nvPicPr>
            <p:cNvPr id="9" name="Picture 4" descr="zygote">
              <a:extLst>
                <a:ext uri="{FF2B5EF4-FFF2-40B4-BE49-F238E27FC236}">
                  <a16:creationId xmlns:a16="http://schemas.microsoft.com/office/drawing/2014/main" id="{91D0E56A-8BB6-4C8E-B455-0E83C5A1170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3429000" y="4724400"/>
              <a:ext cx="1600200" cy="149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5" descr="fertilized-ovum-hi">
              <a:extLst>
                <a:ext uri="{FF2B5EF4-FFF2-40B4-BE49-F238E27FC236}">
                  <a16:creationId xmlns:a16="http://schemas.microsoft.com/office/drawing/2014/main" id="{76A18549-5FAE-41E0-ACA9-05B1DEA38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732" t="1862" r="30800" b="43474"/>
            <a:stretch>
              <a:fillRect/>
            </a:stretch>
          </p:blipFill>
          <p:spPr bwMode="auto">
            <a:xfrm>
              <a:off x="1752600" y="4724400"/>
              <a:ext cx="16002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embryo">
              <a:extLst>
                <a:ext uri="{FF2B5EF4-FFF2-40B4-BE49-F238E27FC236}">
                  <a16:creationId xmlns:a16="http://schemas.microsoft.com/office/drawing/2014/main" id="{CFBE62FA-EFAE-4014-A52C-BA72A08BE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631" t="7333" r="5730" b="18539"/>
            <a:stretch>
              <a:fillRect/>
            </a:stretch>
          </p:blipFill>
          <p:spPr bwMode="auto">
            <a:xfrm rot="10800000">
              <a:off x="5116831" y="469265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foetus">
              <a:extLst>
                <a:ext uri="{FF2B5EF4-FFF2-40B4-BE49-F238E27FC236}">
                  <a16:creationId xmlns:a16="http://schemas.microsoft.com/office/drawing/2014/main" id="{A621710B-E4BD-4B16-81CC-C8D770B62C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6804662" y="4679679"/>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1B2C3E8C-83AA-4F16-8702-692FF592C3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4644" y="4017536"/>
            <a:ext cx="2699494" cy="2699494"/>
          </a:xfrm>
          <a:prstGeom prst="rect">
            <a:avLst/>
          </a:prstGeom>
        </p:spPr>
      </p:pic>
      <p:sp>
        <p:nvSpPr>
          <p:cNvPr id="6" name="TextBox 5">
            <a:extLst>
              <a:ext uri="{FF2B5EF4-FFF2-40B4-BE49-F238E27FC236}">
                <a16:creationId xmlns:a16="http://schemas.microsoft.com/office/drawing/2014/main" id="{6C480FAE-21AF-4C61-992B-7A5E227162B9}"/>
              </a:ext>
            </a:extLst>
          </p:cNvPr>
          <p:cNvSpPr txBox="1"/>
          <p:nvPr/>
        </p:nvSpPr>
        <p:spPr>
          <a:xfrm>
            <a:off x="8614875" y="1357747"/>
            <a:ext cx="340158" cy="461665"/>
          </a:xfrm>
          <a:prstGeom prst="rect">
            <a:avLst/>
          </a:prstGeom>
          <a:noFill/>
        </p:spPr>
        <p:txBody>
          <a:bodyPr wrap="none" rtlCol="0">
            <a:spAutoFit/>
          </a:bodyPr>
          <a:lstStyle/>
          <a:p>
            <a:r>
              <a:rPr lang="en-GB" sz="2400" dirty="0">
                <a:solidFill>
                  <a:srgbClr val="FF0000"/>
                </a:solidFill>
              </a:rPr>
              <a:t>1</a:t>
            </a:r>
          </a:p>
        </p:txBody>
      </p:sp>
      <p:sp>
        <p:nvSpPr>
          <p:cNvPr id="14" name="Rectangle 13">
            <a:extLst>
              <a:ext uri="{FF2B5EF4-FFF2-40B4-BE49-F238E27FC236}">
                <a16:creationId xmlns:a16="http://schemas.microsoft.com/office/drawing/2014/main" id="{EECA1A07-FB98-4175-8F2D-DF53E75562C8}"/>
              </a:ext>
            </a:extLst>
          </p:cNvPr>
          <p:cNvSpPr/>
          <p:nvPr/>
        </p:nvSpPr>
        <p:spPr>
          <a:xfrm>
            <a:off x="6513743" y="2105689"/>
            <a:ext cx="1217000" cy="461665"/>
          </a:xfrm>
          <a:prstGeom prst="rect">
            <a:avLst/>
          </a:prstGeom>
        </p:spPr>
        <p:txBody>
          <a:bodyPr wrap="none">
            <a:spAutoFit/>
          </a:bodyPr>
          <a:lstStyle/>
          <a:p>
            <a:r>
              <a:rPr lang="en-GB" altLang="en-US" sz="2400" dirty="0">
                <a:solidFill>
                  <a:srgbClr val="FF0000"/>
                </a:solidFill>
              </a:rPr>
              <a:t>a trillion</a:t>
            </a:r>
            <a:endParaRPr lang="en-GB" sz="2400" dirty="0">
              <a:solidFill>
                <a:srgbClr val="FF0000"/>
              </a:solidFill>
            </a:endParaRPr>
          </a:p>
        </p:txBody>
      </p:sp>
      <p:sp>
        <p:nvSpPr>
          <p:cNvPr id="15" name="TextBox 14">
            <a:extLst>
              <a:ext uri="{FF2B5EF4-FFF2-40B4-BE49-F238E27FC236}">
                <a16:creationId xmlns:a16="http://schemas.microsoft.com/office/drawing/2014/main" id="{068B7470-1792-4624-8D3F-2300BAF81280}"/>
              </a:ext>
            </a:extLst>
          </p:cNvPr>
          <p:cNvSpPr txBox="1"/>
          <p:nvPr/>
        </p:nvSpPr>
        <p:spPr>
          <a:xfrm>
            <a:off x="4875467" y="2824042"/>
            <a:ext cx="5450352" cy="830997"/>
          </a:xfrm>
          <a:prstGeom prst="rect">
            <a:avLst/>
          </a:prstGeom>
          <a:noFill/>
        </p:spPr>
        <p:txBody>
          <a:bodyPr wrap="square" rtlCol="0">
            <a:spAutoFit/>
          </a:bodyPr>
          <a:lstStyle/>
          <a:p>
            <a:r>
              <a:rPr lang="en-GB" sz="2400" dirty="0">
                <a:solidFill>
                  <a:srgbClr val="FF0000"/>
                </a:solidFill>
              </a:rPr>
              <a:t>The original cell was copied, it divided to form 2 which were then copied…..</a:t>
            </a:r>
          </a:p>
        </p:txBody>
      </p:sp>
      <p:pic>
        <p:nvPicPr>
          <p:cNvPr id="1026" name="Picture 2" descr="Lettering Pencil Sticker for iOS &amp; Android | GIPHY">
            <a:extLst>
              <a:ext uri="{FF2B5EF4-FFF2-40B4-BE49-F238E27FC236}">
                <a16:creationId xmlns:a16="http://schemas.microsoft.com/office/drawing/2014/main" id="{D240B1A3-D3DD-4E19-A7CB-971670A0F92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363343" flipH="1">
            <a:off x="5208138" y="3673960"/>
            <a:ext cx="1192681" cy="1023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219">
                                            <p:bg/>
                                          </p:spTgt>
                                        </p:tgtEl>
                                        <p:attrNameLst>
                                          <p:attrName>style.visibility</p:attrName>
                                        </p:attrNameLst>
                                      </p:cBhvr>
                                      <p:to>
                                        <p:strVal val="visible"/>
                                      </p:to>
                                    </p:set>
                                    <p:animEffect transition="in" filter="fade">
                                      <p:cBhvr>
                                        <p:cTn id="45" dur="500"/>
                                        <p:tgtEl>
                                          <p:spTgt spid="9219">
                                            <p:bg/>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219">
                                            <p:txEl>
                                              <p:pRg st="0" end="0"/>
                                            </p:txEl>
                                          </p:spTgt>
                                        </p:tgtEl>
                                        <p:attrNameLst>
                                          <p:attrName>style.visibility</p:attrName>
                                        </p:attrNameLst>
                                      </p:cBhvr>
                                      <p:to>
                                        <p:strVal val="visible"/>
                                      </p:to>
                                    </p:set>
                                    <p:animEffect transition="in" filter="fade">
                                      <p:cBhvr>
                                        <p:cTn id="48" dur="500"/>
                                        <p:tgtEl>
                                          <p:spTgt spid="9219">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219">
                                            <p:txEl>
                                              <p:pRg st="1" end="1"/>
                                            </p:txEl>
                                          </p:spTgt>
                                        </p:tgtEl>
                                        <p:attrNameLst>
                                          <p:attrName>style.visibility</p:attrName>
                                        </p:attrNameLst>
                                      </p:cBhvr>
                                      <p:to>
                                        <p:strVal val="visible"/>
                                      </p:to>
                                    </p:set>
                                    <p:animEffect transition="in" filter="fade">
                                      <p:cBhvr>
                                        <p:cTn id="51" dur="500"/>
                                        <p:tgtEl>
                                          <p:spTgt spid="9219">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219">
                                            <p:txEl>
                                              <p:pRg st="3" end="3"/>
                                            </p:txEl>
                                          </p:spTgt>
                                        </p:tgtEl>
                                        <p:attrNameLst>
                                          <p:attrName>style.visibility</p:attrName>
                                        </p:attrNameLst>
                                      </p:cBhvr>
                                      <p:to>
                                        <p:strVal val="visible"/>
                                      </p:to>
                                    </p:set>
                                    <p:animEffect transition="in" filter="fade">
                                      <p:cBhvr>
                                        <p:cTn id="54" dur="500"/>
                                        <p:tgtEl>
                                          <p:spTgt spid="9219">
                                            <p:txEl>
                                              <p:pRg st="3" end="3"/>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219">
                                            <p:txEl>
                                              <p:pRg st="4" end="4"/>
                                            </p:txEl>
                                          </p:spTgt>
                                        </p:tgtEl>
                                        <p:attrNameLst>
                                          <p:attrName>style.visibility</p:attrName>
                                        </p:attrNameLst>
                                      </p:cBhvr>
                                      <p:to>
                                        <p:strVal val="visible"/>
                                      </p:to>
                                    </p:set>
                                    <p:animEffect transition="in" filter="fade">
                                      <p:cBhvr>
                                        <p:cTn id="5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animBg="1"/>
      <p:bldP spid="6"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9D9D447-305D-4BF2-B584-DC7DD8ECDE8C}"/>
              </a:ext>
            </a:extLst>
          </p:cNvPr>
          <p:cNvSpPr>
            <a:spLocks noGrp="1" noChangeArrowheads="1"/>
          </p:cNvSpPr>
          <p:nvPr>
            <p:ph type="title"/>
          </p:nvPr>
        </p:nvSpPr>
        <p:spPr>
          <a:xfrm>
            <a:off x="463846" y="74114"/>
            <a:ext cx="7772400" cy="1143000"/>
          </a:xfrm>
        </p:spPr>
        <p:txBody>
          <a:bodyPr/>
          <a:lstStyle/>
          <a:p>
            <a:pPr eaLnBrk="1" hangingPunct="1"/>
            <a:r>
              <a:rPr lang="en-GB" altLang="en-US" dirty="0">
                <a:latin typeface="Calibri Light" panose="020F0302020204030204" pitchFamily="34" charset="0"/>
                <a:cs typeface="Calibri Light" panose="020F0302020204030204" pitchFamily="34" charset="0"/>
              </a:rPr>
              <a:t>Division of the Nucleus</a:t>
            </a:r>
          </a:p>
        </p:txBody>
      </p:sp>
      <p:sp>
        <p:nvSpPr>
          <p:cNvPr id="52227" name="Rectangle 3">
            <a:extLst>
              <a:ext uri="{FF2B5EF4-FFF2-40B4-BE49-F238E27FC236}">
                <a16:creationId xmlns:a16="http://schemas.microsoft.com/office/drawing/2014/main" id="{551BD707-4F65-4AAE-97C9-CB5332F3713B}"/>
              </a:ext>
            </a:extLst>
          </p:cNvPr>
          <p:cNvSpPr>
            <a:spLocks noGrp="1" noChangeArrowheads="1"/>
          </p:cNvSpPr>
          <p:nvPr>
            <p:ph type="body" sz="half" idx="1"/>
          </p:nvPr>
        </p:nvSpPr>
        <p:spPr>
          <a:xfrm>
            <a:off x="295596" y="1976846"/>
            <a:ext cx="12366667" cy="5190308"/>
          </a:xfrm>
        </p:spPr>
        <p:txBody>
          <a:bodyPr>
            <a:normAutofit/>
          </a:bodyPr>
          <a:lstStyle/>
          <a:p>
            <a:pPr eaLnBrk="1" hangingPunct="1"/>
            <a:r>
              <a:rPr lang="en-GB" altLang="en-US" dirty="0">
                <a:latin typeface="Calibri" panose="020F0502020204030204" pitchFamily="34" charset="0"/>
                <a:cs typeface="Calibri" panose="020F0502020204030204" pitchFamily="34" charset="0"/>
              </a:rPr>
              <a:t>The </a:t>
            </a:r>
            <a:r>
              <a:rPr lang="en-GB" altLang="en-US" b="1" dirty="0">
                <a:latin typeface="Calibri" panose="020F0502020204030204" pitchFamily="34" charset="0"/>
                <a:cs typeface="Calibri" panose="020F0502020204030204" pitchFamily="34" charset="0"/>
              </a:rPr>
              <a:t>nucleus</a:t>
            </a:r>
            <a:r>
              <a:rPr lang="en-GB" altLang="en-US" dirty="0">
                <a:latin typeface="Calibri" panose="020F0502020204030204" pitchFamily="34" charset="0"/>
                <a:cs typeface="Calibri" panose="020F0502020204030204" pitchFamily="34" charset="0"/>
              </a:rPr>
              <a:t> co-ordinates and controls the</a:t>
            </a:r>
          </a:p>
          <a:p>
            <a:pPr marL="0" indent="0" eaLnBrk="1" hangingPunct="1">
              <a:buNone/>
            </a:pPr>
            <a:r>
              <a:rPr lang="en-GB" altLang="en-US" dirty="0">
                <a:latin typeface="Calibri" panose="020F0502020204030204" pitchFamily="34" charset="0"/>
                <a:cs typeface="Calibri" panose="020F0502020204030204" pitchFamily="34" charset="0"/>
              </a:rPr>
              <a:t>   </a:t>
            </a:r>
            <a:r>
              <a:rPr lang="en-GB" altLang="en-US" b="1" dirty="0">
                <a:latin typeface="Calibri" panose="020F0502020204030204" pitchFamily="34" charset="0"/>
                <a:cs typeface="Calibri" panose="020F0502020204030204" pitchFamily="34" charset="0"/>
              </a:rPr>
              <a:t>cell’s activities </a:t>
            </a:r>
            <a:r>
              <a:rPr lang="en-GB" altLang="en-US" dirty="0">
                <a:latin typeface="Calibri" panose="020F0502020204030204" pitchFamily="34" charset="0"/>
                <a:cs typeface="Calibri" panose="020F0502020204030204" pitchFamily="34" charset="0"/>
              </a:rPr>
              <a:t>– growth, chemical reactions,</a:t>
            </a:r>
          </a:p>
          <a:p>
            <a:pPr marL="0" indent="0" eaLnBrk="1" hangingPunct="1">
              <a:buNone/>
            </a:pPr>
            <a:r>
              <a:rPr lang="en-GB" altLang="en-US" dirty="0">
                <a:latin typeface="Calibri" panose="020F0502020204030204" pitchFamily="34" charset="0"/>
                <a:cs typeface="Calibri" panose="020F0502020204030204" pitchFamily="34" charset="0"/>
              </a:rPr>
              <a:t>   protein synthesis and reproduction</a:t>
            </a:r>
          </a:p>
          <a:p>
            <a:pPr marL="0" indent="0" eaLnBrk="1" hangingPunct="1">
              <a:buNone/>
            </a:pPr>
            <a:endParaRPr lang="en-GB" altLang="en-US" sz="800" dirty="0">
              <a:latin typeface="Calibri" panose="020F0502020204030204" pitchFamily="34" charset="0"/>
              <a:cs typeface="Calibri" panose="020F0502020204030204" pitchFamily="34" charset="0"/>
            </a:endParaRPr>
          </a:p>
          <a:p>
            <a:r>
              <a:rPr lang="en-GB" altLang="en-US" dirty="0">
                <a:latin typeface="Calibri" panose="020F0502020204030204" pitchFamily="34" charset="0"/>
                <a:cs typeface="Calibri" panose="020F0502020204030204" pitchFamily="34" charset="0"/>
              </a:rPr>
              <a:t>It stores the cell’s </a:t>
            </a:r>
            <a:r>
              <a:rPr lang="en-GB" altLang="en-US" b="1" dirty="0">
                <a:latin typeface="Calibri" panose="020F0502020204030204" pitchFamily="34" charset="0"/>
                <a:cs typeface="Calibri" panose="020F0502020204030204" pitchFamily="34" charset="0"/>
              </a:rPr>
              <a:t>hereditary</a:t>
            </a:r>
            <a:r>
              <a:rPr lang="en-GB" altLang="en-US" dirty="0">
                <a:latin typeface="Calibri" panose="020F0502020204030204" pitchFamily="34" charset="0"/>
                <a:cs typeface="Calibri" panose="020F0502020204030204" pitchFamily="34" charset="0"/>
              </a:rPr>
              <a:t> </a:t>
            </a:r>
            <a:r>
              <a:rPr lang="en-GB" altLang="en-US" b="1" dirty="0">
                <a:latin typeface="Calibri" panose="020F0502020204030204" pitchFamily="34" charset="0"/>
                <a:cs typeface="Calibri" panose="020F0502020204030204" pitchFamily="34" charset="0"/>
              </a:rPr>
              <a:t>information</a:t>
            </a:r>
            <a:r>
              <a:rPr lang="en-GB" altLang="en-US" dirty="0">
                <a:latin typeface="Calibri" panose="020F0502020204030204" pitchFamily="34" charset="0"/>
                <a:cs typeface="Calibri" panose="020F0502020204030204" pitchFamily="34" charset="0"/>
              </a:rPr>
              <a:t> in</a:t>
            </a:r>
          </a:p>
          <a:p>
            <a:pPr marL="0" indent="0">
              <a:buNone/>
            </a:pPr>
            <a:r>
              <a:rPr lang="en-GB" altLang="en-US" dirty="0">
                <a:latin typeface="Calibri" panose="020F0502020204030204" pitchFamily="34" charset="0"/>
                <a:cs typeface="Calibri" panose="020F0502020204030204" pitchFamily="34" charset="0"/>
              </a:rPr>
              <a:t>   </a:t>
            </a:r>
            <a:r>
              <a:rPr lang="en-GB" altLang="en-US" b="1" dirty="0">
                <a:latin typeface="Calibri" panose="020F0502020204030204" pitchFamily="34" charset="0"/>
                <a:cs typeface="Calibri" panose="020F0502020204030204" pitchFamily="34" charset="0"/>
              </a:rPr>
              <a:t>DNA, </a:t>
            </a:r>
            <a:r>
              <a:rPr lang="en-GB" altLang="en-US" dirty="0">
                <a:latin typeface="Calibri" panose="020F0502020204030204" pitchFamily="34" charset="0"/>
                <a:cs typeface="Calibri" panose="020F0502020204030204" pitchFamily="34" charset="0"/>
              </a:rPr>
              <a:t>which is organised into </a:t>
            </a:r>
            <a:r>
              <a:rPr lang="en-GB" altLang="en-US" b="1" dirty="0">
                <a:latin typeface="Calibri" panose="020F0502020204030204" pitchFamily="34" charset="0"/>
                <a:cs typeface="Calibri" panose="020F0502020204030204" pitchFamily="34" charset="0"/>
              </a:rPr>
              <a:t>chromosomes</a:t>
            </a:r>
          </a:p>
          <a:p>
            <a:pPr marL="0" indent="0">
              <a:buNone/>
            </a:pPr>
            <a:r>
              <a:rPr lang="en-GB" altLang="en-US" b="1" dirty="0">
                <a:latin typeface="Calibri" panose="020F0502020204030204" pitchFamily="34" charset="0"/>
                <a:cs typeface="Calibri" panose="020F0502020204030204" pitchFamily="34" charset="0"/>
              </a:rPr>
              <a:t>   </a:t>
            </a:r>
            <a:r>
              <a:rPr lang="en-GB" altLang="en-US" dirty="0">
                <a:latin typeface="Calibri" panose="020F0502020204030204" pitchFamily="34" charset="0"/>
                <a:cs typeface="Calibri" panose="020F0502020204030204" pitchFamily="34" charset="0"/>
              </a:rPr>
              <a:t>in the nucleus</a:t>
            </a:r>
          </a:p>
          <a:p>
            <a:pPr marL="0" indent="0">
              <a:buNone/>
            </a:pPr>
            <a:endParaRPr lang="en-GB" altLang="en-US" sz="800" dirty="0">
              <a:latin typeface="Calibri" panose="020F0502020204030204" pitchFamily="34" charset="0"/>
              <a:cs typeface="Calibri" panose="020F0502020204030204" pitchFamily="34" charset="0"/>
            </a:endParaRPr>
          </a:p>
          <a:p>
            <a:r>
              <a:rPr lang="en-GB" altLang="en-US" b="1" dirty="0">
                <a:latin typeface="Calibri" panose="020F0502020204030204" pitchFamily="34" charset="0"/>
                <a:cs typeface="Calibri" panose="020F0502020204030204" pitchFamily="34" charset="0"/>
              </a:rPr>
              <a:t>Chromosomes</a:t>
            </a:r>
            <a:r>
              <a:rPr lang="en-GB" altLang="en-US" dirty="0">
                <a:solidFill>
                  <a:srgbClr val="66FF33"/>
                </a:solidFill>
                <a:latin typeface="Calibri" panose="020F0502020204030204" pitchFamily="34" charset="0"/>
                <a:cs typeface="Calibri" panose="020F0502020204030204" pitchFamily="34" charset="0"/>
              </a:rPr>
              <a:t> </a:t>
            </a:r>
            <a:r>
              <a:rPr lang="en-GB" altLang="en-US" dirty="0">
                <a:latin typeface="Calibri" panose="020F0502020204030204" pitchFamily="34" charset="0"/>
                <a:cs typeface="Calibri" panose="020F0502020204030204" pitchFamily="34" charset="0"/>
              </a:rPr>
              <a:t>carry the information needed to build a new cell</a:t>
            </a:r>
          </a:p>
          <a:p>
            <a:endParaRPr lang="en-GB" altLang="en-US" sz="800" dirty="0">
              <a:latin typeface="Calibri" panose="020F0502020204030204" pitchFamily="34" charset="0"/>
              <a:cs typeface="Calibri" panose="020F0502020204030204" pitchFamily="34" charset="0"/>
            </a:endParaRPr>
          </a:p>
          <a:p>
            <a:r>
              <a:rPr lang="en-GB" altLang="en-US" dirty="0">
                <a:latin typeface="Calibri" panose="020F0502020204030204" pitchFamily="34" charset="0"/>
                <a:cs typeface="Calibri" panose="020F0502020204030204" pitchFamily="34" charset="0"/>
              </a:rPr>
              <a:t>They must be </a:t>
            </a:r>
            <a:r>
              <a:rPr lang="en-GB" altLang="en-US" b="1" dirty="0">
                <a:latin typeface="Calibri" panose="020F0502020204030204" pitchFamily="34" charset="0"/>
                <a:cs typeface="Calibri" panose="020F0502020204030204" pitchFamily="34" charset="0"/>
              </a:rPr>
              <a:t>copied</a:t>
            </a:r>
            <a:r>
              <a:rPr lang="en-GB" altLang="en-US" dirty="0">
                <a:latin typeface="Calibri" panose="020F0502020204030204" pitchFamily="34" charset="0"/>
                <a:cs typeface="Calibri" panose="020F0502020204030204" pitchFamily="34" charset="0"/>
              </a:rPr>
              <a:t> to pass this information on to the next generation </a:t>
            </a:r>
            <a:br>
              <a:rPr lang="en-GB" altLang="en-US" dirty="0">
                <a:latin typeface="Comic Sans MS" panose="030F0702030302020204" pitchFamily="66" charset="0"/>
              </a:rPr>
            </a:br>
            <a:endParaRPr lang="en-GB" altLang="en-US" dirty="0">
              <a:latin typeface="Comic Sans MS" panose="030F0702030302020204" pitchFamily="66" charset="0"/>
            </a:endParaRPr>
          </a:p>
          <a:p>
            <a:pPr marL="0" indent="0">
              <a:buNone/>
            </a:pPr>
            <a:endParaRPr lang="en-GB" altLang="en-US" dirty="0">
              <a:latin typeface="Calibri" panose="020F0502020204030204" pitchFamily="34" charset="0"/>
              <a:cs typeface="Calibri" panose="020F0502020204030204" pitchFamily="34" charset="0"/>
            </a:endParaRPr>
          </a:p>
          <a:p>
            <a:pPr eaLnBrk="1" hangingPunct="1"/>
            <a:endParaRPr lang="en-GB" altLang="en-US" dirty="0">
              <a:latin typeface="Calibri" panose="020F0502020204030204" pitchFamily="34" charset="0"/>
              <a:cs typeface="Calibri" panose="020F0502020204030204" pitchFamily="34" charset="0"/>
            </a:endParaRPr>
          </a:p>
        </p:txBody>
      </p:sp>
      <p:sp>
        <p:nvSpPr>
          <p:cNvPr id="13317" name="Text Box 5">
            <a:extLst>
              <a:ext uri="{FF2B5EF4-FFF2-40B4-BE49-F238E27FC236}">
                <a16:creationId xmlns:a16="http://schemas.microsoft.com/office/drawing/2014/main" id="{17F21369-44FE-4C10-8D1F-01D70799C68E}"/>
              </a:ext>
            </a:extLst>
          </p:cNvPr>
          <p:cNvSpPr txBox="1">
            <a:spLocks noChangeArrowheads="1"/>
          </p:cNvSpPr>
          <p:nvPr/>
        </p:nvSpPr>
        <p:spPr bwMode="auto">
          <a:xfrm>
            <a:off x="393476" y="1217114"/>
            <a:ext cx="10866708"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GB" altLang="en-US" sz="2800" dirty="0">
                <a:latin typeface="Calibri" panose="020F0502020204030204" pitchFamily="34" charset="0"/>
                <a:cs typeface="Calibri" panose="020F0502020204030204" pitchFamily="34" charset="0"/>
              </a:rPr>
              <a:t>When a </a:t>
            </a:r>
            <a:r>
              <a:rPr lang="en-GB" altLang="en-US" sz="2800" b="1" dirty="0">
                <a:latin typeface="Calibri" panose="020F0502020204030204" pitchFamily="34" charset="0"/>
                <a:cs typeface="Calibri" panose="020F0502020204030204" pitchFamily="34" charset="0"/>
              </a:rPr>
              <a:t>cell divides </a:t>
            </a:r>
            <a:r>
              <a:rPr lang="en-GB" altLang="en-US" sz="2800" dirty="0">
                <a:latin typeface="Calibri" panose="020F0502020204030204" pitchFamily="34" charset="0"/>
                <a:cs typeface="Calibri" panose="020F0502020204030204" pitchFamily="34" charset="0"/>
              </a:rPr>
              <a:t>the </a:t>
            </a:r>
            <a:r>
              <a:rPr lang="en-GB" altLang="en-US" sz="2800" b="1" dirty="0">
                <a:latin typeface="Calibri" panose="020F0502020204030204" pitchFamily="34" charset="0"/>
                <a:cs typeface="Calibri" panose="020F0502020204030204" pitchFamily="34" charset="0"/>
              </a:rPr>
              <a:t>nucleus</a:t>
            </a:r>
            <a:r>
              <a:rPr lang="en-GB" altLang="en-US" sz="2800" dirty="0">
                <a:latin typeface="Calibri" panose="020F0502020204030204" pitchFamily="34" charset="0"/>
                <a:cs typeface="Calibri" panose="020F0502020204030204" pitchFamily="34" charset="0"/>
              </a:rPr>
              <a:t> makes a </a:t>
            </a:r>
            <a:r>
              <a:rPr lang="en-GB" altLang="en-US" sz="2800" b="1" dirty="0">
                <a:latin typeface="Calibri" panose="020F0502020204030204" pitchFamily="34" charset="0"/>
                <a:cs typeface="Calibri" panose="020F0502020204030204" pitchFamily="34" charset="0"/>
              </a:rPr>
              <a:t>copy</a:t>
            </a:r>
            <a:r>
              <a:rPr lang="en-GB" altLang="en-US" sz="2800" dirty="0">
                <a:latin typeface="Calibri" panose="020F0502020204030204" pitchFamily="34" charset="0"/>
                <a:cs typeface="Calibri" panose="020F0502020204030204" pitchFamily="34" charset="0"/>
              </a:rPr>
              <a:t> of itself, and then it </a:t>
            </a:r>
            <a:r>
              <a:rPr lang="en-GB" altLang="en-US" sz="2800" b="1" dirty="0">
                <a:latin typeface="Calibri" panose="020F0502020204030204" pitchFamily="34" charset="0"/>
                <a:cs typeface="Calibri" panose="020F0502020204030204" pitchFamily="34" charset="0"/>
              </a:rPr>
              <a:t>divides</a:t>
            </a:r>
          </a:p>
        </p:txBody>
      </p:sp>
      <p:pic>
        <p:nvPicPr>
          <p:cNvPr id="2053" name="Picture 5" descr="Image result for cell photo">
            <a:hlinkClick r:id="rId3"/>
            <a:extLst>
              <a:ext uri="{FF2B5EF4-FFF2-40B4-BE49-F238E27FC236}">
                <a16:creationId xmlns:a16="http://schemas.microsoft.com/office/drawing/2014/main" id="{C9CD23E9-FFA1-487C-B9AA-BCBA33F601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367" y="2299640"/>
            <a:ext cx="4112532" cy="24675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Lettering Pencil Sticker for iOS &amp; Android | GIPHY">
            <a:extLst>
              <a:ext uri="{FF2B5EF4-FFF2-40B4-BE49-F238E27FC236}">
                <a16:creationId xmlns:a16="http://schemas.microsoft.com/office/drawing/2014/main" id="{66043149-C58B-4E49-A36B-54119D16728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363343" flipH="1">
            <a:off x="10881558" y="644247"/>
            <a:ext cx="1192681" cy="1023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Effect transition="in" filter="fade">
                                      <p:cBhvr>
                                        <p:cTn id="12" dur="500"/>
                                        <p:tgtEl>
                                          <p:spTgt spid="5222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2227">
                                            <p:txEl>
                                              <p:pRg st="1" end="1"/>
                                            </p:txEl>
                                          </p:spTgt>
                                        </p:tgtEl>
                                        <p:attrNameLst>
                                          <p:attrName>style.visibility</p:attrName>
                                        </p:attrNameLst>
                                      </p:cBhvr>
                                      <p:to>
                                        <p:strVal val="visible"/>
                                      </p:to>
                                    </p:set>
                                    <p:animEffect transition="in" filter="fade">
                                      <p:cBhvr>
                                        <p:cTn id="15" dur="500"/>
                                        <p:tgtEl>
                                          <p:spTgt spid="5222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2227">
                                            <p:txEl>
                                              <p:pRg st="2" end="2"/>
                                            </p:txEl>
                                          </p:spTgt>
                                        </p:tgtEl>
                                        <p:attrNameLst>
                                          <p:attrName>style.visibility</p:attrName>
                                        </p:attrNameLst>
                                      </p:cBhvr>
                                      <p:to>
                                        <p:strVal val="visible"/>
                                      </p:to>
                                    </p:set>
                                    <p:animEffect transition="in" filter="fade">
                                      <p:cBhvr>
                                        <p:cTn id="18" dur="500"/>
                                        <p:tgtEl>
                                          <p:spTgt spid="5222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500"/>
                                        <p:tgtEl>
                                          <p:spTgt spid="205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2227">
                                            <p:txEl>
                                              <p:pRg st="4" end="4"/>
                                            </p:txEl>
                                          </p:spTgt>
                                        </p:tgtEl>
                                        <p:attrNameLst>
                                          <p:attrName>style.visibility</p:attrName>
                                        </p:attrNameLst>
                                      </p:cBhvr>
                                      <p:to>
                                        <p:strVal val="visible"/>
                                      </p:to>
                                    </p:set>
                                    <p:animEffect transition="in" filter="fade">
                                      <p:cBhvr>
                                        <p:cTn id="28" dur="500"/>
                                        <p:tgtEl>
                                          <p:spTgt spid="52227">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2227">
                                            <p:txEl>
                                              <p:pRg st="5" end="5"/>
                                            </p:txEl>
                                          </p:spTgt>
                                        </p:tgtEl>
                                        <p:attrNameLst>
                                          <p:attrName>style.visibility</p:attrName>
                                        </p:attrNameLst>
                                      </p:cBhvr>
                                      <p:to>
                                        <p:strVal val="visible"/>
                                      </p:to>
                                    </p:set>
                                    <p:animEffect transition="in" filter="fade">
                                      <p:cBhvr>
                                        <p:cTn id="31" dur="500"/>
                                        <p:tgtEl>
                                          <p:spTgt spid="52227">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2227">
                                            <p:txEl>
                                              <p:pRg st="6" end="6"/>
                                            </p:txEl>
                                          </p:spTgt>
                                        </p:tgtEl>
                                        <p:attrNameLst>
                                          <p:attrName>style.visibility</p:attrName>
                                        </p:attrNameLst>
                                      </p:cBhvr>
                                      <p:to>
                                        <p:strVal val="visible"/>
                                      </p:to>
                                    </p:set>
                                    <p:animEffect transition="in" filter="fade">
                                      <p:cBhvr>
                                        <p:cTn id="34" dur="500"/>
                                        <p:tgtEl>
                                          <p:spTgt spid="52227">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2227">
                                            <p:txEl>
                                              <p:pRg st="8" end="8"/>
                                            </p:txEl>
                                          </p:spTgt>
                                        </p:tgtEl>
                                        <p:attrNameLst>
                                          <p:attrName>style.visibility</p:attrName>
                                        </p:attrNameLst>
                                      </p:cBhvr>
                                      <p:to>
                                        <p:strVal val="visible"/>
                                      </p:to>
                                    </p:set>
                                    <p:animEffect transition="in" filter="fade">
                                      <p:cBhvr>
                                        <p:cTn id="39" dur="500"/>
                                        <p:tgtEl>
                                          <p:spTgt spid="52227">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2227">
                                            <p:txEl>
                                              <p:pRg st="10" end="10"/>
                                            </p:txEl>
                                          </p:spTgt>
                                        </p:tgtEl>
                                        <p:attrNameLst>
                                          <p:attrName>style.visibility</p:attrName>
                                        </p:attrNameLst>
                                      </p:cBhvr>
                                      <p:to>
                                        <p:strVal val="visible"/>
                                      </p:to>
                                    </p:set>
                                    <p:animEffect transition="in" filter="fade">
                                      <p:cBhvr>
                                        <p:cTn id="44" dur="500"/>
                                        <p:tgtEl>
                                          <p:spTgt spid="522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F89A-F97F-46B7-AD0E-FE3AF2293823}"/>
              </a:ext>
            </a:extLst>
          </p:cNvPr>
          <p:cNvSpPr>
            <a:spLocks noGrp="1"/>
          </p:cNvSpPr>
          <p:nvPr>
            <p:ph type="title"/>
          </p:nvPr>
        </p:nvSpPr>
        <p:spPr>
          <a:xfrm>
            <a:off x="548861" y="-141657"/>
            <a:ext cx="10515600" cy="1325563"/>
          </a:xfrm>
        </p:spPr>
        <p:txBody>
          <a:bodyPr/>
          <a:lstStyle/>
          <a:p>
            <a:r>
              <a:rPr lang="en-GB" dirty="0"/>
              <a:t>Chromosomes</a:t>
            </a:r>
          </a:p>
        </p:txBody>
      </p:sp>
      <p:pic>
        <p:nvPicPr>
          <p:cNvPr id="7170" name="Picture 2" descr="Image result for karyotype">
            <a:hlinkClick r:id="rId2"/>
            <a:extLst>
              <a:ext uri="{FF2B5EF4-FFF2-40B4-BE49-F238E27FC236}">
                <a16:creationId xmlns:a16="http://schemas.microsoft.com/office/drawing/2014/main" id="{E1472D27-5741-4B91-BB4F-1CE7F71DD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596" y="3971346"/>
            <a:ext cx="2857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DC0AFF6-8F17-431D-B1FF-3114CE51E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6" y="962655"/>
            <a:ext cx="6486796" cy="4490188"/>
          </a:xfrm>
          <a:prstGeom prst="rect">
            <a:avLst/>
          </a:prstGeom>
        </p:spPr>
      </p:pic>
      <p:sp>
        <p:nvSpPr>
          <p:cNvPr id="8" name="Rectangle 7">
            <a:extLst>
              <a:ext uri="{FF2B5EF4-FFF2-40B4-BE49-F238E27FC236}">
                <a16:creationId xmlns:a16="http://schemas.microsoft.com/office/drawing/2014/main" id="{82E5EE27-2DDC-40CB-8E00-05048B64505F}"/>
              </a:ext>
            </a:extLst>
          </p:cNvPr>
          <p:cNvSpPr/>
          <p:nvPr/>
        </p:nvSpPr>
        <p:spPr>
          <a:xfrm>
            <a:off x="3948248" y="5452843"/>
            <a:ext cx="3013166" cy="221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421E0B8-4701-4722-BFFC-6E89FECA704C}"/>
              </a:ext>
            </a:extLst>
          </p:cNvPr>
          <p:cNvSpPr txBox="1"/>
          <p:nvPr/>
        </p:nvSpPr>
        <p:spPr>
          <a:xfrm>
            <a:off x="5931623" y="616581"/>
            <a:ext cx="6408337" cy="3354765"/>
          </a:xfrm>
          <a:prstGeom prst="rect">
            <a:avLst/>
          </a:prstGeom>
          <a:noFill/>
        </p:spPr>
        <p:txBody>
          <a:bodyPr wrap="square" rtlCol="0">
            <a:spAutoFit/>
          </a:bodyPr>
          <a:lstStyle/>
          <a:p>
            <a:pPr marL="457200" indent="-457200">
              <a:buFont typeface="Arial" panose="020B0604020202020204" pitchFamily="34" charset="0"/>
              <a:buChar char="•"/>
            </a:pPr>
            <a:r>
              <a:rPr lang="en-GB" sz="2800" b="1" dirty="0"/>
              <a:t>Body cells </a:t>
            </a:r>
            <a:r>
              <a:rPr lang="en-GB" sz="2800" dirty="0"/>
              <a:t>have </a:t>
            </a:r>
            <a:r>
              <a:rPr lang="en-GB" sz="2800" b="1" dirty="0"/>
              <a:t>2</a:t>
            </a:r>
            <a:r>
              <a:rPr lang="en-GB" sz="2800" dirty="0"/>
              <a:t> matching sets of</a:t>
            </a:r>
          </a:p>
          <a:p>
            <a:r>
              <a:rPr lang="en-GB" sz="2800" dirty="0"/>
              <a:t>      chromosomes (one from each parent)</a:t>
            </a:r>
          </a:p>
          <a:p>
            <a:pPr marL="457200" indent="-457200">
              <a:buFont typeface="Arial" panose="020B0604020202020204" pitchFamily="34" charset="0"/>
              <a:buChar char="•"/>
            </a:pPr>
            <a:endParaRPr lang="en-GB" sz="800" dirty="0"/>
          </a:p>
          <a:p>
            <a:pPr marL="457200" indent="-457200">
              <a:buFont typeface="Arial" panose="020B0604020202020204" pitchFamily="34" charset="0"/>
              <a:buChar char="•"/>
            </a:pPr>
            <a:r>
              <a:rPr lang="en-GB" sz="2800" dirty="0"/>
              <a:t>As they have 2 sets, they are said to</a:t>
            </a:r>
          </a:p>
          <a:p>
            <a:r>
              <a:rPr lang="en-GB" sz="2800" dirty="0"/>
              <a:t>      be ‘</a:t>
            </a:r>
            <a:r>
              <a:rPr lang="en-GB" sz="2800" b="1" dirty="0"/>
              <a:t>diploid</a:t>
            </a:r>
            <a:r>
              <a:rPr lang="en-GB" sz="2800" dirty="0"/>
              <a:t>’</a:t>
            </a:r>
          </a:p>
          <a:p>
            <a:pPr marL="457200" indent="-457200">
              <a:buFont typeface="Arial" panose="020B0604020202020204" pitchFamily="34" charset="0"/>
              <a:buChar char="•"/>
            </a:pPr>
            <a:endParaRPr lang="en-GB" sz="800" dirty="0"/>
          </a:p>
          <a:p>
            <a:pPr marL="457200" indent="-457200">
              <a:buFont typeface="Arial" panose="020B0604020202020204" pitchFamily="34" charset="0"/>
              <a:buChar char="•"/>
            </a:pPr>
            <a:r>
              <a:rPr lang="en-GB" sz="2800" b="1" dirty="0"/>
              <a:t>Gametes</a:t>
            </a:r>
            <a:r>
              <a:rPr lang="en-GB" sz="2800" dirty="0"/>
              <a:t> (sperms and eggs) are</a:t>
            </a:r>
          </a:p>
          <a:p>
            <a:r>
              <a:rPr lang="en-GB" sz="2800" dirty="0"/>
              <a:t>     ‘</a:t>
            </a:r>
            <a:r>
              <a:rPr lang="en-GB" sz="2800" b="1" dirty="0"/>
              <a:t>haploid</a:t>
            </a:r>
            <a:r>
              <a:rPr lang="en-GB" sz="2800" dirty="0"/>
              <a:t>’ –they only have </a:t>
            </a:r>
            <a:r>
              <a:rPr lang="en-GB" sz="2800" b="1" dirty="0"/>
              <a:t>one</a:t>
            </a:r>
            <a:r>
              <a:rPr lang="en-GB" sz="2800" dirty="0"/>
              <a:t> set</a:t>
            </a:r>
          </a:p>
          <a:p>
            <a:pPr marL="457200" indent="-457200">
              <a:buFont typeface="Arial" panose="020B0604020202020204" pitchFamily="34" charset="0"/>
              <a:buChar char="•"/>
            </a:pPr>
            <a:endParaRPr lang="en-GB" sz="2800" dirty="0"/>
          </a:p>
        </p:txBody>
      </p:sp>
      <p:sp>
        <p:nvSpPr>
          <p:cNvPr id="10" name="TextBox 9">
            <a:extLst>
              <a:ext uri="{FF2B5EF4-FFF2-40B4-BE49-F238E27FC236}">
                <a16:creationId xmlns:a16="http://schemas.microsoft.com/office/drawing/2014/main" id="{D47AC137-0663-4ABF-AB72-01AFC98AB8A5}"/>
              </a:ext>
            </a:extLst>
          </p:cNvPr>
          <p:cNvSpPr txBox="1"/>
          <p:nvPr/>
        </p:nvSpPr>
        <p:spPr>
          <a:xfrm>
            <a:off x="10024009" y="3971346"/>
            <a:ext cx="2080905" cy="2308324"/>
          </a:xfrm>
          <a:prstGeom prst="rect">
            <a:avLst/>
          </a:prstGeom>
          <a:noFill/>
        </p:spPr>
        <p:txBody>
          <a:bodyPr wrap="square" rtlCol="0">
            <a:spAutoFit/>
          </a:bodyPr>
          <a:lstStyle/>
          <a:p>
            <a:r>
              <a:rPr lang="en-GB" dirty="0"/>
              <a:t>The diploid number for </a:t>
            </a:r>
            <a:r>
              <a:rPr lang="en-GB" b="1" dirty="0"/>
              <a:t>human cells </a:t>
            </a:r>
            <a:r>
              <a:rPr lang="en-GB" dirty="0"/>
              <a:t>is </a:t>
            </a:r>
            <a:r>
              <a:rPr lang="en-GB" b="1" dirty="0"/>
              <a:t>46</a:t>
            </a:r>
            <a:r>
              <a:rPr lang="en-GB" dirty="0"/>
              <a:t> (2 x sets of 23 chromosomes)</a:t>
            </a:r>
          </a:p>
          <a:p>
            <a:endParaRPr lang="en-GB" dirty="0"/>
          </a:p>
          <a:p>
            <a:r>
              <a:rPr lang="en-GB" dirty="0"/>
              <a:t>Other species have </a:t>
            </a:r>
            <a:r>
              <a:rPr lang="en-GB" b="1" dirty="0"/>
              <a:t>different numbers </a:t>
            </a:r>
            <a:r>
              <a:rPr lang="en-GB" dirty="0"/>
              <a:t>of chromosomes</a:t>
            </a:r>
          </a:p>
        </p:txBody>
      </p:sp>
      <p:sp>
        <p:nvSpPr>
          <p:cNvPr id="11" name="TextBox 10">
            <a:extLst>
              <a:ext uri="{FF2B5EF4-FFF2-40B4-BE49-F238E27FC236}">
                <a16:creationId xmlns:a16="http://schemas.microsoft.com/office/drawing/2014/main" id="{67574D5E-4102-41FC-88FF-E849C4F36E02}"/>
              </a:ext>
            </a:extLst>
          </p:cNvPr>
          <p:cNvSpPr txBox="1"/>
          <p:nvPr/>
        </p:nvSpPr>
        <p:spPr>
          <a:xfrm>
            <a:off x="153925" y="5603048"/>
            <a:ext cx="6624758" cy="954107"/>
          </a:xfrm>
          <a:prstGeom prst="rect">
            <a:avLst/>
          </a:prstGeom>
          <a:noFill/>
          <a:ln>
            <a:solidFill>
              <a:schemeClr val="tx1"/>
            </a:solidFill>
          </a:ln>
        </p:spPr>
        <p:txBody>
          <a:bodyPr wrap="square" rtlCol="0">
            <a:spAutoFit/>
          </a:bodyPr>
          <a:lstStyle/>
          <a:p>
            <a:r>
              <a:rPr lang="en-GB" sz="2800" dirty="0"/>
              <a:t>Before a cell can divide </a:t>
            </a:r>
            <a:r>
              <a:rPr lang="en-GB" sz="2800" b="1" dirty="0"/>
              <a:t>all</a:t>
            </a:r>
            <a:r>
              <a:rPr lang="en-GB" sz="2800" dirty="0"/>
              <a:t> the </a:t>
            </a:r>
            <a:r>
              <a:rPr lang="en-GB" sz="2800" b="1" dirty="0"/>
              <a:t>DNA</a:t>
            </a:r>
            <a:r>
              <a:rPr lang="en-GB" sz="2800" dirty="0"/>
              <a:t> in </a:t>
            </a:r>
            <a:r>
              <a:rPr lang="en-GB" sz="2800" b="1" dirty="0"/>
              <a:t>all</a:t>
            </a:r>
            <a:r>
              <a:rPr lang="en-GB" sz="2800" dirty="0"/>
              <a:t> the </a:t>
            </a:r>
            <a:r>
              <a:rPr lang="en-GB" sz="2800" b="1" dirty="0"/>
              <a:t>chromosomes</a:t>
            </a:r>
            <a:r>
              <a:rPr lang="en-GB" sz="2800" dirty="0"/>
              <a:t> must be </a:t>
            </a:r>
            <a:r>
              <a:rPr lang="en-GB" sz="2800" b="1" dirty="0"/>
              <a:t>replicated</a:t>
            </a:r>
            <a:r>
              <a:rPr lang="en-GB" sz="2800" dirty="0"/>
              <a:t> (copied)</a:t>
            </a:r>
          </a:p>
        </p:txBody>
      </p:sp>
      <p:pic>
        <p:nvPicPr>
          <p:cNvPr id="12" name="Picture 2" descr="Lettering Pencil Sticker for iOS &amp; Android | GIPHY">
            <a:extLst>
              <a:ext uri="{FF2B5EF4-FFF2-40B4-BE49-F238E27FC236}">
                <a16:creationId xmlns:a16="http://schemas.microsoft.com/office/drawing/2014/main" id="{47DF79C5-1C9F-4677-B634-938469F5EFE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363343" flipH="1">
            <a:off x="6355770" y="5544442"/>
            <a:ext cx="1192681" cy="1023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fade">
                                      <p:cBhvr>
                                        <p:cTn id="20" dur="500"/>
                                        <p:tgtEl>
                                          <p:spTgt spid="71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fade">
                                      <p:cBhvr>
                                        <p:cTn id="36" dur="500"/>
                                        <p:tgtEl>
                                          <p:spTgt spid="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ABFB-944A-44F6-92F2-DFB492442C6D}"/>
              </a:ext>
            </a:extLst>
          </p:cNvPr>
          <p:cNvSpPr>
            <a:spLocks noGrp="1"/>
          </p:cNvSpPr>
          <p:nvPr>
            <p:ph type="title"/>
          </p:nvPr>
        </p:nvSpPr>
        <p:spPr>
          <a:xfrm>
            <a:off x="456461" y="-81666"/>
            <a:ext cx="10515600" cy="1325563"/>
          </a:xfrm>
        </p:spPr>
        <p:txBody>
          <a:bodyPr/>
          <a:lstStyle/>
          <a:p>
            <a:r>
              <a:rPr lang="en-GB" dirty="0"/>
              <a:t>Copying Chromosomes</a:t>
            </a:r>
          </a:p>
        </p:txBody>
      </p:sp>
      <p:sp>
        <p:nvSpPr>
          <p:cNvPr id="5" name="Rectangle 3">
            <a:extLst>
              <a:ext uri="{FF2B5EF4-FFF2-40B4-BE49-F238E27FC236}">
                <a16:creationId xmlns:a16="http://schemas.microsoft.com/office/drawing/2014/main" id="{A835608B-C820-48CD-ADF2-250319E87B59}"/>
              </a:ext>
            </a:extLst>
          </p:cNvPr>
          <p:cNvSpPr txBox="1">
            <a:spLocks noGrp="1" noChangeArrowheads="1"/>
          </p:cNvSpPr>
          <p:nvPr>
            <p:ph idx="1"/>
          </p:nvPr>
        </p:nvSpPr>
        <p:spPr>
          <a:xfrm>
            <a:off x="456461" y="986936"/>
            <a:ext cx="11066755" cy="298187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latin typeface="Calibri" panose="020F0502020204030204" pitchFamily="34" charset="0"/>
                <a:cs typeface="Calibri" panose="020F0502020204030204" pitchFamily="34" charset="0"/>
              </a:rPr>
              <a:t>Chromosomes are </a:t>
            </a:r>
            <a:r>
              <a:rPr lang="en-GB" altLang="en-US" b="1" dirty="0">
                <a:latin typeface="Calibri" panose="020F0502020204030204" pitchFamily="34" charset="0"/>
                <a:cs typeface="Calibri" panose="020F0502020204030204" pitchFamily="34" charset="0"/>
              </a:rPr>
              <a:t>copied</a:t>
            </a:r>
            <a:r>
              <a:rPr lang="en-GB" altLang="en-US" dirty="0">
                <a:latin typeface="Calibri" panose="020F0502020204030204" pitchFamily="34" charset="0"/>
                <a:cs typeface="Calibri" panose="020F0502020204030204" pitchFamily="34" charset="0"/>
              </a:rPr>
              <a:t> so that each new cell will have a </a:t>
            </a:r>
            <a:r>
              <a:rPr lang="en-GB" altLang="en-US" b="1" dirty="0">
                <a:latin typeface="Calibri" panose="020F0502020204030204" pitchFamily="34" charset="0"/>
                <a:cs typeface="Calibri" panose="020F0502020204030204" pitchFamily="34" charset="0"/>
              </a:rPr>
              <a:t>complete copy</a:t>
            </a:r>
          </a:p>
          <a:p>
            <a:pPr marL="0" indent="0">
              <a:buNone/>
            </a:pPr>
            <a:r>
              <a:rPr lang="en-GB" altLang="en-US" dirty="0">
                <a:latin typeface="Calibri" panose="020F0502020204030204" pitchFamily="34" charset="0"/>
                <a:cs typeface="Calibri" panose="020F0502020204030204" pitchFamily="34" charset="0"/>
              </a:rPr>
              <a:t>   of the </a:t>
            </a:r>
            <a:r>
              <a:rPr lang="en-GB" altLang="en-US" b="1" dirty="0">
                <a:latin typeface="Calibri" panose="020F0502020204030204" pitchFamily="34" charset="0"/>
                <a:cs typeface="Calibri" panose="020F0502020204030204" pitchFamily="34" charset="0"/>
              </a:rPr>
              <a:t>genetic information </a:t>
            </a:r>
            <a:r>
              <a:rPr lang="en-GB" altLang="en-US" dirty="0">
                <a:latin typeface="Calibri" panose="020F0502020204030204" pitchFamily="34" charset="0"/>
                <a:cs typeface="Calibri" panose="020F0502020204030204" pitchFamily="34" charset="0"/>
              </a:rPr>
              <a:t>needed to develop</a:t>
            </a:r>
          </a:p>
          <a:p>
            <a:pPr marL="0" indent="0">
              <a:buNone/>
            </a:pPr>
            <a:endParaRPr lang="en-GB" altLang="en-US" sz="800" dirty="0">
              <a:latin typeface="Calibri" panose="020F0502020204030204" pitchFamily="34" charset="0"/>
              <a:cs typeface="Calibri" panose="020F0502020204030204" pitchFamily="34" charset="0"/>
            </a:endParaRPr>
          </a:p>
          <a:p>
            <a:r>
              <a:rPr lang="en-GB" altLang="en-US" b="1" dirty="0">
                <a:latin typeface="Calibri" panose="020F0502020204030204" pitchFamily="34" charset="0"/>
                <a:cs typeface="Calibri" panose="020F0502020204030204" pitchFamily="34" charset="0"/>
              </a:rPr>
              <a:t>Every new cell </a:t>
            </a:r>
            <a:r>
              <a:rPr lang="en-GB" altLang="en-US" dirty="0">
                <a:latin typeface="Calibri" panose="020F0502020204030204" pitchFamily="34" charset="0"/>
                <a:cs typeface="Calibri" panose="020F0502020204030204" pitchFamily="34" charset="0"/>
              </a:rPr>
              <a:t>produced by cell division needs a </a:t>
            </a:r>
            <a:r>
              <a:rPr lang="en-GB" altLang="en-US" b="1" dirty="0">
                <a:latin typeface="Calibri" panose="020F0502020204030204" pitchFamily="34" charset="0"/>
                <a:cs typeface="Calibri" panose="020F0502020204030204" pitchFamily="34" charset="0"/>
              </a:rPr>
              <a:t>full set </a:t>
            </a:r>
            <a:r>
              <a:rPr lang="en-GB" altLang="en-US" dirty="0">
                <a:latin typeface="Calibri" panose="020F0502020204030204" pitchFamily="34" charset="0"/>
                <a:cs typeface="Calibri" panose="020F0502020204030204" pitchFamily="34" charset="0"/>
              </a:rPr>
              <a:t>of chromosomes</a:t>
            </a:r>
          </a:p>
          <a:p>
            <a:endParaRPr lang="en-GB" altLang="en-US" sz="900" dirty="0">
              <a:latin typeface="Calibri" panose="020F0502020204030204" pitchFamily="34" charset="0"/>
              <a:cs typeface="Calibri" panose="020F0502020204030204" pitchFamily="34" charset="0"/>
            </a:endParaRPr>
          </a:p>
          <a:p>
            <a:r>
              <a:rPr lang="en-GB" altLang="en-US" dirty="0">
                <a:latin typeface="Calibri" panose="020F0502020204030204" pitchFamily="34" charset="0"/>
                <a:cs typeface="Calibri" panose="020F0502020204030204" pitchFamily="34" charset="0"/>
              </a:rPr>
              <a:t>When you look at a nucleus under a microscope you don’t normally see the</a:t>
            </a:r>
          </a:p>
          <a:p>
            <a:pPr marL="0" indent="0">
              <a:buNone/>
            </a:pPr>
            <a:r>
              <a:rPr lang="en-GB" altLang="en-US" dirty="0">
                <a:latin typeface="Calibri" panose="020F0502020204030204" pitchFamily="34" charset="0"/>
                <a:cs typeface="Calibri" panose="020F0502020204030204" pitchFamily="34" charset="0"/>
              </a:rPr>
              <a:t>   chromosomes, as they are </a:t>
            </a:r>
            <a:r>
              <a:rPr lang="en-GB" altLang="en-US" b="1" dirty="0">
                <a:latin typeface="Calibri" panose="020F0502020204030204" pitchFamily="34" charset="0"/>
                <a:cs typeface="Calibri" panose="020F0502020204030204" pitchFamily="34" charset="0"/>
              </a:rPr>
              <a:t>unwound</a:t>
            </a:r>
            <a:r>
              <a:rPr lang="en-GB" altLang="en-US" dirty="0">
                <a:latin typeface="Calibri" panose="020F0502020204030204" pitchFamily="34" charset="0"/>
                <a:cs typeface="Calibri" panose="020F0502020204030204" pitchFamily="34" charset="0"/>
              </a:rPr>
              <a:t> and are being </a:t>
            </a:r>
            <a:r>
              <a:rPr lang="en-GB" altLang="en-US" b="1" dirty="0">
                <a:latin typeface="Calibri" panose="020F0502020204030204" pitchFamily="34" charset="0"/>
                <a:cs typeface="Calibri" panose="020F0502020204030204" pitchFamily="34" charset="0"/>
              </a:rPr>
              <a:t>replicated</a:t>
            </a:r>
          </a:p>
          <a:p>
            <a:pPr marL="0" indent="0">
              <a:buNone/>
            </a:pPr>
            <a:endParaRPr lang="en-GB" altLang="en-US" dirty="0">
              <a:latin typeface="Comic Sans MS" panose="030F0702030302020204" pitchFamily="66" charset="0"/>
            </a:endParaRPr>
          </a:p>
        </p:txBody>
      </p:sp>
      <p:pic>
        <p:nvPicPr>
          <p:cNvPr id="7" name="Picture 6">
            <a:extLst>
              <a:ext uri="{FF2B5EF4-FFF2-40B4-BE49-F238E27FC236}">
                <a16:creationId xmlns:a16="http://schemas.microsoft.com/office/drawing/2014/main" id="{E3B0FE24-6FCA-48CF-993C-FBBB1A75B675}"/>
              </a:ext>
            </a:extLst>
          </p:cNvPr>
          <p:cNvPicPr>
            <a:picLocks noChangeAspect="1"/>
          </p:cNvPicPr>
          <p:nvPr/>
        </p:nvPicPr>
        <p:blipFill rotWithShape="1">
          <a:blip r:embed="rId2">
            <a:extLst>
              <a:ext uri="{28A0092B-C50C-407E-A947-70E740481C1C}">
                <a14:useLocalDpi xmlns:a14="http://schemas.microsoft.com/office/drawing/2010/main" val="0"/>
              </a:ext>
            </a:extLst>
          </a:blip>
          <a:srcRect l="7233" t="6603" r="16556"/>
          <a:stretch/>
        </p:blipFill>
        <p:spPr>
          <a:xfrm>
            <a:off x="2608258" y="4128116"/>
            <a:ext cx="5113539" cy="2404845"/>
          </a:xfrm>
          <a:prstGeom prst="rect">
            <a:avLst/>
          </a:prstGeom>
        </p:spPr>
      </p:pic>
      <p:sp>
        <p:nvSpPr>
          <p:cNvPr id="8" name="TextBox 7">
            <a:extLst>
              <a:ext uri="{FF2B5EF4-FFF2-40B4-BE49-F238E27FC236}">
                <a16:creationId xmlns:a16="http://schemas.microsoft.com/office/drawing/2014/main" id="{CF380187-1E3B-49F0-BB7B-4C574E14A3AF}"/>
              </a:ext>
            </a:extLst>
          </p:cNvPr>
          <p:cNvSpPr txBox="1"/>
          <p:nvPr/>
        </p:nvSpPr>
        <p:spPr>
          <a:xfrm>
            <a:off x="535367" y="4361043"/>
            <a:ext cx="2840854" cy="1938992"/>
          </a:xfrm>
          <a:prstGeom prst="rect">
            <a:avLst/>
          </a:prstGeom>
          <a:noFill/>
        </p:spPr>
        <p:txBody>
          <a:bodyPr wrap="square" rtlCol="0">
            <a:spAutoFit/>
          </a:bodyPr>
          <a:lstStyle/>
          <a:p>
            <a:r>
              <a:rPr lang="en-GB" sz="2400" dirty="0"/>
              <a:t>Chromosomes appear as 2 </a:t>
            </a:r>
            <a:r>
              <a:rPr lang="en-GB" sz="2400" b="1" dirty="0"/>
              <a:t>identical</a:t>
            </a:r>
            <a:r>
              <a:rPr lang="en-GB" sz="2400" dirty="0"/>
              <a:t> </a:t>
            </a:r>
            <a:r>
              <a:rPr lang="en-GB" sz="2400" b="1" dirty="0"/>
              <a:t>chromatids</a:t>
            </a:r>
            <a:r>
              <a:rPr lang="en-GB" sz="2400" dirty="0"/>
              <a:t> (copies) when cells are about to divide by </a:t>
            </a:r>
            <a:r>
              <a:rPr lang="en-GB" sz="2400" b="1" dirty="0"/>
              <a:t>mitosis</a:t>
            </a:r>
          </a:p>
        </p:txBody>
      </p:sp>
      <p:sp>
        <p:nvSpPr>
          <p:cNvPr id="9" name="TextBox 8">
            <a:extLst>
              <a:ext uri="{FF2B5EF4-FFF2-40B4-BE49-F238E27FC236}">
                <a16:creationId xmlns:a16="http://schemas.microsoft.com/office/drawing/2014/main" id="{85AE0481-B55B-49E7-A2E4-DCA5EA363B1B}"/>
              </a:ext>
            </a:extLst>
          </p:cNvPr>
          <p:cNvSpPr txBox="1"/>
          <p:nvPr/>
        </p:nvSpPr>
        <p:spPr>
          <a:xfrm>
            <a:off x="7699985" y="4326462"/>
            <a:ext cx="4336615" cy="1938992"/>
          </a:xfrm>
          <a:prstGeom prst="rect">
            <a:avLst/>
          </a:prstGeom>
          <a:noFill/>
        </p:spPr>
        <p:txBody>
          <a:bodyPr wrap="square" rtlCol="0">
            <a:spAutoFit/>
          </a:bodyPr>
          <a:lstStyle/>
          <a:p>
            <a:r>
              <a:rPr lang="en-GB" sz="2400" dirty="0"/>
              <a:t>During </a:t>
            </a:r>
            <a:r>
              <a:rPr lang="en-GB" sz="2400" b="1" dirty="0"/>
              <a:t>mitosis</a:t>
            </a:r>
            <a:r>
              <a:rPr lang="en-GB" sz="2400" dirty="0"/>
              <a:t>, the 2 </a:t>
            </a:r>
            <a:r>
              <a:rPr lang="en-GB" sz="2400" b="1" dirty="0"/>
              <a:t>chromatids</a:t>
            </a:r>
            <a:r>
              <a:rPr lang="en-GB" sz="2400" dirty="0"/>
              <a:t> </a:t>
            </a:r>
            <a:r>
              <a:rPr lang="en-GB" sz="2400" b="1" dirty="0"/>
              <a:t>separate</a:t>
            </a:r>
            <a:r>
              <a:rPr lang="en-GB" sz="2400" dirty="0"/>
              <a:t> and become </a:t>
            </a:r>
            <a:r>
              <a:rPr lang="en-GB" sz="2400" b="1" dirty="0"/>
              <a:t>daughter</a:t>
            </a:r>
            <a:r>
              <a:rPr lang="en-GB" sz="2400" dirty="0"/>
              <a:t> </a:t>
            </a:r>
            <a:r>
              <a:rPr lang="en-GB" sz="2400" b="1" dirty="0"/>
              <a:t>chromosomes</a:t>
            </a:r>
            <a:r>
              <a:rPr lang="en-GB" sz="2400" dirty="0"/>
              <a:t>, which are then </a:t>
            </a:r>
            <a:r>
              <a:rPr lang="en-GB" sz="2400" b="1" dirty="0"/>
              <a:t>copied</a:t>
            </a:r>
            <a:r>
              <a:rPr lang="en-GB" sz="2400" dirty="0"/>
              <a:t> </a:t>
            </a:r>
            <a:r>
              <a:rPr lang="en-GB" sz="2400" b="1" dirty="0"/>
              <a:t>again</a:t>
            </a:r>
            <a:r>
              <a:rPr lang="en-GB" sz="2400" dirty="0"/>
              <a:t> the next time the cell divides…</a:t>
            </a:r>
          </a:p>
        </p:txBody>
      </p:sp>
      <p:sp>
        <p:nvSpPr>
          <p:cNvPr id="10" name="TextBox 9">
            <a:extLst>
              <a:ext uri="{FF2B5EF4-FFF2-40B4-BE49-F238E27FC236}">
                <a16:creationId xmlns:a16="http://schemas.microsoft.com/office/drawing/2014/main" id="{AE338CB9-731F-41EB-8D1B-6B8A32B79DE0}"/>
              </a:ext>
            </a:extLst>
          </p:cNvPr>
          <p:cNvSpPr txBox="1"/>
          <p:nvPr/>
        </p:nvSpPr>
        <p:spPr>
          <a:xfrm>
            <a:off x="4463440" y="5013095"/>
            <a:ext cx="2032609" cy="584775"/>
          </a:xfrm>
          <a:prstGeom prst="rect">
            <a:avLst/>
          </a:prstGeom>
          <a:solidFill>
            <a:schemeClr val="bg1"/>
          </a:solidFill>
        </p:spPr>
        <p:txBody>
          <a:bodyPr wrap="square" rtlCol="0">
            <a:spAutoFit/>
          </a:bodyPr>
          <a:lstStyle/>
          <a:p>
            <a:r>
              <a:rPr lang="en-GB" sz="1600" b="1" dirty="0"/>
              <a:t>centromere holds the chromatids together</a:t>
            </a:r>
          </a:p>
        </p:txBody>
      </p:sp>
    </p:spTree>
    <p:extLst>
      <p:ext uri="{BB962C8B-B14F-4D97-AF65-F5344CB8AC3E}">
        <p14:creationId xmlns:p14="http://schemas.microsoft.com/office/powerpoint/2010/main" val="5465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52CB-75C9-481A-AC0C-1D8961C5B7A0}"/>
              </a:ext>
            </a:extLst>
          </p:cNvPr>
          <p:cNvSpPr>
            <a:spLocks noGrp="1"/>
          </p:cNvSpPr>
          <p:nvPr>
            <p:ph type="title"/>
          </p:nvPr>
        </p:nvSpPr>
        <p:spPr/>
        <p:txBody>
          <a:bodyPr/>
          <a:lstStyle/>
          <a:p>
            <a:r>
              <a:rPr lang="en-GB" dirty="0"/>
              <a:t>Learning Intentions</a:t>
            </a:r>
          </a:p>
        </p:txBody>
      </p:sp>
      <p:sp>
        <p:nvSpPr>
          <p:cNvPr id="3" name="Content Placeholder 2">
            <a:extLst>
              <a:ext uri="{FF2B5EF4-FFF2-40B4-BE49-F238E27FC236}">
                <a16:creationId xmlns:a16="http://schemas.microsoft.com/office/drawing/2014/main" id="{809D2F11-232A-4B8A-93D8-C02B630B5C9E}"/>
              </a:ext>
            </a:extLst>
          </p:cNvPr>
          <p:cNvSpPr>
            <a:spLocks noGrp="1"/>
          </p:cNvSpPr>
          <p:nvPr>
            <p:ph idx="1"/>
          </p:nvPr>
        </p:nvSpPr>
        <p:spPr>
          <a:xfrm>
            <a:off x="1319463" y="1825625"/>
            <a:ext cx="4166937" cy="4351338"/>
          </a:xfrm>
        </p:spPr>
        <p:txBody>
          <a:bodyPr/>
          <a:lstStyle/>
          <a:p>
            <a:pPr>
              <a:buFontTx/>
              <a:buChar char="-"/>
            </a:pPr>
            <a:r>
              <a:rPr lang="en-GB" dirty="0"/>
              <a:t>Learn about the importance of cell division</a:t>
            </a:r>
          </a:p>
          <a:p>
            <a:pPr>
              <a:buFontTx/>
              <a:buChar char="-"/>
            </a:pPr>
            <a:r>
              <a:rPr lang="en-GB" dirty="0"/>
              <a:t>Identify the different stages of mitosis </a:t>
            </a:r>
          </a:p>
        </p:txBody>
      </p:sp>
      <p:sp>
        <p:nvSpPr>
          <p:cNvPr id="4" name="Title 1">
            <a:extLst>
              <a:ext uri="{FF2B5EF4-FFF2-40B4-BE49-F238E27FC236}">
                <a16:creationId xmlns:a16="http://schemas.microsoft.com/office/drawing/2014/main" id="{5D00A3CF-110D-4639-9ABC-982A4D85F8D4}"/>
              </a:ext>
            </a:extLst>
          </p:cNvPr>
          <p:cNvSpPr txBox="1">
            <a:spLocks/>
          </p:cNvSpPr>
          <p:nvPr/>
        </p:nvSpPr>
        <p:spPr>
          <a:xfrm>
            <a:off x="6589295"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Success Criteria</a:t>
            </a:r>
          </a:p>
        </p:txBody>
      </p:sp>
      <p:sp>
        <p:nvSpPr>
          <p:cNvPr id="5" name="Content Placeholder 2">
            <a:extLst>
              <a:ext uri="{FF2B5EF4-FFF2-40B4-BE49-F238E27FC236}">
                <a16:creationId xmlns:a16="http://schemas.microsoft.com/office/drawing/2014/main" id="{7FE4E999-9345-4EAB-B378-BE7E5EDAFB1E}"/>
              </a:ext>
            </a:extLst>
          </p:cNvPr>
          <p:cNvSpPr txBox="1">
            <a:spLocks/>
          </p:cNvSpPr>
          <p:nvPr/>
        </p:nvSpPr>
        <p:spPr>
          <a:xfrm>
            <a:off x="7070558" y="1825625"/>
            <a:ext cx="41669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GB" dirty="0"/>
              <a:t>I have made notes on the information from these slides</a:t>
            </a:r>
          </a:p>
          <a:p>
            <a:pPr>
              <a:buFontTx/>
              <a:buChar char="-"/>
            </a:pPr>
            <a:r>
              <a:rPr lang="en-GB" dirty="0"/>
              <a:t>I can correctly identify the order of the stages of mitosis. </a:t>
            </a:r>
          </a:p>
        </p:txBody>
      </p:sp>
    </p:spTree>
    <p:extLst>
      <p:ext uri="{BB962C8B-B14F-4D97-AF65-F5344CB8AC3E}">
        <p14:creationId xmlns:p14="http://schemas.microsoft.com/office/powerpoint/2010/main" val="2047751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69FFE65-9BCF-4B11-A77F-5473E75DDA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6518"/>
          <a:stretch/>
        </p:blipFill>
        <p:spPr>
          <a:xfrm rot="16200000">
            <a:off x="5076490" y="-1936028"/>
            <a:ext cx="4230101" cy="8635012"/>
          </a:xfrm>
        </p:spPr>
      </p:pic>
      <p:sp>
        <p:nvSpPr>
          <p:cNvPr id="6" name="Rectangle 5">
            <a:extLst>
              <a:ext uri="{FF2B5EF4-FFF2-40B4-BE49-F238E27FC236}">
                <a16:creationId xmlns:a16="http://schemas.microsoft.com/office/drawing/2014/main" id="{65E67D7E-72A8-4BC3-82EA-A686E57B65BD}"/>
              </a:ext>
            </a:extLst>
          </p:cNvPr>
          <p:cNvSpPr/>
          <p:nvPr/>
        </p:nvSpPr>
        <p:spPr>
          <a:xfrm>
            <a:off x="2957511" y="108202"/>
            <a:ext cx="6276975" cy="1238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724DBDF0-A723-4FDB-A1CE-833BDEE58B59}"/>
              </a:ext>
            </a:extLst>
          </p:cNvPr>
          <p:cNvGrpSpPr/>
          <p:nvPr/>
        </p:nvGrpSpPr>
        <p:grpSpPr>
          <a:xfrm>
            <a:off x="1228930" y="1483769"/>
            <a:ext cx="1514475" cy="1552575"/>
            <a:chOff x="806644" y="2662237"/>
            <a:chExt cx="1514475" cy="1552575"/>
          </a:xfrm>
        </p:grpSpPr>
        <p:sp>
          <p:nvSpPr>
            <p:cNvPr id="8" name="Oval 7">
              <a:extLst>
                <a:ext uri="{FF2B5EF4-FFF2-40B4-BE49-F238E27FC236}">
                  <a16:creationId xmlns:a16="http://schemas.microsoft.com/office/drawing/2014/main" id="{D8AB7932-203D-4B01-B06D-65CD330FF1DE}"/>
                </a:ext>
              </a:extLst>
            </p:cNvPr>
            <p:cNvSpPr/>
            <p:nvPr/>
          </p:nvSpPr>
          <p:spPr>
            <a:xfrm>
              <a:off x="806644" y="2662237"/>
              <a:ext cx="1514475" cy="155257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111DFFB-80F2-47A9-8EFD-6AA582813FAF}"/>
                </a:ext>
              </a:extLst>
            </p:cNvPr>
            <p:cNvSpPr/>
            <p:nvPr/>
          </p:nvSpPr>
          <p:spPr>
            <a:xfrm>
              <a:off x="1200150" y="3124200"/>
              <a:ext cx="666152" cy="619125"/>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102DB8A2-F7E1-455F-B247-AC117071400F}"/>
                </a:ext>
              </a:extLst>
            </p:cNvPr>
            <p:cNvSpPr/>
            <p:nvPr/>
          </p:nvSpPr>
          <p:spPr>
            <a:xfrm>
              <a:off x="1237950" y="3282401"/>
              <a:ext cx="454191" cy="293196"/>
            </a:xfrm>
            <a:custGeom>
              <a:avLst/>
              <a:gdLst>
                <a:gd name="connsiteX0" fmla="*/ 296846 w 454191"/>
                <a:gd name="connsiteY0" fmla="*/ 127852 h 293196"/>
                <a:gd name="connsiteX1" fmla="*/ 392096 w 454191"/>
                <a:gd name="connsiteY1" fmla="*/ 165952 h 293196"/>
                <a:gd name="connsiteX2" fmla="*/ 363521 w 454191"/>
                <a:gd name="connsiteY2" fmla="*/ 175477 h 293196"/>
                <a:gd name="connsiteX3" fmla="*/ 315896 w 454191"/>
                <a:gd name="connsiteY3" fmla="*/ 194527 h 293196"/>
                <a:gd name="connsiteX4" fmla="*/ 153971 w 454191"/>
                <a:gd name="connsiteY4" fmla="*/ 185002 h 293196"/>
                <a:gd name="connsiteX5" fmla="*/ 144446 w 454191"/>
                <a:gd name="connsiteY5" fmla="*/ 156427 h 293196"/>
                <a:gd name="connsiteX6" fmla="*/ 173021 w 454191"/>
                <a:gd name="connsiteY6" fmla="*/ 146902 h 293196"/>
                <a:gd name="connsiteX7" fmla="*/ 239696 w 454191"/>
                <a:gd name="connsiteY7" fmla="*/ 165952 h 293196"/>
                <a:gd name="connsiteX8" fmla="*/ 268271 w 454191"/>
                <a:gd name="connsiteY8" fmla="*/ 194527 h 293196"/>
                <a:gd name="connsiteX9" fmla="*/ 277796 w 454191"/>
                <a:gd name="connsiteY9" fmla="*/ 223102 h 293196"/>
                <a:gd name="connsiteX10" fmla="*/ 249221 w 454191"/>
                <a:gd name="connsiteY10" fmla="*/ 213577 h 293196"/>
                <a:gd name="connsiteX11" fmla="*/ 296846 w 454191"/>
                <a:gd name="connsiteY11" fmla="*/ 165952 h 293196"/>
                <a:gd name="connsiteX12" fmla="*/ 392096 w 454191"/>
                <a:gd name="connsiteY12" fmla="*/ 175477 h 293196"/>
                <a:gd name="connsiteX13" fmla="*/ 382571 w 454191"/>
                <a:gd name="connsiteY13" fmla="*/ 232627 h 293196"/>
                <a:gd name="connsiteX14" fmla="*/ 306371 w 454191"/>
                <a:gd name="connsiteY14" fmla="*/ 223102 h 293196"/>
                <a:gd name="connsiteX15" fmla="*/ 315896 w 454191"/>
                <a:gd name="connsiteY15" fmla="*/ 146902 h 293196"/>
                <a:gd name="connsiteX16" fmla="*/ 449246 w 454191"/>
                <a:gd name="connsiteY16" fmla="*/ 156427 h 293196"/>
                <a:gd name="connsiteX17" fmla="*/ 439721 w 454191"/>
                <a:gd name="connsiteY17" fmla="*/ 194527 h 293196"/>
                <a:gd name="connsiteX18" fmla="*/ 392096 w 454191"/>
                <a:gd name="connsiteY18" fmla="*/ 223102 h 293196"/>
                <a:gd name="connsiteX19" fmla="*/ 334946 w 454191"/>
                <a:gd name="connsiteY19" fmla="*/ 213577 h 293196"/>
                <a:gd name="connsiteX20" fmla="*/ 315896 w 454191"/>
                <a:gd name="connsiteY20" fmla="*/ 185002 h 293196"/>
                <a:gd name="connsiteX21" fmla="*/ 334946 w 454191"/>
                <a:gd name="connsiteY21" fmla="*/ 32602 h 293196"/>
                <a:gd name="connsiteX22" fmla="*/ 382571 w 454191"/>
                <a:gd name="connsiteY22" fmla="*/ 80227 h 293196"/>
                <a:gd name="connsiteX23" fmla="*/ 373046 w 454191"/>
                <a:gd name="connsiteY23" fmla="*/ 137377 h 293196"/>
                <a:gd name="connsiteX24" fmla="*/ 220646 w 454191"/>
                <a:gd name="connsiteY24" fmla="*/ 127852 h 293196"/>
                <a:gd name="connsiteX25" fmla="*/ 192071 w 454191"/>
                <a:gd name="connsiteY25" fmla="*/ 108802 h 293196"/>
                <a:gd name="connsiteX26" fmla="*/ 211121 w 454191"/>
                <a:gd name="connsiteY26" fmla="*/ 80227 h 293196"/>
                <a:gd name="connsiteX27" fmla="*/ 296846 w 454191"/>
                <a:gd name="connsiteY27" fmla="*/ 89752 h 293196"/>
                <a:gd name="connsiteX28" fmla="*/ 306371 w 454191"/>
                <a:gd name="connsiteY28" fmla="*/ 127852 h 293196"/>
                <a:gd name="connsiteX29" fmla="*/ 153971 w 454191"/>
                <a:gd name="connsiteY29" fmla="*/ 175477 h 293196"/>
                <a:gd name="connsiteX30" fmla="*/ 163496 w 454191"/>
                <a:gd name="connsiteY30" fmla="*/ 108802 h 293196"/>
                <a:gd name="connsiteX31" fmla="*/ 211121 w 454191"/>
                <a:gd name="connsiteY31" fmla="*/ 99277 h 293196"/>
                <a:gd name="connsiteX32" fmla="*/ 296846 w 454191"/>
                <a:gd name="connsiteY32" fmla="*/ 89752 h 293196"/>
                <a:gd name="connsiteX33" fmla="*/ 363521 w 454191"/>
                <a:gd name="connsiteY33" fmla="*/ 99277 h 293196"/>
                <a:gd name="connsiteX34" fmla="*/ 353996 w 454191"/>
                <a:gd name="connsiteY34" fmla="*/ 127852 h 293196"/>
                <a:gd name="connsiteX35" fmla="*/ 296846 w 454191"/>
                <a:gd name="connsiteY35" fmla="*/ 146902 h 293196"/>
                <a:gd name="connsiteX36" fmla="*/ 211121 w 454191"/>
                <a:gd name="connsiteY36" fmla="*/ 108802 h 293196"/>
                <a:gd name="connsiteX37" fmla="*/ 230171 w 454191"/>
                <a:gd name="connsiteY37" fmla="*/ 61177 h 293196"/>
                <a:gd name="connsiteX38" fmla="*/ 268271 w 454191"/>
                <a:gd name="connsiteY38" fmla="*/ 70702 h 293196"/>
                <a:gd name="connsiteX39" fmla="*/ 258746 w 454191"/>
                <a:gd name="connsiteY39" fmla="*/ 99277 h 293196"/>
                <a:gd name="connsiteX40" fmla="*/ 153971 w 454191"/>
                <a:gd name="connsiteY40" fmla="*/ 89752 h 293196"/>
                <a:gd name="connsiteX41" fmla="*/ 144446 w 454191"/>
                <a:gd name="connsiteY41" fmla="*/ 51652 h 293196"/>
                <a:gd name="connsiteX42" fmla="*/ 173021 w 454191"/>
                <a:gd name="connsiteY42" fmla="*/ 42127 h 293196"/>
                <a:gd name="connsiteX43" fmla="*/ 220646 w 454191"/>
                <a:gd name="connsiteY43" fmla="*/ 61177 h 293196"/>
                <a:gd name="connsiteX44" fmla="*/ 201596 w 454191"/>
                <a:gd name="connsiteY44" fmla="*/ 108802 h 293196"/>
                <a:gd name="connsiteX45" fmla="*/ 153971 w 454191"/>
                <a:gd name="connsiteY45" fmla="*/ 99277 h 293196"/>
                <a:gd name="connsiteX46" fmla="*/ 106346 w 454191"/>
                <a:gd name="connsiteY46" fmla="*/ 42127 h 293196"/>
                <a:gd name="connsiteX47" fmla="*/ 163496 w 454191"/>
                <a:gd name="connsiteY47" fmla="*/ 23077 h 293196"/>
                <a:gd name="connsiteX48" fmla="*/ 153971 w 454191"/>
                <a:gd name="connsiteY48" fmla="*/ 61177 h 293196"/>
                <a:gd name="connsiteX49" fmla="*/ 68246 w 454191"/>
                <a:gd name="connsiteY49" fmla="*/ 51652 h 293196"/>
                <a:gd name="connsiteX50" fmla="*/ 87296 w 454191"/>
                <a:gd name="connsiteY50" fmla="*/ 23077 h 293196"/>
                <a:gd name="connsiteX51" fmla="*/ 125396 w 454191"/>
                <a:gd name="connsiteY51" fmla="*/ 32602 h 293196"/>
                <a:gd name="connsiteX52" fmla="*/ 144446 w 454191"/>
                <a:gd name="connsiteY52" fmla="*/ 61177 h 293196"/>
                <a:gd name="connsiteX53" fmla="*/ 87296 w 454191"/>
                <a:gd name="connsiteY53" fmla="*/ 118327 h 293196"/>
                <a:gd name="connsiteX54" fmla="*/ 49196 w 454191"/>
                <a:gd name="connsiteY54" fmla="*/ 108802 h 293196"/>
                <a:gd name="connsiteX55" fmla="*/ 87296 w 454191"/>
                <a:gd name="connsiteY55" fmla="*/ 99277 h 293196"/>
                <a:gd name="connsiteX56" fmla="*/ 77771 w 454191"/>
                <a:gd name="connsiteY56" fmla="*/ 146902 h 293196"/>
                <a:gd name="connsiteX57" fmla="*/ 1571 w 454191"/>
                <a:gd name="connsiteY57" fmla="*/ 118327 h 293196"/>
                <a:gd name="connsiteX58" fmla="*/ 30146 w 454191"/>
                <a:gd name="connsiteY58" fmla="*/ 99277 h 293196"/>
                <a:gd name="connsiteX59" fmla="*/ 153971 w 454191"/>
                <a:gd name="connsiteY59" fmla="*/ 108802 h 293196"/>
                <a:gd name="connsiteX60" fmla="*/ 153971 w 454191"/>
                <a:gd name="connsiteY60" fmla="*/ 232627 h 293196"/>
                <a:gd name="connsiteX61" fmla="*/ 87296 w 454191"/>
                <a:gd name="connsiteY61" fmla="*/ 223102 h 293196"/>
                <a:gd name="connsiteX62" fmla="*/ 96821 w 454191"/>
                <a:gd name="connsiteY62" fmla="*/ 251677 h 293196"/>
                <a:gd name="connsiteX63" fmla="*/ 87296 w 454191"/>
                <a:gd name="connsiteY63" fmla="*/ 289777 h 293196"/>
                <a:gd name="connsiteX64" fmla="*/ 58721 w 454191"/>
                <a:gd name="connsiteY64" fmla="*/ 280252 h 293196"/>
                <a:gd name="connsiteX65" fmla="*/ 87296 w 454191"/>
                <a:gd name="connsiteY65" fmla="*/ 261202 h 293196"/>
                <a:gd name="connsiteX66" fmla="*/ 106346 w 454191"/>
                <a:gd name="connsiteY66" fmla="*/ 289777 h 293196"/>
                <a:gd name="connsiteX67" fmla="*/ 77771 w 454191"/>
                <a:gd name="connsiteY67" fmla="*/ 280252 h 293196"/>
                <a:gd name="connsiteX68" fmla="*/ 68246 w 454191"/>
                <a:gd name="connsiteY68" fmla="*/ 242152 h 293196"/>
                <a:gd name="connsiteX69" fmla="*/ 96821 w 454191"/>
                <a:gd name="connsiteY69" fmla="*/ 232627 h 293196"/>
                <a:gd name="connsiteX70" fmla="*/ 115871 w 454191"/>
                <a:gd name="connsiteY70" fmla="*/ 270727 h 293196"/>
                <a:gd name="connsiteX71" fmla="*/ 58721 w 454191"/>
                <a:gd name="connsiteY71" fmla="*/ 261202 h 293196"/>
                <a:gd name="connsiteX72" fmla="*/ 30146 w 454191"/>
                <a:gd name="connsiteY72" fmla="*/ 194527 h 293196"/>
                <a:gd name="connsiteX73" fmla="*/ 68246 w 454191"/>
                <a:gd name="connsiteY73" fmla="*/ 185002 h 293196"/>
                <a:gd name="connsiteX74" fmla="*/ 106346 w 454191"/>
                <a:gd name="connsiteY74" fmla="*/ 194527 h 293196"/>
                <a:gd name="connsiteX75" fmla="*/ 125396 w 454191"/>
                <a:gd name="connsiteY75" fmla="*/ 232627 h 293196"/>
                <a:gd name="connsiteX76" fmla="*/ 68246 w 454191"/>
                <a:gd name="connsiteY76" fmla="*/ 223102 h 293196"/>
                <a:gd name="connsiteX77" fmla="*/ 58721 w 454191"/>
                <a:gd name="connsiteY77" fmla="*/ 194527 h 293196"/>
                <a:gd name="connsiteX78" fmla="*/ 68246 w 454191"/>
                <a:gd name="connsiteY78" fmla="*/ 165952 h 29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54191" h="293196">
                  <a:moveTo>
                    <a:pt x="296846" y="127852"/>
                  </a:moveTo>
                  <a:cubicBezTo>
                    <a:pt x="318248" y="192058"/>
                    <a:pt x="288417" y="131392"/>
                    <a:pt x="392096" y="165952"/>
                  </a:cubicBezTo>
                  <a:cubicBezTo>
                    <a:pt x="401621" y="169127"/>
                    <a:pt x="372922" y="171952"/>
                    <a:pt x="363521" y="175477"/>
                  </a:cubicBezTo>
                  <a:cubicBezTo>
                    <a:pt x="347512" y="181480"/>
                    <a:pt x="331771" y="188177"/>
                    <a:pt x="315896" y="194527"/>
                  </a:cubicBezTo>
                  <a:cubicBezTo>
                    <a:pt x="261921" y="191352"/>
                    <a:pt x="206752" y="196731"/>
                    <a:pt x="153971" y="185002"/>
                  </a:cubicBezTo>
                  <a:cubicBezTo>
                    <a:pt x="144170" y="182824"/>
                    <a:pt x="139956" y="165407"/>
                    <a:pt x="144446" y="156427"/>
                  </a:cubicBezTo>
                  <a:cubicBezTo>
                    <a:pt x="148936" y="147447"/>
                    <a:pt x="163496" y="150077"/>
                    <a:pt x="173021" y="146902"/>
                  </a:cubicBezTo>
                  <a:cubicBezTo>
                    <a:pt x="178102" y="148172"/>
                    <a:pt x="231497" y="160486"/>
                    <a:pt x="239696" y="165952"/>
                  </a:cubicBezTo>
                  <a:cubicBezTo>
                    <a:pt x="250904" y="173424"/>
                    <a:pt x="258746" y="185002"/>
                    <a:pt x="268271" y="194527"/>
                  </a:cubicBezTo>
                  <a:cubicBezTo>
                    <a:pt x="271446" y="204052"/>
                    <a:pt x="284896" y="216002"/>
                    <a:pt x="277796" y="223102"/>
                  </a:cubicBezTo>
                  <a:cubicBezTo>
                    <a:pt x="270696" y="230202"/>
                    <a:pt x="251190" y="223422"/>
                    <a:pt x="249221" y="213577"/>
                  </a:cubicBezTo>
                  <a:cubicBezTo>
                    <a:pt x="241865" y="176796"/>
                    <a:pt x="276648" y="172685"/>
                    <a:pt x="296846" y="165952"/>
                  </a:cubicBezTo>
                  <a:cubicBezTo>
                    <a:pt x="328596" y="169127"/>
                    <a:pt x="366909" y="155887"/>
                    <a:pt x="392096" y="175477"/>
                  </a:cubicBezTo>
                  <a:cubicBezTo>
                    <a:pt x="407341" y="187334"/>
                    <a:pt x="399453" y="223248"/>
                    <a:pt x="382571" y="232627"/>
                  </a:cubicBezTo>
                  <a:cubicBezTo>
                    <a:pt x="360195" y="245058"/>
                    <a:pt x="331771" y="226277"/>
                    <a:pt x="306371" y="223102"/>
                  </a:cubicBezTo>
                  <a:cubicBezTo>
                    <a:pt x="309546" y="197702"/>
                    <a:pt x="292700" y="157727"/>
                    <a:pt x="315896" y="146902"/>
                  </a:cubicBezTo>
                  <a:cubicBezTo>
                    <a:pt x="356278" y="128057"/>
                    <a:pt x="407653" y="140430"/>
                    <a:pt x="449246" y="156427"/>
                  </a:cubicBezTo>
                  <a:cubicBezTo>
                    <a:pt x="461464" y="161126"/>
                    <a:pt x="448240" y="184588"/>
                    <a:pt x="439721" y="194527"/>
                  </a:cubicBezTo>
                  <a:cubicBezTo>
                    <a:pt x="427673" y="208583"/>
                    <a:pt x="407971" y="213577"/>
                    <a:pt x="392096" y="223102"/>
                  </a:cubicBezTo>
                  <a:cubicBezTo>
                    <a:pt x="373046" y="219927"/>
                    <a:pt x="352220" y="222214"/>
                    <a:pt x="334946" y="213577"/>
                  </a:cubicBezTo>
                  <a:cubicBezTo>
                    <a:pt x="324707" y="208457"/>
                    <a:pt x="315896" y="196450"/>
                    <a:pt x="315896" y="185002"/>
                  </a:cubicBezTo>
                  <a:cubicBezTo>
                    <a:pt x="315896" y="133807"/>
                    <a:pt x="328596" y="83402"/>
                    <a:pt x="334946" y="32602"/>
                  </a:cubicBezTo>
                  <a:cubicBezTo>
                    <a:pt x="350821" y="48477"/>
                    <a:pt x="374899" y="59128"/>
                    <a:pt x="382571" y="80227"/>
                  </a:cubicBezTo>
                  <a:cubicBezTo>
                    <a:pt x="389171" y="98377"/>
                    <a:pt x="391574" y="131928"/>
                    <a:pt x="373046" y="137377"/>
                  </a:cubicBezTo>
                  <a:cubicBezTo>
                    <a:pt x="324215" y="151739"/>
                    <a:pt x="271446" y="131027"/>
                    <a:pt x="220646" y="127852"/>
                  </a:cubicBezTo>
                  <a:cubicBezTo>
                    <a:pt x="211121" y="121502"/>
                    <a:pt x="194316" y="120027"/>
                    <a:pt x="192071" y="108802"/>
                  </a:cubicBezTo>
                  <a:cubicBezTo>
                    <a:pt x="189826" y="97577"/>
                    <a:pt x="199858" y="82275"/>
                    <a:pt x="211121" y="80227"/>
                  </a:cubicBezTo>
                  <a:cubicBezTo>
                    <a:pt x="239408" y="75084"/>
                    <a:pt x="268271" y="86577"/>
                    <a:pt x="296846" y="89752"/>
                  </a:cubicBezTo>
                  <a:cubicBezTo>
                    <a:pt x="300021" y="102452"/>
                    <a:pt x="308938" y="115015"/>
                    <a:pt x="306371" y="127852"/>
                  </a:cubicBezTo>
                  <a:cubicBezTo>
                    <a:pt x="287108" y="224169"/>
                    <a:pt x="244950" y="182475"/>
                    <a:pt x="153971" y="175477"/>
                  </a:cubicBezTo>
                  <a:cubicBezTo>
                    <a:pt x="157146" y="153252"/>
                    <a:pt x="150026" y="126763"/>
                    <a:pt x="163496" y="108802"/>
                  </a:cubicBezTo>
                  <a:cubicBezTo>
                    <a:pt x="173210" y="95850"/>
                    <a:pt x="195094" y="101567"/>
                    <a:pt x="211121" y="99277"/>
                  </a:cubicBezTo>
                  <a:cubicBezTo>
                    <a:pt x="239583" y="95211"/>
                    <a:pt x="268271" y="92927"/>
                    <a:pt x="296846" y="89752"/>
                  </a:cubicBezTo>
                  <a:cubicBezTo>
                    <a:pt x="319071" y="92927"/>
                    <a:pt x="344841" y="86824"/>
                    <a:pt x="363521" y="99277"/>
                  </a:cubicBezTo>
                  <a:cubicBezTo>
                    <a:pt x="371875" y="104846"/>
                    <a:pt x="362166" y="122016"/>
                    <a:pt x="353996" y="127852"/>
                  </a:cubicBezTo>
                  <a:cubicBezTo>
                    <a:pt x="337656" y="139524"/>
                    <a:pt x="296846" y="146902"/>
                    <a:pt x="296846" y="146902"/>
                  </a:cubicBezTo>
                  <a:cubicBezTo>
                    <a:pt x="280622" y="144584"/>
                    <a:pt x="211121" y="151557"/>
                    <a:pt x="211121" y="108802"/>
                  </a:cubicBezTo>
                  <a:cubicBezTo>
                    <a:pt x="211121" y="91704"/>
                    <a:pt x="223821" y="77052"/>
                    <a:pt x="230171" y="61177"/>
                  </a:cubicBezTo>
                  <a:cubicBezTo>
                    <a:pt x="242871" y="64352"/>
                    <a:pt x="260416" y="60229"/>
                    <a:pt x="268271" y="70702"/>
                  </a:cubicBezTo>
                  <a:cubicBezTo>
                    <a:pt x="274295" y="78734"/>
                    <a:pt x="268650" y="97626"/>
                    <a:pt x="258746" y="99277"/>
                  </a:cubicBezTo>
                  <a:cubicBezTo>
                    <a:pt x="224154" y="105042"/>
                    <a:pt x="188896" y="92927"/>
                    <a:pt x="153971" y="89752"/>
                  </a:cubicBezTo>
                  <a:cubicBezTo>
                    <a:pt x="150796" y="77052"/>
                    <a:pt x="139584" y="63807"/>
                    <a:pt x="144446" y="51652"/>
                  </a:cubicBezTo>
                  <a:cubicBezTo>
                    <a:pt x="148175" y="42330"/>
                    <a:pt x="163058" y="40882"/>
                    <a:pt x="173021" y="42127"/>
                  </a:cubicBezTo>
                  <a:cubicBezTo>
                    <a:pt x="189987" y="44248"/>
                    <a:pt x="204771" y="54827"/>
                    <a:pt x="220646" y="61177"/>
                  </a:cubicBezTo>
                  <a:cubicBezTo>
                    <a:pt x="214296" y="77052"/>
                    <a:pt x="216441" y="100319"/>
                    <a:pt x="201596" y="108802"/>
                  </a:cubicBezTo>
                  <a:cubicBezTo>
                    <a:pt x="187540" y="116834"/>
                    <a:pt x="168451" y="106517"/>
                    <a:pt x="153971" y="99277"/>
                  </a:cubicBezTo>
                  <a:cubicBezTo>
                    <a:pt x="135636" y="90110"/>
                    <a:pt x="117286" y="58538"/>
                    <a:pt x="106346" y="42127"/>
                  </a:cubicBezTo>
                  <a:cubicBezTo>
                    <a:pt x="112185" y="24610"/>
                    <a:pt x="120224" y="-31013"/>
                    <a:pt x="163496" y="23077"/>
                  </a:cubicBezTo>
                  <a:cubicBezTo>
                    <a:pt x="171674" y="33299"/>
                    <a:pt x="157146" y="48477"/>
                    <a:pt x="153971" y="61177"/>
                  </a:cubicBezTo>
                  <a:cubicBezTo>
                    <a:pt x="125396" y="58002"/>
                    <a:pt x="93209" y="65916"/>
                    <a:pt x="68246" y="51652"/>
                  </a:cubicBezTo>
                  <a:cubicBezTo>
                    <a:pt x="58307" y="45972"/>
                    <a:pt x="76436" y="26697"/>
                    <a:pt x="87296" y="23077"/>
                  </a:cubicBezTo>
                  <a:cubicBezTo>
                    <a:pt x="99715" y="18937"/>
                    <a:pt x="112696" y="29427"/>
                    <a:pt x="125396" y="32602"/>
                  </a:cubicBezTo>
                  <a:cubicBezTo>
                    <a:pt x="131746" y="42127"/>
                    <a:pt x="145866" y="49818"/>
                    <a:pt x="144446" y="61177"/>
                  </a:cubicBezTo>
                  <a:cubicBezTo>
                    <a:pt x="138578" y="108121"/>
                    <a:pt x="118318" y="107986"/>
                    <a:pt x="87296" y="118327"/>
                  </a:cubicBezTo>
                  <a:cubicBezTo>
                    <a:pt x="74596" y="115152"/>
                    <a:pt x="49196" y="121893"/>
                    <a:pt x="49196" y="108802"/>
                  </a:cubicBezTo>
                  <a:cubicBezTo>
                    <a:pt x="49196" y="95711"/>
                    <a:pt x="79441" y="88804"/>
                    <a:pt x="87296" y="99277"/>
                  </a:cubicBezTo>
                  <a:cubicBezTo>
                    <a:pt x="97010" y="112229"/>
                    <a:pt x="80946" y="131027"/>
                    <a:pt x="77771" y="146902"/>
                  </a:cubicBezTo>
                  <a:cubicBezTo>
                    <a:pt x="52371" y="137377"/>
                    <a:pt x="20753" y="137509"/>
                    <a:pt x="1571" y="118327"/>
                  </a:cubicBezTo>
                  <a:cubicBezTo>
                    <a:pt x="-6524" y="110232"/>
                    <a:pt x="18721" y="99991"/>
                    <a:pt x="30146" y="99277"/>
                  </a:cubicBezTo>
                  <a:cubicBezTo>
                    <a:pt x="71462" y="96695"/>
                    <a:pt x="112696" y="105627"/>
                    <a:pt x="153971" y="108802"/>
                  </a:cubicBezTo>
                  <a:cubicBezTo>
                    <a:pt x="166462" y="146274"/>
                    <a:pt x="187138" y="195314"/>
                    <a:pt x="153971" y="232627"/>
                  </a:cubicBezTo>
                  <a:cubicBezTo>
                    <a:pt x="139056" y="249407"/>
                    <a:pt x="109521" y="226277"/>
                    <a:pt x="87296" y="223102"/>
                  </a:cubicBezTo>
                  <a:lnTo>
                    <a:pt x="96821" y="251677"/>
                  </a:lnTo>
                  <a:cubicBezTo>
                    <a:pt x="93646" y="264377"/>
                    <a:pt x="97769" y="281922"/>
                    <a:pt x="87296" y="289777"/>
                  </a:cubicBezTo>
                  <a:cubicBezTo>
                    <a:pt x="79264" y="295801"/>
                    <a:pt x="58721" y="290292"/>
                    <a:pt x="58721" y="280252"/>
                  </a:cubicBezTo>
                  <a:cubicBezTo>
                    <a:pt x="58721" y="268804"/>
                    <a:pt x="77771" y="267552"/>
                    <a:pt x="87296" y="261202"/>
                  </a:cubicBezTo>
                  <a:cubicBezTo>
                    <a:pt x="93646" y="270727"/>
                    <a:pt x="111466" y="279538"/>
                    <a:pt x="106346" y="289777"/>
                  </a:cubicBezTo>
                  <a:cubicBezTo>
                    <a:pt x="101856" y="298757"/>
                    <a:pt x="84043" y="288092"/>
                    <a:pt x="77771" y="280252"/>
                  </a:cubicBezTo>
                  <a:cubicBezTo>
                    <a:pt x="69593" y="270030"/>
                    <a:pt x="71421" y="254852"/>
                    <a:pt x="68246" y="242152"/>
                  </a:cubicBezTo>
                  <a:cubicBezTo>
                    <a:pt x="77771" y="238977"/>
                    <a:pt x="88212" y="227461"/>
                    <a:pt x="96821" y="232627"/>
                  </a:cubicBezTo>
                  <a:cubicBezTo>
                    <a:pt x="108997" y="239932"/>
                    <a:pt x="127230" y="262208"/>
                    <a:pt x="115871" y="270727"/>
                  </a:cubicBezTo>
                  <a:cubicBezTo>
                    <a:pt x="100421" y="282315"/>
                    <a:pt x="77771" y="264377"/>
                    <a:pt x="58721" y="261202"/>
                  </a:cubicBezTo>
                  <a:cubicBezTo>
                    <a:pt x="51659" y="250610"/>
                    <a:pt x="20434" y="210713"/>
                    <a:pt x="30146" y="194527"/>
                  </a:cubicBezTo>
                  <a:cubicBezTo>
                    <a:pt x="36881" y="183302"/>
                    <a:pt x="55546" y="188177"/>
                    <a:pt x="68246" y="185002"/>
                  </a:cubicBezTo>
                  <a:cubicBezTo>
                    <a:pt x="80946" y="188177"/>
                    <a:pt x="96289" y="186146"/>
                    <a:pt x="106346" y="194527"/>
                  </a:cubicBezTo>
                  <a:cubicBezTo>
                    <a:pt x="117254" y="203617"/>
                    <a:pt x="136755" y="224108"/>
                    <a:pt x="125396" y="232627"/>
                  </a:cubicBezTo>
                  <a:cubicBezTo>
                    <a:pt x="109946" y="244215"/>
                    <a:pt x="87296" y="226277"/>
                    <a:pt x="68246" y="223102"/>
                  </a:cubicBezTo>
                  <a:cubicBezTo>
                    <a:pt x="65071" y="213577"/>
                    <a:pt x="58721" y="204567"/>
                    <a:pt x="58721" y="194527"/>
                  </a:cubicBezTo>
                  <a:cubicBezTo>
                    <a:pt x="58721" y="184487"/>
                    <a:pt x="68246" y="165952"/>
                    <a:pt x="68246" y="1659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8505712C-9422-47C9-BC33-D86852256949}"/>
                </a:ext>
              </a:extLst>
            </p:cNvPr>
            <p:cNvSpPr/>
            <p:nvPr/>
          </p:nvSpPr>
          <p:spPr>
            <a:xfrm>
              <a:off x="1261462" y="3200400"/>
              <a:ext cx="604840" cy="476250"/>
            </a:xfrm>
            <a:custGeom>
              <a:avLst/>
              <a:gdLst>
                <a:gd name="connsiteX0" fmla="*/ 276225 w 723900"/>
                <a:gd name="connsiteY0" fmla="*/ 371475 h 632235"/>
                <a:gd name="connsiteX1" fmla="*/ 342900 w 723900"/>
                <a:gd name="connsiteY1" fmla="*/ 400050 h 632235"/>
                <a:gd name="connsiteX2" fmla="*/ 314325 w 723900"/>
                <a:gd name="connsiteY2" fmla="*/ 419100 h 632235"/>
                <a:gd name="connsiteX3" fmla="*/ 276225 w 723900"/>
                <a:gd name="connsiteY3" fmla="*/ 428625 h 632235"/>
                <a:gd name="connsiteX4" fmla="*/ 257175 w 723900"/>
                <a:gd name="connsiteY4" fmla="*/ 400050 h 632235"/>
                <a:gd name="connsiteX5" fmla="*/ 266700 w 723900"/>
                <a:gd name="connsiteY5" fmla="*/ 371475 h 632235"/>
                <a:gd name="connsiteX6" fmla="*/ 333375 w 723900"/>
                <a:gd name="connsiteY6" fmla="*/ 390525 h 632235"/>
                <a:gd name="connsiteX7" fmla="*/ 304800 w 723900"/>
                <a:gd name="connsiteY7" fmla="*/ 400050 h 632235"/>
                <a:gd name="connsiteX8" fmla="*/ 333375 w 723900"/>
                <a:gd name="connsiteY8" fmla="*/ 381000 h 632235"/>
                <a:gd name="connsiteX9" fmla="*/ 342900 w 723900"/>
                <a:gd name="connsiteY9" fmla="*/ 419100 h 632235"/>
                <a:gd name="connsiteX10" fmla="*/ 276225 w 723900"/>
                <a:gd name="connsiteY10" fmla="*/ 400050 h 632235"/>
                <a:gd name="connsiteX11" fmla="*/ 266700 w 723900"/>
                <a:gd name="connsiteY11" fmla="*/ 371475 h 632235"/>
                <a:gd name="connsiteX12" fmla="*/ 200025 w 723900"/>
                <a:gd name="connsiteY12" fmla="*/ 400050 h 632235"/>
                <a:gd name="connsiteX13" fmla="*/ 28575 w 723900"/>
                <a:gd name="connsiteY13" fmla="*/ 390525 h 632235"/>
                <a:gd name="connsiteX14" fmla="*/ 38100 w 723900"/>
                <a:gd name="connsiteY14" fmla="*/ 361950 h 632235"/>
                <a:gd name="connsiteX15" fmla="*/ 133350 w 723900"/>
                <a:gd name="connsiteY15" fmla="*/ 371475 h 632235"/>
                <a:gd name="connsiteX16" fmla="*/ 123825 w 723900"/>
                <a:gd name="connsiteY16" fmla="*/ 400050 h 632235"/>
                <a:gd name="connsiteX17" fmla="*/ 76200 w 723900"/>
                <a:gd name="connsiteY17" fmla="*/ 361950 h 632235"/>
                <a:gd name="connsiteX18" fmla="*/ 66675 w 723900"/>
                <a:gd name="connsiteY18" fmla="*/ 304800 h 632235"/>
                <a:gd name="connsiteX19" fmla="*/ 28575 w 723900"/>
                <a:gd name="connsiteY19" fmla="*/ 247650 h 632235"/>
                <a:gd name="connsiteX20" fmla="*/ 38100 w 723900"/>
                <a:gd name="connsiteY20" fmla="*/ 219075 h 632235"/>
                <a:gd name="connsiteX21" fmla="*/ 85725 w 723900"/>
                <a:gd name="connsiteY21" fmla="*/ 209550 h 632235"/>
                <a:gd name="connsiteX22" fmla="*/ 114300 w 723900"/>
                <a:gd name="connsiteY22" fmla="*/ 190500 h 632235"/>
                <a:gd name="connsiteX23" fmla="*/ 200025 w 723900"/>
                <a:gd name="connsiteY23" fmla="*/ 180975 h 632235"/>
                <a:gd name="connsiteX24" fmla="*/ 314325 w 723900"/>
                <a:gd name="connsiteY24" fmla="*/ 171450 h 632235"/>
                <a:gd name="connsiteX25" fmla="*/ 333375 w 723900"/>
                <a:gd name="connsiteY25" fmla="*/ 200025 h 632235"/>
                <a:gd name="connsiteX26" fmla="*/ 295275 w 723900"/>
                <a:gd name="connsiteY26" fmla="*/ 209550 h 632235"/>
                <a:gd name="connsiteX27" fmla="*/ 304800 w 723900"/>
                <a:gd name="connsiteY27" fmla="*/ 161925 h 632235"/>
                <a:gd name="connsiteX28" fmla="*/ 390525 w 723900"/>
                <a:gd name="connsiteY28" fmla="*/ 133350 h 632235"/>
                <a:gd name="connsiteX29" fmla="*/ 371475 w 723900"/>
                <a:gd name="connsiteY29" fmla="*/ 142875 h 632235"/>
                <a:gd name="connsiteX30" fmla="*/ 323850 w 723900"/>
                <a:gd name="connsiteY30" fmla="*/ 133350 h 632235"/>
                <a:gd name="connsiteX31" fmla="*/ 314325 w 723900"/>
                <a:gd name="connsiteY31" fmla="*/ 104775 h 632235"/>
                <a:gd name="connsiteX32" fmla="*/ 304800 w 723900"/>
                <a:gd name="connsiteY32" fmla="*/ 47625 h 632235"/>
                <a:gd name="connsiteX33" fmla="*/ 276225 w 723900"/>
                <a:gd name="connsiteY33" fmla="*/ 85725 h 632235"/>
                <a:gd name="connsiteX34" fmla="*/ 257175 w 723900"/>
                <a:gd name="connsiteY34" fmla="*/ 133350 h 632235"/>
                <a:gd name="connsiteX35" fmla="*/ 219075 w 723900"/>
                <a:gd name="connsiteY35" fmla="*/ 123825 h 632235"/>
                <a:gd name="connsiteX36" fmla="*/ 257175 w 723900"/>
                <a:gd name="connsiteY36" fmla="*/ 57150 h 632235"/>
                <a:gd name="connsiteX37" fmla="*/ 209550 w 723900"/>
                <a:gd name="connsiteY37" fmla="*/ 104775 h 632235"/>
                <a:gd name="connsiteX38" fmla="*/ 123825 w 723900"/>
                <a:gd name="connsiteY38" fmla="*/ 76200 h 632235"/>
                <a:gd name="connsiteX39" fmla="*/ 104775 w 723900"/>
                <a:gd name="connsiteY39" fmla="*/ 47625 h 632235"/>
                <a:gd name="connsiteX40" fmla="*/ 95250 w 723900"/>
                <a:gd name="connsiteY40" fmla="*/ 19050 h 632235"/>
                <a:gd name="connsiteX41" fmla="*/ 142875 w 723900"/>
                <a:gd name="connsiteY41" fmla="*/ 28575 h 632235"/>
                <a:gd name="connsiteX42" fmla="*/ 152400 w 723900"/>
                <a:gd name="connsiteY42" fmla="*/ 66675 h 632235"/>
                <a:gd name="connsiteX43" fmla="*/ 161925 w 723900"/>
                <a:gd name="connsiteY43" fmla="*/ 95250 h 632235"/>
                <a:gd name="connsiteX44" fmla="*/ 133350 w 723900"/>
                <a:gd name="connsiteY44" fmla="*/ 104775 h 632235"/>
                <a:gd name="connsiteX45" fmla="*/ 104775 w 723900"/>
                <a:gd name="connsiteY45" fmla="*/ 95250 h 632235"/>
                <a:gd name="connsiteX46" fmla="*/ 85725 w 723900"/>
                <a:gd name="connsiteY46" fmla="*/ 133350 h 632235"/>
                <a:gd name="connsiteX47" fmla="*/ 9525 w 723900"/>
                <a:gd name="connsiteY47" fmla="*/ 133350 h 632235"/>
                <a:gd name="connsiteX48" fmla="*/ 0 w 723900"/>
                <a:gd name="connsiteY48" fmla="*/ 161925 h 632235"/>
                <a:gd name="connsiteX49" fmla="*/ 28575 w 723900"/>
                <a:gd name="connsiteY49" fmla="*/ 180975 h 632235"/>
                <a:gd name="connsiteX50" fmla="*/ 47625 w 723900"/>
                <a:gd name="connsiteY50" fmla="*/ 238125 h 632235"/>
                <a:gd name="connsiteX51" fmla="*/ 76200 w 723900"/>
                <a:gd name="connsiteY51" fmla="*/ 257175 h 632235"/>
                <a:gd name="connsiteX52" fmla="*/ 209550 w 723900"/>
                <a:gd name="connsiteY52" fmla="*/ 247650 h 632235"/>
                <a:gd name="connsiteX53" fmla="*/ 161925 w 723900"/>
                <a:gd name="connsiteY53" fmla="*/ 238125 h 632235"/>
                <a:gd name="connsiteX54" fmla="*/ 152400 w 723900"/>
                <a:gd name="connsiteY54" fmla="*/ 276225 h 632235"/>
                <a:gd name="connsiteX55" fmla="*/ 333375 w 723900"/>
                <a:gd name="connsiteY55" fmla="*/ 285750 h 632235"/>
                <a:gd name="connsiteX56" fmla="*/ 361950 w 723900"/>
                <a:gd name="connsiteY56" fmla="*/ 276225 h 632235"/>
                <a:gd name="connsiteX57" fmla="*/ 314325 w 723900"/>
                <a:gd name="connsiteY57" fmla="*/ 285750 h 632235"/>
                <a:gd name="connsiteX58" fmla="*/ 323850 w 723900"/>
                <a:gd name="connsiteY58" fmla="*/ 314325 h 632235"/>
                <a:gd name="connsiteX59" fmla="*/ 371475 w 723900"/>
                <a:gd name="connsiteY59" fmla="*/ 304800 h 632235"/>
                <a:gd name="connsiteX60" fmla="*/ 390525 w 723900"/>
                <a:gd name="connsiteY60" fmla="*/ 276225 h 632235"/>
                <a:gd name="connsiteX61" fmla="*/ 361950 w 723900"/>
                <a:gd name="connsiteY61" fmla="*/ 285750 h 632235"/>
                <a:gd name="connsiteX62" fmla="*/ 342900 w 723900"/>
                <a:gd name="connsiteY62" fmla="*/ 314325 h 632235"/>
                <a:gd name="connsiteX63" fmla="*/ 352425 w 723900"/>
                <a:gd name="connsiteY63" fmla="*/ 342900 h 632235"/>
                <a:gd name="connsiteX64" fmla="*/ 523875 w 723900"/>
                <a:gd name="connsiteY64" fmla="*/ 333375 h 632235"/>
                <a:gd name="connsiteX65" fmla="*/ 495300 w 723900"/>
                <a:gd name="connsiteY65" fmla="*/ 314325 h 632235"/>
                <a:gd name="connsiteX66" fmla="*/ 438150 w 723900"/>
                <a:gd name="connsiteY66" fmla="*/ 333375 h 632235"/>
                <a:gd name="connsiteX67" fmla="*/ 361950 w 723900"/>
                <a:gd name="connsiteY67" fmla="*/ 352425 h 632235"/>
                <a:gd name="connsiteX68" fmla="*/ 352425 w 723900"/>
                <a:gd name="connsiteY68" fmla="*/ 390525 h 632235"/>
                <a:gd name="connsiteX69" fmla="*/ 476250 w 723900"/>
                <a:gd name="connsiteY69" fmla="*/ 409575 h 632235"/>
                <a:gd name="connsiteX70" fmla="*/ 495300 w 723900"/>
                <a:gd name="connsiteY70" fmla="*/ 381000 h 632235"/>
                <a:gd name="connsiteX71" fmla="*/ 428625 w 723900"/>
                <a:gd name="connsiteY71" fmla="*/ 419100 h 632235"/>
                <a:gd name="connsiteX72" fmla="*/ 390525 w 723900"/>
                <a:gd name="connsiteY72" fmla="*/ 409575 h 632235"/>
                <a:gd name="connsiteX73" fmla="*/ 381000 w 723900"/>
                <a:gd name="connsiteY73" fmla="*/ 381000 h 632235"/>
                <a:gd name="connsiteX74" fmla="*/ 409575 w 723900"/>
                <a:gd name="connsiteY74" fmla="*/ 390525 h 632235"/>
                <a:gd name="connsiteX75" fmla="*/ 390525 w 723900"/>
                <a:gd name="connsiteY75" fmla="*/ 428625 h 632235"/>
                <a:gd name="connsiteX76" fmla="*/ 390525 w 723900"/>
                <a:gd name="connsiteY76" fmla="*/ 523875 h 632235"/>
                <a:gd name="connsiteX77" fmla="*/ 352425 w 723900"/>
                <a:gd name="connsiteY77" fmla="*/ 533400 h 632235"/>
                <a:gd name="connsiteX78" fmla="*/ 342900 w 723900"/>
                <a:gd name="connsiteY78" fmla="*/ 466725 h 632235"/>
                <a:gd name="connsiteX79" fmla="*/ 371475 w 723900"/>
                <a:gd name="connsiteY79" fmla="*/ 457200 h 632235"/>
                <a:gd name="connsiteX80" fmla="*/ 438150 w 723900"/>
                <a:gd name="connsiteY80" fmla="*/ 476250 h 632235"/>
                <a:gd name="connsiteX81" fmla="*/ 428625 w 723900"/>
                <a:gd name="connsiteY81" fmla="*/ 514350 h 632235"/>
                <a:gd name="connsiteX82" fmla="*/ 323850 w 723900"/>
                <a:gd name="connsiteY82" fmla="*/ 504825 h 632235"/>
                <a:gd name="connsiteX83" fmla="*/ 314325 w 723900"/>
                <a:gd name="connsiteY83" fmla="*/ 457200 h 632235"/>
                <a:gd name="connsiteX84" fmla="*/ 285750 w 723900"/>
                <a:gd name="connsiteY84" fmla="*/ 438150 h 632235"/>
                <a:gd name="connsiteX85" fmla="*/ 304800 w 723900"/>
                <a:gd name="connsiteY85" fmla="*/ 381000 h 632235"/>
                <a:gd name="connsiteX86" fmla="*/ 333375 w 723900"/>
                <a:gd name="connsiteY86" fmla="*/ 457200 h 632235"/>
                <a:gd name="connsiteX87" fmla="*/ 247650 w 723900"/>
                <a:gd name="connsiteY87" fmla="*/ 447675 h 632235"/>
                <a:gd name="connsiteX88" fmla="*/ 276225 w 723900"/>
                <a:gd name="connsiteY88" fmla="*/ 419100 h 632235"/>
                <a:gd name="connsiteX89" fmla="*/ 323850 w 723900"/>
                <a:gd name="connsiteY89" fmla="*/ 504825 h 632235"/>
                <a:gd name="connsiteX90" fmla="*/ 295275 w 723900"/>
                <a:gd name="connsiteY90" fmla="*/ 523875 h 632235"/>
                <a:gd name="connsiteX91" fmla="*/ 238125 w 723900"/>
                <a:gd name="connsiteY91" fmla="*/ 514350 h 632235"/>
                <a:gd name="connsiteX92" fmla="*/ 209550 w 723900"/>
                <a:gd name="connsiteY92" fmla="*/ 457200 h 632235"/>
                <a:gd name="connsiteX93" fmla="*/ 238125 w 723900"/>
                <a:gd name="connsiteY93" fmla="*/ 438150 h 632235"/>
                <a:gd name="connsiteX94" fmla="*/ 285750 w 723900"/>
                <a:gd name="connsiteY94" fmla="*/ 485775 h 632235"/>
                <a:gd name="connsiteX95" fmla="*/ 276225 w 723900"/>
                <a:gd name="connsiteY95" fmla="*/ 523875 h 632235"/>
                <a:gd name="connsiteX96" fmla="*/ 247650 w 723900"/>
                <a:gd name="connsiteY96" fmla="*/ 514350 h 632235"/>
                <a:gd name="connsiteX97" fmla="*/ 257175 w 723900"/>
                <a:gd name="connsiteY97" fmla="*/ 485775 h 632235"/>
                <a:gd name="connsiteX98" fmla="*/ 295275 w 723900"/>
                <a:gd name="connsiteY98" fmla="*/ 495300 h 632235"/>
                <a:gd name="connsiteX99" fmla="*/ 266700 w 723900"/>
                <a:gd name="connsiteY99" fmla="*/ 504825 h 632235"/>
                <a:gd name="connsiteX100" fmla="*/ 219075 w 723900"/>
                <a:gd name="connsiteY100" fmla="*/ 485775 h 632235"/>
                <a:gd name="connsiteX101" fmla="*/ 228600 w 723900"/>
                <a:gd name="connsiteY101" fmla="*/ 409575 h 632235"/>
                <a:gd name="connsiteX102" fmla="*/ 257175 w 723900"/>
                <a:gd name="connsiteY102" fmla="*/ 400050 h 632235"/>
                <a:gd name="connsiteX103" fmla="*/ 476250 w 723900"/>
                <a:gd name="connsiteY103" fmla="*/ 457200 h 632235"/>
                <a:gd name="connsiteX104" fmla="*/ 466725 w 723900"/>
                <a:gd name="connsiteY104" fmla="*/ 523875 h 632235"/>
                <a:gd name="connsiteX105" fmla="*/ 371475 w 723900"/>
                <a:gd name="connsiteY105" fmla="*/ 514350 h 632235"/>
                <a:gd name="connsiteX106" fmla="*/ 352425 w 723900"/>
                <a:gd name="connsiteY106" fmla="*/ 447675 h 632235"/>
                <a:gd name="connsiteX107" fmla="*/ 390525 w 723900"/>
                <a:gd name="connsiteY107" fmla="*/ 333375 h 632235"/>
                <a:gd name="connsiteX108" fmla="*/ 428625 w 723900"/>
                <a:gd name="connsiteY108" fmla="*/ 323850 h 632235"/>
                <a:gd name="connsiteX109" fmla="*/ 504825 w 723900"/>
                <a:gd name="connsiteY109" fmla="*/ 333375 h 632235"/>
                <a:gd name="connsiteX110" fmla="*/ 495300 w 723900"/>
                <a:gd name="connsiteY110" fmla="*/ 371475 h 632235"/>
                <a:gd name="connsiteX111" fmla="*/ 457200 w 723900"/>
                <a:gd name="connsiteY111" fmla="*/ 361950 h 632235"/>
                <a:gd name="connsiteX112" fmla="*/ 466725 w 723900"/>
                <a:gd name="connsiteY112" fmla="*/ 304800 h 632235"/>
                <a:gd name="connsiteX113" fmla="*/ 590550 w 723900"/>
                <a:gd name="connsiteY113" fmla="*/ 342900 h 632235"/>
                <a:gd name="connsiteX114" fmla="*/ 581025 w 723900"/>
                <a:gd name="connsiteY114" fmla="*/ 390525 h 632235"/>
                <a:gd name="connsiteX115" fmla="*/ 523875 w 723900"/>
                <a:gd name="connsiteY115" fmla="*/ 371475 h 632235"/>
                <a:gd name="connsiteX116" fmla="*/ 542925 w 723900"/>
                <a:gd name="connsiteY116" fmla="*/ 323850 h 632235"/>
                <a:gd name="connsiteX117" fmla="*/ 561975 w 723900"/>
                <a:gd name="connsiteY117" fmla="*/ 419100 h 632235"/>
                <a:gd name="connsiteX118" fmla="*/ 523875 w 723900"/>
                <a:gd name="connsiteY118" fmla="*/ 428625 h 632235"/>
                <a:gd name="connsiteX119" fmla="*/ 466725 w 723900"/>
                <a:gd name="connsiteY119" fmla="*/ 419100 h 632235"/>
                <a:gd name="connsiteX120" fmla="*/ 476250 w 723900"/>
                <a:gd name="connsiteY120" fmla="*/ 390525 h 632235"/>
                <a:gd name="connsiteX121" fmla="*/ 514350 w 723900"/>
                <a:gd name="connsiteY121" fmla="*/ 409575 h 632235"/>
                <a:gd name="connsiteX122" fmla="*/ 504825 w 723900"/>
                <a:gd name="connsiteY122" fmla="*/ 495300 h 632235"/>
                <a:gd name="connsiteX123" fmla="*/ 533400 w 723900"/>
                <a:gd name="connsiteY123" fmla="*/ 485775 h 632235"/>
                <a:gd name="connsiteX124" fmla="*/ 571500 w 723900"/>
                <a:gd name="connsiteY124" fmla="*/ 371475 h 632235"/>
                <a:gd name="connsiteX125" fmla="*/ 561975 w 723900"/>
                <a:gd name="connsiteY125" fmla="*/ 333375 h 632235"/>
                <a:gd name="connsiteX126" fmla="*/ 561975 w 723900"/>
                <a:gd name="connsiteY126" fmla="*/ 304800 h 632235"/>
                <a:gd name="connsiteX127" fmla="*/ 571500 w 723900"/>
                <a:gd name="connsiteY127" fmla="*/ 276225 h 632235"/>
                <a:gd name="connsiteX128" fmla="*/ 514350 w 723900"/>
                <a:gd name="connsiteY128" fmla="*/ 209550 h 632235"/>
                <a:gd name="connsiteX129" fmla="*/ 495300 w 723900"/>
                <a:gd name="connsiteY129" fmla="*/ 161925 h 632235"/>
                <a:gd name="connsiteX130" fmla="*/ 504825 w 723900"/>
                <a:gd name="connsiteY130" fmla="*/ 133350 h 632235"/>
                <a:gd name="connsiteX131" fmla="*/ 542925 w 723900"/>
                <a:gd name="connsiteY131" fmla="*/ 142875 h 632235"/>
                <a:gd name="connsiteX132" fmla="*/ 561975 w 723900"/>
                <a:gd name="connsiteY132" fmla="*/ 180975 h 632235"/>
                <a:gd name="connsiteX133" fmla="*/ 581025 w 723900"/>
                <a:gd name="connsiteY133" fmla="*/ 209550 h 632235"/>
                <a:gd name="connsiteX134" fmla="*/ 571500 w 723900"/>
                <a:gd name="connsiteY134" fmla="*/ 285750 h 632235"/>
                <a:gd name="connsiteX135" fmla="*/ 523875 w 723900"/>
                <a:gd name="connsiteY135" fmla="*/ 276225 h 632235"/>
                <a:gd name="connsiteX136" fmla="*/ 533400 w 723900"/>
                <a:gd name="connsiteY136" fmla="*/ 247650 h 632235"/>
                <a:gd name="connsiteX137" fmla="*/ 581025 w 723900"/>
                <a:gd name="connsiteY137" fmla="*/ 266700 h 632235"/>
                <a:gd name="connsiteX138" fmla="*/ 571500 w 723900"/>
                <a:gd name="connsiteY138" fmla="*/ 295275 h 632235"/>
                <a:gd name="connsiteX139" fmla="*/ 495300 w 723900"/>
                <a:gd name="connsiteY139" fmla="*/ 266700 h 632235"/>
                <a:gd name="connsiteX140" fmla="*/ 438150 w 723900"/>
                <a:gd name="connsiteY140" fmla="*/ 190500 h 632235"/>
                <a:gd name="connsiteX141" fmla="*/ 419100 w 723900"/>
                <a:gd name="connsiteY141" fmla="*/ 152400 h 632235"/>
                <a:gd name="connsiteX142" fmla="*/ 447675 w 723900"/>
                <a:gd name="connsiteY142" fmla="*/ 161925 h 632235"/>
                <a:gd name="connsiteX143" fmla="*/ 523875 w 723900"/>
                <a:gd name="connsiteY143" fmla="*/ 171450 h 632235"/>
                <a:gd name="connsiteX144" fmla="*/ 542925 w 723900"/>
                <a:gd name="connsiteY144" fmla="*/ 285750 h 632235"/>
                <a:gd name="connsiteX145" fmla="*/ 485775 w 723900"/>
                <a:gd name="connsiteY145" fmla="*/ 276225 h 632235"/>
                <a:gd name="connsiteX146" fmla="*/ 476250 w 723900"/>
                <a:gd name="connsiteY146" fmla="*/ 247650 h 632235"/>
                <a:gd name="connsiteX147" fmla="*/ 485775 w 723900"/>
                <a:gd name="connsiteY147" fmla="*/ 180975 h 632235"/>
                <a:gd name="connsiteX148" fmla="*/ 533400 w 723900"/>
                <a:gd name="connsiteY148" fmla="*/ 171450 h 632235"/>
                <a:gd name="connsiteX149" fmla="*/ 523875 w 723900"/>
                <a:gd name="connsiteY149" fmla="*/ 219075 h 632235"/>
                <a:gd name="connsiteX150" fmla="*/ 457200 w 723900"/>
                <a:gd name="connsiteY150" fmla="*/ 190500 h 632235"/>
                <a:gd name="connsiteX151" fmla="*/ 409575 w 723900"/>
                <a:gd name="connsiteY151" fmla="*/ 95250 h 632235"/>
                <a:gd name="connsiteX152" fmla="*/ 419100 w 723900"/>
                <a:gd name="connsiteY152" fmla="*/ 66675 h 632235"/>
                <a:gd name="connsiteX153" fmla="*/ 438150 w 723900"/>
                <a:gd name="connsiteY153" fmla="*/ 95250 h 632235"/>
                <a:gd name="connsiteX154" fmla="*/ 381000 w 723900"/>
                <a:gd name="connsiteY154" fmla="*/ 85725 h 632235"/>
                <a:gd name="connsiteX155" fmla="*/ 390525 w 723900"/>
                <a:gd name="connsiteY155" fmla="*/ 57150 h 632235"/>
                <a:gd name="connsiteX156" fmla="*/ 419100 w 723900"/>
                <a:gd name="connsiteY156" fmla="*/ 66675 h 632235"/>
                <a:gd name="connsiteX157" fmla="*/ 333375 w 723900"/>
                <a:gd name="connsiteY157" fmla="*/ 57150 h 632235"/>
                <a:gd name="connsiteX158" fmla="*/ 276225 w 723900"/>
                <a:gd name="connsiteY158" fmla="*/ 9525 h 632235"/>
                <a:gd name="connsiteX159" fmla="*/ 314325 w 723900"/>
                <a:gd name="connsiteY159" fmla="*/ 0 h 632235"/>
                <a:gd name="connsiteX160" fmla="*/ 352425 w 723900"/>
                <a:gd name="connsiteY160" fmla="*/ 9525 h 632235"/>
                <a:gd name="connsiteX161" fmla="*/ 381000 w 723900"/>
                <a:gd name="connsiteY161" fmla="*/ 47625 h 632235"/>
                <a:gd name="connsiteX162" fmla="*/ 409575 w 723900"/>
                <a:gd name="connsiteY162" fmla="*/ 66675 h 632235"/>
                <a:gd name="connsiteX163" fmla="*/ 438150 w 723900"/>
                <a:gd name="connsiteY163" fmla="*/ 47625 h 632235"/>
                <a:gd name="connsiteX164" fmla="*/ 495300 w 723900"/>
                <a:gd name="connsiteY164" fmla="*/ 57150 h 632235"/>
                <a:gd name="connsiteX165" fmla="*/ 514350 w 723900"/>
                <a:gd name="connsiteY165" fmla="*/ 95250 h 632235"/>
                <a:gd name="connsiteX166" fmla="*/ 542925 w 723900"/>
                <a:gd name="connsiteY166" fmla="*/ 152400 h 632235"/>
                <a:gd name="connsiteX167" fmla="*/ 504825 w 723900"/>
                <a:gd name="connsiteY167" fmla="*/ 161925 h 632235"/>
                <a:gd name="connsiteX168" fmla="*/ 552450 w 723900"/>
                <a:gd name="connsiteY168" fmla="*/ 142875 h 632235"/>
                <a:gd name="connsiteX169" fmla="*/ 571500 w 723900"/>
                <a:gd name="connsiteY169" fmla="*/ 171450 h 632235"/>
                <a:gd name="connsiteX170" fmla="*/ 561975 w 723900"/>
                <a:gd name="connsiteY170" fmla="*/ 219075 h 632235"/>
                <a:gd name="connsiteX171" fmla="*/ 523875 w 723900"/>
                <a:gd name="connsiteY171" fmla="*/ 171450 h 632235"/>
                <a:gd name="connsiteX172" fmla="*/ 552450 w 723900"/>
                <a:gd name="connsiteY172" fmla="*/ 161925 h 632235"/>
                <a:gd name="connsiteX173" fmla="*/ 581025 w 723900"/>
                <a:gd name="connsiteY173" fmla="*/ 171450 h 632235"/>
                <a:gd name="connsiteX174" fmla="*/ 590550 w 723900"/>
                <a:gd name="connsiteY174" fmla="*/ 238125 h 632235"/>
                <a:gd name="connsiteX175" fmla="*/ 561975 w 723900"/>
                <a:gd name="connsiteY175" fmla="*/ 247650 h 632235"/>
                <a:gd name="connsiteX176" fmla="*/ 571500 w 723900"/>
                <a:gd name="connsiteY176" fmla="*/ 276225 h 632235"/>
                <a:gd name="connsiteX177" fmla="*/ 476250 w 723900"/>
                <a:gd name="connsiteY177" fmla="*/ 314325 h 632235"/>
                <a:gd name="connsiteX178" fmla="*/ 314325 w 723900"/>
                <a:gd name="connsiteY178" fmla="*/ 342900 h 632235"/>
                <a:gd name="connsiteX179" fmla="*/ 247650 w 723900"/>
                <a:gd name="connsiteY179" fmla="*/ 361950 h 632235"/>
                <a:gd name="connsiteX180" fmla="*/ 190500 w 723900"/>
                <a:gd name="connsiteY180" fmla="*/ 390525 h 632235"/>
                <a:gd name="connsiteX181" fmla="*/ 171450 w 723900"/>
                <a:gd name="connsiteY181" fmla="*/ 419100 h 632235"/>
                <a:gd name="connsiteX182" fmla="*/ 114300 w 723900"/>
                <a:gd name="connsiteY182" fmla="*/ 466725 h 632235"/>
                <a:gd name="connsiteX183" fmla="*/ 104775 w 723900"/>
                <a:gd name="connsiteY183" fmla="*/ 504825 h 632235"/>
                <a:gd name="connsiteX184" fmla="*/ 95250 w 723900"/>
                <a:gd name="connsiteY184" fmla="*/ 533400 h 632235"/>
                <a:gd name="connsiteX185" fmla="*/ 133350 w 723900"/>
                <a:gd name="connsiteY185" fmla="*/ 542925 h 632235"/>
                <a:gd name="connsiteX186" fmla="*/ 190500 w 723900"/>
                <a:gd name="connsiteY186" fmla="*/ 571500 h 632235"/>
                <a:gd name="connsiteX187" fmla="*/ 228600 w 723900"/>
                <a:gd name="connsiteY187" fmla="*/ 590550 h 632235"/>
                <a:gd name="connsiteX188" fmla="*/ 285750 w 723900"/>
                <a:gd name="connsiteY188" fmla="*/ 600075 h 632235"/>
                <a:gd name="connsiteX189" fmla="*/ 514350 w 723900"/>
                <a:gd name="connsiteY189" fmla="*/ 600075 h 632235"/>
                <a:gd name="connsiteX190" fmla="*/ 571500 w 723900"/>
                <a:gd name="connsiteY190" fmla="*/ 581025 h 632235"/>
                <a:gd name="connsiteX191" fmla="*/ 628650 w 723900"/>
                <a:gd name="connsiteY191" fmla="*/ 552450 h 632235"/>
                <a:gd name="connsiteX192" fmla="*/ 666750 w 723900"/>
                <a:gd name="connsiteY192" fmla="*/ 495300 h 632235"/>
                <a:gd name="connsiteX193" fmla="*/ 685800 w 723900"/>
                <a:gd name="connsiteY193" fmla="*/ 466725 h 632235"/>
                <a:gd name="connsiteX194" fmla="*/ 714375 w 723900"/>
                <a:gd name="connsiteY194" fmla="*/ 390525 h 632235"/>
                <a:gd name="connsiteX195" fmla="*/ 723900 w 723900"/>
                <a:gd name="connsiteY195" fmla="*/ 352425 h 63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723900" h="632235">
                  <a:moveTo>
                    <a:pt x="276225" y="371475"/>
                  </a:moveTo>
                  <a:cubicBezTo>
                    <a:pt x="298450" y="381000"/>
                    <a:pt x="327795" y="381169"/>
                    <a:pt x="342900" y="400050"/>
                  </a:cubicBezTo>
                  <a:cubicBezTo>
                    <a:pt x="350051" y="408989"/>
                    <a:pt x="324847" y="414591"/>
                    <a:pt x="314325" y="419100"/>
                  </a:cubicBezTo>
                  <a:cubicBezTo>
                    <a:pt x="302293" y="424257"/>
                    <a:pt x="288925" y="425450"/>
                    <a:pt x="276225" y="428625"/>
                  </a:cubicBezTo>
                  <a:cubicBezTo>
                    <a:pt x="269875" y="419100"/>
                    <a:pt x="259057" y="411342"/>
                    <a:pt x="257175" y="400050"/>
                  </a:cubicBezTo>
                  <a:cubicBezTo>
                    <a:pt x="255524" y="390146"/>
                    <a:pt x="256737" y="372720"/>
                    <a:pt x="266700" y="371475"/>
                  </a:cubicBezTo>
                  <a:cubicBezTo>
                    <a:pt x="289636" y="368608"/>
                    <a:pt x="311150" y="384175"/>
                    <a:pt x="333375" y="390525"/>
                  </a:cubicBezTo>
                  <a:cubicBezTo>
                    <a:pt x="323850" y="393700"/>
                    <a:pt x="304800" y="410090"/>
                    <a:pt x="304800" y="400050"/>
                  </a:cubicBezTo>
                  <a:cubicBezTo>
                    <a:pt x="304800" y="388602"/>
                    <a:pt x="323136" y="375880"/>
                    <a:pt x="333375" y="381000"/>
                  </a:cubicBezTo>
                  <a:cubicBezTo>
                    <a:pt x="345084" y="386854"/>
                    <a:pt x="355319" y="414960"/>
                    <a:pt x="342900" y="419100"/>
                  </a:cubicBezTo>
                  <a:cubicBezTo>
                    <a:pt x="320972" y="426409"/>
                    <a:pt x="298450" y="406400"/>
                    <a:pt x="276225" y="400050"/>
                  </a:cubicBezTo>
                  <a:cubicBezTo>
                    <a:pt x="273050" y="390525"/>
                    <a:pt x="276022" y="375204"/>
                    <a:pt x="266700" y="371475"/>
                  </a:cubicBezTo>
                  <a:cubicBezTo>
                    <a:pt x="247479" y="363787"/>
                    <a:pt x="213271" y="391219"/>
                    <a:pt x="200025" y="400050"/>
                  </a:cubicBezTo>
                  <a:cubicBezTo>
                    <a:pt x="142875" y="396875"/>
                    <a:pt x="84292" y="403635"/>
                    <a:pt x="28575" y="390525"/>
                  </a:cubicBezTo>
                  <a:cubicBezTo>
                    <a:pt x="18802" y="388225"/>
                    <a:pt x="28222" y="363746"/>
                    <a:pt x="38100" y="361950"/>
                  </a:cubicBezTo>
                  <a:cubicBezTo>
                    <a:pt x="69494" y="356242"/>
                    <a:pt x="101600" y="368300"/>
                    <a:pt x="133350" y="371475"/>
                  </a:cubicBezTo>
                  <a:cubicBezTo>
                    <a:pt x="130175" y="381000"/>
                    <a:pt x="133147" y="396321"/>
                    <a:pt x="123825" y="400050"/>
                  </a:cubicBezTo>
                  <a:cubicBezTo>
                    <a:pt x="85131" y="415528"/>
                    <a:pt x="82850" y="381900"/>
                    <a:pt x="76200" y="361950"/>
                  </a:cubicBezTo>
                  <a:cubicBezTo>
                    <a:pt x="93791" y="309178"/>
                    <a:pt x="86226" y="356935"/>
                    <a:pt x="66675" y="304800"/>
                  </a:cubicBezTo>
                  <a:cubicBezTo>
                    <a:pt x="43687" y="243498"/>
                    <a:pt x="79637" y="264671"/>
                    <a:pt x="28575" y="247650"/>
                  </a:cubicBezTo>
                  <a:cubicBezTo>
                    <a:pt x="31750" y="238125"/>
                    <a:pt x="29746" y="224644"/>
                    <a:pt x="38100" y="219075"/>
                  </a:cubicBezTo>
                  <a:cubicBezTo>
                    <a:pt x="51570" y="210095"/>
                    <a:pt x="70566" y="215234"/>
                    <a:pt x="85725" y="209550"/>
                  </a:cubicBezTo>
                  <a:cubicBezTo>
                    <a:pt x="96444" y="205530"/>
                    <a:pt x="103194" y="193276"/>
                    <a:pt x="114300" y="190500"/>
                  </a:cubicBezTo>
                  <a:cubicBezTo>
                    <a:pt x="142192" y="183527"/>
                    <a:pt x="171450" y="184150"/>
                    <a:pt x="200025" y="180975"/>
                  </a:cubicBezTo>
                  <a:cubicBezTo>
                    <a:pt x="275497" y="155818"/>
                    <a:pt x="237368" y="158624"/>
                    <a:pt x="314325" y="171450"/>
                  </a:cubicBezTo>
                  <a:cubicBezTo>
                    <a:pt x="320675" y="180975"/>
                    <a:pt x="338495" y="189786"/>
                    <a:pt x="333375" y="200025"/>
                  </a:cubicBezTo>
                  <a:cubicBezTo>
                    <a:pt x="327521" y="211734"/>
                    <a:pt x="303130" y="220023"/>
                    <a:pt x="295275" y="209550"/>
                  </a:cubicBezTo>
                  <a:cubicBezTo>
                    <a:pt x="285561" y="196598"/>
                    <a:pt x="296768" y="175981"/>
                    <a:pt x="304800" y="161925"/>
                  </a:cubicBezTo>
                  <a:cubicBezTo>
                    <a:pt x="319263" y="136615"/>
                    <a:pt x="373001" y="137244"/>
                    <a:pt x="390525" y="133350"/>
                  </a:cubicBezTo>
                  <a:cubicBezTo>
                    <a:pt x="407323" y="129617"/>
                    <a:pt x="476100" y="101025"/>
                    <a:pt x="371475" y="142875"/>
                  </a:cubicBezTo>
                  <a:cubicBezTo>
                    <a:pt x="355600" y="139700"/>
                    <a:pt x="337320" y="142330"/>
                    <a:pt x="323850" y="133350"/>
                  </a:cubicBezTo>
                  <a:cubicBezTo>
                    <a:pt x="315496" y="127781"/>
                    <a:pt x="316503" y="114576"/>
                    <a:pt x="314325" y="104775"/>
                  </a:cubicBezTo>
                  <a:cubicBezTo>
                    <a:pt x="310135" y="85922"/>
                    <a:pt x="307975" y="66675"/>
                    <a:pt x="304800" y="47625"/>
                  </a:cubicBezTo>
                  <a:cubicBezTo>
                    <a:pt x="231671" y="65907"/>
                    <a:pt x="281955" y="39882"/>
                    <a:pt x="276225" y="85725"/>
                  </a:cubicBezTo>
                  <a:cubicBezTo>
                    <a:pt x="274104" y="102691"/>
                    <a:pt x="263525" y="117475"/>
                    <a:pt x="257175" y="133350"/>
                  </a:cubicBezTo>
                  <a:cubicBezTo>
                    <a:pt x="244475" y="130175"/>
                    <a:pt x="224232" y="135857"/>
                    <a:pt x="219075" y="123825"/>
                  </a:cubicBezTo>
                  <a:cubicBezTo>
                    <a:pt x="195327" y="68413"/>
                    <a:pt x="228434" y="66730"/>
                    <a:pt x="257175" y="57150"/>
                  </a:cubicBezTo>
                  <a:cubicBezTo>
                    <a:pt x="241300" y="73025"/>
                    <a:pt x="230649" y="97103"/>
                    <a:pt x="209550" y="104775"/>
                  </a:cubicBezTo>
                  <a:cubicBezTo>
                    <a:pt x="176336" y="116853"/>
                    <a:pt x="147588" y="92042"/>
                    <a:pt x="123825" y="76200"/>
                  </a:cubicBezTo>
                  <a:cubicBezTo>
                    <a:pt x="117475" y="66675"/>
                    <a:pt x="109895" y="57864"/>
                    <a:pt x="104775" y="47625"/>
                  </a:cubicBezTo>
                  <a:cubicBezTo>
                    <a:pt x="100285" y="38645"/>
                    <a:pt x="86270" y="23540"/>
                    <a:pt x="95250" y="19050"/>
                  </a:cubicBezTo>
                  <a:cubicBezTo>
                    <a:pt x="109730" y="11810"/>
                    <a:pt x="127000" y="25400"/>
                    <a:pt x="142875" y="28575"/>
                  </a:cubicBezTo>
                  <a:cubicBezTo>
                    <a:pt x="146050" y="41275"/>
                    <a:pt x="148804" y="54088"/>
                    <a:pt x="152400" y="66675"/>
                  </a:cubicBezTo>
                  <a:cubicBezTo>
                    <a:pt x="155158" y="76329"/>
                    <a:pt x="166415" y="86270"/>
                    <a:pt x="161925" y="95250"/>
                  </a:cubicBezTo>
                  <a:cubicBezTo>
                    <a:pt x="157435" y="104230"/>
                    <a:pt x="142875" y="101600"/>
                    <a:pt x="133350" y="104775"/>
                  </a:cubicBezTo>
                  <a:cubicBezTo>
                    <a:pt x="139042" y="87698"/>
                    <a:pt x="163625" y="36400"/>
                    <a:pt x="104775" y="95250"/>
                  </a:cubicBezTo>
                  <a:cubicBezTo>
                    <a:pt x="94735" y="105290"/>
                    <a:pt x="92075" y="120650"/>
                    <a:pt x="85725" y="133350"/>
                  </a:cubicBezTo>
                  <a:cubicBezTo>
                    <a:pt x="61535" y="127302"/>
                    <a:pt x="33715" y="113998"/>
                    <a:pt x="9525" y="133350"/>
                  </a:cubicBezTo>
                  <a:cubicBezTo>
                    <a:pt x="1685" y="139622"/>
                    <a:pt x="3175" y="152400"/>
                    <a:pt x="0" y="161925"/>
                  </a:cubicBezTo>
                  <a:cubicBezTo>
                    <a:pt x="9525" y="168275"/>
                    <a:pt x="22508" y="171267"/>
                    <a:pt x="28575" y="180975"/>
                  </a:cubicBezTo>
                  <a:cubicBezTo>
                    <a:pt x="39218" y="198003"/>
                    <a:pt x="30917" y="226986"/>
                    <a:pt x="47625" y="238125"/>
                  </a:cubicBezTo>
                  <a:lnTo>
                    <a:pt x="76200" y="257175"/>
                  </a:lnTo>
                  <a:cubicBezTo>
                    <a:pt x="120650" y="254000"/>
                    <a:pt x="166048" y="257317"/>
                    <a:pt x="209550" y="247650"/>
                  </a:cubicBezTo>
                  <a:cubicBezTo>
                    <a:pt x="225354" y="244138"/>
                    <a:pt x="176405" y="230885"/>
                    <a:pt x="161925" y="238125"/>
                  </a:cubicBezTo>
                  <a:cubicBezTo>
                    <a:pt x="150216" y="243979"/>
                    <a:pt x="155575" y="263525"/>
                    <a:pt x="152400" y="276225"/>
                  </a:cubicBezTo>
                  <a:cubicBezTo>
                    <a:pt x="221284" y="322148"/>
                    <a:pt x="178625" y="302039"/>
                    <a:pt x="333375" y="285750"/>
                  </a:cubicBezTo>
                  <a:cubicBezTo>
                    <a:pt x="343360" y="284699"/>
                    <a:pt x="371990" y="276225"/>
                    <a:pt x="361950" y="276225"/>
                  </a:cubicBezTo>
                  <a:cubicBezTo>
                    <a:pt x="345761" y="276225"/>
                    <a:pt x="330200" y="282575"/>
                    <a:pt x="314325" y="285750"/>
                  </a:cubicBezTo>
                  <a:cubicBezTo>
                    <a:pt x="317500" y="295275"/>
                    <a:pt x="314325" y="311150"/>
                    <a:pt x="323850" y="314325"/>
                  </a:cubicBezTo>
                  <a:cubicBezTo>
                    <a:pt x="339209" y="319445"/>
                    <a:pt x="357419" y="312832"/>
                    <a:pt x="371475" y="304800"/>
                  </a:cubicBezTo>
                  <a:cubicBezTo>
                    <a:pt x="381414" y="299120"/>
                    <a:pt x="395645" y="286464"/>
                    <a:pt x="390525" y="276225"/>
                  </a:cubicBezTo>
                  <a:cubicBezTo>
                    <a:pt x="386035" y="267245"/>
                    <a:pt x="371475" y="282575"/>
                    <a:pt x="361950" y="285750"/>
                  </a:cubicBezTo>
                  <a:cubicBezTo>
                    <a:pt x="355600" y="295275"/>
                    <a:pt x="344782" y="303033"/>
                    <a:pt x="342900" y="314325"/>
                  </a:cubicBezTo>
                  <a:cubicBezTo>
                    <a:pt x="341249" y="324229"/>
                    <a:pt x="342440" y="341849"/>
                    <a:pt x="352425" y="342900"/>
                  </a:cubicBezTo>
                  <a:cubicBezTo>
                    <a:pt x="409349" y="348892"/>
                    <a:pt x="466725" y="336550"/>
                    <a:pt x="523875" y="333375"/>
                  </a:cubicBezTo>
                  <a:cubicBezTo>
                    <a:pt x="514350" y="327025"/>
                    <a:pt x="506748" y="314325"/>
                    <a:pt x="495300" y="314325"/>
                  </a:cubicBezTo>
                  <a:cubicBezTo>
                    <a:pt x="475220" y="314325"/>
                    <a:pt x="457458" y="327858"/>
                    <a:pt x="438150" y="333375"/>
                  </a:cubicBezTo>
                  <a:cubicBezTo>
                    <a:pt x="412976" y="340568"/>
                    <a:pt x="387350" y="346075"/>
                    <a:pt x="361950" y="352425"/>
                  </a:cubicBezTo>
                  <a:cubicBezTo>
                    <a:pt x="358775" y="365125"/>
                    <a:pt x="352425" y="377434"/>
                    <a:pt x="352425" y="390525"/>
                  </a:cubicBezTo>
                  <a:cubicBezTo>
                    <a:pt x="352425" y="457171"/>
                    <a:pt x="434252" y="413075"/>
                    <a:pt x="476250" y="409575"/>
                  </a:cubicBezTo>
                  <a:cubicBezTo>
                    <a:pt x="482600" y="400050"/>
                    <a:pt x="505539" y="386120"/>
                    <a:pt x="495300" y="381000"/>
                  </a:cubicBezTo>
                  <a:cubicBezTo>
                    <a:pt x="488394" y="377547"/>
                    <a:pt x="435610" y="414444"/>
                    <a:pt x="428625" y="419100"/>
                  </a:cubicBezTo>
                  <a:cubicBezTo>
                    <a:pt x="415925" y="415925"/>
                    <a:pt x="400747" y="417753"/>
                    <a:pt x="390525" y="409575"/>
                  </a:cubicBezTo>
                  <a:cubicBezTo>
                    <a:pt x="382685" y="403303"/>
                    <a:pt x="373900" y="388100"/>
                    <a:pt x="381000" y="381000"/>
                  </a:cubicBezTo>
                  <a:cubicBezTo>
                    <a:pt x="388100" y="373900"/>
                    <a:pt x="400050" y="387350"/>
                    <a:pt x="409575" y="390525"/>
                  </a:cubicBezTo>
                  <a:cubicBezTo>
                    <a:pt x="403225" y="403225"/>
                    <a:pt x="392286" y="414536"/>
                    <a:pt x="390525" y="428625"/>
                  </a:cubicBezTo>
                  <a:cubicBezTo>
                    <a:pt x="384416" y="477497"/>
                    <a:pt x="432177" y="465562"/>
                    <a:pt x="390525" y="523875"/>
                  </a:cubicBezTo>
                  <a:cubicBezTo>
                    <a:pt x="382916" y="534527"/>
                    <a:pt x="365125" y="530225"/>
                    <a:pt x="352425" y="533400"/>
                  </a:cubicBezTo>
                  <a:cubicBezTo>
                    <a:pt x="342098" y="512747"/>
                    <a:pt x="319541" y="490084"/>
                    <a:pt x="342900" y="466725"/>
                  </a:cubicBezTo>
                  <a:cubicBezTo>
                    <a:pt x="350000" y="459625"/>
                    <a:pt x="361950" y="460375"/>
                    <a:pt x="371475" y="457200"/>
                  </a:cubicBezTo>
                  <a:cubicBezTo>
                    <a:pt x="393700" y="463550"/>
                    <a:pt x="421806" y="459906"/>
                    <a:pt x="438150" y="476250"/>
                  </a:cubicBezTo>
                  <a:cubicBezTo>
                    <a:pt x="447407" y="485507"/>
                    <a:pt x="441325" y="511175"/>
                    <a:pt x="428625" y="514350"/>
                  </a:cubicBezTo>
                  <a:cubicBezTo>
                    <a:pt x="394603" y="522855"/>
                    <a:pt x="358775" y="508000"/>
                    <a:pt x="323850" y="504825"/>
                  </a:cubicBezTo>
                  <a:cubicBezTo>
                    <a:pt x="320675" y="488950"/>
                    <a:pt x="322357" y="471256"/>
                    <a:pt x="314325" y="457200"/>
                  </a:cubicBezTo>
                  <a:cubicBezTo>
                    <a:pt x="308645" y="447261"/>
                    <a:pt x="287170" y="449509"/>
                    <a:pt x="285750" y="438150"/>
                  </a:cubicBezTo>
                  <a:cubicBezTo>
                    <a:pt x="283259" y="418225"/>
                    <a:pt x="298450" y="400050"/>
                    <a:pt x="304800" y="381000"/>
                  </a:cubicBezTo>
                  <a:cubicBezTo>
                    <a:pt x="312219" y="384709"/>
                    <a:pt x="410460" y="418657"/>
                    <a:pt x="333375" y="457200"/>
                  </a:cubicBezTo>
                  <a:cubicBezTo>
                    <a:pt x="307659" y="470058"/>
                    <a:pt x="276225" y="450850"/>
                    <a:pt x="247650" y="447675"/>
                  </a:cubicBezTo>
                  <a:cubicBezTo>
                    <a:pt x="257175" y="438150"/>
                    <a:pt x="262755" y="419100"/>
                    <a:pt x="276225" y="419100"/>
                  </a:cubicBezTo>
                  <a:cubicBezTo>
                    <a:pt x="340523" y="419100"/>
                    <a:pt x="346058" y="460409"/>
                    <a:pt x="323850" y="504825"/>
                  </a:cubicBezTo>
                  <a:cubicBezTo>
                    <a:pt x="318730" y="515064"/>
                    <a:pt x="304800" y="517525"/>
                    <a:pt x="295275" y="523875"/>
                  </a:cubicBezTo>
                  <a:cubicBezTo>
                    <a:pt x="276225" y="520700"/>
                    <a:pt x="255399" y="522987"/>
                    <a:pt x="238125" y="514350"/>
                  </a:cubicBezTo>
                  <a:cubicBezTo>
                    <a:pt x="223353" y="506964"/>
                    <a:pt x="214058" y="470724"/>
                    <a:pt x="209550" y="457200"/>
                  </a:cubicBezTo>
                  <a:cubicBezTo>
                    <a:pt x="219075" y="450850"/>
                    <a:pt x="226677" y="438150"/>
                    <a:pt x="238125" y="438150"/>
                  </a:cubicBezTo>
                  <a:cubicBezTo>
                    <a:pt x="259292" y="438150"/>
                    <a:pt x="277283" y="473075"/>
                    <a:pt x="285750" y="485775"/>
                  </a:cubicBezTo>
                  <a:cubicBezTo>
                    <a:pt x="282575" y="498475"/>
                    <a:pt x="286698" y="516020"/>
                    <a:pt x="276225" y="523875"/>
                  </a:cubicBezTo>
                  <a:cubicBezTo>
                    <a:pt x="268193" y="529899"/>
                    <a:pt x="252140" y="523330"/>
                    <a:pt x="247650" y="514350"/>
                  </a:cubicBezTo>
                  <a:cubicBezTo>
                    <a:pt x="243160" y="505370"/>
                    <a:pt x="254000" y="495300"/>
                    <a:pt x="257175" y="485775"/>
                  </a:cubicBezTo>
                  <a:cubicBezTo>
                    <a:pt x="269875" y="488950"/>
                    <a:pt x="289421" y="483591"/>
                    <a:pt x="295275" y="495300"/>
                  </a:cubicBezTo>
                  <a:cubicBezTo>
                    <a:pt x="299765" y="504280"/>
                    <a:pt x="276663" y="506070"/>
                    <a:pt x="266700" y="504825"/>
                  </a:cubicBezTo>
                  <a:cubicBezTo>
                    <a:pt x="249734" y="502704"/>
                    <a:pt x="234950" y="492125"/>
                    <a:pt x="219075" y="485775"/>
                  </a:cubicBezTo>
                  <a:cubicBezTo>
                    <a:pt x="172721" y="416243"/>
                    <a:pt x="158799" y="435750"/>
                    <a:pt x="228600" y="409575"/>
                  </a:cubicBezTo>
                  <a:cubicBezTo>
                    <a:pt x="238001" y="406050"/>
                    <a:pt x="247650" y="403225"/>
                    <a:pt x="257175" y="400050"/>
                  </a:cubicBezTo>
                  <a:cubicBezTo>
                    <a:pt x="382533" y="405748"/>
                    <a:pt x="476250" y="342067"/>
                    <a:pt x="476250" y="457200"/>
                  </a:cubicBezTo>
                  <a:cubicBezTo>
                    <a:pt x="476250" y="479651"/>
                    <a:pt x="469900" y="501650"/>
                    <a:pt x="466725" y="523875"/>
                  </a:cubicBezTo>
                  <a:cubicBezTo>
                    <a:pt x="434975" y="520700"/>
                    <a:pt x="398024" y="532050"/>
                    <a:pt x="371475" y="514350"/>
                  </a:cubicBezTo>
                  <a:cubicBezTo>
                    <a:pt x="352243" y="501528"/>
                    <a:pt x="353782" y="470749"/>
                    <a:pt x="352425" y="447675"/>
                  </a:cubicBezTo>
                  <a:cubicBezTo>
                    <a:pt x="348668" y="383798"/>
                    <a:pt x="340575" y="354782"/>
                    <a:pt x="390525" y="333375"/>
                  </a:cubicBezTo>
                  <a:cubicBezTo>
                    <a:pt x="402557" y="328218"/>
                    <a:pt x="415925" y="327025"/>
                    <a:pt x="428625" y="323850"/>
                  </a:cubicBezTo>
                  <a:cubicBezTo>
                    <a:pt x="454025" y="327025"/>
                    <a:pt x="483995" y="318497"/>
                    <a:pt x="504825" y="333375"/>
                  </a:cubicBezTo>
                  <a:cubicBezTo>
                    <a:pt x="515477" y="340984"/>
                    <a:pt x="506525" y="364740"/>
                    <a:pt x="495300" y="371475"/>
                  </a:cubicBezTo>
                  <a:cubicBezTo>
                    <a:pt x="484075" y="378210"/>
                    <a:pt x="469900" y="365125"/>
                    <a:pt x="457200" y="361950"/>
                  </a:cubicBezTo>
                  <a:cubicBezTo>
                    <a:pt x="460375" y="342900"/>
                    <a:pt x="448898" y="312228"/>
                    <a:pt x="466725" y="304800"/>
                  </a:cubicBezTo>
                  <a:cubicBezTo>
                    <a:pt x="552135" y="269213"/>
                    <a:pt x="562090" y="300210"/>
                    <a:pt x="590550" y="342900"/>
                  </a:cubicBezTo>
                  <a:cubicBezTo>
                    <a:pt x="587375" y="358775"/>
                    <a:pt x="595905" y="384148"/>
                    <a:pt x="581025" y="390525"/>
                  </a:cubicBezTo>
                  <a:cubicBezTo>
                    <a:pt x="562568" y="398435"/>
                    <a:pt x="533838" y="388910"/>
                    <a:pt x="523875" y="371475"/>
                  </a:cubicBezTo>
                  <a:cubicBezTo>
                    <a:pt x="515392" y="356630"/>
                    <a:pt x="536575" y="339725"/>
                    <a:pt x="542925" y="323850"/>
                  </a:cubicBezTo>
                  <a:cubicBezTo>
                    <a:pt x="587635" y="338753"/>
                    <a:pt x="604510" y="334030"/>
                    <a:pt x="561975" y="419100"/>
                  </a:cubicBezTo>
                  <a:cubicBezTo>
                    <a:pt x="556121" y="430809"/>
                    <a:pt x="536575" y="425450"/>
                    <a:pt x="523875" y="428625"/>
                  </a:cubicBezTo>
                  <a:cubicBezTo>
                    <a:pt x="504825" y="425450"/>
                    <a:pt x="481806" y="431165"/>
                    <a:pt x="466725" y="419100"/>
                  </a:cubicBezTo>
                  <a:cubicBezTo>
                    <a:pt x="458885" y="412828"/>
                    <a:pt x="466405" y="392494"/>
                    <a:pt x="476250" y="390525"/>
                  </a:cubicBezTo>
                  <a:cubicBezTo>
                    <a:pt x="490173" y="387740"/>
                    <a:pt x="501650" y="403225"/>
                    <a:pt x="514350" y="409575"/>
                  </a:cubicBezTo>
                  <a:cubicBezTo>
                    <a:pt x="511175" y="438150"/>
                    <a:pt x="497852" y="467408"/>
                    <a:pt x="504825" y="495300"/>
                  </a:cubicBezTo>
                  <a:cubicBezTo>
                    <a:pt x="507260" y="505040"/>
                    <a:pt x="529671" y="495097"/>
                    <a:pt x="533400" y="485775"/>
                  </a:cubicBezTo>
                  <a:cubicBezTo>
                    <a:pt x="592134" y="338941"/>
                    <a:pt x="500237" y="442738"/>
                    <a:pt x="571500" y="371475"/>
                  </a:cubicBezTo>
                  <a:cubicBezTo>
                    <a:pt x="568325" y="358775"/>
                    <a:pt x="557835" y="345794"/>
                    <a:pt x="561975" y="333375"/>
                  </a:cubicBezTo>
                  <a:cubicBezTo>
                    <a:pt x="573054" y="300139"/>
                    <a:pt x="624082" y="325502"/>
                    <a:pt x="561975" y="304800"/>
                  </a:cubicBezTo>
                  <a:cubicBezTo>
                    <a:pt x="565150" y="295275"/>
                    <a:pt x="574258" y="285879"/>
                    <a:pt x="571500" y="276225"/>
                  </a:cubicBezTo>
                  <a:cubicBezTo>
                    <a:pt x="566612" y="259118"/>
                    <a:pt x="527193" y="222393"/>
                    <a:pt x="514350" y="209550"/>
                  </a:cubicBezTo>
                  <a:cubicBezTo>
                    <a:pt x="508000" y="193675"/>
                    <a:pt x="497421" y="178891"/>
                    <a:pt x="495300" y="161925"/>
                  </a:cubicBezTo>
                  <a:cubicBezTo>
                    <a:pt x="494055" y="151962"/>
                    <a:pt x="495503" y="137079"/>
                    <a:pt x="504825" y="133350"/>
                  </a:cubicBezTo>
                  <a:cubicBezTo>
                    <a:pt x="516980" y="128488"/>
                    <a:pt x="530225" y="139700"/>
                    <a:pt x="542925" y="142875"/>
                  </a:cubicBezTo>
                  <a:cubicBezTo>
                    <a:pt x="508339" y="194755"/>
                    <a:pt x="522232" y="154480"/>
                    <a:pt x="561975" y="180975"/>
                  </a:cubicBezTo>
                  <a:cubicBezTo>
                    <a:pt x="571500" y="187325"/>
                    <a:pt x="574675" y="200025"/>
                    <a:pt x="581025" y="209550"/>
                  </a:cubicBezTo>
                  <a:cubicBezTo>
                    <a:pt x="577850" y="234950"/>
                    <a:pt x="588159" y="266315"/>
                    <a:pt x="571500" y="285750"/>
                  </a:cubicBezTo>
                  <a:cubicBezTo>
                    <a:pt x="560964" y="298042"/>
                    <a:pt x="535323" y="287673"/>
                    <a:pt x="523875" y="276225"/>
                  </a:cubicBezTo>
                  <a:cubicBezTo>
                    <a:pt x="516775" y="269125"/>
                    <a:pt x="530225" y="257175"/>
                    <a:pt x="533400" y="247650"/>
                  </a:cubicBezTo>
                  <a:cubicBezTo>
                    <a:pt x="549275" y="254000"/>
                    <a:pt x="570344" y="253349"/>
                    <a:pt x="581025" y="266700"/>
                  </a:cubicBezTo>
                  <a:cubicBezTo>
                    <a:pt x="587297" y="274540"/>
                    <a:pt x="581540" y="295275"/>
                    <a:pt x="571500" y="295275"/>
                  </a:cubicBezTo>
                  <a:cubicBezTo>
                    <a:pt x="544373" y="295275"/>
                    <a:pt x="520700" y="276225"/>
                    <a:pt x="495300" y="266700"/>
                  </a:cubicBezTo>
                  <a:cubicBezTo>
                    <a:pt x="476250" y="241300"/>
                    <a:pt x="455762" y="216918"/>
                    <a:pt x="438150" y="190500"/>
                  </a:cubicBezTo>
                  <a:cubicBezTo>
                    <a:pt x="430274" y="178686"/>
                    <a:pt x="414610" y="165870"/>
                    <a:pt x="419100" y="152400"/>
                  </a:cubicBezTo>
                  <a:cubicBezTo>
                    <a:pt x="422275" y="142875"/>
                    <a:pt x="437797" y="160129"/>
                    <a:pt x="447675" y="161925"/>
                  </a:cubicBezTo>
                  <a:cubicBezTo>
                    <a:pt x="472860" y="166504"/>
                    <a:pt x="498475" y="168275"/>
                    <a:pt x="523875" y="171450"/>
                  </a:cubicBezTo>
                  <a:cubicBezTo>
                    <a:pt x="555625" y="266700"/>
                    <a:pt x="561975" y="228600"/>
                    <a:pt x="542925" y="285750"/>
                  </a:cubicBezTo>
                  <a:cubicBezTo>
                    <a:pt x="523875" y="282575"/>
                    <a:pt x="502543" y="285807"/>
                    <a:pt x="485775" y="276225"/>
                  </a:cubicBezTo>
                  <a:cubicBezTo>
                    <a:pt x="477058" y="271244"/>
                    <a:pt x="476250" y="257690"/>
                    <a:pt x="476250" y="247650"/>
                  </a:cubicBezTo>
                  <a:cubicBezTo>
                    <a:pt x="476250" y="225199"/>
                    <a:pt x="472305" y="198936"/>
                    <a:pt x="485775" y="180975"/>
                  </a:cubicBezTo>
                  <a:cubicBezTo>
                    <a:pt x="495489" y="168023"/>
                    <a:pt x="517525" y="174625"/>
                    <a:pt x="533400" y="171450"/>
                  </a:cubicBezTo>
                  <a:cubicBezTo>
                    <a:pt x="530225" y="187325"/>
                    <a:pt x="539581" y="215148"/>
                    <a:pt x="523875" y="219075"/>
                  </a:cubicBezTo>
                  <a:cubicBezTo>
                    <a:pt x="500417" y="224940"/>
                    <a:pt x="475092" y="206765"/>
                    <a:pt x="457200" y="190500"/>
                  </a:cubicBezTo>
                  <a:cubicBezTo>
                    <a:pt x="431445" y="167086"/>
                    <a:pt x="420399" y="127721"/>
                    <a:pt x="409575" y="95250"/>
                  </a:cubicBezTo>
                  <a:cubicBezTo>
                    <a:pt x="412750" y="85725"/>
                    <a:pt x="409060" y="66675"/>
                    <a:pt x="419100" y="66675"/>
                  </a:cubicBezTo>
                  <a:cubicBezTo>
                    <a:pt x="430548" y="66675"/>
                    <a:pt x="448389" y="90130"/>
                    <a:pt x="438150" y="95250"/>
                  </a:cubicBezTo>
                  <a:cubicBezTo>
                    <a:pt x="420876" y="103887"/>
                    <a:pt x="400050" y="88900"/>
                    <a:pt x="381000" y="85725"/>
                  </a:cubicBezTo>
                  <a:cubicBezTo>
                    <a:pt x="384175" y="76200"/>
                    <a:pt x="381545" y="61640"/>
                    <a:pt x="390525" y="57150"/>
                  </a:cubicBezTo>
                  <a:cubicBezTo>
                    <a:pt x="399505" y="52660"/>
                    <a:pt x="429140" y="66675"/>
                    <a:pt x="419100" y="66675"/>
                  </a:cubicBezTo>
                  <a:cubicBezTo>
                    <a:pt x="390349" y="66675"/>
                    <a:pt x="361950" y="60325"/>
                    <a:pt x="333375" y="57150"/>
                  </a:cubicBezTo>
                  <a:cubicBezTo>
                    <a:pt x="331793" y="56359"/>
                    <a:pt x="265455" y="31066"/>
                    <a:pt x="276225" y="9525"/>
                  </a:cubicBezTo>
                  <a:cubicBezTo>
                    <a:pt x="282079" y="-2184"/>
                    <a:pt x="301625" y="3175"/>
                    <a:pt x="314325" y="0"/>
                  </a:cubicBezTo>
                  <a:cubicBezTo>
                    <a:pt x="327025" y="3175"/>
                    <a:pt x="341773" y="1916"/>
                    <a:pt x="352425" y="9525"/>
                  </a:cubicBezTo>
                  <a:cubicBezTo>
                    <a:pt x="365343" y="18752"/>
                    <a:pt x="369775" y="36400"/>
                    <a:pt x="381000" y="47625"/>
                  </a:cubicBezTo>
                  <a:cubicBezTo>
                    <a:pt x="389095" y="55720"/>
                    <a:pt x="400050" y="60325"/>
                    <a:pt x="409575" y="66675"/>
                  </a:cubicBezTo>
                  <a:cubicBezTo>
                    <a:pt x="419100" y="60325"/>
                    <a:pt x="426772" y="48889"/>
                    <a:pt x="438150" y="47625"/>
                  </a:cubicBezTo>
                  <a:cubicBezTo>
                    <a:pt x="457345" y="45492"/>
                    <a:pt x="478923" y="46914"/>
                    <a:pt x="495300" y="57150"/>
                  </a:cubicBezTo>
                  <a:cubicBezTo>
                    <a:pt x="507341" y="64675"/>
                    <a:pt x="508757" y="82199"/>
                    <a:pt x="514350" y="95250"/>
                  </a:cubicBezTo>
                  <a:cubicBezTo>
                    <a:pt x="538011" y="150459"/>
                    <a:pt x="506316" y="97486"/>
                    <a:pt x="542925" y="152400"/>
                  </a:cubicBezTo>
                  <a:cubicBezTo>
                    <a:pt x="530225" y="155575"/>
                    <a:pt x="495568" y="171182"/>
                    <a:pt x="504825" y="161925"/>
                  </a:cubicBezTo>
                  <a:cubicBezTo>
                    <a:pt x="516915" y="149835"/>
                    <a:pt x="535524" y="140457"/>
                    <a:pt x="552450" y="142875"/>
                  </a:cubicBezTo>
                  <a:cubicBezTo>
                    <a:pt x="563783" y="144494"/>
                    <a:pt x="565150" y="161925"/>
                    <a:pt x="571500" y="171450"/>
                  </a:cubicBezTo>
                  <a:cubicBezTo>
                    <a:pt x="568325" y="187325"/>
                    <a:pt x="576455" y="211835"/>
                    <a:pt x="561975" y="219075"/>
                  </a:cubicBezTo>
                  <a:cubicBezTo>
                    <a:pt x="504235" y="247945"/>
                    <a:pt x="509409" y="185916"/>
                    <a:pt x="523875" y="171450"/>
                  </a:cubicBezTo>
                  <a:cubicBezTo>
                    <a:pt x="530975" y="164350"/>
                    <a:pt x="542925" y="165100"/>
                    <a:pt x="552450" y="161925"/>
                  </a:cubicBezTo>
                  <a:cubicBezTo>
                    <a:pt x="561975" y="165100"/>
                    <a:pt x="573185" y="165178"/>
                    <a:pt x="581025" y="171450"/>
                  </a:cubicBezTo>
                  <a:cubicBezTo>
                    <a:pt x="601890" y="188142"/>
                    <a:pt x="609079" y="214963"/>
                    <a:pt x="590550" y="238125"/>
                  </a:cubicBezTo>
                  <a:cubicBezTo>
                    <a:pt x="584278" y="245965"/>
                    <a:pt x="571500" y="244475"/>
                    <a:pt x="561975" y="247650"/>
                  </a:cubicBezTo>
                  <a:cubicBezTo>
                    <a:pt x="565150" y="257175"/>
                    <a:pt x="571500" y="266185"/>
                    <a:pt x="571500" y="276225"/>
                  </a:cubicBezTo>
                  <a:cubicBezTo>
                    <a:pt x="571500" y="330007"/>
                    <a:pt x="518643" y="309615"/>
                    <a:pt x="476250" y="314325"/>
                  </a:cubicBezTo>
                  <a:cubicBezTo>
                    <a:pt x="385831" y="344465"/>
                    <a:pt x="439098" y="331557"/>
                    <a:pt x="314325" y="342900"/>
                  </a:cubicBezTo>
                  <a:cubicBezTo>
                    <a:pt x="302118" y="345952"/>
                    <a:pt x="261315" y="355118"/>
                    <a:pt x="247650" y="361950"/>
                  </a:cubicBezTo>
                  <a:cubicBezTo>
                    <a:pt x="173792" y="398879"/>
                    <a:pt x="262324" y="366584"/>
                    <a:pt x="190500" y="390525"/>
                  </a:cubicBezTo>
                  <a:cubicBezTo>
                    <a:pt x="184150" y="400050"/>
                    <a:pt x="180244" y="411771"/>
                    <a:pt x="171450" y="419100"/>
                  </a:cubicBezTo>
                  <a:cubicBezTo>
                    <a:pt x="98941" y="479524"/>
                    <a:pt x="160712" y="397107"/>
                    <a:pt x="114300" y="466725"/>
                  </a:cubicBezTo>
                  <a:cubicBezTo>
                    <a:pt x="111125" y="479425"/>
                    <a:pt x="108371" y="492238"/>
                    <a:pt x="104775" y="504825"/>
                  </a:cubicBezTo>
                  <a:cubicBezTo>
                    <a:pt x="102017" y="514479"/>
                    <a:pt x="89226" y="525368"/>
                    <a:pt x="95250" y="533400"/>
                  </a:cubicBezTo>
                  <a:cubicBezTo>
                    <a:pt x="103105" y="543873"/>
                    <a:pt x="120650" y="539750"/>
                    <a:pt x="133350" y="542925"/>
                  </a:cubicBezTo>
                  <a:cubicBezTo>
                    <a:pt x="188264" y="579534"/>
                    <a:pt x="135291" y="547839"/>
                    <a:pt x="190500" y="571500"/>
                  </a:cubicBezTo>
                  <a:cubicBezTo>
                    <a:pt x="203551" y="577093"/>
                    <a:pt x="215000" y="586470"/>
                    <a:pt x="228600" y="590550"/>
                  </a:cubicBezTo>
                  <a:cubicBezTo>
                    <a:pt x="247098" y="596099"/>
                    <a:pt x="266700" y="596900"/>
                    <a:pt x="285750" y="600075"/>
                  </a:cubicBezTo>
                  <a:cubicBezTo>
                    <a:pt x="367706" y="654713"/>
                    <a:pt x="316658" y="629363"/>
                    <a:pt x="514350" y="600075"/>
                  </a:cubicBezTo>
                  <a:cubicBezTo>
                    <a:pt x="534214" y="597132"/>
                    <a:pt x="552450" y="587375"/>
                    <a:pt x="571500" y="581025"/>
                  </a:cubicBezTo>
                  <a:cubicBezTo>
                    <a:pt x="610935" y="567880"/>
                    <a:pt x="591721" y="577069"/>
                    <a:pt x="628650" y="552450"/>
                  </a:cubicBezTo>
                  <a:lnTo>
                    <a:pt x="666750" y="495300"/>
                  </a:lnTo>
                  <a:lnTo>
                    <a:pt x="685800" y="466725"/>
                  </a:lnTo>
                  <a:cubicBezTo>
                    <a:pt x="710249" y="368928"/>
                    <a:pt x="677018" y="490143"/>
                    <a:pt x="714375" y="390525"/>
                  </a:cubicBezTo>
                  <a:cubicBezTo>
                    <a:pt x="718972" y="378268"/>
                    <a:pt x="723900" y="352425"/>
                    <a:pt x="723900" y="3524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A4582A80-B4A9-4440-9D90-F4BF5D887D27}"/>
                </a:ext>
              </a:extLst>
            </p:cNvPr>
            <p:cNvSpPr/>
            <p:nvPr/>
          </p:nvSpPr>
          <p:spPr>
            <a:xfrm>
              <a:off x="1261461" y="3124200"/>
              <a:ext cx="567040" cy="609601"/>
            </a:xfrm>
            <a:custGeom>
              <a:avLst/>
              <a:gdLst>
                <a:gd name="connsiteX0" fmla="*/ 257175 w 638175"/>
                <a:gd name="connsiteY0" fmla="*/ 85725 h 638175"/>
                <a:gd name="connsiteX1" fmla="*/ 295275 w 638175"/>
                <a:gd name="connsiteY1" fmla="*/ 171450 h 638175"/>
                <a:gd name="connsiteX2" fmla="*/ 200025 w 638175"/>
                <a:gd name="connsiteY2" fmla="*/ 161925 h 638175"/>
                <a:gd name="connsiteX3" fmla="*/ 180975 w 638175"/>
                <a:gd name="connsiteY3" fmla="*/ 133350 h 638175"/>
                <a:gd name="connsiteX4" fmla="*/ 180975 w 638175"/>
                <a:gd name="connsiteY4" fmla="*/ 142875 h 638175"/>
                <a:gd name="connsiteX5" fmla="*/ 152400 w 638175"/>
                <a:gd name="connsiteY5" fmla="*/ 152400 h 638175"/>
                <a:gd name="connsiteX6" fmla="*/ 152400 w 638175"/>
                <a:gd name="connsiteY6" fmla="*/ 76200 h 638175"/>
                <a:gd name="connsiteX7" fmla="*/ 200025 w 638175"/>
                <a:gd name="connsiteY7" fmla="*/ 66675 h 638175"/>
                <a:gd name="connsiteX8" fmla="*/ 266700 w 638175"/>
                <a:gd name="connsiteY8" fmla="*/ 76200 h 638175"/>
                <a:gd name="connsiteX9" fmla="*/ 276225 w 638175"/>
                <a:gd name="connsiteY9" fmla="*/ 104775 h 638175"/>
                <a:gd name="connsiteX10" fmla="*/ 247650 w 638175"/>
                <a:gd name="connsiteY10" fmla="*/ 114300 h 638175"/>
                <a:gd name="connsiteX11" fmla="*/ 209550 w 638175"/>
                <a:gd name="connsiteY11" fmla="*/ 104775 h 638175"/>
                <a:gd name="connsiteX12" fmla="*/ 219075 w 638175"/>
                <a:gd name="connsiteY12" fmla="*/ 66675 h 638175"/>
                <a:gd name="connsiteX13" fmla="*/ 295275 w 638175"/>
                <a:gd name="connsiteY13" fmla="*/ 76200 h 638175"/>
                <a:gd name="connsiteX14" fmla="*/ 333375 w 638175"/>
                <a:gd name="connsiteY14" fmla="*/ 133350 h 638175"/>
                <a:gd name="connsiteX15" fmla="*/ 323850 w 638175"/>
                <a:gd name="connsiteY15" fmla="*/ 161925 h 638175"/>
                <a:gd name="connsiteX16" fmla="*/ 333375 w 638175"/>
                <a:gd name="connsiteY16" fmla="*/ 104775 h 638175"/>
                <a:gd name="connsiteX17" fmla="*/ 533400 w 638175"/>
                <a:gd name="connsiteY17" fmla="*/ 114300 h 638175"/>
                <a:gd name="connsiteX18" fmla="*/ 552450 w 638175"/>
                <a:gd name="connsiteY18" fmla="*/ 142875 h 638175"/>
                <a:gd name="connsiteX19" fmla="*/ 466725 w 638175"/>
                <a:gd name="connsiteY19" fmla="*/ 152400 h 638175"/>
                <a:gd name="connsiteX20" fmla="*/ 381000 w 638175"/>
                <a:gd name="connsiteY20" fmla="*/ 133350 h 638175"/>
                <a:gd name="connsiteX21" fmla="*/ 352425 w 638175"/>
                <a:gd name="connsiteY21" fmla="*/ 104775 h 638175"/>
                <a:gd name="connsiteX22" fmla="*/ 419100 w 638175"/>
                <a:gd name="connsiteY22" fmla="*/ 95250 h 638175"/>
                <a:gd name="connsiteX23" fmla="*/ 428625 w 638175"/>
                <a:gd name="connsiteY23" fmla="*/ 152400 h 638175"/>
                <a:gd name="connsiteX24" fmla="*/ 447675 w 638175"/>
                <a:gd name="connsiteY24" fmla="*/ 190500 h 638175"/>
                <a:gd name="connsiteX25" fmla="*/ 466725 w 638175"/>
                <a:gd name="connsiteY25" fmla="*/ 247650 h 638175"/>
                <a:gd name="connsiteX26" fmla="*/ 514350 w 638175"/>
                <a:gd name="connsiteY26" fmla="*/ 257175 h 638175"/>
                <a:gd name="connsiteX27" fmla="*/ 571500 w 638175"/>
                <a:gd name="connsiteY27" fmla="*/ 323850 h 638175"/>
                <a:gd name="connsiteX28" fmla="*/ 561975 w 638175"/>
                <a:gd name="connsiteY28" fmla="*/ 352425 h 638175"/>
                <a:gd name="connsiteX29" fmla="*/ 571500 w 638175"/>
                <a:gd name="connsiteY29" fmla="*/ 381000 h 638175"/>
                <a:gd name="connsiteX30" fmla="*/ 561975 w 638175"/>
                <a:gd name="connsiteY30" fmla="*/ 409575 h 638175"/>
                <a:gd name="connsiteX31" fmla="*/ 533400 w 638175"/>
                <a:gd name="connsiteY31" fmla="*/ 419100 h 638175"/>
                <a:gd name="connsiteX32" fmla="*/ 485775 w 638175"/>
                <a:gd name="connsiteY32" fmla="*/ 428625 h 638175"/>
                <a:gd name="connsiteX33" fmla="*/ 457200 w 638175"/>
                <a:gd name="connsiteY33" fmla="*/ 447675 h 638175"/>
                <a:gd name="connsiteX34" fmla="*/ 495300 w 638175"/>
                <a:gd name="connsiteY34" fmla="*/ 485775 h 638175"/>
                <a:gd name="connsiteX35" fmla="*/ 504825 w 638175"/>
                <a:gd name="connsiteY35" fmla="*/ 514350 h 638175"/>
                <a:gd name="connsiteX36" fmla="*/ 476250 w 638175"/>
                <a:gd name="connsiteY36" fmla="*/ 523875 h 638175"/>
                <a:gd name="connsiteX37" fmla="*/ 400050 w 638175"/>
                <a:gd name="connsiteY37" fmla="*/ 504825 h 638175"/>
                <a:gd name="connsiteX38" fmla="*/ 390525 w 638175"/>
                <a:gd name="connsiteY38" fmla="*/ 542925 h 638175"/>
                <a:gd name="connsiteX39" fmla="*/ 314325 w 638175"/>
                <a:gd name="connsiteY39" fmla="*/ 533400 h 638175"/>
                <a:gd name="connsiteX40" fmla="*/ 285750 w 638175"/>
                <a:gd name="connsiteY40" fmla="*/ 504825 h 638175"/>
                <a:gd name="connsiteX41" fmla="*/ 304800 w 638175"/>
                <a:gd name="connsiteY41" fmla="*/ 466725 h 638175"/>
                <a:gd name="connsiteX42" fmla="*/ 342900 w 638175"/>
                <a:gd name="connsiteY42" fmla="*/ 523875 h 638175"/>
                <a:gd name="connsiteX43" fmla="*/ 314325 w 638175"/>
                <a:gd name="connsiteY43" fmla="*/ 533400 h 638175"/>
                <a:gd name="connsiteX44" fmla="*/ 276225 w 638175"/>
                <a:gd name="connsiteY44" fmla="*/ 495300 h 638175"/>
                <a:gd name="connsiteX45" fmla="*/ 238125 w 638175"/>
                <a:gd name="connsiteY45" fmla="*/ 542925 h 638175"/>
                <a:gd name="connsiteX46" fmla="*/ 209550 w 638175"/>
                <a:gd name="connsiteY46" fmla="*/ 571500 h 638175"/>
                <a:gd name="connsiteX47" fmla="*/ 152400 w 638175"/>
                <a:gd name="connsiteY47" fmla="*/ 561975 h 638175"/>
                <a:gd name="connsiteX48" fmla="*/ 142875 w 638175"/>
                <a:gd name="connsiteY48" fmla="*/ 514350 h 638175"/>
                <a:gd name="connsiteX49" fmla="*/ 180975 w 638175"/>
                <a:gd name="connsiteY49" fmla="*/ 504825 h 638175"/>
                <a:gd name="connsiteX50" fmla="*/ 219075 w 638175"/>
                <a:gd name="connsiteY50" fmla="*/ 523875 h 638175"/>
                <a:gd name="connsiteX51" fmla="*/ 238125 w 638175"/>
                <a:gd name="connsiteY51" fmla="*/ 495300 h 638175"/>
                <a:gd name="connsiteX52" fmla="*/ 190500 w 638175"/>
                <a:gd name="connsiteY52" fmla="*/ 447675 h 638175"/>
                <a:gd name="connsiteX53" fmla="*/ 142875 w 638175"/>
                <a:gd name="connsiteY53" fmla="*/ 457200 h 638175"/>
                <a:gd name="connsiteX54" fmla="*/ 180975 w 638175"/>
                <a:gd name="connsiteY54" fmla="*/ 476250 h 638175"/>
                <a:gd name="connsiteX55" fmla="*/ 247650 w 638175"/>
                <a:gd name="connsiteY55" fmla="*/ 485775 h 638175"/>
                <a:gd name="connsiteX56" fmla="*/ 219075 w 638175"/>
                <a:gd name="connsiteY56" fmla="*/ 514350 h 638175"/>
                <a:gd name="connsiteX57" fmla="*/ 295275 w 638175"/>
                <a:gd name="connsiteY57" fmla="*/ 609600 h 638175"/>
                <a:gd name="connsiteX58" fmla="*/ 361950 w 638175"/>
                <a:gd name="connsiteY58" fmla="*/ 638175 h 638175"/>
                <a:gd name="connsiteX59" fmla="*/ 438150 w 638175"/>
                <a:gd name="connsiteY59" fmla="*/ 628650 h 638175"/>
                <a:gd name="connsiteX60" fmla="*/ 438150 w 638175"/>
                <a:gd name="connsiteY60" fmla="*/ 571500 h 638175"/>
                <a:gd name="connsiteX61" fmla="*/ 409575 w 638175"/>
                <a:gd name="connsiteY61" fmla="*/ 552450 h 638175"/>
                <a:gd name="connsiteX62" fmla="*/ 333375 w 638175"/>
                <a:gd name="connsiteY62" fmla="*/ 533400 h 638175"/>
                <a:gd name="connsiteX63" fmla="*/ 457200 w 638175"/>
                <a:gd name="connsiteY63" fmla="*/ 523875 h 638175"/>
                <a:gd name="connsiteX64" fmla="*/ 447675 w 638175"/>
                <a:gd name="connsiteY64" fmla="*/ 561975 h 638175"/>
                <a:gd name="connsiteX65" fmla="*/ 400050 w 638175"/>
                <a:gd name="connsiteY65" fmla="*/ 552450 h 638175"/>
                <a:gd name="connsiteX66" fmla="*/ 438150 w 638175"/>
                <a:gd name="connsiteY66" fmla="*/ 504825 h 638175"/>
                <a:gd name="connsiteX67" fmla="*/ 581025 w 638175"/>
                <a:gd name="connsiteY67" fmla="*/ 514350 h 638175"/>
                <a:gd name="connsiteX68" fmla="*/ 552450 w 638175"/>
                <a:gd name="connsiteY68" fmla="*/ 523875 h 638175"/>
                <a:gd name="connsiteX69" fmla="*/ 533400 w 638175"/>
                <a:gd name="connsiteY69" fmla="*/ 495300 h 638175"/>
                <a:gd name="connsiteX70" fmla="*/ 542925 w 638175"/>
                <a:gd name="connsiteY70" fmla="*/ 447675 h 638175"/>
                <a:gd name="connsiteX71" fmla="*/ 571500 w 638175"/>
                <a:gd name="connsiteY71" fmla="*/ 438150 h 638175"/>
                <a:gd name="connsiteX72" fmla="*/ 561975 w 638175"/>
                <a:gd name="connsiteY72" fmla="*/ 466725 h 638175"/>
                <a:gd name="connsiteX73" fmla="*/ 571500 w 638175"/>
                <a:gd name="connsiteY73" fmla="*/ 428625 h 638175"/>
                <a:gd name="connsiteX74" fmla="*/ 552450 w 638175"/>
                <a:gd name="connsiteY74" fmla="*/ 381000 h 638175"/>
                <a:gd name="connsiteX75" fmla="*/ 561975 w 638175"/>
                <a:gd name="connsiteY75" fmla="*/ 323850 h 638175"/>
                <a:gd name="connsiteX76" fmla="*/ 609600 w 638175"/>
                <a:gd name="connsiteY76" fmla="*/ 314325 h 638175"/>
                <a:gd name="connsiteX77" fmla="*/ 638175 w 638175"/>
                <a:gd name="connsiteY77" fmla="*/ 304800 h 638175"/>
                <a:gd name="connsiteX78" fmla="*/ 600075 w 638175"/>
                <a:gd name="connsiteY78" fmla="*/ 161925 h 638175"/>
                <a:gd name="connsiteX79" fmla="*/ 552450 w 638175"/>
                <a:gd name="connsiteY79" fmla="*/ 171450 h 638175"/>
                <a:gd name="connsiteX80" fmla="*/ 552450 w 638175"/>
                <a:gd name="connsiteY80" fmla="*/ 238125 h 638175"/>
                <a:gd name="connsiteX81" fmla="*/ 581025 w 638175"/>
                <a:gd name="connsiteY81" fmla="*/ 247650 h 638175"/>
                <a:gd name="connsiteX82" fmla="*/ 571500 w 638175"/>
                <a:gd name="connsiteY82" fmla="*/ 285750 h 638175"/>
                <a:gd name="connsiteX83" fmla="*/ 600075 w 638175"/>
                <a:gd name="connsiteY83" fmla="*/ 304800 h 638175"/>
                <a:gd name="connsiteX84" fmla="*/ 590550 w 638175"/>
                <a:gd name="connsiteY84" fmla="*/ 247650 h 638175"/>
                <a:gd name="connsiteX85" fmla="*/ 552450 w 638175"/>
                <a:gd name="connsiteY85" fmla="*/ 219075 h 638175"/>
                <a:gd name="connsiteX86" fmla="*/ 495300 w 638175"/>
                <a:gd name="connsiteY86" fmla="*/ 180975 h 638175"/>
                <a:gd name="connsiteX87" fmla="*/ 457200 w 638175"/>
                <a:gd name="connsiteY87" fmla="*/ 133350 h 638175"/>
                <a:gd name="connsiteX88" fmla="*/ 409575 w 638175"/>
                <a:gd name="connsiteY88" fmla="*/ 66675 h 638175"/>
                <a:gd name="connsiteX89" fmla="*/ 323850 w 638175"/>
                <a:gd name="connsiteY89" fmla="*/ 57150 h 638175"/>
                <a:gd name="connsiteX90" fmla="*/ 295275 w 638175"/>
                <a:gd name="connsiteY90" fmla="*/ 38100 h 638175"/>
                <a:gd name="connsiteX91" fmla="*/ 85725 w 638175"/>
                <a:gd name="connsiteY91" fmla="*/ 66675 h 638175"/>
                <a:gd name="connsiteX92" fmla="*/ 66675 w 638175"/>
                <a:gd name="connsiteY92" fmla="*/ 95250 h 638175"/>
                <a:gd name="connsiteX93" fmla="*/ 28575 w 638175"/>
                <a:gd name="connsiteY93" fmla="*/ 133350 h 638175"/>
                <a:gd name="connsiteX94" fmla="*/ 19050 w 638175"/>
                <a:gd name="connsiteY94" fmla="*/ 209550 h 638175"/>
                <a:gd name="connsiteX95" fmla="*/ 0 w 638175"/>
                <a:gd name="connsiteY95" fmla="*/ 266700 h 638175"/>
                <a:gd name="connsiteX96" fmla="*/ 28575 w 638175"/>
                <a:gd name="connsiteY96" fmla="*/ 361950 h 638175"/>
                <a:gd name="connsiteX97" fmla="*/ 66675 w 638175"/>
                <a:gd name="connsiteY97" fmla="*/ 381000 h 638175"/>
                <a:gd name="connsiteX98" fmla="*/ 76200 w 638175"/>
                <a:gd name="connsiteY98" fmla="*/ 409575 h 638175"/>
                <a:gd name="connsiteX99" fmla="*/ 85725 w 638175"/>
                <a:gd name="connsiteY99" fmla="*/ 466725 h 638175"/>
                <a:gd name="connsiteX100" fmla="*/ 114300 w 638175"/>
                <a:gd name="connsiteY100" fmla="*/ 485775 h 638175"/>
                <a:gd name="connsiteX101" fmla="*/ 161925 w 638175"/>
                <a:gd name="connsiteY101" fmla="*/ 542925 h 638175"/>
                <a:gd name="connsiteX102" fmla="*/ 190500 w 638175"/>
                <a:gd name="connsiteY102" fmla="*/ 552450 h 638175"/>
                <a:gd name="connsiteX103" fmla="*/ 228600 w 638175"/>
                <a:gd name="connsiteY103" fmla="*/ 581025 h 638175"/>
                <a:gd name="connsiteX104" fmla="*/ 266700 w 638175"/>
                <a:gd name="connsiteY104" fmla="*/ 590550 h 638175"/>
                <a:gd name="connsiteX105" fmla="*/ 304800 w 638175"/>
                <a:gd name="connsiteY105" fmla="*/ 609600 h 638175"/>
                <a:gd name="connsiteX106" fmla="*/ 466725 w 638175"/>
                <a:gd name="connsiteY106" fmla="*/ 571500 h 638175"/>
                <a:gd name="connsiteX107" fmla="*/ 485775 w 638175"/>
                <a:gd name="connsiteY107" fmla="*/ 542925 h 638175"/>
                <a:gd name="connsiteX108" fmla="*/ 495300 w 638175"/>
                <a:gd name="connsiteY108" fmla="*/ 495300 h 638175"/>
                <a:gd name="connsiteX109" fmla="*/ 504825 w 638175"/>
                <a:gd name="connsiteY109" fmla="*/ 438150 h 638175"/>
                <a:gd name="connsiteX110" fmla="*/ 523875 w 638175"/>
                <a:gd name="connsiteY110" fmla="*/ 409575 h 638175"/>
                <a:gd name="connsiteX111" fmla="*/ 333375 w 638175"/>
                <a:gd name="connsiteY111" fmla="*/ 381000 h 638175"/>
                <a:gd name="connsiteX112" fmla="*/ 323850 w 638175"/>
                <a:gd name="connsiteY112" fmla="*/ 352425 h 638175"/>
                <a:gd name="connsiteX113" fmla="*/ 333375 w 638175"/>
                <a:gd name="connsiteY113" fmla="*/ 257175 h 638175"/>
                <a:gd name="connsiteX114" fmla="*/ 352425 w 638175"/>
                <a:gd name="connsiteY114" fmla="*/ 180975 h 638175"/>
                <a:gd name="connsiteX115" fmla="*/ 361950 w 638175"/>
                <a:gd name="connsiteY115" fmla="*/ 104775 h 638175"/>
                <a:gd name="connsiteX116" fmla="*/ 400050 w 638175"/>
                <a:gd name="connsiteY116" fmla="*/ 95250 h 638175"/>
                <a:gd name="connsiteX117" fmla="*/ 409575 w 638175"/>
                <a:gd name="connsiteY117" fmla="*/ 161925 h 638175"/>
                <a:gd name="connsiteX118" fmla="*/ 428625 w 638175"/>
                <a:gd name="connsiteY118" fmla="*/ 190500 h 638175"/>
                <a:gd name="connsiteX119" fmla="*/ 438150 w 638175"/>
                <a:gd name="connsiteY119" fmla="*/ 219075 h 638175"/>
                <a:gd name="connsiteX120" fmla="*/ 476250 w 638175"/>
                <a:gd name="connsiteY120" fmla="*/ 276225 h 638175"/>
                <a:gd name="connsiteX121" fmla="*/ 504825 w 638175"/>
                <a:gd name="connsiteY121" fmla="*/ 304800 h 638175"/>
                <a:gd name="connsiteX122" fmla="*/ 523875 w 638175"/>
                <a:gd name="connsiteY122" fmla="*/ 342900 h 638175"/>
                <a:gd name="connsiteX123" fmla="*/ 571500 w 638175"/>
                <a:gd name="connsiteY123" fmla="*/ 333375 h 638175"/>
                <a:gd name="connsiteX124" fmla="*/ 609600 w 638175"/>
                <a:gd name="connsiteY124" fmla="*/ 276225 h 638175"/>
                <a:gd name="connsiteX125" fmla="*/ 619125 w 638175"/>
                <a:gd name="connsiteY125" fmla="*/ 238125 h 638175"/>
                <a:gd name="connsiteX126" fmla="*/ 600075 w 638175"/>
                <a:gd name="connsiteY126" fmla="*/ 180975 h 638175"/>
                <a:gd name="connsiteX127" fmla="*/ 533400 w 638175"/>
                <a:gd name="connsiteY127" fmla="*/ 133350 h 638175"/>
                <a:gd name="connsiteX128" fmla="*/ 466725 w 638175"/>
                <a:gd name="connsiteY128" fmla="*/ 123825 h 638175"/>
                <a:gd name="connsiteX129" fmla="*/ 428625 w 638175"/>
                <a:gd name="connsiteY129" fmla="*/ 47625 h 638175"/>
                <a:gd name="connsiteX130" fmla="*/ 409575 w 638175"/>
                <a:gd name="connsiteY130" fmla="*/ 9525 h 638175"/>
                <a:gd name="connsiteX131" fmla="*/ 371475 w 638175"/>
                <a:gd name="connsiteY131" fmla="*/ 0 h 638175"/>
                <a:gd name="connsiteX132" fmla="*/ 304800 w 638175"/>
                <a:gd name="connsiteY132" fmla="*/ 19050 h 638175"/>
                <a:gd name="connsiteX133" fmla="*/ 247650 w 638175"/>
                <a:gd name="connsiteY133" fmla="*/ 28575 h 638175"/>
                <a:gd name="connsiteX134" fmla="*/ 200025 w 638175"/>
                <a:gd name="connsiteY134" fmla="*/ 38100 h 638175"/>
                <a:gd name="connsiteX135" fmla="*/ 161925 w 638175"/>
                <a:gd name="connsiteY135" fmla="*/ 57150 h 638175"/>
                <a:gd name="connsiteX136" fmla="*/ 114300 w 638175"/>
                <a:gd name="connsiteY136" fmla="*/ 114300 h 638175"/>
                <a:gd name="connsiteX137" fmla="*/ 85725 w 638175"/>
                <a:gd name="connsiteY137" fmla="*/ 142875 h 638175"/>
                <a:gd name="connsiteX138" fmla="*/ 76200 w 638175"/>
                <a:gd name="connsiteY138" fmla="*/ 180975 h 638175"/>
                <a:gd name="connsiteX139" fmla="*/ 57150 w 638175"/>
                <a:gd name="connsiteY139" fmla="*/ 209550 h 638175"/>
                <a:gd name="connsiteX140" fmla="*/ 47625 w 638175"/>
                <a:gd name="connsiteY140" fmla="*/ 266700 h 638175"/>
                <a:gd name="connsiteX141" fmla="*/ 57150 w 638175"/>
                <a:gd name="connsiteY141" fmla="*/ 390525 h 638175"/>
                <a:gd name="connsiteX142" fmla="*/ 66675 w 638175"/>
                <a:gd name="connsiteY142" fmla="*/ 428625 h 638175"/>
                <a:gd name="connsiteX143" fmla="*/ 161925 w 638175"/>
                <a:gd name="connsiteY143" fmla="*/ 533400 h 638175"/>
                <a:gd name="connsiteX144" fmla="*/ 180975 w 638175"/>
                <a:gd name="connsiteY144" fmla="*/ 561975 h 638175"/>
                <a:gd name="connsiteX145" fmla="*/ 228600 w 638175"/>
                <a:gd name="connsiteY145" fmla="*/ 581025 h 638175"/>
                <a:gd name="connsiteX146" fmla="*/ 285750 w 638175"/>
                <a:gd name="connsiteY146" fmla="*/ 609600 h 638175"/>
                <a:gd name="connsiteX147" fmla="*/ 428625 w 638175"/>
                <a:gd name="connsiteY147" fmla="*/ 600075 h 638175"/>
                <a:gd name="connsiteX148" fmla="*/ 485775 w 638175"/>
                <a:gd name="connsiteY148" fmla="*/ 542925 h 638175"/>
                <a:gd name="connsiteX149" fmla="*/ 533400 w 638175"/>
                <a:gd name="connsiteY149" fmla="*/ 457200 h 638175"/>
                <a:gd name="connsiteX150" fmla="*/ 495300 w 638175"/>
                <a:gd name="connsiteY150" fmla="*/ 342900 h 638175"/>
                <a:gd name="connsiteX151" fmla="*/ 419100 w 638175"/>
                <a:gd name="connsiteY151" fmla="*/ 276225 h 638175"/>
                <a:gd name="connsiteX152" fmla="*/ 352425 w 638175"/>
                <a:gd name="connsiteY152" fmla="*/ 247650 h 638175"/>
                <a:gd name="connsiteX153" fmla="*/ 161925 w 638175"/>
                <a:gd name="connsiteY153" fmla="*/ 257175 h 638175"/>
                <a:gd name="connsiteX154" fmla="*/ 133350 w 638175"/>
                <a:gd name="connsiteY154" fmla="*/ 276225 h 638175"/>
                <a:gd name="connsiteX155" fmla="*/ 104775 w 638175"/>
                <a:gd name="connsiteY155" fmla="*/ 285750 h 638175"/>
                <a:gd name="connsiteX156" fmla="*/ 28575 w 638175"/>
                <a:gd name="connsiteY156" fmla="*/ 361950 h 638175"/>
                <a:gd name="connsiteX157" fmla="*/ 28575 w 638175"/>
                <a:gd name="connsiteY157" fmla="*/ 466725 h 638175"/>
                <a:gd name="connsiteX158" fmla="*/ 85725 w 638175"/>
                <a:gd name="connsiteY158" fmla="*/ 504825 h 638175"/>
                <a:gd name="connsiteX159" fmla="*/ 209550 w 638175"/>
                <a:gd name="connsiteY159" fmla="*/ 495300 h 638175"/>
                <a:gd name="connsiteX160" fmla="*/ 285750 w 638175"/>
                <a:gd name="connsiteY160" fmla="*/ 409575 h 638175"/>
                <a:gd name="connsiteX161" fmla="*/ 342900 w 638175"/>
                <a:gd name="connsiteY161" fmla="*/ 361950 h 638175"/>
                <a:gd name="connsiteX162" fmla="*/ 409575 w 638175"/>
                <a:gd name="connsiteY162" fmla="*/ 342900 h 638175"/>
                <a:gd name="connsiteX163" fmla="*/ 438150 w 638175"/>
                <a:gd name="connsiteY163" fmla="*/ 352425 h 638175"/>
                <a:gd name="connsiteX164" fmla="*/ 447675 w 638175"/>
                <a:gd name="connsiteY164" fmla="*/ 381000 h 638175"/>
                <a:gd name="connsiteX165" fmla="*/ 476250 w 638175"/>
                <a:gd name="connsiteY165" fmla="*/ 409575 h 638175"/>
                <a:gd name="connsiteX166" fmla="*/ 504825 w 638175"/>
                <a:gd name="connsiteY166" fmla="*/ 419100 h 638175"/>
                <a:gd name="connsiteX167" fmla="*/ 552450 w 638175"/>
                <a:gd name="connsiteY167" fmla="*/ 447675 h 638175"/>
                <a:gd name="connsiteX168" fmla="*/ 628650 w 638175"/>
                <a:gd name="connsiteY168" fmla="*/ 438150 h 638175"/>
                <a:gd name="connsiteX169" fmla="*/ 619125 w 638175"/>
                <a:gd name="connsiteY169" fmla="*/ 409575 h 638175"/>
                <a:gd name="connsiteX170" fmla="*/ 619125 w 638175"/>
                <a:gd name="connsiteY170" fmla="*/ 285750 h 638175"/>
                <a:gd name="connsiteX171" fmla="*/ 581025 w 638175"/>
                <a:gd name="connsiteY171" fmla="*/ 276225 h 638175"/>
                <a:gd name="connsiteX172" fmla="*/ 552450 w 638175"/>
                <a:gd name="connsiteY172" fmla="*/ 180975 h 638175"/>
                <a:gd name="connsiteX173" fmla="*/ 523875 w 638175"/>
                <a:gd name="connsiteY173" fmla="*/ 142875 h 638175"/>
                <a:gd name="connsiteX174" fmla="*/ 400050 w 638175"/>
                <a:gd name="connsiteY174" fmla="*/ 104775 h 638175"/>
                <a:gd name="connsiteX175" fmla="*/ 323850 w 638175"/>
                <a:gd name="connsiteY175" fmla="*/ 66675 h 638175"/>
                <a:gd name="connsiteX176" fmla="*/ 266700 w 638175"/>
                <a:gd name="connsiteY176" fmla="*/ 47625 h 638175"/>
                <a:gd name="connsiteX177" fmla="*/ 171450 w 638175"/>
                <a:gd name="connsiteY177" fmla="*/ 57150 h 638175"/>
                <a:gd name="connsiteX178" fmla="*/ 161925 w 638175"/>
                <a:gd name="connsiteY178" fmla="*/ 85725 h 638175"/>
                <a:gd name="connsiteX179" fmla="*/ 142875 w 638175"/>
                <a:gd name="connsiteY179" fmla="*/ 123825 h 638175"/>
                <a:gd name="connsiteX180" fmla="*/ 152400 w 638175"/>
                <a:gd name="connsiteY180" fmla="*/ 161925 h 638175"/>
                <a:gd name="connsiteX181" fmla="*/ 247650 w 638175"/>
                <a:gd name="connsiteY181" fmla="*/ 200025 h 638175"/>
                <a:gd name="connsiteX182" fmla="*/ 257175 w 638175"/>
                <a:gd name="connsiteY182" fmla="*/ 238125 h 638175"/>
                <a:gd name="connsiteX183" fmla="*/ 266700 w 638175"/>
                <a:gd name="connsiteY183" fmla="*/ 371475 h 638175"/>
                <a:gd name="connsiteX184" fmla="*/ 304800 w 638175"/>
                <a:gd name="connsiteY184" fmla="*/ 381000 h 638175"/>
                <a:gd name="connsiteX185" fmla="*/ 371475 w 638175"/>
                <a:gd name="connsiteY185" fmla="*/ 38100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638175" h="638175">
                  <a:moveTo>
                    <a:pt x="257175" y="85725"/>
                  </a:moveTo>
                  <a:cubicBezTo>
                    <a:pt x="258003" y="86222"/>
                    <a:pt x="373937" y="135695"/>
                    <a:pt x="295275" y="171450"/>
                  </a:cubicBezTo>
                  <a:cubicBezTo>
                    <a:pt x="266227" y="184654"/>
                    <a:pt x="231775" y="165100"/>
                    <a:pt x="200025" y="161925"/>
                  </a:cubicBezTo>
                  <a:cubicBezTo>
                    <a:pt x="193675" y="152400"/>
                    <a:pt x="186095" y="143589"/>
                    <a:pt x="180975" y="133350"/>
                  </a:cubicBezTo>
                  <a:cubicBezTo>
                    <a:pt x="174143" y="119685"/>
                    <a:pt x="160107" y="59401"/>
                    <a:pt x="180975" y="142875"/>
                  </a:cubicBezTo>
                  <a:cubicBezTo>
                    <a:pt x="171450" y="146050"/>
                    <a:pt x="161380" y="156890"/>
                    <a:pt x="152400" y="152400"/>
                  </a:cubicBezTo>
                  <a:cubicBezTo>
                    <a:pt x="132357" y="142378"/>
                    <a:pt x="149611" y="78989"/>
                    <a:pt x="152400" y="76200"/>
                  </a:cubicBezTo>
                  <a:cubicBezTo>
                    <a:pt x="163848" y="64752"/>
                    <a:pt x="184150" y="69850"/>
                    <a:pt x="200025" y="66675"/>
                  </a:cubicBezTo>
                  <a:cubicBezTo>
                    <a:pt x="222250" y="69850"/>
                    <a:pt x="246620" y="66160"/>
                    <a:pt x="266700" y="76200"/>
                  </a:cubicBezTo>
                  <a:cubicBezTo>
                    <a:pt x="275680" y="80690"/>
                    <a:pt x="280715" y="95795"/>
                    <a:pt x="276225" y="104775"/>
                  </a:cubicBezTo>
                  <a:cubicBezTo>
                    <a:pt x="271735" y="113755"/>
                    <a:pt x="257175" y="111125"/>
                    <a:pt x="247650" y="114300"/>
                  </a:cubicBezTo>
                  <a:cubicBezTo>
                    <a:pt x="234950" y="111125"/>
                    <a:pt x="216285" y="116000"/>
                    <a:pt x="209550" y="104775"/>
                  </a:cubicBezTo>
                  <a:cubicBezTo>
                    <a:pt x="202815" y="93550"/>
                    <a:pt x="206656" y="70815"/>
                    <a:pt x="219075" y="66675"/>
                  </a:cubicBezTo>
                  <a:cubicBezTo>
                    <a:pt x="243359" y="58580"/>
                    <a:pt x="269875" y="73025"/>
                    <a:pt x="295275" y="76200"/>
                  </a:cubicBezTo>
                  <a:cubicBezTo>
                    <a:pt x="312455" y="93380"/>
                    <a:pt x="333375" y="105781"/>
                    <a:pt x="333375" y="133350"/>
                  </a:cubicBezTo>
                  <a:cubicBezTo>
                    <a:pt x="333375" y="143390"/>
                    <a:pt x="327025" y="152400"/>
                    <a:pt x="323850" y="161925"/>
                  </a:cubicBezTo>
                  <a:cubicBezTo>
                    <a:pt x="313186" y="156593"/>
                    <a:pt x="209345" y="119086"/>
                    <a:pt x="333375" y="104775"/>
                  </a:cubicBezTo>
                  <a:cubicBezTo>
                    <a:pt x="399686" y="97124"/>
                    <a:pt x="466725" y="111125"/>
                    <a:pt x="533400" y="114300"/>
                  </a:cubicBezTo>
                  <a:cubicBezTo>
                    <a:pt x="539750" y="123825"/>
                    <a:pt x="554695" y="131650"/>
                    <a:pt x="552450" y="142875"/>
                  </a:cubicBezTo>
                  <a:cubicBezTo>
                    <a:pt x="545249" y="178878"/>
                    <a:pt x="471998" y="153279"/>
                    <a:pt x="466725" y="152400"/>
                  </a:cubicBezTo>
                  <a:lnTo>
                    <a:pt x="381000" y="133350"/>
                  </a:lnTo>
                  <a:cubicBezTo>
                    <a:pt x="371475" y="123825"/>
                    <a:pt x="352425" y="118245"/>
                    <a:pt x="352425" y="104775"/>
                  </a:cubicBezTo>
                  <a:cubicBezTo>
                    <a:pt x="352425" y="68597"/>
                    <a:pt x="415027" y="94232"/>
                    <a:pt x="419100" y="95250"/>
                  </a:cubicBezTo>
                  <a:cubicBezTo>
                    <a:pt x="470970" y="173054"/>
                    <a:pt x="417870" y="77115"/>
                    <a:pt x="428625" y="152400"/>
                  </a:cubicBezTo>
                  <a:cubicBezTo>
                    <a:pt x="430633" y="166456"/>
                    <a:pt x="442402" y="177317"/>
                    <a:pt x="447675" y="190500"/>
                  </a:cubicBezTo>
                  <a:cubicBezTo>
                    <a:pt x="455133" y="209144"/>
                    <a:pt x="452526" y="233451"/>
                    <a:pt x="466725" y="247650"/>
                  </a:cubicBezTo>
                  <a:cubicBezTo>
                    <a:pt x="478173" y="259098"/>
                    <a:pt x="498475" y="254000"/>
                    <a:pt x="514350" y="257175"/>
                  </a:cubicBezTo>
                  <a:cubicBezTo>
                    <a:pt x="519578" y="262403"/>
                    <a:pt x="568599" y="306442"/>
                    <a:pt x="571500" y="323850"/>
                  </a:cubicBezTo>
                  <a:cubicBezTo>
                    <a:pt x="573151" y="333754"/>
                    <a:pt x="565150" y="342900"/>
                    <a:pt x="561975" y="352425"/>
                  </a:cubicBezTo>
                  <a:cubicBezTo>
                    <a:pt x="565150" y="361950"/>
                    <a:pt x="571500" y="370960"/>
                    <a:pt x="571500" y="381000"/>
                  </a:cubicBezTo>
                  <a:cubicBezTo>
                    <a:pt x="571500" y="391040"/>
                    <a:pt x="569075" y="402475"/>
                    <a:pt x="561975" y="409575"/>
                  </a:cubicBezTo>
                  <a:cubicBezTo>
                    <a:pt x="554875" y="416675"/>
                    <a:pt x="543140" y="416665"/>
                    <a:pt x="533400" y="419100"/>
                  </a:cubicBezTo>
                  <a:cubicBezTo>
                    <a:pt x="517694" y="423027"/>
                    <a:pt x="501650" y="425450"/>
                    <a:pt x="485775" y="428625"/>
                  </a:cubicBezTo>
                  <a:cubicBezTo>
                    <a:pt x="476250" y="434975"/>
                    <a:pt x="455318" y="436383"/>
                    <a:pt x="457200" y="447675"/>
                  </a:cubicBezTo>
                  <a:cubicBezTo>
                    <a:pt x="460153" y="465391"/>
                    <a:pt x="484861" y="471160"/>
                    <a:pt x="495300" y="485775"/>
                  </a:cubicBezTo>
                  <a:cubicBezTo>
                    <a:pt x="501136" y="493945"/>
                    <a:pt x="501650" y="504825"/>
                    <a:pt x="504825" y="514350"/>
                  </a:cubicBezTo>
                  <a:cubicBezTo>
                    <a:pt x="495300" y="517525"/>
                    <a:pt x="486249" y="524784"/>
                    <a:pt x="476250" y="523875"/>
                  </a:cubicBezTo>
                  <a:cubicBezTo>
                    <a:pt x="450176" y="521505"/>
                    <a:pt x="400050" y="504825"/>
                    <a:pt x="400050" y="504825"/>
                  </a:cubicBezTo>
                  <a:cubicBezTo>
                    <a:pt x="396875" y="517525"/>
                    <a:pt x="397787" y="532033"/>
                    <a:pt x="390525" y="542925"/>
                  </a:cubicBezTo>
                  <a:cubicBezTo>
                    <a:pt x="365202" y="580909"/>
                    <a:pt x="341595" y="553852"/>
                    <a:pt x="314325" y="533400"/>
                  </a:cubicBezTo>
                  <a:cubicBezTo>
                    <a:pt x="303549" y="525318"/>
                    <a:pt x="295275" y="514350"/>
                    <a:pt x="285750" y="504825"/>
                  </a:cubicBezTo>
                  <a:cubicBezTo>
                    <a:pt x="292100" y="492125"/>
                    <a:pt x="291505" y="471711"/>
                    <a:pt x="304800" y="466725"/>
                  </a:cubicBezTo>
                  <a:cubicBezTo>
                    <a:pt x="380738" y="438248"/>
                    <a:pt x="367420" y="494451"/>
                    <a:pt x="342900" y="523875"/>
                  </a:cubicBezTo>
                  <a:cubicBezTo>
                    <a:pt x="336472" y="531588"/>
                    <a:pt x="323850" y="530225"/>
                    <a:pt x="314325" y="533400"/>
                  </a:cubicBezTo>
                  <a:cubicBezTo>
                    <a:pt x="301625" y="520700"/>
                    <a:pt x="293494" y="500234"/>
                    <a:pt x="276225" y="495300"/>
                  </a:cubicBezTo>
                  <a:cubicBezTo>
                    <a:pt x="246402" y="486779"/>
                    <a:pt x="245038" y="532556"/>
                    <a:pt x="238125" y="542925"/>
                  </a:cubicBezTo>
                  <a:cubicBezTo>
                    <a:pt x="230653" y="554133"/>
                    <a:pt x="219075" y="561975"/>
                    <a:pt x="209550" y="571500"/>
                  </a:cubicBezTo>
                  <a:cubicBezTo>
                    <a:pt x="190500" y="568325"/>
                    <a:pt x="170722" y="568082"/>
                    <a:pt x="152400" y="561975"/>
                  </a:cubicBezTo>
                  <a:cubicBezTo>
                    <a:pt x="122767" y="552097"/>
                    <a:pt x="109008" y="536928"/>
                    <a:pt x="142875" y="514350"/>
                  </a:cubicBezTo>
                  <a:cubicBezTo>
                    <a:pt x="153767" y="507088"/>
                    <a:pt x="168275" y="508000"/>
                    <a:pt x="180975" y="504825"/>
                  </a:cubicBezTo>
                  <a:cubicBezTo>
                    <a:pt x="193675" y="511175"/>
                    <a:pt x="205069" y="526209"/>
                    <a:pt x="219075" y="523875"/>
                  </a:cubicBezTo>
                  <a:cubicBezTo>
                    <a:pt x="230367" y="521993"/>
                    <a:pt x="238125" y="506748"/>
                    <a:pt x="238125" y="495300"/>
                  </a:cubicBezTo>
                  <a:cubicBezTo>
                    <a:pt x="238125" y="474133"/>
                    <a:pt x="203200" y="456142"/>
                    <a:pt x="190500" y="447675"/>
                  </a:cubicBezTo>
                  <a:cubicBezTo>
                    <a:pt x="174625" y="450850"/>
                    <a:pt x="147995" y="441841"/>
                    <a:pt x="142875" y="457200"/>
                  </a:cubicBezTo>
                  <a:cubicBezTo>
                    <a:pt x="138385" y="470670"/>
                    <a:pt x="167276" y="472514"/>
                    <a:pt x="180975" y="476250"/>
                  </a:cubicBezTo>
                  <a:cubicBezTo>
                    <a:pt x="202635" y="482157"/>
                    <a:pt x="225425" y="482600"/>
                    <a:pt x="247650" y="485775"/>
                  </a:cubicBezTo>
                  <a:cubicBezTo>
                    <a:pt x="238125" y="495300"/>
                    <a:pt x="220563" y="500962"/>
                    <a:pt x="219075" y="514350"/>
                  </a:cubicBezTo>
                  <a:cubicBezTo>
                    <a:pt x="212952" y="569454"/>
                    <a:pt x="258373" y="587459"/>
                    <a:pt x="295275" y="609600"/>
                  </a:cubicBezTo>
                  <a:cubicBezTo>
                    <a:pt x="324700" y="627255"/>
                    <a:pt x="332389" y="628321"/>
                    <a:pt x="361950" y="638175"/>
                  </a:cubicBezTo>
                  <a:cubicBezTo>
                    <a:pt x="387350" y="635000"/>
                    <a:pt x="414759" y="639046"/>
                    <a:pt x="438150" y="628650"/>
                  </a:cubicBezTo>
                  <a:cubicBezTo>
                    <a:pt x="456888" y="620322"/>
                    <a:pt x="444812" y="579828"/>
                    <a:pt x="438150" y="571500"/>
                  </a:cubicBezTo>
                  <a:cubicBezTo>
                    <a:pt x="430999" y="562561"/>
                    <a:pt x="419814" y="557570"/>
                    <a:pt x="409575" y="552450"/>
                  </a:cubicBezTo>
                  <a:cubicBezTo>
                    <a:pt x="390049" y="542687"/>
                    <a:pt x="351489" y="537023"/>
                    <a:pt x="333375" y="533400"/>
                  </a:cubicBezTo>
                  <a:cubicBezTo>
                    <a:pt x="374668" y="512753"/>
                    <a:pt x="402967" y="489980"/>
                    <a:pt x="457200" y="523875"/>
                  </a:cubicBezTo>
                  <a:cubicBezTo>
                    <a:pt x="468301" y="530813"/>
                    <a:pt x="450850" y="549275"/>
                    <a:pt x="447675" y="561975"/>
                  </a:cubicBezTo>
                  <a:cubicBezTo>
                    <a:pt x="431800" y="558800"/>
                    <a:pt x="411498" y="563898"/>
                    <a:pt x="400050" y="552450"/>
                  </a:cubicBezTo>
                  <a:cubicBezTo>
                    <a:pt x="381647" y="534047"/>
                    <a:pt x="437191" y="505464"/>
                    <a:pt x="438150" y="504825"/>
                  </a:cubicBezTo>
                  <a:cubicBezTo>
                    <a:pt x="485775" y="508000"/>
                    <a:pt x="533944" y="506503"/>
                    <a:pt x="581025" y="514350"/>
                  </a:cubicBezTo>
                  <a:cubicBezTo>
                    <a:pt x="590929" y="516001"/>
                    <a:pt x="561772" y="527604"/>
                    <a:pt x="552450" y="523875"/>
                  </a:cubicBezTo>
                  <a:cubicBezTo>
                    <a:pt x="541821" y="519623"/>
                    <a:pt x="539750" y="504825"/>
                    <a:pt x="533400" y="495300"/>
                  </a:cubicBezTo>
                  <a:cubicBezTo>
                    <a:pt x="536575" y="479425"/>
                    <a:pt x="533945" y="461145"/>
                    <a:pt x="542925" y="447675"/>
                  </a:cubicBezTo>
                  <a:cubicBezTo>
                    <a:pt x="548494" y="439321"/>
                    <a:pt x="564400" y="431050"/>
                    <a:pt x="571500" y="438150"/>
                  </a:cubicBezTo>
                  <a:cubicBezTo>
                    <a:pt x="578600" y="445250"/>
                    <a:pt x="565150" y="457200"/>
                    <a:pt x="561975" y="466725"/>
                  </a:cubicBezTo>
                  <a:cubicBezTo>
                    <a:pt x="503384" y="378838"/>
                    <a:pt x="561860" y="486463"/>
                    <a:pt x="571500" y="428625"/>
                  </a:cubicBezTo>
                  <a:cubicBezTo>
                    <a:pt x="574311" y="411760"/>
                    <a:pt x="558800" y="396875"/>
                    <a:pt x="552450" y="381000"/>
                  </a:cubicBezTo>
                  <a:cubicBezTo>
                    <a:pt x="555625" y="361950"/>
                    <a:pt x="549406" y="338513"/>
                    <a:pt x="561975" y="323850"/>
                  </a:cubicBezTo>
                  <a:cubicBezTo>
                    <a:pt x="572511" y="311558"/>
                    <a:pt x="593894" y="318252"/>
                    <a:pt x="609600" y="314325"/>
                  </a:cubicBezTo>
                  <a:cubicBezTo>
                    <a:pt x="619340" y="311890"/>
                    <a:pt x="628650" y="307975"/>
                    <a:pt x="638175" y="304800"/>
                  </a:cubicBezTo>
                  <a:cubicBezTo>
                    <a:pt x="636331" y="286359"/>
                    <a:pt x="639541" y="181658"/>
                    <a:pt x="600075" y="161925"/>
                  </a:cubicBezTo>
                  <a:cubicBezTo>
                    <a:pt x="585595" y="154685"/>
                    <a:pt x="568325" y="168275"/>
                    <a:pt x="552450" y="171450"/>
                  </a:cubicBezTo>
                  <a:cubicBezTo>
                    <a:pt x="547617" y="190784"/>
                    <a:pt x="533319" y="218994"/>
                    <a:pt x="552450" y="238125"/>
                  </a:cubicBezTo>
                  <a:cubicBezTo>
                    <a:pt x="559550" y="245225"/>
                    <a:pt x="571500" y="244475"/>
                    <a:pt x="581025" y="247650"/>
                  </a:cubicBezTo>
                  <a:cubicBezTo>
                    <a:pt x="577850" y="260350"/>
                    <a:pt x="567360" y="273331"/>
                    <a:pt x="571500" y="285750"/>
                  </a:cubicBezTo>
                  <a:cubicBezTo>
                    <a:pt x="575120" y="296610"/>
                    <a:pt x="594955" y="315039"/>
                    <a:pt x="600075" y="304800"/>
                  </a:cubicBezTo>
                  <a:cubicBezTo>
                    <a:pt x="608712" y="287526"/>
                    <a:pt x="599929" y="264532"/>
                    <a:pt x="590550" y="247650"/>
                  </a:cubicBezTo>
                  <a:cubicBezTo>
                    <a:pt x="582840" y="233773"/>
                    <a:pt x="564503" y="229406"/>
                    <a:pt x="552450" y="219075"/>
                  </a:cubicBezTo>
                  <a:cubicBezTo>
                    <a:pt x="507046" y="180157"/>
                    <a:pt x="543906" y="197177"/>
                    <a:pt x="495300" y="180975"/>
                  </a:cubicBezTo>
                  <a:cubicBezTo>
                    <a:pt x="482600" y="165100"/>
                    <a:pt x="466935" y="151198"/>
                    <a:pt x="457200" y="133350"/>
                  </a:cubicBezTo>
                  <a:cubicBezTo>
                    <a:pt x="428942" y="81545"/>
                    <a:pt x="460216" y="75115"/>
                    <a:pt x="409575" y="66675"/>
                  </a:cubicBezTo>
                  <a:cubicBezTo>
                    <a:pt x="381215" y="61948"/>
                    <a:pt x="352425" y="60325"/>
                    <a:pt x="323850" y="57150"/>
                  </a:cubicBezTo>
                  <a:cubicBezTo>
                    <a:pt x="314325" y="50800"/>
                    <a:pt x="306710" y="38645"/>
                    <a:pt x="295275" y="38100"/>
                  </a:cubicBezTo>
                  <a:cubicBezTo>
                    <a:pt x="144621" y="30926"/>
                    <a:pt x="166345" y="26365"/>
                    <a:pt x="85725" y="66675"/>
                  </a:cubicBezTo>
                  <a:cubicBezTo>
                    <a:pt x="79375" y="76200"/>
                    <a:pt x="75614" y="88099"/>
                    <a:pt x="66675" y="95250"/>
                  </a:cubicBezTo>
                  <a:cubicBezTo>
                    <a:pt x="20493" y="132195"/>
                    <a:pt x="49357" y="71005"/>
                    <a:pt x="28575" y="133350"/>
                  </a:cubicBezTo>
                  <a:cubicBezTo>
                    <a:pt x="25400" y="158750"/>
                    <a:pt x="24413" y="184521"/>
                    <a:pt x="19050" y="209550"/>
                  </a:cubicBezTo>
                  <a:cubicBezTo>
                    <a:pt x="14843" y="229185"/>
                    <a:pt x="0" y="266700"/>
                    <a:pt x="0" y="266700"/>
                  </a:cubicBezTo>
                  <a:cubicBezTo>
                    <a:pt x="4328" y="292666"/>
                    <a:pt x="6425" y="339800"/>
                    <a:pt x="28575" y="361950"/>
                  </a:cubicBezTo>
                  <a:cubicBezTo>
                    <a:pt x="38615" y="371990"/>
                    <a:pt x="53975" y="374650"/>
                    <a:pt x="66675" y="381000"/>
                  </a:cubicBezTo>
                  <a:cubicBezTo>
                    <a:pt x="69850" y="390525"/>
                    <a:pt x="74022" y="399774"/>
                    <a:pt x="76200" y="409575"/>
                  </a:cubicBezTo>
                  <a:cubicBezTo>
                    <a:pt x="80390" y="428428"/>
                    <a:pt x="77088" y="449451"/>
                    <a:pt x="85725" y="466725"/>
                  </a:cubicBezTo>
                  <a:cubicBezTo>
                    <a:pt x="90845" y="476964"/>
                    <a:pt x="104775" y="479425"/>
                    <a:pt x="114300" y="485775"/>
                  </a:cubicBezTo>
                  <a:cubicBezTo>
                    <a:pt x="128357" y="506860"/>
                    <a:pt x="139923" y="528257"/>
                    <a:pt x="161925" y="542925"/>
                  </a:cubicBezTo>
                  <a:cubicBezTo>
                    <a:pt x="170279" y="548494"/>
                    <a:pt x="180975" y="549275"/>
                    <a:pt x="190500" y="552450"/>
                  </a:cubicBezTo>
                  <a:cubicBezTo>
                    <a:pt x="203200" y="561975"/>
                    <a:pt x="214401" y="573925"/>
                    <a:pt x="228600" y="581025"/>
                  </a:cubicBezTo>
                  <a:cubicBezTo>
                    <a:pt x="240309" y="586879"/>
                    <a:pt x="254443" y="585953"/>
                    <a:pt x="266700" y="590550"/>
                  </a:cubicBezTo>
                  <a:cubicBezTo>
                    <a:pt x="279995" y="595536"/>
                    <a:pt x="292100" y="603250"/>
                    <a:pt x="304800" y="609600"/>
                  </a:cubicBezTo>
                  <a:cubicBezTo>
                    <a:pt x="534258" y="595259"/>
                    <a:pt x="427881" y="649189"/>
                    <a:pt x="466725" y="571500"/>
                  </a:cubicBezTo>
                  <a:cubicBezTo>
                    <a:pt x="471845" y="561261"/>
                    <a:pt x="479425" y="552450"/>
                    <a:pt x="485775" y="542925"/>
                  </a:cubicBezTo>
                  <a:cubicBezTo>
                    <a:pt x="488950" y="527050"/>
                    <a:pt x="492404" y="511228"/>
                    <a:pt x="495300" y="495300"/>
                  </a:cubicBezTo>
                  <a:cubicBezTo>
                    <a:pt x="498755" y="476299"/>
                    <a:pt x="498718" y="456472"/>
                    <a:pt x="504825" y="438150"/>
                  </a:cubicBezTo>
                  <a:cubicBezTo>
                    <a:pt x="508445" y="427290"/>
                    <a:pt x="517525" y="419100"/>
                    <a:pt x="523875" y="409575"/>
                  </a:cubicBezTo>
                  <a:cubicBezTo>
                    <a:pt x="460375" y="400050"/>
                    <a:pt x="395115" y="398640"/>
                    <a:pt x="333375" y="381000"/>
                  </a:cubicBezTo>
                  <a:cubicBezTo>
                    <a:pt x="323721" y="378242"/>
                    <a:pt x="323850" y="362465"/>
                    <a:pt x="323850" y="352425"/>
                  </a:cubicBezTo>
                  <a:cubicBezTo>
                    <a:pt x="323850" y="320517"/>
                    <a:pt x="328129" y="288649"/>
                    <a:pt x="333375" y="257175"/>
                  </a:cubicBezTo>
                  <a:cubicBezTo>
                    <a:pt x="337679" y="231350"/>
                    <a:pt x="349178" y="206955"/>
                    <a:pt x="352425" y="180975"/>
                  </a:cubicBezTo>
                  <a:cubicBezTo>
                    <a:pt x="355600" y="155575"/>
                    <a:pt x="349519" y="127151"/>
                    <a:pt x="361950" y="104775"/>
                  </a:cubicBezTo>
                  <a:cubicBezTo>
                    <a:pt x="368307" y="93332"/>
                    <a:pt x="387350" y="98425"/>
                    <a:pt x="400050" y="95250"/>
                  </a:cubicBezTo>
                  <a:cubicBezTo>
                    <a:pt x="403225" y="117475"/>
                    <a:pt x="403124" y="140421"/>
                    <a:pt x="409575" y="161925"/>
                  </a:cubicBezTo>
                  <a:cubicBezTo>
                    <a:pt x="412864" y="172890"/>
                    <a:pt x="423505" y="180261"/>
                    <a:pt x="428625" y="190500"/>
                  </a:cubicBezTo>
                  <a:cubicBezTo>
                    <a:pt x="433115" y="199480"/>
                    <a:pt x="433274" y="210298"/>
                    <a:pt x="438150" y="219075"/>
                  </a:cubicBezTo>
                  <a:cubicBezTo>
                    <a:pt x="449269" y="239089"/>
                    <a:pt x="460061" y="260036"/>
                    <a:pt x="476250" y="276225"/>
                  </a:cubicBezTo>
                  <a:cubicBezTo>
                    <a:pt x="485775" y="285750"/>
                    <a:pt x="496995" y="293839"/>
                    <a:pt x="504825" y="304800"/>
                  </a:cubicBezTo>
                  <a:cubicBezTo>
                    <a:pt x="513078" y="316354"/>
                    <a:pt x="517525" y="330200"/>
                    <a:pt x="523875" y="342900"/>
                  </a:cubicBezTo>
                  <a:cubicBezTo>
                    <a:pt x="539750" y="339725"/>
                    <a:pt x="558721" y="343314"/>
                    <a:pt x="571500" y="333375"/>
                  </a:cubicBezTo>
                  <a:cubicBezTo>
                    <a:pt x="589572" y="319319"/>
                    <a:pt x="609600" y="276225"/>
                    <a:pt x="609600" y="276225"/>
                  </a:cubicBezTo>
                  <a:cubicBezTo>
                    <a:pt x="612775" y="263525"/>
                    <a:pt x="620428" y="251151"/>
                    <a:pt x="619125" y="238125"/>
                  </a:cubicBezTo>
                  <a:cubicBezTo>
                    <a:pt x="617127" y="218144"/>
                    <a:pt x="609827" y="198528"/>
                    <a:pt x="600075" y="180975"/>
                  </a:cubicBezTo>
                  <a:cubicBezTo>
                    <a:pt x="588766" y="160619"/>
                    <a:pt x="554765" y="139177"/>
                    <a:pt x="533400" y="133350"/>
                  </a:cubicBezTo>
                  <a:cubicBezTo>
                    <a:pt x="511740" y="127443"/>
                    <a:pt x="488950" y="127000"/>
                    <a:pt x="466725" y="123825"/>
                  </a:cubicBezTo>
                  <a:cubicBezTo>
                    <a:pt x="429217" y="30056"/>
                    <a:pt x="466671" y="114205"/>
                    <a:pt x="428625" y="47625"/>
                  </a:cubicBezTo>
                  <a:cubicBezTo>
                    <a:pt x="421580" y="35297"/>
                    <a:pt x="420483" y="18615"/>
                    <a:pt x="409575" y="9525"/>
                  </a:cubicBezTo>
                  <a:cubicBezTo>
                    <a:pt x="399518" y="1144"/>
                    <a:pt x="384175" y="3175"/>
                    <a:pt x="371475" y="0"/>
                  </a:cubicBezTo>
                  <a:cubicBezTo>
                    <a:pt x="344240" y="9078"/>
                    <a:pt x="334700" y="13070"/>
                    <a:pt x="304800" y="19050"/>
                  </a:cubicBezTo>
                  <a:cubicBezTo>
                    <a:pt x="285862" y="22838"/>
                    <a:pt x="266651" y="25120"/>
                    <a:pt x="247650" y="28575"/>
                  </a:cubicBezTo>
                  <a:cubicBezTo>
                    <a:pt x="231722" y="31471"/>
                    <a:pt x="215900" y="34925"/>
                    <a:pt x="200025" y="38100"/>
                  </a:cubicBezTo>
                  <a:cubicBezTo>
                    <a:pt x="187325" y="44450"/>
                    <a:pt x="173479" y="48897"/>
                    <a:pt x="161925" y="57150"/>
                  </a:cubicBezTo>
                  <a:cubicBezTo>
                    <a:pt x="127550" y="81704"/>
                    <a:pt x="138872" y="84814"/>
                    <a:pt x="114300" y="114300"/>
                  </a:cubicBezTo>
                  <a:cubicBezTo>
                    <a:pt x="105676" y="124648"/>
                    <a:pt x="95250" y="133350"/>
                    <a:pt x="85725" y="142875"/>
                  </a:cubicBezTo>
                  <a:cubicBezTo>
                    <a:pt x="82550" y="155575"/>
                    <a:pt x="81357" y="168943"/>
                    <a:pt x="76200" y="180975"/>
                  </a:cubicBezTo>
                  <a:cubicBezTo>
                    <a:pt x="71691" y="191497"/>
                    <a:pt x="60770" y="198690"/>
                    <a:pt x="57150" y="209550"/>
                  </a:cubicBezTo>
                  <a:cubicBezTo>
                    <a:pt x="51043" y="227872"/>
                    <a:pt x="50800" y="247650"/>
                    <a:pt x="47625" y="266700"/>
                  </a:cubicBezTo>
                  <a:cubicBezTo>
                    <a:pt x="50800" y="307975"/>
                    <a:pt x="52313" y="349412"/>
                    <a:pt x="57150" y="390525"/>
                  </a:cubicBezTo>
                  <a:cubicBezTo>
                    <a:pt x="58680" y="403526"/>
                    <a:pt x="60821" y="416916"/>
                    <a:pt x="66675" y="428625"/>
                  </a:cubicBezTo>
                  <a:cubicBezTo>
                    <a:pt x="90209" y="475694"/>
                    <a:pt x="131343" y="487526"/>
                    <a:pt x="161925" y="533400"/>
                  </a:cubicBezTo>
                  <a:cubicBezTo>
                    <a:pt x="168275" y="542925"/>
                    <a:pt x="171660" y="555321"/>
                    <a:pt x="180975" y="561975"/>
                  </a:cubicBezTo>
                  <a:cubicBezTo>
                    <a:pt x="194888" y="571913"/>
                    <a:pt x="213307" y="573379"/>
                    <a:pt x="228600" y="581025"/>
                  </a:cubicBezTo>
                  <a:cubicBezTo>
                    <a:pt x="302458" y="617954"/>
                    <a:pt x="213926" y="585659"/>
                    <a:pt x="285750" y="609600"/>
                  </a:cubicBezTo>
                  <a:lnTo>
                    <a:pt x="428625" y="600075"/>
                  </a:lnTo>
                  <a:cubicBezTo>
                    <a:pt x="454183" y="591556"/>
                    <a:pt x="470831" y="565341"/>
                    <a:pt x="485775" y="542925"/>
                  </a:cubicBezTo>
                  <a:cubicBezTo>
                    <a:pt x="529444" y="477421"/>
                    <a:pt x="516635" y="507495"/>
                    <a:pt x="533400" y="457200"/>
                  </a:cubicBezTo>
                  <a:cubicBezTo>
                    <a:pt x="520700" y="419100"/>
                    <a:pt x="510215" y="380188"/>
                    <a:pt x="495300" y="342900"/>
                  </a:cubicBezTo>
                  <a:cubicBezTo>
                    <a:pt x="480868" y="306820"/>
                    <a:pt x="451139" y="297584"/>
                    <a:pt x="419100" y="276225"/>
                  </a:cubicBezTo>
                  <a:cubicBezTo>
                    <a:pt x="379633" y="249913"/>
                    <a:pt x="401631" y="259951"/>
                    <a:pt x="352425" y="247650"/>
                  </a:cubicBezTo>
                  <a:cubicBezTo>
                    <a:pt x="288925" y="250825"/>
                    <a:pt x="224970" y="248952"/>
                    <a:pt x="161925" y="257175"/>
                  </a:cubicBezTo>
                  <a:cubicBezTo>
                    <a:pt x="150574" y="258656"/>
                    <a:pt x="143589" y="271105"/>
                    <a:pt x="133350" y="276225"/>
                  </a:cubicBezTo>
                  <a:cubicBezTo>
                    <a:pt x="124370" y="280715"/>
                    <a:pt x="114300" y="282575"/>
                    <a:pt x="104775" y="285750"/>
                  </a:cubicBezTo>
                  <a:cubicBezTo>
                    <a:pt x="58799" y="354714"/>
                    <a:pt x="87153" y="332661"/>
                    <a:pt x="28575" y="361950"/>
                  </a:cubicBezTo>
                  <a:cubicBezTo>
                    <a:pt x="16588" y="397911"/>
                    <a:pt x="3444" y="423644"/>
                    <a:pt x="28575" y="466725"/>
                  </a:cubicBezTo>
                  <a:cubicBezTo>
                    <a:pt x="40111" y="486501"/>
                    <a:pt x="66675" y="492125"/>
                    <a:pt x="85725" y="504825"/>
                  </a:cubicBezTo>
                  <a:cubicBezTo>
                    <a:pt x="127000" y="501650"/>
                    <a:pt x="169254" y="504782"/>
                    <a:pt x="209550" y="495300"/>
                  </a:cubicBezTo>
                  <a:cubicBezTo>
                    <a:pt x="249259" y="485957"/>
                    <a:pt x="262940" y="432385"/>
                    <a:pt x="285750" y="409575"/>
                  </a:cubicBezTo>
                  <a:cubicBezTo>
                    <a:pt x="306816" y="388509"/>
                    <a:pt x="316378" y="375211"/>
                    <a:pt x="342900" y="361950"/>
                  </a:cubicBezTo>
                  <a:cubicBezTo>
                    <a:pt x="356565" y="355118"/>
                    <a:pt x="397368" y="345952"/>
                    <a:pt x="409575" y="342900"/>
                  </a:cubicBezTo>
                  <a:cubicBezTo>
                    <a:pt x="419100" y="346075"/>
                    <a:pt x="431050" y="345325"/>
                    <a:pt x="438150" y="352425"/>
                  </a:cubicBezTo>
                  <a:cubicBezTo>
                    <a:pt x="445250" y="359525"/>
                    <a:pt x="442106" y="372646"/>
                    <a:pt x="447675" y="381000"/>
                  </a:cubicBezTo>
                  <a:cubicBezTo>
                    <a:pt x="455147" y="392208"/>
                    <a:pt x="465042" y="402103"/>
                    <a:pt x="476250" y="409575"/>
                  </a:cubicBezTo>
                  <a:cubicBezTo>
                    <a:pt x="484604" y="415144"/>
                    <a:pt x="495845" y="414610"/>
                    <a:pt x="504825" y="419100"/>
                  </a:cubicBezTo>
                  <a:cubicBezTo>
                    <a:pt x="521384" y="427379"/>
                    <a:pt x="536575" y="438150"/>
                    <a:pt x="552450" y="447675"/>
                  </a:cubicBezTo>
                  <a:cubicBezTo>
                    <a:pt x="577850" y="444500"/>
                    <a:pt x="606425" y="450850"/>
                    <a:pt x="628650" y="438150"/>
                  </a:cubicBezTo>
                  <a:cubicBezTo>
                    <a:pt x="637367" y="433169"/>
                    <a:pt x="619125" y="409575"/>
                    <a:pt x="619125" y="409575"/>
                  </a:cubicBezTo>
                  <a:cubicBezTo>
                    <a:pt x="633773" y="365631"/>
                    <a:pt x="645435" y="343632"/>
                    <a:pt x="619125" y="285750"/>
                  </a:cubicBezTo>
                  <a:cubicBezTo>
                    <a:pt x="613708" y="273833"/>
                    <a:pt x="593725" y="279400"/>
                    <a:pt x="581025" y="276225"/>
                  </a:cubicBezTo>
                  <a:cubicBezTo>
                    <a:pt x="530202" y="199990"/>
                    <a:pt x="601483" y="315817"/>
                    <a:pt x="552450" y="180975"/>
                  </a:cubicBezTo>
                  <a:cubicBezTo>
                    <a:pt x="547025" y="166056"/>
                    <a:pt x="535100" y="154100"/>
                    <a:pt x="523875" y="142875"/>
                  </a:cubicBezTo>
                  <a:cubicBezTo>
                    <a:pt x="492039" y="111039"/>
                    <a:pt x="440441" y="110545"/>
                    <a:pt x="400050" y="104775"/>
                  </a:cubicBezTo>
                  <a:cubicBezTo>
                    <a:pt x="361929" y="79361"/>
                    <a:pt x="375113" y="85316"/>
                    <a:pt x="323850" y="66675"/>
                  </a:cubicBezTo>
                  <a:cubicBezTo>
                    <a:pt x="304979" y="59813"/>
                    <a:pt x="266700" y="47625"/>
                    <a:pt x="266700" y="47625"/>
                  </a:cubicBezTo>
                  <a:cubicBezTo>
                    <a:pt x="234950" y="50800"/>
                    <a:pt x="201437" y="46246"/>
                    <a:pt x="171450" y="57150"/>
                  </a:cubicBezTo>
                  <a:cubicBezTo>
                    <a:pt x="162014" y="60581"/>
                    <a:pt x="165880" y="76497"/>
                    <a:pt x="161925" y="85725"/>
                  </a:cubicBezTo>
                  <a:cubicBezTo>
                    <a:pt x="156332" y="98776"/>
                    <a:pt x="149225" y="111125"/>
                    <a:pt x="142875" y="123825"/>
                  </a:cubicBezTo>
                  <a:cubicBezTo>
                    <a:pt x="146050" y="136525"/>
                    <a:pt x="144019" y="151868"/>
                    <a:pt x="152400" y="161925"/>
                  </a:cubicBezTo>
                  <a:cubicBezTo>
                    <a:pt x="163181" y="174862"/>
                    <a:pt x="241065" y="197830"/>
                    <a:pt x="247650" y="200025"/>
                  </a:cubicBezTo>
                  <a:cubicBezTo>
                    <a:pt x="250825" y="212725"/>
                    <a:pt x="255729" y="225114"/>
                    <a:pt x="257175" y="238125"/>
                  </a:cubicBezTo>
                  <a:cubicBezTo>
                    <a:pt x="262096" y="282416"/>
                    <a:pt x="252608" y="329199"/>
                    <a:pt x="266700" y="371475"/>
                  </a:cubicBezTo>
                  <a:cubicBezTo>
                    <a:pt x="270840" y="383894"/>
                    <a:pt x="291763" y="379815"/>
                    <a:pt x="304800" y="381000"/>
                  </a:cubicBezTo>
                  <a:cubicBezTo>
                    <a:pt x="326934" y="383012"/>
                    <a:pt x="349250" y="381000"/>
                    <a:pt x="371475" y="381000"/>
                  </a:cubicBezTo>
                </a:path>
              </a:pathLst>
            </a:custGeom>
            <a:noFill/>
            <a:ln>
              <a:solidFill>
                <a:srgbClr val="A41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8846CD68-8F75-44A9-B383-3A821185FAE0}"/>
              </a:ext>
            </a:extLst>
          </p:cNvPr>
          <p:cNvSpPr>
            <a:spLocks noGrp="1"/>
          </p:cNvSpPr>
          <p:nvPr>
            <p:ph type="title"/>
          </p:nvPr>
        </p:nvSpPr>
        <p:spPr>
          <a:xfrm>
            <a:off x="230107" y="20889"/>
            <a:ext cx="10515600" cy="1325563"/>
          </a:xfrm>
        </p:spPr>
        <p:txBody>
          <a:bodyPr/>
          <a:lstStyle/>
          <a:p>
            <a:r>
              <a:rPr lang="en-GB" dirty="0"/>
              <a:t>Stages of Mitosis</a:t>
            </a:r>
          </a:p>
        </p:txBody>
      </p:sp>
      <p:sp>
        <p:nvSpPr>
          <p:cNvPr id="3" name="TextBox 2">
            <a:extLst>
              <a:ext uri="{FF2B5EF4-FFF2-40B4-BE49-F238E27FC236}">
                <a16:creationId xmlns:a16="http://schemas.microsoft.com/office/drawing/2014/main" id="{6F472B50-C39E-497B-9E7A-211F2A9E8BF9}"/>
              </a:ext>
            </a:extLst>
          </p:cNvPr>
          <p:cNvSpPr txBox="1"/>
          <p:nvPr/>
        </p:nvSpPr>
        <p:spPr>
          <a:xfrm>
            <a:off x="161344" y="3697198"/>
            <a:ext cx="11869308" cy="2862322"/>
          </a:xfrm>
          <a:prstGeom prst="rect">
            <a:avLst/>
          </a:prstGeom>
          <a:noFill/>
        </p:spPr>
        <p:txBody>
          <a:bodyPr wrap="square" rtlCol="0">
            <a:spAutoFit/>
          </a:bodyPr>
          <a:lstStyle/>
          <a:p>
            <a:pPr marL="342900" indent="-342900">
              <a:buAutoNum type="arabicPeriod"/>
            </a:pPr>
            <a:r>
              <a:rPr lang="en-GB" sz="2000" dirty="0"/>
              <a:t>Chromosomes are long, thin, uncoiled and not clearly visible. Identical copies are made.</a:t>
            </a:r>
          </a:p>
          <a:p>
            <a:pPr marL="342900" indent="-342900">
              <a:buAutoNum type="arabicPeriod"/>
            </a:pPr>
            <a:endParaRPr lang="en-GB" sz="800" dirty="0"/>
          </a:p>
          <a:p>
            <a:pPr marL="342900" indent="-342900">
              <a:buAutoNum type="arabicPeriod"/>
            </a:pPr>
            <a:r>
              <a:rPr lang="en-GB" sz="2000" dirty="0"/>
              <a:t>Chromosomes shorten, thicken and become visible. Each replicated chromosome consists of 2 chromatids joined by a centromere. The nuclear membrane breaks down.</a:t>
            </a:r>
          </a:p>
          <a:p>
            <a:pPr marL="342900" indent="-342900">
              <a:buAutoNum type="arabicPeriod"/>
            </a:pPr>
            <a:endParaRPr lang="en-GB" sz="800" dirty="0"/>
          </a:p>
          <a:p>
            <a:pPr marL="342900" indent="-342900">
              <a:buAutoNum type="arabicPeriod"/>
            </a:pPr>
            <a:r>
              <a:rPr lang="en-GB" sz="2000" dirty="0"/>
              <a:t>The chromosomes line up at the equator and become attached to spindle fibres.</a:t>
            </a:r>
          </a:p>
          <a:p>
            <a:pPr marL="342900" indent="-342900">
              <a:buAutoNum type="arabicPeriod"/>
            </a:pPr>
            <a:endParaRPr lang="en-GB" sz="800" dirty="0"/>
          </a:p>
          <a:p>
            <a:pPr marL="342900" indent="-342900">
              <a:buAutoNum type="arabicPeriod"/>
            </a:pPr>
            <a:r>
              <a:rPr lang="en-GB" sz="2000" dirty="0"/>
              <a:t>The spindle fibres shorten, splitting the centromere and pulling chromatids to opposite poles</a:t>
            </a:r>
          </a:p>
          <a:p>
            <a:pPr marL="342900" indent="-342900">
              <a:buAutoNum type="arabicPeriod"/>
            </a:pPr>
            <a:endParaRPr lang="en-GB" sz="800" dirty="0"/>
          </a:p>
          <a:p>
            <a:pPr marL="342900" indent="-342900">
              <a:buAutoNum type="arabicPeriod"/>
            </a:pPr>
            <a:r>
              <a:rPr lang="en-GB" sz="2000" dirty="0"/>
              <a:t>The nuclei reform, creating 2 identical daughter nuclei, each with a full set of chromosomes</a:t>
            </a:r>
          </a:p>
          <a:p>
            <a:pPr marL="342900" indent="-342900">
              <a:buAutoNum type="arabicPeriod"/>
            </a:pPr>
            <a:endParaRPr lang="en-GB" sz="800" dirty="0"/>
          </a:p>
          <a:p>
            <a:pPr marL="342900" indent="-342900">
              <a:buAutoNum type="arabicPeriod"/>
            </a:pPr>
            <a:r>
              <a:rPr lang="en-GB" sz="2000" dirty="0"/>
              <a:t>The cytoplasm divides creating 2 identical daughter cells</a:t>
            </a:r>
          </a:p>
        </p:txBody>
      </p:sp>
      <p:sp>
        <p:nvSpPr>
          <p:cNvPr id="4" name="TextBox 3">
            <a:extLst>
              <a:ext uri="{FF2B5EF4-FFF2-40B4-BE49-F238E27FC236}">
                <a16:creationId xmlns:a16="http://schemas.microsoft.com/office/drawing/2014/main" id="{FC0E3254-083D-4855-94B4-1765E50019E8}"/>
              </a:ext>
            </a:extLst>
          </p:cNvPr>
          <p:cNvSpPr txBox="1"/>
          <p:nvPr/>
        </p:nvSpPr>
        <p:spPr>
          <a:xfrm>
            <a:off x="1025690" y="1445102"/>
            <a:ext cx="301686" cy="369332"/>
          </a:xfrm>
          <a:prstGeom prst="rect">
            <a:avLst/>
          </a:prstGeom>
          <a:noFill/>
        </p:spPr>
        <p:txBody>
          <a:bodyPr wrap="none" rtlCol="0">
            <a:spAutoFit/>
          </a:bodyPr>
          <a:lstStyle/>
          <a:p>
            <a:r>
              <a:rPr lang="en-GB" b="1" dirty="0"/>
              <a:t>1</a:t>
            </a:r>
          </a:p>
        </p:txBody>
      </p:sp>
      <p:sp>
        <p:nvSpPr>
          <p:cNvPr id="14" name="TextBox 13">
            <a:extLst>
              <a:ext uri="{FF2B5EF4-FFF2-40B4-BE49-F238E27FC236}">
                <a16:creationId xmlns:a16="http://schemas.microsoft.com/office/drawing/2014/main" id="{8941E5BB-DB98-440D-A695-1FA88C66414C}"/>
              </a:ext>
            </a:extLst>
          </p:cNvPr>
          <p:cNvSpPr txBox="1"/>
          <p:nvPr/>
        </p:nvSpPr>
        <p:spPr>
          <a:xfrm>
            <a:off x="8086824" y="1407324"/>
            <a:ext cx="301686" cy="369332"/>
          </a:xfrm>
          <a:prstGeom prst="rect">
            <a:avLst/>
          </a:prstGeom>
          <a:noFill/>
        </p:spPr>
        <p:txBody>
          <a:bodyPr wrap="none" rtlCol="0">
            <a:spAutoFit/>
          </a:bodyPr>
          <a:lstStyle/>
          <a:p>
            <a:r>
              <a:rPr lang="en-GB" b="1" dirty="0"/>
              <a:t>5</a:t>
            </a:r>
          </a:p>
        </p:txBody>
      </p:sp>
      <p:sp>
        <p:nvSpPr>
          <p:cNvPr id="16" name="TextBox 15">
            <a:extLst>
              <a:ext uri="{FF2B5EF4-FFF2-40B4-BE49-F238E27FC236}">
                <a16:creationId xmlns:a16="http://schemas.microsoft.com/office/drawing/2014/main" id="{6F3B3C08-A48B-41F3-8EC3-74F8B349E418}"/>
              </a:ext>
            </a:extLst>
          </p:cNvPr>
          <p:cNvSpPr txBox="1"/>
          <p:nvPr/>
        </p:nvSpPr>
        <p:spPr>
          <a:xfrm>
            <a:off x="4691822" y="1427815"/>
            <a:ext cx="301686" cy="369332"/>
          </a:xfrm>
          <a:prstGeom prst="rect">
            <a:avLst/>
          </a:prstGeom>
          <a:noFill/>
        </p:spPr>
        <p:txBody>
          <a:bodyPr wrap="none" rtlCol="0">
            <a:spAutoFit/>
          </a:bodyPr>
          <a:lstStyle/>
          <a:p>
            <a:r>
              <a:rPr lang="en-GB" b="1" dirty="0"/>
              <a:t>3</a:t>
            </a:r>
          </a:p>
        </p:txBody>
      </p:sp>
      <p:sp>
        <p:nvSpPr>
          <p:cNvPr id="17" name="TextBox 16">
            <a:extLst>
              <a:ext uri="{FF2B5EF4-FFF2-40B4-BE49-F238E27FC236}">
                <a16:creationId xmlns:a16="http://schemas.microsoft.com/office/drawing/2014/main" id="{DA3DAB7A-2AD7-4779-8A4D-1E1CA1A186AF}"/>
              </a:ext>
            </a:extLst>
          </p:cNvPr>
          <p:cNvSpPr txBox="1"/>
          <p:nvPr/>
        </p:nvSpPr>
        <p:spPr>
          <a:xfrm>
            <a:off x="9696113" y="1407324"/>
            <a:ext cx="277312" cy="369332"/>
          </a:xfrm>
          <a:prstGeom prst="rect">
            <a:avLst/>
          </a:prstGeom>
          <a:noFill/>
        </p:spPr>
        <p:txBody>
          <a:bodyPr wrap="square" rtlCol="0">
            <a:spAutoFit/>
          </a:bodyPr>
          <a:lstStyle/>
          <a:p>
            <a:r>
              <a:rPr lang="en-GB" b="1" dirty="0"/>
              <a:t>6</a:t>
            </a:r>
          </a:p>
        </p:txBody>
      </p:sp>
      <p:sp>
        <p:nvSpPr>
          <p:cNvPr id="18" name="TextBox 17">
            <a:extLst>
              <a:ext uri="{FF2B5EF4-FFF2-40B4-BE49-F238E27FC236}">
                <a16:creationId xmlns:a16="http://schemas.microsoft.com/office/drawing/2014/main" id="{852A1CEC-EC40-4492-8574-F2376522E990}"/>
              </a:ext>
            </a:extLst>
          </p:cNvPr>
          <p:cNvSpPr txBox="1"/>
          <p:nvPr/>
        </p:nvSpPr>
        <p:spPr>
          <a:xfrm>
            <a:off x="6389323" y="1427815"/>
            <a:ext cx="301686" cy="369332"/>
          </a:xfrm>
          <a:prstGeom prst="rect">
            <a:avLst/>
          </a:prstGeom>
          <a:noFill/>
        </p:spPr>
        <p:txBody>
          <a:bodyPr wrap="square" rtlCol="0">
            <a:spAutoFit/>
          </a:bodyPr>
          <a:lstStyle/>
          <a:p>
            <a:r>
              <a:rPr lang="en-GB" b="1" dirty="0"/>
              <a:t>4</a:t>
            </a:r>
          </a:p>
        </p:txBody>
      </p:sp>
      <p:sp>
        <p:nvSpPr>
          <p:cNvPr id="19" name="TextBox 18">
            <a:extLst>
              <a:ext uri="{FF2B5EF4-FFF2-40B4-BE49-F238E27FC236}">
                <a16:creationId xmlns:a16="http://schemas.microsoft.com/office/drawing/2014/main" id="{89A96D0E-E6E1-4F99-AADD-403EC97F779A}"/>
              </a:ext>
            </a:extLst>
          </p:cNvPr>
          <p:cNvSpPr txBox="1"/>
          <p:nvPr/>
        </p:nvSpPr>
        <p:spPr>
          <a:xfrm>
            <a:off x="2943877" y="1427815"/>
            <a:ext cx="301686" cy="369332"/>
          </a:xfrm>
          <a:prstGeom prst="rect">
            <a:avLst/>
          </a:prstGeom>
          <a:noFill/>
        </p:spPr>
        <p:txBody>
          <a:bodyPr wrap="none" rtlCol="0">
            <a:spAutoFit/>
          </a:bodyPr>
          <a:lstStyle/>
          <a:p>
            <a:r>
              <a:rPr lang="en-GB" b="1" dirty="0"/>
              <a:t>2</a:t>
            </a:r>
          </a:p>
        </p:txBody>
      </p:sp>
      <p:sp>
        <p:nvSpPr>
          <p:cNvPr id="7" name="Rectangle 6">
            <a:extLst>
              <a:ext uri="{FF2B5EF4-FFF2-40B4-BE49-F238E27FC236}">
                <a16:creationId xmlns:a16="http://schemas.microsoft.com/office/drawing/2014/main" id="{862FF1DD-BEAE-4834-B708-7BAB2684E1B0}"/>
              </a:ext>
            </a:extLst>
          </p:cNvPr>
          <p:cNvSpPr/>
          <p:nvPr/>
        </p:nvSpPr>
        <p:spPr>
          <a:xfrm>
            <a:off x="2943681" y="1280254"/>
            <a:ext cx="1731469" cy="2142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5360701-09A0-4668-9A07-919C3A254617}"/>
              </a:ext>
            </a:extLst>
          </p:cNvPr>
          <p:cNvSpPr/>
          <p:nvPr/>
        </p:nvSpPr>
        <p:spPr>
          <a:xfrm>
            <a:off x="4691822" y="1306793"/>
            <a:ext cx="1604431" cy="2142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17DC6E4-495C-4955-854F-EC77576FBB40}"/>
              </a:ext>
            </a:extLst>
          </p:cNvPr>
          <p:cNvSpPr/>
          <p:nvPr/>
        </p:nvSpPr>
        <p:spPr>
          <a:xfrm>
            <a:off x="6389323" y="1267134"/>
            <a:ext cx="1612808" cy="2142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DC1AFE3-4BD4-4987-A8E4-83A40DC87F53}"/>
              </a:ext>
            </a:extLst>
          </p:cNvPr>
          <p:cNvSpPr/>
          <p:nvPr/>
        </p:nvSpPr>
        <p:spPr>
          <a:xfrm>
            <a:off x="8086824" y="1445102"/>
            <a:ext cx="1629480" cy="2142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453D78B-008D-4A8B-B5B1-282F56563313}"/>
              </a:ext>
            </a:extLst>
          </p:cNvPr>
          <p:cNvSpPr/>
          <p:nvPr/>
        </p:nvSpPr>
        <p:spPr>
          <a:xfrm>
            <a:off x="9716304" y="305411"/>
            <a:ext cx="1923372" cy="3726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
            <a:extLst>
              <a:ext uri="{FF2B5EF4-FFF2-40B4-BE49-F238E27FC236}">
                <a16:creationId xmlns:a16="http://schemas.microsoft.com/office/drawing/2014/main" id="{6DBB65E0-5472-47D2-A8AD-7A111DF8DD10}"/>
              </a:ext>
            </a:extLst>
          </p:cNvPr>
          <p:cNvSpPr txBox="1">
            <a:spLocks noChangeArrowheads="1"/>
          </p:cNvSpPr>
          <p:nvPr/>
        </p:nvSpPr>
        <p:spPr>
          <a:xfrm>
            <a:off x="7432200" y="5914833"/>
            <a:ext cx="360457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1800" dirty="0">
                <a:latin typeface="Calibri" panose="020F0502020204030204" pitchFamily="34" charset="0"/>
                <a:cs typeface="Calibri" panose="020F0502020204030204" pitchFamily="34" charset="0"/>
                <a:hlinkClick r:id="rId3"/>
              </a:rPr>
              <a:t>Mitosis in Action </a:t>
            </a:r>
            <a:r>
              <a:rPr lang="en-GB" altLang="en-US" sz="1800" dirty="0">
                <a:latin typeface="Calibri" panose="020F0502020204030204" pitchFamily="34" charset="0"/>
                <a:cs typeface="Calibri" panose="020F0502020204030204" pitchFamily="34" charset="0"/>
              </a:rPr>
              <a:t>(1min 29)</a:t>
            </a:r>
          </a:p>
        </p:txBody>
      </p:sp>
      <p:pic>
        <p:nvPicPr>
          <p:cNvPr id="25" name="Picture 2" descr="Lettering Pencil Sticker for iOS &amp; Android | GIPHY">
            <a:extLst>
              <a:ext uri="{FF2B5EF4-FFF2-40B4-BE49-F238E27FC236}">
                <a16:creationId xmlns:a16="http://schemas.microsoft.com/office/drawing/2014/main" id="{E269D633-181D-483B-AC7D-7A36858E25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363343" flipH="1">
            <a:off x="10912706" y="4272421"/>
            <a:ext cx="1192681" cy="10237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26AB1C7-88A9-41B8-9A3C-52494CFB34CC}"/>
              </a:ext>
            </a:extLst>
          </p:cNvPr>
          <p:cNvSpPr txBox="1"/>
          <p:nvPr/>
        </p:nvSpPr>
        <p:spPr>
          <a:xfrm>
            <a:off x="10391379" y="5244374"/>
            <a:ext cx="1800621" cy="1477328"/>
          </a:xfrm>
          <a:prstGeom prst="rect">
            <a:avLst/>
          </a:prstGeom>
          <a:solidFill>
            <a:schemeClr val="accent4">
              <a:lumMod val="20000"/>
              <a:lumOff val="80000"/>
            </a:schemeClr>
          </a:solidFill>
        </p:spPr>
        <p:txBody>
          <a:bodyPr wrap="square" rtlCol="0">
            <a:spAutoFit/>
          </a:bodyPr>
          <a:lstStyle/>
          <a:p>
            <a:r>
              <a:rPr lang="en-GB" dirty="0"/>
              <a:t>Copy the diagram in your notes, along with a description of each stage.</a:t>
            </a:r>
          </a:p>
        </p:txBody>
      </p:sp>
    </p:spTree>
    <p:extLst>
      <p:ext uri="{BB962C8B-B14F-4D97-AF65-F5344CB8AC3E}">
        <p14:creationId xmlns:p14="http://schemas.microsoft.com/office/powerpoint/2010/main" val="232149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P spid="23" grpId="0" animBg="1"/>
      <p:bldP spid="24"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86CE-DD92-4ED4-819A-2CFBEC125254}"/>
              </a:ext>
            </a:extLst>
          </p:cNvPr>
          <p:cNvSpPr>
            <a:spLocks noGrp="1"/>
          </p:cNvSpPr>
          <p:nvPr>
            <p:ph type="title"/>
          </p:nvPr>
        </p:nvSpPr>
        <p:spPr>
          <a:xfrm>
            <a:off x="481066" y="-131015"/>
            <a:ext cx="10515600" cy="1325563"/>
          </a:xfrm>
        </p:spPr>
        <p:txBody>
          <a:bodyPr/>
          <a:lstStyle/>
          <a:p>
            <a:r>
              <a:rPr lang="en-GB" dirty="0"/>
              <a:t>How many chromosomes ?</a:t>
            </a:r>
          </a:p>
        </p:txBody>
      </p:sp>
      <p:pic>
        <p:nvPicPr>
          <p:cNvPr id="4" name="Picture 4" descr="Mitosis and meiosis, the two types of cell division.">
            <a:extLst>
              <a:ext uri="{FF2B5EF4-FFF2-40B4-BE49-F238E27FC236}">
                <a16:creationId xmlns:a16="http://schemas.microsoft.com/office/drawing/2014/main" id="{AF923119-EB9A-4DEF-88B4-E087A9D99CC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783" r="67037" b="6976"/>
          <a:stretch/>
        </p:blipFill>
        <p:spPr bwMode="auto">
          <a:xfrm>
            <a:off x="383916" y="1260100"/>
            <a:ext cx="2569031" cy="4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213D112-78B5-4A8B-A005-4B7180FB0B08}"/>
              </a:ext>
            </a:extLst>
          </p:cNvPr>
          <p:cNvPicPr>
            <a:picLocks noChangeAspect="1"/>
          </p:cNvPicPr>
          <p:nvPr/>
        </p:nvPicPr>
        <p:blipFill rotWithShape="1">
          <a:blip r:embed="rId3">
            <a:extLst>
              <a:ext uri="{28A0092B-C50C-407E-A947-70E740481C1C}">
                <a14:useLocalDpi xmlns:a14="http://schemas.microsoft.com/office/drawing/2010/main" val="0"/>
              </a:ext>
            </a:extLst>
          </a:blip>
          <a:srcRect b="12854"/>
          <a:stretch/>
        </p:blipFill>
        <p:spPr>
          <a:xfrm>
            <a:off x="2866270" y="1101401"/>
            <a:ext cx="5044153" cy="1414017"/>
          </a:xfrm>
          <a:prstGeom prst="rect">
            <a:avLst/>
          </a:prstGeom>
        </p:spPr>
      </p:pic>
      <p:pic>
        <p:nvPicPr>
          <p:cNvPr id="8" name="Picture 7">
            <a:extLst>
              <a:ext uri="{FF2B5EF4-FFF2-40B4-BE49-F238E27FC236}">
                <a16:creationId xmlns:a16="http://schemas.microsoft.com/office/drawing/2014/main" id="{0BDEB95A-3188-4CE8-96E1-52D6AD121CDA}"/>
              </a:ext>
            </a:extLst>
          </p:cNvPr>
          <p:cNvPicPr>
            <a:picLocks noChangeAspect="1"/>
          </p:cNvPicPr>
          <p:nvPr/>
        </p:nvPicPr>
        <p:blipFill rotWithShape="1">
          <a:blip r:embed="rId4">
            <a:extLst>
              <a:ext uri="{28A0092B-C50C-407E-A947-70E740481C1C}">
                <a14:useLocalDpi xmlns:a14="http://schemas.microsoft.com/office/drawing/2010/main" val="0"/>
              </a:ext>
            </a:extLst>
          </a:blip>
          <a:srcRect t="24049" b="22412"/>
          <a:stretch/>
        </p:blipFill>
        <p:spPr>
          <a:xfrm>
            <a:off x="2915566" y="3207625"/>
            <a:ext cx="5646601" cy="1485970"/>
          </a:xfrm>
          <a:prstGeom prst="rect">
            <a:avLst/>
          </a:prstGeom>
        </p:spPr>
      </p:pic>
      <p:sp>
        <p:nvSpPr>
          <p:cNvPr id="3" name="Rectangle 2">
            <a:extLst>
              <a:ext uri="{FF2B5EF4-FFF2-40B4-BE49-F238E27FC236}">
                <a16:creationId xmlns:a16="http://schemas.microsoft.com/office/drawing/2014/main" id="{484842BA-A832-40B9-B50C-FA00804AB2A8}"/>
              </a:ext>
            </a:extLst>
          </p:cNvPr>
          <p:cNvSpPr/>
          <p:nvPr/>
        </p:nvSpPr>
        <p:spPr>
          <a:xfrm>
            <a:off x="198407" y="1211173"/>
            <a:ext cx="888521"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67C1838-DF71-481C-8BA5-8F0D4F1D0044}"/>
              </a:ext>
            </a:extLst>
          </p:cNvPr>
          <p:cNvSpPr/>
          <p:nvPr/>
        </p:nvSpPr>
        <p:spPr>
          <a:xfrm>
            <a:off x="2106253" y="1183116"/>
            <a:ext cx="888521"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B3DC191-0610-4DC4-BDE6-515C4CE052D8}"/>
              </a:ext>
            </a:extLst>
          </p:cNvPr>
          <p:cNvSpPr/>
          <p:nvPr/>
        </p:nvSpPr>
        <p:spPr>
          <a:xfrm>
            <a:off x="1826744" y="2800751"/>
            <a:ext cx="1158815"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47E0C7B-8A18-4BA6-8339-1668A74176F6}"/>
              </a:ext>
            </a:extLst>
          </p:cNvPr>
          <p:cNvSpPr/>
          <p:nvPr/>
        </p:nvSpPr>
        <p:spPr>
          <a:xfrm>
            <a:off x="2508686" y="4448310"/>
            <a:ext cx="888521" cy="41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F40612C-C1A9-4358-9F6F-3B3E3594D484}"/>
              </a:ext>
            </a:extLst>
          </p:cNvPr>
          <p:cNvSpPr/>
          <p:nvPr/>
        </p:nvSpPr>
        <p:spPr>
          <a:xfrm>
            <a:off x="3206150" y="4483700"/>
            <a:ext cx="1745412"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7314556-9827-4A8D-8A36-132CBFED0E24}"/>
              </a:ext>
            </a:extLst>
          </p:cNvPr>
          <p:cNvSpPr txBox="1"/>
          <p:nvPr/>
        </p:nvSpPr>
        <p:spPr>
          <a:xfrm>
            <a:off x="986866" y="5979487"/>
            <a:ext cx="1679755" cy="646331"/>
          </a:xfrm>
          <a:prstGeom prst="rect">
            <a:avLst/>
          </a:prstGeom>
          <a:noFill/>
        </p:spPr>
        <p:txBody>
          <a:bodyPr wrap="none" rtlCol="0">
            <a:spAutoFit/>
          </a:bodyPr>
          <a:lstStyle/>
          <a:p>
            <a:r>
              <a:rPr lang="en-GB" dirty="0"/>
              <a:t>4 chromosomes</a:t>
            </a:r>
          </a:p>
          <a:p>
            <a:r>
              <a:rPr lang="en-GB" dirty="0"/>
              <a:t>8 chromatids</a:t>
            </a:r>
          </a:p>
        </p:txBody>
      </p:sp>
      <p:sp>
        <p:nvSpPr>
          <p:cNvPr id="12" name="TextBox 11">
            <a:extLst>
              <a:ext uri="{FF2B5EF4-FFF2-40B4-BE49-F238E27FC236}">
                <a16:creationId xmlns:a16="http://schemas.microsoft.com/office/drawing/2014/main" id="{F91D80C3-74A3-4A92-AAC2-3B07AC55BB19}"/>
              </a:ext>
            </a:extLst>
          </p:cNvPr>
          <p:cNvSpPr txBox="1"/>
          <p:nvPr/>
        </p:nvSpPr>
        <p:spPr>
          <a:xfrm>
            <a:off x="3354816" y="2487268"/>
            <a:ext cx="1679755" cy="646331"/>
          </a:xfrm>
          <a:prstGeom prst="rect">
            <a:avLst/>
          </a:prstGeom>
          <a:noFill/>
        </p:spPr>
        <p:txBody>
          <a:bodyPr wrap="none" rtlCol="0">
            <a:spAutoFit/>
          </a:bodyPr>
          <a:lstStyle/>
          <a:p>
            <a:r>
              <a:rPr lang="en-GB" dirty="0"/>
              <a:t>4 chromosomes</a:t>
            </a:r>
          </a:p>
          <a:p>
            <a:r>
              <a:rPr lang="en-GB" dirty="0"/>
              <a:t>8 chromatids</a:t>
            </a:r>
          </a:p>
        </p:txBody>
      </p:sp>
      <p:sp>
        <p:nvSpPr>
          <p:cNvPr id="13" name="TextBox 12">
            <a:extLst>
              <a:ext uri="{FF2B5EF4-FFF2-40B4-BE49-F238E27FC236}">
                <a16:creationId xmlns:a16="http://schemas.microsoft.com/office/drawing/2014/main" id="{8506505E-F5AD-460E-ACAE-297A45826182}"/>
              </a:ext>
            </a:extLst>
          </p:cNvPr>
          <p:cNvSpPr txBox="1"/>
          <p:nvPr/>
        </p:nvSpPr>
        <p:spPr>
          <a:xfrm>
            <a:off x="3661591" y="4420233"/>
            <a:ext cx="1679755" cy="646331"/>
          </a:xfrm>
          <a:prstGeom prst="rect">
            <a:avLst/>
          </a:prstGeom>
          <a:noFill/>
        </p:spPr>
        <p:txBody>
          <a:bodyPr wrap="none" rtlCol="0">
            <a:spAutoFit/>
          </a:bodyPr>
          <a:lstStyle/>
          <a:p>
            <a:r>
              <a:rPr lang="en-GB" dirty="0"/>
              <a:t>4 chromosomes</a:t>
            </a:r>
          </a:p>
          <a:p>
            <a:r>
              <a:rPr lang="en-GB" dirty="0"/>
              <a:t>8 chromatids</a:t>
            </a:r>
          </a:p>
        </p:txBody>
      </p:sp>
      <p:pic>
        <p:nvPicPr>
          <p:cNvPr id="15" name="Picture 14">
            <a:extLst>
              <a:ext uri="{FF2B5EF4-FFF2-40B4-BE49-F238E27FC236}">
                <a16:creationId xmlns:a16="http://schemas.microsoft.com/office/drawing/2014/main" id="{693C99C8-EF9C-4121-8587-A4315415258F}"/>
              </a:ext>
            </a:extLst>
          </p:cNvPr>
          <p:cNvPicPr>
            <a:picLocks noChangeAspect="1"/>
          </p:cNvPicPr>
          <p:nvPr/>
        </p:nvPicPr>
        <p:blipFill rotWithShape="1">
          <a:blip r:embed="rId5">
            <a:extLst>
              <a:ext uri="{28A0092B-C50C-407E-A947-70E740481C1C}">
                <a14:useLocalDpi xmlns:a14="http://schemas.microsoft.com/office/drawing/2010/main" val="0"/>
              </a:ext>
            </a:extLst>
          </a:blip>
          <a:srcRect t="6358" r="48195"/>
          <a:stretch/>
        </p:blipFill>
        <p:spPr>
          <a:xfrm>
            <a:off x="8846808" y="687552"/>
            <a:ext cx="3036896" cy="5718177"/>
          </a:xfrm>
          <a:prstGeom prst="rect">
            <a:avLst/>
          </a:prstGeom>
        </p:spPr>
      </p:pic>
      <p:sp>
        <p:nvSpPr>
          <p:cNvPr id="16" name="Rectangle 15">
            <a:extLst>
              <a:ext uri="{FF2B5EF4-FFF2-40B4-BE49-F238E27FC236}">
                <a16:creationId xmlns:a16="http://schemas.microsoft.com/office/drawing/2014/main" id="{95D2D308-B322-4083-8130-F00828F85445}"/>
              </a:ext>
            </a:extLst>
          </p:cNvPr>
          <p:cNvSpPr/>
          <p:nvPr/>
        </p:nvSpPr>
        <p:spPr>
          <a:xfrm>
            <a:off x="8716375" y="611194"/>
            <a:ext cx="1152244" cy="277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8E17F48-EEB5-496F-983E-4CFFFA7B055A}"/>
              </a:ext>
            </a:extLst>
          </p:cNvPr>
          <p:cNvSpPr/>
          <p:nvPr/>
        </p:nvSpPr>
        <p:spPr>
          <a:xfrm>
            <a:off x="9133134" y="1759789"/>
            <a:ext cx="1158815" cy="176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0D5049C-F484-454F-9BDA-FF317443BAA2}"/>
              </a:ext>
            </a:extLst>
          </p:cNvPr>
          <p:cNvSpPr/>
          <p:nvPr/>
        </p:nvSpPr>
        <p:spPr>
          <a:xfrm>
            <a:off x="8846808" y="2930162"/>
            <a:ext cx="1158815"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964A3DE-F0A1-4E78-AF19-88C4B04BA01F}"/>
              </a:ext>
            </a:extLst>
          </p:cNvPr>
          <p:cNvSpPr/>
          <p:nvPr/>
        </p:nvSpPr>
        <p:spPr>
          <a:xfrm>
            <a:off x="8743312" y="4052978"/>
            <a:ext cx="1158815"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497D42A-0605-4FBA-8B24-1AE5995142CD}"/>
              </a:ext>
            </a:extLst>
          </p:cNvPr>
          <p:cNvSpPr/>
          <p:nvPr/>
        </p:nvSpPr>
        <p:spPr>
          <a:xfrm>
            <a:off x="9102725" y="5245204"/>
            <a:ext cx="1788296" cy="176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EF02425-EAD3-49C2-B44C-2041D70FE8E7}"/>
              </a:ext>
            </a:extLst>
          </p:cNvPr>
          <p:cNvSpPr/>
          <p:nvPr/>
        </p:nvSpPr>
        <p:spPr>
          <a:xfrm>
            <a:off x="11516441" y="952351"/>
            <a:ext cx="651824" cy="255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E242A5C-B3A2-434D-ADC7-C9D2DEAA9AE7}"/>
              </a:ext>
            </a:extLst>
          </p:cNvPr>
          <p:cNvSpPr/>
          <p:nvPr/>
        </p:nvSpPr>
        <p:spPr>
          <a:xfrm>
            <a:off x="9133134" y="822940"/>
            <a:ext cx="466093"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1830F47-BB36-456B-9664-0D7EBFC1F6D2}"/>
              </a:ext>
            </a:extLst>
          </p:cNvPr>
          <p:cNvSpPr/>
          <p:nvPr/>
        </p:nvSpPr>
        <p:spPr>
          <a:xfrm>
            <a:off x="9402526" y="1738797"/>
            <a:ext cx="466093"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8BE3B80-4EAA-4E3C-8824-5F4263E1B737}"/>
              </a:ext>
            </a:extLst>
          </p:cNvPr>
          <p:cNvSpPr/>
          <p:nvPr/>
        </p:nvSpPr>
        <p:spPr>
          <a:xfrm>
            <a:off x="9329136" y="3029287"/>
            <a:ext cx="466093"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4935543-B434-4B27-938E-117D3E3B8539}"/>
              </a:ext>
            </a:extLst>
          </p:cNvPr>
          <p:cNvSpPr/>
          <p:nvPr/>
        </p:nvSpPr>
        <p:spPr>
          <a:xfrm>
            <a:off x="9186465" y="4132785"/>
            <a:ext cx="466093"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76A1F81-8CFD-433C-8B88-A72AFA8CAABB}"/>
              </a:ext>
            </a:extLst>
          </p:cNvPr>
          <p:cNvSpPr/>
          <p:nvPr/>
        </p:nvSpPr>
        <p:spPr>
          <a:xfrm>
            <a:off x="9186464" y="5204277"/>
            <a:ext cx="466093"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CD87D1F7-41DC-407C-92BE-4D6955070171}"/>
              </a:ext>
            </a:extLst>
          </p:cNvPr>
          <p:cNvSpPr/>
          <p:nvPr/>
        </p:nvSpPr>
        <p:spPr>
          <a:xfrm>
            <a:off x="10036636" y="5245203"/>
            <a:ext cx="255313" cy="253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08BD465-8260-42C9-A4CA-FA11475F83D6}"/>
              </a:ext>
            </a:extLst>
          </p:cNvPr>
          <p:cNvSpPr/>
          <p:nvPr/>
        </p:nvSpPr>
        <p:spPr>
          <a:xfrm>
            <a:off x="9720676" y="4042581"/>
            <a:ext cx="271540" cy="25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D44C24B-648C-441F-B807-F78E8776CE65}"/>
              </a:ext>
            </a:extLst>
          </p:cNvPr>
          <p:cNvSpPr txBox="1"/>
          <p:nvPr/>
        </p:nvSpPr>
        <p:spPr>
          <a:xfrm>
            <a:off x="9599227" y="29689"/>
            <a:ext cx="1679755" cy="646331"/>
          </a:xfrm>
          <a:prstGeom prst="rect">
            <a:avLst/>
          </a:prstGeom>
          <a:noFill/>
        </p:spPr>
        <p:txBody>
          <a:bodyPr wrap="none" rtlCol="0">
            <a:spAutoFit/>
          </a:bodyPr>
          <a:lstStyle/>
          <a:p>
            <a:r>
              <a:rPr lang="en-GB" dirty="0"/>
              <a:t>2 chromosomes</a:t>
            </a:r>
          </a:p>
          <a:p>
            <a:r>
              <a:rPr lang="en-GB" dirty="0"/>
              <a:t>4 chromatids</a:t>
            </a:r>
          </a:p>
        </p:txBody>
      </p:sp>
      <p:pic>
        <p:nvPicPr>
          <p:cNvPr id="31" name="Picture 30">
            <a:extLst>
              <a:ext uri="{FF2B5EF4-FFF2-40B4-BE49-F238E27FC236}">
                <a16:creationId xmlns:a16="http://schemas.microsoft.com/office/drawing/2014/main" id="{907306C7-024D-47A1-B572-2F65CFCB4369}"/>
              </a:ext>
            </a:extLst>
          </p:cNvPr>
          <p:cNvPicPr>
            <a:picLocks noChangeAspect="1"/>
          </p:cNvPicPr>
          <p:nvPr/>
        </p:nvPicPr>
        <p:blipFill rotWithShape="1">
          <a:blip r:embed="rId6">
            <a:extLst>
              <a:ext uri="{28A0092B-C50C-407E-A947-70E740481C1C}">
                <a14:useLocalDpi xmlns:a14="http://schemas.microsoft.com/office/drawing/2010/main" val="0"/>
              </a:ext>
            </a:extLst>
          </a:blip>
          <a:srcRect t="20111" b="16389"/>
          <a:stretch/>
        </p:blipFill>
        <p:spPr>
          <a:xfrm>
            <a:off x="3004695" y="5322888"/>
            <a:ext cx="4169973" cy="1394576"/>
          </a:xfrm>
          <a:prstGeom prst="rect">
            <a:avLst/>
          </a:prstGeom>
        </p:spPr>
      </p:pic>
      <p:sp>
        <p:nvSpPr>
          <p:cNvPr id="32" name="TextBox 31">
            <a:extLst>
              <a:ext uri="{FF2B5EF4-FFF2-40B4-BE49-F238E27FC236}">
                <a16:creationId xmlns:a16="http://schemas.microsoft.com/office/drawing/2014/main" id="{FBEC7074-6190-497D-A133-C3FB7A1363A7}"/>
              </a:ext>
            </a:extLst>
          </p:cNvPr>
          <p:cNvSpPr txBox="1"/>
          <p:nvPr/>
        </p:nvSpPr>
        <p:spPr>
          <a:xfrm>
            <a:off x="7024732" y="5697010"/>
            <a:ext cx="1679755" cy="646331"/>
          </a:xfrm>
          <a:prstGeom prst="rect">
            <a:avLst/>
          </a:prstGeom>
          <a:noFill/>
        </p:spPr>
        <p:txBody>
          <a:bodyPr wrap="none" rtlCol="0">
            <a:spAutoFit/>
          </a:bodyPr>
          <a:lstStyle/>
          <a:p>
            <a:r>
              <a:rPr lang="en-GB" dirty="0"/>
              <a:t>2 chromosomes</a:t>
            </a:r>
          </a:p>
          <a:p>
            <a:r>
              <a:rPr lang="en-GB" dirty="0"/>
              <a:t>4 chromatids</a:t>
            </a:r>
          </a:p>
        </p:txBody>
      </p:sp>
    </p:spTree>
    <p:extLst>
      <p:ext uri="{BB962C8B-B14F-4D97-AF65-F5344CB8AC3E}">
        <p14:creationId xmlns:p14="http://schemas.microsoft.com/office/powerpoint/2010/main" val="352247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29"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5972-92F8-49B7-A3DE-F74BB325B7E0}"/>
              </a:ext>
            </a:extLst>
          </p:cNvPr>
          <p:cNvSpPr>
            <a:spLocks noGrp="1"/>
          </p:cNvSpPr>
          <p:nvPr>
            <p:ph type="title"/>
          </p:nvPr>
        </p:nvSpPr>
        <p:spPr>
          <a:xfrm>
            <a:off x="333103" y="-164625"/>
            <a:ext cx="10515600" cy="1325563"/>
          </a:xfrm>
        </p:spPr>
        <p:txBody>
          <a:bodyPr/>
          <a:lstStyle/>
          <a:p>
            <a:r>
              <a:rPr lang="en-GB" dirty="0"/>
              <a:t>Importance of Mitosis</a:t>
            </a:r>
          </a:p>
        </p:txBody>
      </p:sp>
      <p:sp>
        <p:nvSpPr>
          <p:cNvPr id="3" name="Content Placeholder 2">
            <a:extLst>
              <a:ext uri="{FF2B5EF4-FFF2-40B4-BE49-F238E27FC236}">
                <a16:creationId xmlns:a16="http://schemas.microsoft.com/office/drawing/2014/main" id="{985AE5F1-AA7F-4FC7-A752-126110A1A26D}"/>
              </a:ext>
            </a:extLst>
          </p:cNvPr>
          <p:cNvSpPr>
            <a:spLocks noGrp="1"/>
          </p:cNvSpPr>
          <p:nvPr>
            <p:ph idx="1"/>
          </p:nvPr>
        </p:nvSpPr>
        <p:spPr>
          <a:xfrm>
            <a:off x="481148" y="1053737"/>
            <a:ext cx="11197045" cy="5804263"/>
          </a:xfrm>
        </p:spPr>
        <p:txBody>
          <a:bodyPr>
            <a:normAutofit/>
          </a:bodyPr>
          <a:lstStyle/>
          <a:p>
            <a:r>
              <a:rPr lang="en-GB" dirty="0"/>
              <a:t>Mitosis provides new cells for </a:t>
            </a:r>
            <a:r>
              <a:rPr lang="en-GB" b="1" dirty="0"/>
              <a:t>growth</a:t>
            </a:r>
            <a:r>
              <a:rPr lang="en-GB" dirty="0"/>
              <a:t> and </a:t>
            </a:r>
            <a:r>
              <a:rPr lang="en-GB" b="1" dirty="0"/>
              <a:t>replacement of damaged cells</a:t>
            </a:r>
          </a:p>
          <a:p>
            <a:endParaRPr lang="en-GB" dirty="0"/>
          </a:p>
          <a:p>
            <a:endParaRPr lang="en-GB" dirty="0"/>
          </a:p>
          <a:p>
            <a:endParaRPr lang="en-GB" dirty="0"/>
          </a:p>
          <a:p>
            <a:endParaRPr lang="en-GB" dirty="0"/>
          </a:p>
          <a:p>
            <a:endParaRPr lang="en-GB" dirty="0"/>
          </a:p>
          <a:p>
            <a:r>
              <a:rPr lang="en-GB" dirty="0"/>
              <a:t>Because </a:t>
            </a:r>
            <a:r>
              <a:rPr lang="en-GB" b="1" dirty="0"/>
              <a:t>all chromosomes </a:t>
            </a:r>
            <a:r>
              <a:rPr lang="en-GB" dirty="0"/>
              <a:t>are replicated during mitosis, daughter cells are</a:t>
            </a:r>
          </a:p>
          <a:p>
            <a:pPr marL="0" indent="0">
              <a:buNone/>
            </a:pPr>
            <a:r>
              <a:rPr lang="en-GB" dirty="0"/>
              <a:t>   </a:t>
            </a:r>
            <a:r>
              <a:rPr lang="en-GB" b="1" dirty="0"/>
              <a:t>identical</a:t>
            </a:r>
            <a:r>
              <a:rPr lang="en-GB" dirty="0"/>
              <a:t> to the original parent cells</a:t>
            </a:r>
          </a:p>
          <a:p>
            <a:endParaRPr lang="en-GB" sz="800" dirty="0"/>
          </a:p>
          <a:p>
            <a:r>
              <a:rPr lang="en-GB" dirty="0"/>
              <a:t>Daughter cells are also </a:t>
            </a:r>
            <a:r>
              <a:rPr lang="en-GB" b="1" dirty="0"/>
              <a:t>diploid</a:t>
            </a:r>
            <a:r>
              <a:rPr lang="en-GB" dirty="0"/>
              <a:t>, with </a:t>
            </a:r>
            <a:r>
              <a:rPr lang="en-GB" b="1" dirty="0"/>
              <a:t>2 matching sets </a:t>
            </a:r>
            <a:r>
              <a:rPr lang="en-GB" dirty="0"/>
              <a:t>of chromosomes</a:t>
            </a:r>
          </a:p>
          <a:p>
            <a:endParaRPr lang="en-GB" sz="800" dirty="0"/>
          </a:p>
          <a:p>
            <a:r>
              <a:rPr lang="en-GB" dirty="0"/>
              <a:t>They have the </a:t>
            </a:r>
            <a:r>
              <a:rPr lang="en-GB" b="1" dirty="0"/>
              <a:t>full chromosome complement </a:t>
            </a:r>
            <a:r>
              <a:rPr lang="en-GB" dirty="0"/>
              <a:t>(number)</a:t>
            </a:r>
          </a:p>
        </p:txBody>
      </p:sp>
      <p:pic>
        <p:nvPicPr>
          <p:cNvPr id="5" name="Picture 4">
            <a:extLst>
              <a:ext uri="{FF2B5EF4-FFF2-40B4-BE49-F238E27FC236}">
                <a16:creationId xmlns:a16="http://schemas.microsoft.com/office/drawing/2014/main" id="{6478942D-ED83-4DBE-AB63-7098350FF2D3}"/>
              </a:ext>
            </a:extLst>
          </p:cNvPr>
          <p:cNvPicPr>
            <a:picLocks noChangeAspect="1"/>
          </p:cNvPicPr>
          <p:nvPr/>
        </p:nvPicPr>
        <p:blipFill rotWithShape="1">
          <a:blip r:embed="rId2">
            <a:extLst>
              <a:ext uri="{28A0092B-C50C-407E-A947-70E740481C1C}">
                <a14:useLocalDpi xmlns:a14="http://schemas.microsoft.com/office/drawing/2010/main" val="0"/>
              </a:ext>
            </a:extLst>
          </a:blip>
          <a:srcRect l="20297" r="23401"/>
          <a:stretch/>
        </p:blipFill>
        <p:spPr>
          <a:xfrm>
            <a:off x="1227910" y="1743574"/>
            <a:ext cx="1828800" cy="1827124"/>
          </a:xfrm>
          <a:prstGeom prst="rect">
            <a:avLst/>
          </a:prstGeom>
        </p:spPr>
      </p:pic>
      <p:pic>
        <p:nvPicPr>
          <p:cNvPr id="7" name="Picture 6">
            <a:extLst>
              <a:ext uri="{FF2B5EF4-FFF2-40B4-BE49-F238E27FC236}">
                <a16:creationId xmlns:a16="http://schemas.microsoft.com/office/drawing/2014/main" id="{08A1C6AA-14D5-4349-952E-37B42CD4D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133" y="1731369"/>
            <a:ext cx="2730143" cy="1855168"/>
          </a:xfrm>
          <a:prstGeom prst="rect">
            <a:avLst/>
          </a:prstGeom>
        </p:spPr>
      </p:pic>
      <p:pic>
        <p:nvPicPr>
          <p:cNvPr id="9" name="Picture 8">
            <a:extLst>
              <a:ext uri="{FF2B5EF4-FFF2-40B4-BE49-F238E27FC236}">
                <a16:creationId xmlns:a16="http://schemas.microsoft.com/office/drawing/2014/main" id="{9B25BE7E-0270-478E-B568-765C1B42E0CD}"/>
              </a:ext>
            </a:extLst>
          </p:cNvPr>
          <p:cNvPicPr>
            <a:picLocks noChangeAspect="1"/>
          </p:cNvPicPr>
          <p:nvPr/>
        </p:nvPicPr>
        <p:blipFill rotWithShape="1">
          <a:blip r:embed="rId4">
            <a:extLst>
              <a:ext uri="{28A0092B-C50C-407E-A947-70E740481C1C}">
                <a14:useLocalDpi xmlns:a14="http://schemas.microsoft.com/office/drawing/2010/main" val="0"/>
              </a:ext>
            </a:extLst>
          </a:blip>
          <a:srcRect t="8782" b="8301"/>
          <a:stretch/>
        </p:blipFill>
        <p:spPr>
          <a:xfrm>
            <a:off x="7465699" y="1549228"/>
            <a:ext cx="3024800" cy="2021470"/>
          </a:xfrm>
          <a:prstGeom prst="rect">
            <a:avLst/>
          </a:prstGeom>
        </p:spPr>
      </p:pic>
      <p:sp>
        <p:nvSpPr>
          <p:cNvPr id="10" name="TextBox 9">
            <a:extLst>
              <a:ext uri="{FF2B5EF4-FFF2-40B4-BE49-F238E27FC236}">
                <a16:creationId xmlns:a16="http://schemas.microsoft.com/office/drawing/2014/main" id="{47401B1F-ACE8-4F13-920A-59B3F71D063A}"/>
              </a:ext>
            </a:extLst>
          </p:cNvPr>
          <p:cNvSpPr txBox="1"/>
          <p:nvPr/>
        </p:nvSpPr>
        <p:spPr>
          <a:xfrm>
            <a:off x="1714629" y="3586536"/>
            <a:ext cx="855362" cy="369332"/>
          </a:xfrm>
          <a:prstGeom prst="rect">
            <a:avLst/>
          </a:prstGeom>
          <a:noFill/>
        </p:spPr>
        <p:txBody>
          <a:bodyPr wrap="none" rtlCol="0">
            <a:spAutoFit/>
          </a:bodyPr>
          <a:lstStyle/>
          <a:p>
            <a:r>
              <a:rPr lang="en-GB" dirty="0"/>
              <a:t>growth</a:t>
            </a:r>
          </a:p>
        </p:txBody>
      </p:sp>
      <p:sp>
        <p:nvSpPr>
          <p:cNvPr id="11" name="TextBox 10">
            <a:extLst>
              <a:ext uri="{FF2B5EF4-FFF2-40B4-BE49-F238E27FC236}">
                <a16:creationId xmlns:a16="http://schemas.microsoft.com/office/drawing/2014/main" id="{67E2E18D-F9CE-4FAE-8FC9-AF7E54D9126A}"/>
              </a:ext>
            </a:extLst>
          </p:cNvPr>
          <p:cNvSpPr txBox="1"/>
          <p:nvPr/>
        </p:nvSpPr>
        <p:spPr>
          <a:xfrm>
            <a:off x="4507316" y="3589900"/>
            <a:ext cx="1572354" cy="369332"/>
          </a:xfrm>
          <a:prstGeom prst="rect">
            <a:avLst/>
          </a:prstGeom>
          <a:noFill/>
        </p:spPr>
        <p:txBody>
          <a:bodyPr wrap="none" rtlCol="0">
            <a:spAutoFit/>
          </a:bodyPr>
          <a:lstStyle/>
          <a:p>
            <a:r>
              <a:rPr lang="en-GB" dirty="0"/>
              <a:t>wound healing</a:t>
            </a:r>
          </a:p>
        </p:txBody>
      </p:sp>
      <p:sp>
        <p:nvSpPr>
          <p:cNvPr id="12" name="TextBox 11">
            <a:extLst>
              <a:ext uri="{FF2B5EF4-FFF2-40B4-BE49-F238E27FC236}">
                <a16:creationId xmlns:a16="http://schemas.microsoft.com/office/drawing/2014/main" id="{7D1CDD7D-115A-4A0F-B229-8C45CF495D0B}"/>
              </a:ext>
            </a:extLst>
          </p:cNvPr>
          <p:cNvSpPr txBox="1"/>
          <p:nvPr/>
        </p:nvSpPr>
        <p:spPr>
          <a:xfrm>
            <a:off x="8016995" y="3597421"/>
            <a:ext cx="2184701" cy="369332"/>
          </a:xfrm>
          <a:prstGeom prst="rect">
            <a:avLst/>
          </a:prstGeom>
          <a:noFill/>
        </p:spPr>
        <p:txBody>
          <a:bodyPr wrap="none" rtlCol="0">
            <a:spAutoFit/>
          </a:bodyPr>
          <a:lstStyle/>
          <a:p>
            <a:r>
              <a:rPr lang="en-GB" dirty="0"/>
              <a:t>blood cell production</a:t>
            </a:r>
          </a:p>
        </p:txBody>
      </p:sp>
    </p:spTree>
    <p:extLst>
      <p:ext uri="{BB962C8B-B14F-4D97-AF65-F5344CB8AC3E}">
        <p14:creationId xmlns:p14="http://schemas.microsoft.com/office/powerpoint/2010/main" val="191299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8511A3-98B7-4EEB-B710-3D0ABB88D5C4}"/>
              </a:ext>
            </a:extLst>
          </p:cNvPr>
          <p:cNvSpPr/>
          <p:nvPr/>
        </p:nvSpPr>
        <p:spPr>
          <a:xfrm>
            <a:off x="1911432" y="-52079"/>
            <a:ext cx="8112477" cy="1323439"/>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Activity: </a:t>
            </a:r>
          </a:p>
          <a:p>
            <a:pPr algn="ctr"/>
            <a:r>
              <a:rPr lang="en-US" sz="4000" b="0" cap="none" spc="0" dirty="0">
                <a:ln w="0"/>
                <a:solidFill>
                  <a:schemeClr val="tx1"/>
                </a:solidFill>
                <a:effectLst>
                  <a:outerShdw blurRad="38100" dist="19050" dir="2700000" algn="tl" rotWithShape="0">
                    <a:schemeClr val="dk1">
                      <a:alpha val="40000"/>
                    </a:schemeClr>
                  </a:outerShdw>
                </a:effectLst>
              </a:rPr>
              <a:t>Put these pictures in the corre</a:t>
            </a:r>
            <a:r>
              <a:rPr lang="en-US" sz="4000" dirty="0">
                <a:ln w="0"/>
                <a:effectLst>
                  <a:outerShdw blurRad="38100" dist="19050" dir="2700000" algn="tl" rotWithShape="0">
                    <a:schemeClr val="dk1">
                      <a:alpha val="40000"/>
                    </a:schemeClr>
                  </a:outerShdw>
                </a:effectLst>
              </a:rPr>
              <a:t>ct order</a:t>
            </a:r>
            <a:endParaRPr lang="en-US" sz="4000" b="0" cap="none" spc="0" dirty="0">
              <a:ln w="0"/>
              <a:solidFill>
                <a:schemeClr val="tx1"/>
              </a:solidFill>
              <a:effectLst>
                <a:outerShdw blurRad="38100" dist="19050" dir="2700000" algn="tl" rotWithShape="0">
                  <a:schemeClr val="dk1">
                    <a:alpha val="40000"/>
                  </a:schemeClr>
                </a:outerShdw>
              </a:effectLst>
            </a:endParaRPr>
          </a:p>
        </p:txBody>
      </p:sp>
      <p:grpSp>
        <p:nvGrpSpPr>
          <p:cNvPr id="10" name="Group 9">
            <a:extLst>
              <a:ext uri="{FF2B5EF4-FFF2-40B4-BE49-F238E27FC236}">
                <a16:creationId xmlns:a16="http://schemas.microsoft.com/office/drawing/2014/main" id="{3BEF6D9B-7DD7-4872-BC2C-FB9B8A9631AA}"/>
              </a:ext>
            </a:extLst>
          </p:cNvPr>
          <p:cNvGrpSpPr/>
          <p:nvPr/>
        </p:nvGrpSpPr>
        <p:grpSpPr>
          <a:xfrm>
            <a:off x="577081" y="1635308"/>
            <a:ext cx="1947768" cy="3587384"/>
            <a:chOff x="577081" y="1635308"/>
            <a:chExt cx="1947768" cy="3587384"/>
          </a:xfrm>
        </p:grpSpPr>
        <p:pic>
          <p:nvPicPr>
            <p:cNvPr id="2060" name="Picture 12" descr="Mitotic Index | BioNinja">
              <a:extLst>
                <a:ext uri="{FF2B5EF4-FFF2-40B4-BE49-F238E27FC236}">
                  <a16:creationId xmlns:a16="http://schemas.microsoft.com/office/drawing/2014/main" id="{DD7BD28E-BCC2-463B-9565-31F64F6F30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231" t="12240" r="21753" b="6912"/>
            <a:stretch/>
          </p:blipFill>
          <p:spPr bwMode="auto">
            <a:xfrm>
              <a:off x="577081" y="1635308"/>
              <a:ext cx="1947768" cy="27020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5D3CE31-8865-4239-BAE4-02EECADC7309}"/>
                </a:ext>
              </a:extLst>
            </p:cNvPr>
            <p:cNvSpPr/>
            <p:nvPr/>
          </p:nvSpPr>
          <p:spPr>
            <a:xfrm>
              <a:off x="1258257" y="4299362"/>
              <a:ext cx="58541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grpSp>
        <p:nvGrpSpPr>
          <p:cNvPr id="11" name="Group 10">
            <a:extLst>
              <a:ext uri="{FF2B5EF4-FFF2-40B4-BE49-F238E27FC236}">
                <a16:creationId xmlns:a16="http://schemas.microsoft.com/office/drawing/2014/main" id="{5706AE29-715C-4407-A39D-6E836884F97F}"/>
              </a:ext>
            </a:extLst>
          </p:cNvPr>
          <p:cNvGrpSpPr/>
          <p:nvPr/>
        </p:nvGrpSpPr>
        <p:grpSpPr>
          <a:xfrm>
            <a:off x="2726082" y="1635308"/>
            <a:ext cx="2144117" cy="3625354"/>
            <a:chOff x="2726082" y="1635308"/>
            <a:chExt cx="2144117" cy="3625354"/>
          </a:xfrm>
        </p:grpSpPr>
        <p:pic>
          <p:nvPicPr>
            <p:cNvPr id="2054" name="Picture 6" descr="Mitotic Index | BioNinja">
              <a:extLst>
                <a:ext uri="{FF2B5EF4-FFF2-40B4-BE49-F238E27FC236}">
                  <a16:creationId xmlns:a16="http://schemas.microsoft.com/office/drawing/2014/main" id="{3DA96BBD-2315-4A8A-992D-6064FF6E3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301" t="17344" r="1" b="9304"/>
            <a:stretch/>
          </p:blipFill>
          <p:spPr bwMode="auto">
            <a:xfrm>
              <a:off x="2726082" y="1635308"/>
              <a:ext cx="2144117" cy="270202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81506A68-5B8B-41B3-BEDD-8C074FBE49F4}"/>
                </a:ext>
              </a:extLst>
            </p:cNvPr>
            <p:cNvSpPr/>
            <p:nvPr/>
          </p:nvSpPr>
          <p:spPr>
            <a:xfrm>
              <a:off x="3517454" y="4337332"/>
              <a:ext cx="56137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grpSp>
        <p:nvGrpSpPr>
          <p:cNvPr id="12" name="Group 11">
            <a:extLst>
              <a:ext uri="{FF2B5EF4-FFF2-40B4-BE49-F238E27FC236}">
                <a16:creationId xmlns:a16="http://schemas.microsoft.com/office/drawing/2014/main" id="{D2ABC04C-9C76-4EE0-9D3E-A5304103C2DB}"/>
              </a:ext>
            </a:extLst>
          </p:cNvPr>
          <p:cNvGrpSpPr/>
          <p:nvPr/>
        </p:nvGrpSpPr>
        <p:grpSpPr>
          <a:xfrm>
            <a:off x="5028414" y="1635309"/>
            <a:ext cx="1947768" cy="3625353"/>
            <a:chOff x="5028414" y="1635309"/>
            <a:chExt cx="1947768" cy="3625353"/>
          </a:xfrm>
        </p:grpSpPr>
        <p:pic>
          <p:nvPicPr>
            <p:cNvPr id="2052" name="Picture 4" descr="Mitotic Index | BioNinja">
              <a:extLst>
                <a:ext uri="{FF2B5EF4-FFF2-40B4-BE49-F238E27FC236}">
                  <a16:creationId xmlns:a16="http://schemas.microsoft.com/office/drawing/2014/main" id="{6D7835AF-3B84-4A10-B133-0F60F3DE42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474" t="12863" r="41510" b="6290"/>
            <a:stretch/>
          </p:blipFill>
          <p:spPr bwMode="auto">
            <a:xfrm>
              <a:off x="5028414" y="1635309"/>
              <a:ext cx="1947768" cy="270202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B38882EF-259D-42D9-AC7E-17BEB2914B06}"/>
                </a:ext>
              </a:extLst>
            </p:cNvPr>
            <p:cNvSpPr/>
            <p:nvPr/>
          </p:nvSpPr>
          <p:spPr>
            <a:xfrm>
              <a:off x="5725620" y="4337332"/>
              <a:ext cx="55335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a:t>
              </a:r>
            </a:p>
          </p:txBody>
        </p:sp>
      </p:grpSp>
      <p:grpSp>
        <p:nvGrpSpPr>
          <p:cNvPr id="13" name="Group 12">
            <a:extLst>
              <a:ext uri="{FF2B5EF4-FFF2-40B4-BE49-F238E27FC236}">
                <a16:creationId xmlns:a16="http://schemas.microsoft.com/office/drawing/2014/main" id="{F25BCFED-B3D3-47FB-9E1A-32A3FAD2B1FC}"/>
              </a:ext>
            </a:extLst>
          </p:cNvPr>
          <p:cNvGrpSpPr/>
          <p:nvPr/>
        </p:nvGrpSpPr>
        <p:grpSpPr>
          <a:xfrm>
            <a:off x="7220433" y="1635308"/>
            <a:ext cx="1878348" cy="3625354"/>
            <a:chOff x="7220433" y="1635308"/>
            <a:chExt cx="1878348" cy="3625354"/>
          </a:xfrm>
        </p:grpSpPr>
        <p:pic>
          <p:nvPicPr>
            <p:cNvPr id="2058" name="Picture 10" descr="Mitotic Index | BioNinja">
              <a:extLst>
                <a:ext uri="{FF2B5EF4-FFF2-40B4-BE49-F238E27FC236}">
                  <a16:creationId xmlns:a16="http://schemas.microsoft.com/office/drawing/2014/main" id="{794CA310-2EE6-4D04-9612-60C3D0EF4E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17" t="12240" r="60367"/>
            <a:stretch/>
          </p:blipFill>
          <p:spPr bwMode="auto">
            <a:xfrm>
              <a:off x="7220433" y="1635308"/>
              <a:ext cx="1878348" cy="282850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CE933F1F-4954-4C3B-9C9D-0E3EFC32F3FE}"/>
                </a:ext>
              </a:extLst>
            </p:cNvPr>
            <p:cNvSpPr/>
            <p:nvPr/>
          </p:nvSpPr>
          <p:spPr>
            <a:xfrm>
              <a:off x="7854074" y="4337332"/>
              <a:ext cx="61106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grpSp>
        <p:nvGrpSpPr>
          <p:cNvPr id="15" name="Group 14">
            <a:extLst>
              <a:ext uri="{FF2B5EF4-FFF2-40B4-BE49-F238E27FC236}">
                <a16:creationId xmlns:a16="http://schemas.microsoft.com/office/drawing/2014/main" id="{B6FDAAF7-ACE9-44AB-8839-A74BC7314E8E}"/>
              </a:ext>
            </a:extLst>
          </p:cNvPr>
          <p:cNvGrpSpPr/>
          <p:nvPr/>
        </p:nvGrpSpPr>
        <p:grpSpPr>
          <a:xfrm>
            <a:off x="9209031" y="1635308"/>
            <a:ext cx="2087501" cy="3625354"/>
            <a:chOff x="9209031" y="1635308"/>
            <a:chExt cx="2087501" cy="3625354"/>
          </a:xfrm>
        </p:grpSpPr>
        <p:pic>
          <p:nvPicPr>
            <p:cNvPr id="2056" name="Picture 8" descr="Mitotic Index | BioNinja">
              <a:extLst>
                <a:ext uri="{FF2B5EF4-FFF2-40B4-BE49-F238E27FC236}">
                  <a16:creationId xmlns:a16="http://schemas.microsoft.com/office/drawing/2014/main" id="{CAA1B76B-B62F-4C0A-8CC4-F5E7F3E175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 t="12240" r="80033"/>
            <a:stretch/>
          </p:blipFill>
          <p:spPr bwMode="auto">
            <a:xfrm>
              <a:off x="9209031" y="1635308"/>
              <a:ext cx="2087501" cy="282850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5EE0A982-F4B6-4A2D-88A2-377B959EE6BF}"/>
                </a:ext>
              </a:extLst>
            </p:cNvPr>
            <p:cNvSpPr/>
            <p:nvPr/>
          </p:nvSpPr>
          <p:spPr>
            <a:xfrm>
              <a:off x="9991331" y="4337332"/>
              <a:ext cx="52290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a:t>
              </a:r>
            </a:p>
          </p:txBody>
        </p:sp>
      </p:grpSp>
    </p:spTree>
    <p:extLst>
      <p:ext uri="{BB962C8B-B14F-4D97-AF65-F5344CB8AC3E}">
        <p14:creationId xmlns:p14="http://schemas.microsoft.com/office/powerpoint/2010/main" val="214423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2.22222E-6 L -0.71498 -0.00278 " pathEditMode="relative" rAng="0" ptsTypes="AA">
                                      <p:cBhvr>
                                        <p:cTn id="6" dur="2000" fill="hold"/>
                                        <p:tgtEl>
                                          <p:spTgt spid="15"/>
                                        </p:tgtEl>
                                        <p:attrNameLst>
                                          <p:attrName>ppt_x</p:attrName>
                                          <p:attrName>ppt_y</p:attrName>
                                        </p:attrNameLst>
                                      </p:cBhvr>
                                      <p:rCtr x="-35755" y="-13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8.33333E-7 2.22222E-6 L -0.36276 -0.00278 " pathEditMode="relative" rAng="0" ptsTypes="AA">
                                      <p:cBhvr>
                                        <p:cTn id="10" dur="2000" fill="hold"/>
                                        <p:tgtEl>
                                          <p:spTgt spid="13"/>
                                        </p:tgtEl>
                                        <p:attrNameLst>
                                          <p:attrName>ppt_x</p:attrName>
                                          <p:attrName>ppt_y</p:attrName>
                                        </p:attrNameLst>
                                      </p:cBhvr>
                                      <p:rCtr x="-18138" y="-13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54167E-6 0 L 0.54205 0.00278 " pathEditMode="relative" rAng="0" ptsTypes="AA">
                                      <p:cBhvr>
                                        <p:cTn id="14" dur="2000" fill="hold"/>
                                        <p:tgtEl>
                                          <p:spTgt spid="10"/>
                                        </p:tgtEl>
                                        <p:attrNameLst>
                                          <p:attrName>ppt_x</p:attrName>
                                          <p:attrName>ppt_y</p:attrName>
                                        </p:attrNameLst>
                                      </p:cBhvr>
                                      <p:rCtr x="27201" y="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66667E-6 2.22222E-6 L 0.52943 9.97466E-18 " pathEditMode="relative" rAng="0" ptsTypes="AA">
                                      <p:cBhvr>
                                        <p:cTn id="18" dur="2000" fill="hold"/>
                                        <p:tgtEl>
                                          <p:spTgt spid="11"/>
                                        </p:tgtEl>
                                        <p:attrNameLst>
                                          <p:attrName>ppt_x</p:attrName>
                                          <p:attrName>ppt_y</p:attrName>
                                        </p:attrNameLst>
                                      </p:cBhvr>
                                      <p:rCtr x="26836"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lant roots go to extreme lengths to find water • Earth.com">
            <a:extLst>
              <a:ext uri="{FF2B5EF4-FFF2-40B4-BE49-F238E27FC236}">
                <a16:creationId xmlns:a16="http://schemas.microsoft.com/office/drawing/2014/main" id="{F32455BD-AEB1-424B-AFF0-B7292F857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654" y="178354"/>
            <a:ext cx="3053443" cy="3053443"/>
          </a:xfrm>
          <a:prstGeom prst="rect">
            <a:avLst/>
          </a:prstGeom>
          <a:noFill/>
          <a:extLst>
            <a:ext uri="{909E8E84-426E-40DD-AFC4-6F175D3DCCD1}">
              <a14:hiddenFill xmlns:a14="http://schemas.microsoft.com/office/drawing/2010/main">
                <a:solidFill>
                  <a:srgbClr val="FFFFFF"/>
                </a:solidFill>
              </a14:hiddenFill>
            </a:ext>
          </a:extLst>
        </p:spPr>
      </p:pic>
      <p:sp>
        <p:nvSpPr>
          <p:cNvPr id="49154" name="Rectangle 2">
            <a:extLst>
              <a:ext uri="{FF2B5EF4-FFF2-40B4-BE49-F238E27FC236}">
                <a16:creationId xmlns:a16="http://schemas.microsoft.com/office/drawing/2014/main" id="{B31FB6CD-7BAF-4B38-AD5D-3F0C96E1338A}"/>
              </a:ext>
            </a:extLst>
          </p:cNvPr>
          <p:cNvSpPr>
            <a:spLocks noGrp="1" noChangeArrowheads="1"/>
          </p:cNvSpPr>
          <p:nvPr>
            <p:ph type="title"/>
          </p:nvPr>
        </p:nvSpPr>
        <p:spPr>
          <a:xfrm>
            <a:off x="548902" y="26320"/>
            <a:ext cx="7772400" cy="1143000"/>
          </a:xfrm>
        </p:spPr>
        <p:txBody>
          <a:bodyPr/>
          <a:lstStyle/>
          <a:p>
            <a:pPr eaLnBrk="1" hangingPunct="1"/>
            <a:r>
              <a:rPr lang="en-GB" altLang="en-US" dirty="0">
                <a:latin typeface="Calibri Light" panose="020F0302020204030204" pitchFamily="34" charset="0"/>
                <a:cs typeface="Calibri Light" panose="020F0302020204030204" pitchFamily="34" charset="0"/>
              </a:rPr>
              <a:t>Root Tip/ Meristems in plants</a:t>
            </a:r>
          </a:p>
        </p:txBody>
      </p:sp>
      <p:sp>
        <p:nvSpPr>
          <p:cNvPr id="49155" name="Rectangle 3">
            <a:extLst>
              <a:ext uri="{FF2B5EF4-FFF2-40B4-BE49-F238E27FC236}">
                <a16:creationId xmlns:a16="http://schemas.microsoft.com/office/drawing/2014/main" id="{476203A5-C44F-4888-BB26-6BBB3A1401F6}"/>
              </a:ext>
            </a:extLst>
          </p:cNvPr>
          <p:cNvSpPr>
            <a:spLocks noGrp="1" noChangeArrowheads="1"/>
          </p:cNvSpPr>
          <p:nvPr>
            <p:ph type="body" idx="1"/>
          </p:nvPr>
        </p:nvSpPr>
        <p:spPr>
          <a:xfrm>
            <a:off x="439738" y="1252645"/>
            <a:ext cx="7143395" cy="4114800"/>
          </a:xfrm>
        </p:spPr>
        <p:txBody>
          <a:bodyPr/>
          <a:lstStyle/>
          <a:p>
            <a:pPr eaLnBrk="1" hangingPunct="1"/>
            <a:r>
              <a:rPr lang="en-GB" b="1" i="0" dirty="0">
                <a:solidFill>
                  <a:srgbClr val="231F20"/>
                </a:solidFill>
                <a:effectLst/>
              </a:rPr>
              <a:t>Meristems</a:t>
            </a:r>
            <a:r>
              <a:rPr lang="en-GB" b="0" i="0" dirty="0">
                <a:solidFill>
                  <a:srgbClr val="231F20"/>
                </a:solidFill>
                <a:effectLst/>
              </a:rPr>
              <a:t> are found at the tips of roots and shoots. Unspecialised stem cells undergo </a:t>
            </a:r>
            <a:r>
              <a:rPr lang="en-GB" b="1" dirty="0">
                <a:solidFill>
                  <a:srgbClr val="231F20"/>
                </a:solidFill>
              </a:rPr>
              <a:t>mitosis </a:t>
            </a:r>
            <a:r>
              <a:rPr lang="en-GB" dirty="0">
                <a:solidFill>
                  <a:srgbClr val="231F20"/>
                </a:solidFill>
              </a:rPr>
              <a:t>here.</a:t>
            </a:r>
          </a:p>
          <a:p>
            <a:pPr marL="0" indent="0" eaLnBrk="1" hangingPunct="1">
              <a:buNone/>
            </a:pPr>
            <a:endParaRPr lang="en-GB" b="1" dirty="0">
              <a:solidFill>
                <a:srgbClr val="231F20"/>
              </a:solidFill>
            </a:endParaRPr>
          </a:p>
          <a:p>
            <a:pPr eaLnBrk="1" hangingPunct="1"/>
            <a:r>
              <a:rPr lang="en-GB" b="0" i="0" dirty="0">
                <a:solidFill>
                  <a:srgbClr val="231F20"/>
                </a:solidFill>
                <a:effectLst/>
              </a:rPr>
              <a:t>This does not occur in other parts of the plants.</a:t>
            </a:r>
            <a:endParaRPr lang="en-GB" altLang="en-US" dirty="0">
              <a:cs typeface="Calibri" panose="020F0502020204030204" pitchFamily="34" charset="0"/>
            </a:endParaRPr>
          </a:p>
        </p:txBody>
      </p:sp>
      <p:pic>
        <p:nvPicPr>
          <p:cNvPr id="49157" name="Picture 5">
            <a:extLst>
              <a:ext uri="{FF2B5EF4-FFF2-40B4-BE49-F238E27FC236}">
                <a16:creationId xmlns:a16="http://schemas.microsoft.com/office/drawing/2014/main" id="{72156221-9A1A-435F-9C33-B1932406E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1" y="4086957"/>
            <a:ext cx="3662739" cy="236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a:extLst>
              <a:ext uri="{FF2B5EF4-FFF2-40B4-BE49-F238E27FC236}">
                <a16:creationId xmlns:a16="http://schemas.microsoft.com/office/drawing/2014/main" id="{5DD5F41C-BC74-4360-85CB-44D6F244F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032" y="3310045"/>
            <a:ext cx="2385658" cy="319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Image result for mitosis photos">
            <a:hlinkClick r:id="rId5"/>
            <a:extLst>
              <a:ext uri="{FF2B5EF4-FFF2-40B4-BE49-F238E27FC236}">
                <a16:creationId xmlns:a16="http://schemas.microsoft.com/office/drawing/2014/main" id="{B26593D5-0247-47C3-93A6-B644D8294F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352" y="4086957"/>
            <a:ext cx="3689848" cy="23636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3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7EADE9-5B60-4BB4-95C4-987CD3BCFAFE}"/>
              </a:ext>
            </a:extLst>
          </p:cNvPr>
          <p:cNvSpPr txBox="1"/>
          <p:nvPr/>
        </p:nvSpPr>
        <p:spPr>
          <a:xfrm>
            <a:off x="8818826" y="1031716"/>
            <a:ext cx="3373174" cy="4794567"/>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800" i="0" dirty="0">
                <a:solidFill>
                  <a:srgbClr val="FFFFFF"/>
                </a:solidFill>
                <a:effectLst/>
                <a:latin typeface="+mj-lt"/>
                <a:ea typeface="+mj-ea"/>
                <a:cs typeface="+mj-cs"/>
              </a:rPr>
              <a:t>Cells produced by mitosis in meristems help plants continue to grow in height and width throughout their life. Animals do not have meristems, so they stop growing in size once they become adults.</a:t>
            </a:r>
            <a:endParaRPr lang="en-US" sz="2800" dirty="0">
              <a:solidFill>
                <a:srgbClr val="FFFFFF"/>
              </a:solidFill>
              <a:latin typeface="+mj-lt"/>
              <a:ea typeface="+mj-ea"/>
              <a:cs typeface="+mj-cs"/>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
            <a:extLst>
              <a:ext uri="{FF2B5EF4-FFF2-40B4-BE49-F238E27FC236}">
                <a16:creationId xmlns:a16="http://schemas.microsoft.com/office/drawing/2014/main" id="{68DB5511-93C3-4EB6-B037-8B341FC345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33"/>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3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5FC9-4DDF-45AB-86AA-C562C0FE08FF}"/>
              </a:ext>
            </a:extLst>
          </p:cNvPr>
          <p:cNvSpPr>
            <a:spLocks noGrp="1"/>
          </p:cNvSpPr>
          <p:nvPr>
            <p:ph type="title"/>
          </p:nvPr>
        </p:nvSpPr>
        <p:spPr>
          <a:xfrm>
            <a:off x="1110916" y="2566443"/>
            <a:ext cx="10515600" cy="1325563"/>
          </a:xfrm>
        </p:spPr>
        <p:txBody>
          <a:bodyPr/>
          <a:lstStyle/>
          <a:p>
            <a:r>
              <a:rPr lang="en-GB" dirty="0"/>
              <a:t>Make notes wherever you see a pencil, but feel free to take as many notes as you like. </a:t>
            </a:r>
          </a:p>
        </p:txBody>
      </p:sp>
      <p:pic>
        <p:nvPicPr>
          <p:cNvPr id="4" name="Picture 2" descr="Lettering Pencil Sticker for iOS &amp; Android | GIPHY">
            <a:extLst>
              <a:ext uri="{FF2B5EF4-FFF2-40B4-BE49-F238E27FC236}">
                <a16:creationId xmlns:a16="http://schemas.microsoft.com/office/drawing/2014/main" id="{F85A58ED-C5A8-4BEF-94A5-6F47E3B29C5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363343" flipH="1">
            <a:off x="4294170" y="4294420"/>
            <a:ext cx="2517849" cy="216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3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C3B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92F0-9EF7-471D-8E43-E444AB02280B}"/>
              </a:ext>
            </a:extLst>
          </p:cNvPr>
          <p:cNvSpPr>
            <a:spLocks noGrp="1"/>
          </p:cNvSpPr>
          <p:nvPr>
            <p:ph type="title"/>
          </p:nvPr>
        </p:nvSpPr>
        <p:spPr>
          <a:xfrm>
            <a:off x="623047" y="-18041"/>
            <a:ext cx="10515600" cy="1325563"/>
          </a:xfrm>
        </p:spPr>
        <p:txBody>
          <a:bodyPr>
            <a:normAutofit/>
          </a:bodyPr>
          <a:lstStyle/>
          <a:p>
            <a:r>
              <a:rPr lang="en-GB" sz="6000" dirty="0">
                <a:solidFill>
                  <a:schemeClr val="bg1"/>
                </a:solidFill>
                <a:effectLst>
                  <a:outerShdw blurRad="38100" dist="38100" dir="2700000" algn="tl">
                    <a:srgbClr val="000000">
                      <a:alpha val="43137"/>
                    </a:srgbClr>
                  </a:outerShdw>
                </a:effectLst>
              </a:rPr>
              <a:t>DNA Recap</a:t>
            </a:r>
          </a:p>
        </p:txBody>
      </p:sp>
      <p:sp>
        <p:nvSpPr>
          <p:cNvPr id="3" name="Content Placeholder 2">
            <a:extLst>
              <a:ext uri="{FF2B5EF4-FFF2-40B4-BE49-F238E27FC236}">
                <a16:creationId xmlns:a16="http://schemas.microsoft.com/office/drawing/2014/main" id="{F6CA5CE1-348E-4576-87E6-EB2A453048DB}"/>
              </a:ext>
            </a:extLst>
          </p:cNvPr>
          <p:cNvSpPr>
            <a:spLocks noGrp="1"/>
          </p:cNvSpPr>
          <p:nvPr>
            <p:ph idx="1"/>
          </p:nvPr>
        </p:nvSpPr>
        <p:spPr>
          <a:xfrm>
            <a:off x="483197" y="1253331"/>
            <a:ext cx="11005969" cy="4351338"/>
          </a:xfrm>
        </p:spPr>
        <p:txBody>
          <a:bodyPr>
            <a:normAutofit/>
          </a:bodyPr>
          <a:lstStyle/>
          <a:p>
            <a:r>
              <a:rPr lang="en-GB" sz="3600" dirty="0">
                <a:solidFill>
                  <a:schemeClr val="bg1"/>
                </a:solidFill>
              </a:rPr>
              <a:t>Remember DNA is an important molecule as it contains your genes</a:t>
            </a:r>
          </a:p>
          <a:p>
            <a:r>
              <a:rPr lang="en-GB" sz="3600" dirty="0">
                <a:solidFill>
                  <a:schemeClr val="bg1"/>
                </a:solidFill>
              </a:rPr>
              <a:t>Genes are used to make </a:t>
            </a:r>
            <a:r>
              <a:rPr lang="en-GB" sz="3600" b="1" dirty="0">
                <a:solidFill>
                  <a:schemeClr val="bg1"/>
                </a:solidFill>
              </a:rPr>
              <a:t>proteins</a:t>
            </a:r>
            <a:r>
              <a:rPr lang="en-GB" sz="3600" dirty="0">
                <a:solidFill>
                  <a:schemeClr val="bg1"/>
                </a:solidFill>
              </a:rPr>
              <a:t> which determine your height, hair colour etc</a:t>
            </a:r>
          </a:p>
          <a:p>
            <a:pPr marL="0" indent="0">
              <a:buNone/>
            </a:pPr>
            <a:endParaRPr lang="en-GB" sz="3600" dirty="0"/>
          </a:p>
        </p:txBody>
      </p:sp>
      <p:pic>
        <p:nvPicPr>
          <p:cNvPr id="5" name="Picture 4" descr="A picture containing text&#10;&#10;Description automatically generated">
            <a:extLst>
              <a:ext uri="{FF2B5EF4-FFF2-40B4-BE49-F238E27FC236}">
                <a16:creationId xmlns:a16="http://schemas.microsoft.com/office/drawing/2014/main" id="{640425D2-8717-4B93-8931-DD3E42926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4885" y="3042638"/>
            <a:ext cx="6727115" cy="3779998"/>
          </a:xfrm>
          <a:prstGeom prst="rect">
            <a:avLst/>
          </a:prstGeom>
        </p:spPr>
      </p:pic>
      <p:sp>
        <p:nvSpPr>
          <p:cNvPr id="6" name="Content Placeholder 2">
            <a:extLst>
              <a:ext uri="{FF2B5EF4-FFF2-40B4-BE49-F238E27FC236}">
                <a16:creationId xmlns:a16="http://schemas.microsoft.com/office/drawing/2014/main" id="{573E379E-4257-40C4-8F58-D6E2DAEBE969}"/>
              </a:ext>
            </a:extLst>
          </p:cNvPr>
          <p:cNvSpPr txBox="1">
            <a:spLocks/>
          </p:cNvSpPr>
          <p:nvPr/>
        </p:nvSpPr>
        <p:spPr>
          <a:xfrm>
            <a:off x="483197" y="3169985"/>
            <a:ext cx="47620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3600" dirty="0">
              <a:solidFill>
                <a:schemeClr val="bg1"/>
              </a:solidFill>
            </a:endParaRPr>
          </a:p>
          <a:p>
            <a:r>
              <a:rPr lang="en-GB" sz="3600" dirty="0">
                <a:solidFill>
                  <a:schemeClr val="bg1"/>
                </a:solidFill>
              </a:rPr>
              <a:t>Can you remember where DNA is found in cells?</a:t>
            </a:r>
          </a:p>
          <a:p>
            <a:pPr marL="0" indent="0">
              <a:buFont typeface="Arial" panose="020B0604020202020204" pitchFamily="34" charset="0"/>
              <a:buNone/>
            </a:pPr>
            <a:endParaRPr lang="en-GB" sz="3600" dirty="0"/>
          </a:p>
        </p:txBody>
      </p:sp>
    </p:spTree>
    <p:extLst>
      <p:ext uri="{BB962C8B-B14F-4D97-AF65-F5344CB8AC3E}">
        <p14:creationId xmlns:p14="http://schemas.microsoft.com/office/powerpoint/2010/main" val="37871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AC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92F0-9EF7-471D-8E43-E444AB02280B}"/>
              </a:ext>
            </a:extLst>
          </p:cNvPr>
          <p:cNvSpPr>
            <a:spLocks noGrp="1"/>
          </p:cNvSpPr>
          <p:nvPr>
            <p:ph type="title"/>
          </p:nvPr>
        </p:nvSpPr>
        <p:spPr>
          <a:xfrm>
            <a:off x="293146" y="-173971"/>
            <a:ext cx="10515600" cy="1325563"/>
          </a:xfrm>
        </p:spPr>
        <p:txBody>
          <a:bodyPr/>
          <a:lstStyle/>
          <a:p>
            <a:r>
              <a:rPr lang="en-GB" b="1" u="sng" dirty="0">
                <a:solidFill>
                  <a:schemeClr val="bg1"/>
                </a:solidFill>
              </a:rPr>
              <a:t>Chromosomes</a:t>
            </a:r>
          </a:p>
        </p:txBody>
      </p:sp>
      <p:sp>
        <p:nvSpPr>
          <p:cNvPr id="3" name="Content Placeholder 2">
            <a:extLst>
              <a:ext uri="{FF2B5EF4-FFF2-40B4-BE49-F238E27FC236}">
                <a16:creationId xmlns:a16="http://schemas.microsoft.com/office/drawing/2014/main" id="{F6CA5CE1-348E-4576-87E6-EB2A453048DB}"/>
              </a:ext>
            </a:extLst>
          </p:cNvPr>
          <p:cNvSpPr>
            <a:spLocks noGrp="1"/>
          </p:cNvSpPr>
          <p:nvPr>
            <p:ph idx="1"/>
          </p:nvPr>
        </p:nvSpPr>
        <p:spPr>
          <a:xfrm>
            <a:off x="121035" y="990226"/>
            <a:ext cx="5164568" cy="5259967"/>
          </a:xfrm>
        </p:spPr>
        <p:txBody>
          <a:bodyPr>
            <a:normAutofit lnSpcReduction="10000"/>
          </a:bodyPr>
          <a:lstStyle/>
          <a:p>
            <a:r>
              <a:rPr lang="en-GB" sz="3600" dirty="0">
                <a:solidFill>
                  <a:schemeClr val="bg1"/>
                </a:solidFill>
              </a:rPr>
              <a:t>DNA is found within the </a:t>
            </a:r>
            <a:r>
              <a:rPr lang="en-GB" sz="3600" b="1" dirty="0">
                <a:solidFill>
                  <a:schemeClr val="bg1"/>
                </a:solidFill>
              </a:rPr>
              <a:t>nucleus</a:t>
            </a:r>
            <a:r>
              <a:rPr lang="en-GB" sz="3600" dirty="0">
                <a:solidFill>
                  <a:schemeClr val="bg1"/>
                </a:solidFill>
              </a:rPr>
              <a:t> of a cell, specifically in structures called </a:t>
            </a:r>
            <a:r>
              <a:rPr lang="en-GB" sz="3600" b="1" dirty="0">
                <a:solidFill>
                  <a:schemeClr val="bg1"/>
                </a:solidFill>
              </a:rPr>
              <a:t>chromosomes</a:t>
            </a:r>
          </a:p>
          <a:p>
            <a:pPr marL="0" indent="0">
              <a:buNone/>
            </a:pPr>
            <a:endParaRPr lang="en-GB" sz="3600" b="1" dirty="0"/>
          </a:p>
          <a:p>
            <a:r>
              <a:rPr lang="en-GB" sz="3600" dirty="0">
                <a:solidFill>
                  <a:schemeClr val="bg1"/>
                </a:solidFill>
              </a:rPr>
              <a:t>Essentially the long strands of DNA coil over themselves and wraps around proteins, eventually forming chromosomes</a:t>
            </a:r>
          </a:p>
        </p:txBody>
      </p:sp>
      <p:pic>
        <p:nvPicPr>
          <p:cNvPr id="5" name="Picture 4" descr="A picture containing blur&#10;&#10;Description automatically generated">
            <a:extLst>
              <a:ext uri="{FF2B5EF4-FFF2-40B4-BE49-F238E27FC236}">
                <a16:creationId xmlns:a16="http://schemas.microsoft.com/office/drawing/2014/main" id="{96C2DA97-2CF2-4A33-9CAF-AD256FCC3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990" y="963182"/>
            <a:ext cx="5639189" cy="4328552"/>
          </a:xfrm>
          <a:prstGeom prst="rect">
            <a:avLst/>
          </a:prstGeom>
        </p:spPr>
      </p:pic>
      <p:sp>
        <p:nvSpPr>
          <p:cNvPr id="7" name="Frame 6">
            <a:extLst>
              <a:ext uri="{FF2B5EF4-FFF2-40B4-BE49-F238E27FC236}">
                <a16:creationId xmlns:a16="http://schemas.microsoft.com/office/drawing/2014/main" id="{795592BE-2111-4AC0-9A3F-DF19D0ACB2AB}"/>
              </a:ext>
            </a:extLst>
          </p:cNvPr>
          <p:cNvSpPr/>
          <p:nvPr/>
        </p:nvSpPr>
        <p:spPr>
          <a:xfrm>
            <a:off x="5588609" y="435112"/>
            <a:ext cx="6310245" cy="5384692"/>
          </a:xfrm>
          <a:prstGeom prst="frame">
            <a:avLst/>
          </a:prstGeom>
          <a:solidFill>
            <a:srgbClr val="EBACC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7476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CB0EA2-A83B-43AF-A119-00CC6742F0D9}"/>
              </a:ext>
            </a:extLst>
          </p:cNvPr>
          <p:cNvSpPr/>
          <p:nvPr/>
        </p:nvSpPr>
        <p:spPr>
          <a:xfrm>
            <a:off x="838200" y="1013131"/>
            <a:ext cx="10722864" cy="2693237"/>
          </a:xfrm>
          <a:prstGeom prst="rect">
            <a:avLst/>
          </a:prstGeom>
          <a:ln w="2857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BE9F0486-6E81-4300-8888-90A7C8CAD5CB}"/>
              </a:ext>
            </a:extLst>
          </p:cNvPr>
          <p:cNvSpPr>
            <a:spLocks noGrp="1"/>
          </p:cNvSpPr>
          <p:nvPr>
            <p:ph type="title"/>
          </p:nvPr>
        </p:nvSpPr>
        <p:spPr>
          <a:xfrm>
            <a:off x="1045464" y="1013132"/>
            <a:ext cx="10515600" cy="1325563"/>
          </a:xfrm>
        </p:spPr>
        <p:txBody>
          <a:bodyPr/>
          <a:lstStyle/>
          <a:p>
            <a:r>
              <a:rPr lang="en-GB" u="sng" dirty="0">
                <a:latin typeface="+mn-lt"/>
              </a:rPr>
              <a:t>Chromosomes</a:t>
            </a:r>
          </a:p>
        </p:txBody>
      </p:sp>
      <p:sp>
        <p:nvSpPr>
          <p:cNvPr id="3" name="Content Placeholder 2">
            <a:extLst>
              <a:ext uri="{FF2B5EF4-FFF2-40B4-BE49-F238E27FC236}">
                <a16:creationId xmlns:a16="http://schemas.microsoft.com/office/drawing/2014/main" id="{802F365E-A030-4C7F-945F-452D405EA861}"/>
              </a:ext>
            </a:extLst>
          </p:cNvPr>
          <p:cNvSpPr>
            <a:spLocks noGrp="1"/>
          </p:cNvSpPr>
          <p:nvPr>
            <p:ph idx="1"/>
          </p:nvPr>
        </p:nvSpPr>
        <p:spPr>
          <a:xfrm>
            <a:off x="1252728" y="2201260"/>
            <a:ext cx="10515600" cy="4351338"/>
          </a:xfrm>
        </p:spPr>
        <p:txBody>
          <a:bodyPr/>
          <a:lstStyle/>
          <a:p>
            <a:pPr marL="0" indent="0">
              <a:buNone/>
            </a:pPr>
            <a:r>
              <a:rPr lang="en-GB" sz="3600" dirty="0">
                <a:latin typeface="+mj-lt"/>
              </a:rPr>
              <a:t>Chromosomes are thread like structures made up of DNA (and proteins), and are found within the nucleus</a:t>
            </a:r>
            <a:endParaRPr lang="en-US" sz="3600" dirty="0">
              <a:latin typeface="+mj-lt"/>
            </a:endParaRPr>
          </a:p>
          <a:p>
            <a:endParaRPr lang="en-GB" dirty="0"/>
          </a:p>
        </p:txBody>
      </p:sp>
      <p:pic>
        <p:nvPicPr>
          <p:cNvPr id="7" name="Picture 2" descr="Lettering Pencil Sticker for iOS &amp; Android | GIPHY">
            <a:extLst>
              <a:ext uri="{FF2B5EF4-FFF2-40B4-BE49-F238E27FC236}">
                <a16:creationId xmlns:a16="http://schemas.microsoft.com/office/drawing/2014/main" id="{C3C6829F-ECD1-468A-81DF-9891B4C120E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363343" flipH="1">
            <a:off x="8930794" y="-224886"/>
            <a:ext cx="2517849" cy="216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8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E24B-0A19-4644-8CBA-708E3F01D922}"/>
              </a:ext>
            </a:extLst>
          </p:cNvPr>
          <p:cNvSpPr>
            <a:spLocks noGrp="1"/>
          </p:cNvSpPr>
          <p:nvPr>
            <p:ph type="title"/>
          </p:nvPr>
        </p:nvSpPr>
        <p:spPr>
          <a:xfrm>
            <a:off x="868081" y="150323"/>
            <a:ext cx="10515600" cy="1325563"/>
          </a:xfrm>
        </p:spPr>
        <p:txBody>
          <a:bodyPr>
            <a:normAutofit/>
          </a:bodyPr>
          <a:lstStyle/>
          <a:p>
            <a:r>
              <a:rPr lang="en-GB" sz="4000" u="sng" dirty="0"/>
              <a:t>Copy and label the diagram of the chromosome below</a:t>
            </a:r>
          </a:p>
        </p:txBody>
      </p:sp>
      <p:sp>
        <p:nvSpPr>
          <p:cNvPr id="3" name="Content Placeholder 2">
            <a:extLst>
              <a:ext uri="{FF2B5EF4-FFF2-40B4-BE49-F238E27FC236}">
                <a16:creationId xmlns:a16="http://schemas.microsoft.com/office/drawing/2014/main" id="{6ED8B764-93C3-41C5-AB74-A4139F000433}"/>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B13AB363-5D09-4DB9-8BE8-F851E2C6821B}"/>
              </a:ext>
            </a:extLst>
          </p:cNvPr>
          <p:cNvPicPr>
            <a:picLocks noChangeAspect="1"/>
          </p:cNvPicPr>
          <p:nvPr/>
        </p:nvPicPr>
        <p:blipFill>
          <a:blip r:embed="rId2"/>
          <a:stretch>
            <a:fillRect/>
          </a:stretch>
        </p:blipFill>
        <p:spPr>
          <a:xfrm>
            <a:off x="4543633" y="996778"/>
            <a:ext cx="3104733" cy="4636620"/>
          </a:xfrm>
          <a:prstGeom prst="rect">
            <a:avLst/>
          </a:prstGeom>
        </p:spPr>
      </p:pic>
      <p:pic>
        <p:nvPicPr>
          <p:cNvPr id="5" name="Picture 2" descr="bracket shape png - Gt Brace Png - Transparent Curly Brackets Png | #177065  - Vippng">
            <a:extLst>
              <a:ext uri="{FF2B5EF4-FFF2-40B4-BE49-F238E27FC236}">
                <a16:creationId xmlns:a16="http://schemas.microsoft.com/office/drawing/2014/main" id="{A5A77E66-603F-4CE9-B082-3692FC48A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797189" y="4404611"/>
            <a:ext cx="483042" cy="23418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13D4F0C-A5EA-4C7C-BB40-97458BB4F36A}"/>
              </a:ext>
            </a:extLst>
          </p:cNvPr>
          <p:cNvSpPr/>
          <p:nvPr/>
        </p:nvSpPr>
        <p:spPr>
          <a:xfrm>
            <a:off x="5042115" y="5822394"/>
            <a:ext cx="2099571" cy="616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Chromosome</a:t>
            </a:r>
          </a:p>
        </p:txBody>
      </p:sp>
      <p:cxnSp>
        <p:nvCxnSpPr>
          <p:cNvPr id="7" name="Straight Connector 6">
            <a:extLst>
              <a:ext uri="{FF2B5EF4-FFF2-40B4-BE49-F238E27FC236}">
                <a16:creationId xmlns:a16="http://schemas.microsoft.com/office/drawing/2014/main" id="{0174B1ED-4CBE-409C-8018-58FB8BBE5E81}"/>
              </a:ext>
            </a:extLst>
          </p:cNvPr>
          <p:cNvCxnSpPr>
            <a:cxnSpLocks/>
          </p:cNvCxnSpPr>
          <p:nvPr/>
        </p:nvCxnSpPr>
        <p:spPr>
          <a:xfrm>
            <a:off x="5244288" y="4223548"/>
            <a:ext cx="2910759" cy="683458"/>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57B3769-6CA9-450D-B91A-D1CCA57C78B1}"/>
              </a:ext>
            </a:extLst>
          </p:cNvPr>
          <p:cNvCxnSpPr>
            <a:cxnSpLocks/>
          </p:cNvCxnSpPr>
          <p:nvPr/>
        </p:nvCxnSpPr>
        <p:spPr>
          <a:xfrm>
            <a:off x="6588993" y="4223548"/>
            <a:ext cx="1566054" cy="649895"/>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4C9EF6BC-93AA-483F-83A6-4E83E566B978}"/>
              </a:ext>
            </a:extLst>
          </p:cNvPr>
          <p:cNvSpPr/>
          <p:nvPr/>
        </p:nvSpPr>
        <p:spPr>
          <a:xfrm>
            <a:off x="7406573" y="2387796"/>
            <a:ext cx="2041222" cy="6163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A</a:t>
            </a:r>
          </a:p>
        </p:txBody>
      </p:sp>
      <p:cxnSp>
        <p:nvCxnSpPr>
          <p:cNvPr id="11" name="Straight Connector 10">
            <a:extLst>
              <a:ext uri="{FF2B5EF4-FFF2-40B4-BE49-F238E27FC236}">
                <a16:creationId xmlns:a16="http://schemas.microsoft.com/office/drawing/2014/main" id="{232DAC6B-4763-4EC7-929E-70B54FE4A10C}"/>
              </a:ext>
            </a:extLst>
          </p:cNvPr>
          <p:cNvCxnSpPr>
            <a:cxnSpLocks/>
          </p:cNvCxnSpPr>
          <p:nvPr/>
        </p:nvCxnSpPr>
        <p:spPr>
          <a:xfrm flipH="1">
            <a:off x="6091899" y="2695962"/>
            <a:ext cx="1314674" cy="132956"/>
          </a:xfrm>
          <a:prstGeom prst="line">
            <a:avLst/>
          </a:prstGeom>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D8AF3B8D-F7E1-4355-9552-86486C2AC802}"/>
              </a:ext>
            </a:extLst>
          </p:cNvPr>
          <p:cNvSpPr/>
          <p:nvPr/>
        </p:nvSpPr>
        <p:spPr>
          <a:xfrm>
            <a:off x="8054385" y="4615622"/>
            <a:ext cx="2099571" cy="6163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B</a:t>
            </a:r>
          </a:p>
        </p:txBody>
      </p:sp>
      <p:sp>
        <p:nvSpPr>
          <p:cNvPr id="17" name="Rectangle 16">
            <a:extLst>
              <a:ext uri="{FF2B5EF4-FFF2-40B4-BE49-F238E27FC236}">
                <a16:creationId xmlns:a16="http://schemas.microsoft.com/office/drawing/2014/main" id="{148FFA73-B78A-4EE2-B837-F264468679E3}"/>
              </a:ext>
            </a:extLst>
          </p:cNvPr>
          <p:cNvSpPr/>
          <p:nvPr/>
        </p:nvSpPr>
        <p:spPr>
          <a:xfrm>
            <a:off x="5076096" y="5876544"/>
            <a:ext cx="2099571" cy="6163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C</a:t>
            </a:r>
          </a:p>
        </p:txBody>
      </p:sp>
      <p:pic>
        <p:nvPicPr>
          <p:cNvPr id="14" name="Picture 2" descr="Lettering Pencil Sticker for iOS &amp; Android | GIPHY">
            <a:extLst>
              <a:ext uri="{FF2B5EF4-FFF2-40B4-BE49-F238E27FC236}">
                <a16:creationId xmlns:a16="http://schemas.microsoft.com/office/drawing/2014/main" id="{5535752E-449B-4F1F-9041-48E336AF90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363343" flipH="1">
            <a:off x="9354467" y="1912126"/>
            <a:ext cx="2517849" cy="216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33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D8B764-93C3-41C5-AB74-A4139F000433}"/>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B13AB363-5D09-4DB9-8BE8-F851E2C6821B}"/>
              </a:ext>
            </a:extLst>
          </p:cNvPr>
          <p:cNvPicPr>
            <a:picLocks noChangeAspect="1"/>
          </p:cNvPicPr>
          <p:nvPr/>
        </p:nvPicPr>
        <p:blipFill>
          <a:blip r:embed="rId2"/>
          <a:stretch>
            <a:fillRect/>
          </a:stretch>
        </p:blipFill>
        <p:spPr>
          <a:xfrm>
            <a:off x="4543633" y="996778"/>
            <a:ext cx="3104733" cy="4636620"/>
          </a:xfrm>
          <a:prstGeom prst="rect">
            <a:avLst/>
          </a:prstGeom>
        </p:spPr>
      </p:pic>
      <p:pic>
        <p:nvPicPr>
          <p:cNvPr id="5" name="Picture 2" descr="bracket shape png - Gt Brace Png - Transparent Curly Brackets Png | #177065  - Vippng">
            <a:extLst>
              <a:ext uri="{FF2B5EF4-FFF2-40B4-BE49-F238E27FC236}">
                <a16:creationId xmlns:a16="http://schemas.microsoft.com/office/drawing/2014/main" id="{A5A77E66-603F-4CE9-B082-3692FC48A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797189" y="4404611"/>
            <a:ext cx="483042" cy="23418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13D4F0C-A5EA-4C7C-BB40-97458BB4F36A}"/>
              </a:ext>
            </a:extLst>
          </p:cNvPr>
          <p:cNvSpPr/>
          <p:nvPr/>
        </p:nvSpPr>
        <p:spPr>
          <a:xfrm>
            <a:off x="5042115" y="5822394"/>
            <a:ext cx="2099571" cy="616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Chromosome</a:t>
            </a:r>
          </a:p>
        </p:txBody>
      </p:sp>
      <p:cxnSp>
        <p:nvCxnSpPr>
          <p:cNvPr id="7" name="Straight Connector 6">
            <a:extLst>
              <a:ext uri="{FF2B5EF4-FFF2-40B4-BE49-F238E27FC236}">
                <a16:creationId xmlns:a16="http://schemas.microsoft.com/office/drawing/2014/main" id="{0174B1ED-4CBE-409C-8018-58FB8BBE5E81}"/>
              </a:ext>
            </a:extLst>
          </p:cNvPr>
          <p:cNvCxnSpPr>
            <a:cxnSpLocks/>
          </p:cNvCxnSpPr>
          <p:nvPr/>
        </p:nvCxnSpPr>
        <p:spPr>
          <a:xfrm>
            <a:off x="5244288" y="4223548"/>
            <a:ext cx="2910759" cy="683458"/>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57B3769-6CA9-450D-B91A-D1CCA57C78B1}"/>
              </a:ext>
            </a:extLst>
          </p:cNvPr>
          <p:cNvCxnSpPr>
            <a:cxnSpLocks/>
          </p:cNvCxnSpPr>
          <p:nvPr/>
        </p:nvCxnSpPr>
        <p:spPr>
          <a:xfrm>
            <a:off x="6588993" y="4223548"/>
            <a:ext cx="1566054" cy="649895"/>
          </a:xfrm>
          <a:prstGeom prst="line">
            <a:avLst/>
          </a:prstGeom>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4C9EF6BC-93AA-483F-83A6-4E83E566B978}"/>
              </a:ext>
            </a:extLst>
          </p:cNvPr>
          <p:cNvSpPr/>
          <p:nvPr/>
        </p:nvSpPr>
        <p:spPr>
          <a:xfrm>
            <a:off x="7348224" y="2387796"/>
            <a:ext cx="2099571" cy="6163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Centromere</a:t>
            </a:r>
          </a:p>
        </p:txBody>
      </p:sp>
      <p:cxnSp>
        <p:nvCxnSpPr>
          <p:cNvPr id="11" name="Straight Connector 10">
            <a:extLst>
              <a:ext uri="{FF2B5EF4-FFF2-40B4-BE49-F238E27FC236}">
                <a16:creationId xmlns:a16="http://schemas.microsoft.com/office/drawing/2014/main" id="{232DAC6B-4763-4EC7-929E-70B54FE4A10C}"/>
              </a:ext>
            </a:extLst>
          </p:cNvPr>
          <p:cNvCxnSpPr>
            <a:cxnSpLocks/>
          </p:cNvCxnSpPr>
          <p:nvPr/>
        </p:nvCxnSpPr>
        <p:spPr>
          <a:xfrm flipH="1">
            <a:off x="6091899" y="2695962"/>
            <a:ext cx="1314674" cy="132956"/>
          </a:xfrm>
          <a:prstGeom prst="line">
            <a:avLst/>
          </a:prstGeom>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D8AF3B8D-F7E1-4355-9552-86486C2AC802}"/>
              </a:ext>
            </a:extLst>
          </p:cNvPr>
          <p:cNvSpPr/>
          <p:nvPr/>
        </p:nvSpPr>
        <p:spPr>
          <a:xfrm>
            <a:off x="8054385" y="4615622"/>
            <a:ext cx="2099571" cy="6163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Chromatids</a:t>
            </a:r>
          </a:p>
        </p:txBody>
      </p:sp>
      <p:sp>
        <p:nvSpPr>
          <p:cNvPr id="17" name="Rectangle 16">
            <a:extLst>
              <a:ext uri="{FF2B5EF4-FFF2-40B4-BE49-F238E27FC236}">
                <a16:creationId xmlns:a16="http://schemas.microsoft.com/office/drawing/2014/main" id="{148FFA73-B78A-4EE2-B837-F264468679E3}"/>
              </a:ext>
            </a:extLst>
          </p:cNvPr>
          <p:cNvSpPr/>
          <p:nvPr/>
        </p:nvSpPr>
        <p:spPr>
          <a:xfrm>
            <a:off x="5076096" y="5876544"/>
            <a:ext cx="2099571" cy="6163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Chromosome</a:t>
            </a:r>
          </a:p>
        </p:txBody>
      </p:sp>
      <p:sp>
        <p:nvSpPr>
          <p:cNvPr id="19" name="Title 18">
            <a:extLst>
              <a:ext uri="{FF2B5EF4-FFF2-40B4-BE49-F238E27FC236}">
                <a16:creationId xmlns:a16="http://schemas.microsoft.com/office/drawing/2014/main" id="{51BA29F6-B187-4C07-8205-8F2E266A065D}"/>
              </a:ext>
            </a:extLst>
          </p:cNvPr>
          <p:cNvSpPr>
            <a:spLocks noGrp="1"/>
          </p:cNvSpPr>
          <p:nvPr>
            <p:ph type="title"/>
          </p:nvPr>
        </p:nvSpPr>
        <p:spPr/>
        <p:txBody>
          <a:bodyPr/>
          <a:lstStyle/>
          <a:p>
            <a:endParaRPr lang="en-GB"/>
          </a:p>
        </p:txBody>
      </p:sp>
      <p:sp>
        <p:nvSpPr>
          <p:cNvPr id="20" name="Title 1">
            <a:extLst>
              <a:ext uri="{FF2B5EF4-FFF2-40B4-BE49-F238E27FC236}">
                <a16:creationId xmlns:a16="http://schemas.microsoft.com/office/drawing/2014/main" id="{BE5D5FA4-365B-47E6-83F8-61C2EDD00E98}"/>
              </a:ext>
            </a:extLst>
          </p:cNvPr>
          <p:cNvSpPr txBox="1">
            <a:spLocks/>
          </p:cNvSpPr>
          <p:nvPr/>
        </p:nvSpPr>
        <p:spPr>
          <a:xfrm>
            <a:off x="868081" y="1503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u="sng"/>
              <a:t>Copy and label the diagram of the chromosome below</a:t>
            </a:r>
            <a:endParaRPr lang="en-GB" sz="4000" u="sng" dirty="0"/>
          </a:p>
        </p:txBody>
      </p:sp>
      <p:pic>
        <p:nvPicPr>
          <p:cNvPr id="14" name="Picture 2" descr="Lettering Pencil Sticker for iOS &amp; Android | GIPHY">
            <a:extLst>
              <a:ext uri="{FF2B5EF4-FFF2-40B4-BE49-F238E27FC236}">
                <a16:creationId xmlns:a16="http://schemas.microsoft.com/office/drawing/2014/main" id="{1C14DFA0-8DE3-4EDF-890E-FB3E7F43611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363343" flipH="1">
            <a:off x="9516317" y="2006797"/>
            <a:ext cx="2517849" cy="216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1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B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4AA1-596E-4841-AF7F-D6F028CE1768}"/>
              </a:ext>
            </a:extLst>
          </p:cNvPr>
          <p:cNvSpPr>
            <a:spLocks noGrp="1"/>
          </p:cNvSpPr>
          <p:nvPr>
            <p:ph type="title"/>
          </p:nvPr>
        </p:nvSpPr>
        <p:spPr/>
        <p:txBody>
          <a:bodyPr/>
          <a:lstStyle/>
          <a:p>
            <a:r>
              <a:rPr lang="en-GB" dirty="0"/>
              <a:t>Chromosomes don’t always look the same!</a:t>
            </a:r>
          </a:p>
        </p:txBody>
      </p:sp>
      <p:sp>
        <p:nvSpPr>
          <p:cNvPr id="3" name="Content Placeholder 2">
            <a:extLst>
              <a:ext uri="{FF2B5EF4-FFF2-40B4-BE49-F238E27FC236}">
                <a16:creationId xmlns:a16="http://schemas.microsoft.com/office/drawing/2014/main" id="{AF6B9A30-EC85-430D-8501-3EC53B657785}"/>
              </a:ext>
            </a:extLst>
          </p:cNvPr>
          <p:cNvSpPr>
            <a:spLocks noGrp="1"/>
          </p:cNvSpPr>
          <p:nvPr>
            <p:ph idx="1"/>
          </p:nvPr>
        </p:nvSpPr>
        <p:spPr>
          <a:xfrm>
            <a:off x="838200" y="1886585"/>
            <a:ext cx="10515600" cy="4351338"/>
          </a:xfrm>
        </p:spPr>
        <p:txBody>
          <a:bodyPr/>
          <a:lstStyle/>
          <a:p>
            <a:r>
              <a:rPr lang="en-GB" dirty="0"/>
              <a:t>Chromosomes can look different depending on where a cell is in its lifecycle</a:t>
            </a:r>
          </a:p>
        </p:txBody>
      </p:sp>
      <p:pic>
        <p:nvPicPr>
          <p:cNvPr id="6" name="Picture 5">
            <a:extLst>
              <a:ext uri="{FF2B5EF4-FFF2-40B4-BE49-F238E27FC236}">
                <a16:creationId xmlns:a16="http://schemas.microsoft.com/office/drawing/2014/main" id="{2837D341-654B-4B22-8FC2-0ACFE58118CD}"/>
              </a:ext>
            </a:extLst>
          </p:cNvPr>
          <p:cNvPicPr>
            <a:picLocks noChangeAspect="1"/>
          </p:cNvPicPr>
          <p:nvPr/>
        </p:nvPicPr>
        <p:blipFill>
          <a:blip r:embed="rId2"/>
          <a:stretch>
            <a:fillRect/>
          </a:stretch>
        </p:blipFill>
        <p:spPr>
          <a:xfrm>
            <a:off x="2921000" y="2695935"/>
            <a:ext cx="1224280" cy="4061314"/>
          </a:xfrm>
          <a:prstGeom prst="rect">
            <a:avLst/>
          </a:prstGeom>
        </p:spPr>
      </p:pic>
      <p:pic>
        <p:nvPicPr>
          <p:cNvPr id="8" name="Picture 7">
            <a:extLst>
              <a:ext uri="{FF2B5EF4-FFF2-40B4-BE49-F238E27FC236}">
                <a16:creationId xmlns:a16="http://schemas.microsoft.com/office/drawing/2014/main" id="{4A35F6B8-420A-4812-8F7F-8DCD052CC331}"/>
              </a:ext>
            </a:extLst>
          </p:cNvPr>
          <p:cNvPicPr>
            <a:picLocks noChangeAspect="1"/>
          </p:cNvPicPr>
          <p:nvPr/>
        </p:nvPicPr>
        <p:blipFill>
          <a:blip r:embed="rId3"/>
          <a:stretch>
            <a:fillRect/>
          </a:stretch>
        </p:blipFill>
        <p:spPr>
          <a:xfrm>
            <a:off x="7255700" y="2535273"/>
            <a:ext cx="2827083" cy="4221976"/>
          </a:xfrm>
          <a:prstGeom prst="rect">
            <a:avLst/>
          </a:prstGeom>
        </p:spPr>
      </p:pic>
      <p:sp>
        <p:nvSpPr>
          <p:cNvPr id="9" name="Rectangle 8">
            <a:extLst>
              <a:ext uri="{FF2B5EF4-FFF2-40B4-BE49-F238E27FC236}">
                <a16:creationId xmlns:a16="http://schemas.microsoft.com/office/drawing/2014/main" id="{B1DEE6A9-AF3C-43AA-9018-6963E6104073}"/>
              </a:ext>
            </a:extLst>
          </p:cNvPr>
          <p:cNvSpPr/>
          <p:nvPr/>
        </p:nvSpPr>
        <p:spPr>
          <a:xfrm>
            <a:off x="4428617" y="3013832"/>
            <a:ext cx="2827083" cy="20968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dirty="0"/>
              <a:t>These are both chromosomes</a:t>
            </a:r>
          </a:p>
        </p:txBody>
      </p:sp>
      <p:sp>
        <p:nvSpPr>
          <p:cNvPr id="7" name="Rectangle 6">
            <a:extLst>
              <a:ext uri="{FF2B5EF4-FFF2-40B4-BE49-F238E27FC236}">
                <a16:creationId xmlns:a16="http://schemas.microsoft.com/office/drawing/2014/main" id="{EAB57B5D-922A-4DC8-8405-81856569D51D}"/>
              </a:ext>
            </a:extLst>
          </p:cNvPr>
          <p:cNvSpPr/>
          <p:nvPr/>
        </p:nvSpPr>
        <p:spPr>
          <a:xfrm>
            <a:off x="9807919" y="2712168"/>
            <a:ext cx="2384081" cy="33336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t>This is sometimes referred to as a </a:t>
            </a:r>
            <a:r>
              <a:rPr lang="en-GB" sz="2800" b="1" dirty="0"/>
              <a:t>double chromosome</a:t>
            </a:r>
          </a:p>
          <a:p>
            <a:pPr algn="ctr"/>
            <a:r>
              <a:rPr lang="en-GB" sz="2800" dirty="0"/>
              <a:t>As it is made up of </a:t>
            </a:r>
            <a:r>
              <a:rPr lang="en-GB" sz="2800" b="1" dirty="0"/>
              <a:t>two chromatids</a:t>
            </a:r>
          </a:p>
        </p:txBody>
      </p:sp>
      <p:sp>
        <p:nvSpPr>
          <p:cNvPr id="10" name="Rectangle 9">
            <a:extLst>
              <a:ext uri="{FF2B5EF4-FFF2-40B4-BE49-F238E27FC236}">
                <a16:creationId xmlns:a16="http://schemas.microsoft.com/office/drawing/2014/main" id="{4282CE74-4639-4E2F-AFA1-C77F31B5CCAB}"/>
              </a:ext>
            </a:extLst>
          </p:cNvPr>
          <p:cNvSpPr/>
          <p:nvPr/>
        </p:nvSpPr>
        <p:spPr>
          <a:xfrm>
            <a:off x="294589" y="2958896"/>
            <a:ext cx="2341085" cy="34749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t>This is sometimes referred to as a</a:t>
            </a:r>
            <a:r>
              <a:rPr lang="en-GB" sz="2800" b="1" dirty="0"/>
              <a:t> single chromosome</a:t>
            </a:r>
          </a:p>
          <a:p>
            <a:pPr algn="ctr"/>
            <a:r>
              <a:rPr lang="en-GB" sz="2800" dirty="0"/>
              <a:t>As it is made up of </a:t>
            </a:r>
            <a:r>
              <a:rPr lang="en-GB" sz="2800" b="1" dirty="0"/>
              <a:t>one chromatid</a:t>
            </a:r>
          </a:p>
        </p:txBody>
      </p:sp>
    </p:spTree>
    <p:extLst>
      <p:ext uri="{BB962C8B-B14F-4D97-AF65-F5344CB8AC3E}">
        <p14:creationId xmlns:p14="http://schemas.microsoft.com/office/powerpoint/2010/main" val="20459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1087</Words>
  <Application>Microsoft Office PowerPoint</Application>
  <PresentationFormat>Widescreen</PresentationFormat>
  <Paragraphs>183</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Comic Sans MS</vt:lpstr>
      <vt:lpstr>Office Theme</vt:lpstr>
      <vt:lpstr>2.1 Producing New Cells</vt:lpstr>
      <vt:lpstr>Learning Intentions</vt:lpstr>
      <vt:lpstr>Make notes wherever you see a pencil, but feel free to take as many notes as you like. </vt:lpstr>
      <vt:lpstr>DNA Recap</vt:lpstr>
      <vt:lpstr>Chromosomes</vt:lpstr>
      <vt:lpstr>Chromosomes</vt:lpstr>
      <vt:lpstr>Copy and label the diagram of the chromosome below</vt:lpstr>
      <vt:lpstr>PowerPoint Presentation</vt:lpstr>
      <vt:lpstr>Chromosomes don’t always look the same!</vt:lpstr>
      <vt:lpstr>Chromosomes don’t always look the same!</vt:lpstr>
      <vt:lpstr>Chromosomes don’t always look the same!</vt:lpstr>
      <vt:lpstr>How many chromosomes do cells have?</vt:lpstr>
      <vt:lpstr>PowerPoint Presentation</vt:lpstr>
      <vt:lpstr>Use the information on the previous 2 slides to fill out this table</vt:lpstr>
      <vt:lpstr>How many chromosomes do cells have?</vt:lpstr>
      <vt:lpstr>Cell Division - Mitosis</vt:lpstr>
      <vt:lpstr>Division of the Nucleus</vt:lpstr>
      <vt:lpstr>Chromosomes</vt:lpstr>
      <vt:lpstr>Copying Chromosomes</vt:lpstr>
      <vt:lpstr>Stages of Mitosis</vt:lpstr>
      <vt:lpstr>How many chromosomes ?</vt:lpstr>
      <vt:lpstr>Importance of Mitosis</vt:lpstr>
      <vt:lpstr>PowerPoint Presentation</vt:lpstr>
      <vt:lpstr>Root Tip/ Meristems in plants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Producing New Cells</dc:title>
  <dc:creator>Kirsty McBride</dc:creator>
  <cp:lastModifiedBy>Kirsty McBride</cp:lastModifiedBy>
  <cp:revision>1</cp:revision>
  <dcterms:created xsi:type="dcterms:W3CDTF">2021-01-13T15:09:35Z</dcterms:created>
  <dcterms:modified xsi:type="dcterms:W3CDTF">2021-09-24T10:02:53Z</dcterms:modified>
</cp:coreProperties>
</file>