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257" r:id="rId6"/>
    <p:sldId id="258" r:id="rId7"/>
    <p:sldId id="259" r:id="rId8"/>
    <p:sldId id="260" r:id="rId9"/>
    <p:sldId id="261" r:id="rId10"/>
    <p:sldId id="449" r:id="rId11"/>
    <p:sldId id="263" r:id="rId12"/>
    <p:sldId id="262" r:id="rId13"/>
    <p:sldId id="264" r:id="rId14"/>
    <p:sldId id="265" r:id="rId15"/>
    <p:sldId id="450" r:id="rId16"/>
    <p:sldId id="267" r:id="rId17"/>
    <p:sldId id="373" r:id="rId18"/>
    <p:sldId id="417" r:id="rId19"/>
    <p:sldId id="418" r:id="rId20"/>
    <p:sldId id="419" r:id="rId21"/>
    <p:sldId id="420" r:id="rId22"/>
    <p:sldId id="421" r:id="rId23"/>
    <p:sldId id="422" r:id="rId24"/>
    <p:sldId id="423" r:id="rId25"/>
    <p:sldId id="269" r:id="rId26"/>
    <p:sldId id="445" r:id="rId27"/>
    <p:sldId id="270" r:id="rId28"/>
    <p:sldId id="271" r:id="rId29"/>
    <p:sldId id="272" r:id="rId30"/>
    <p:sldId id="273" r:id="rId31"/>
    <p:sldId id="448" r:id="rId32"/>
    <p:sldId id="274" r:id="rId33"/>
    <p:sldId id="275" r:id="rId34"/>
    <p:sldId id="276" r:id="rId35"/>
    <p:sldId id="277" r:id="rId36"/>
    <p:sldId id="278" r:id="rId37"/>
    <p:sldId id="433" r:id="rId38"/>
    <p:sldId id="443" r:id="rId39"/>
    <p:sldId id="446" r:id="rId40"/>
    <p:sldId id="447" r:id="rId41"/>
    <p:sldId id="439" r:id="rId42"/>
    <p:sldId id="452"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2C3ED9-2F59-49F8-9BD1-91D2750EB9BD}" v="4" dt="2023-01-19T08:11:34.5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0" d="100"/>
          <a:sy n="90" d="100"/>
        </p:scale>
        <p:origin x="57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rsty McBride" userId="db3da3eb-a0c8-4c09-81ab-991b0c00fa94" providerId="ADAL" clId="{092C3ED9-2F59-49F8-9BD1-91D2750EB9BD}"/>
    <pc:docChg chg="undo redo custSel addSld delSld modSld sldOrd">
      <pc:chgData name="Kirsty McBride" userId="db3da3eb-a0c8-4c09-81ab-991b0c00fa94" providerId="ADAL" clId="{092C3ED9-2F59-49F8-9BD1-91D2750EB9BD}" dt="2023-01-19T14:27:52.994" v="55" actId="20577"/>
      <pc:docMkLst>
        <pc:docMk/>
      </pc:docMkLst>
      <pc:sldChg chg="modSp mod">
        <pc:chgData name="Kirsty McBride" userId="db3da3eb-a0c8-4c09-81ab-991b0c00fa94" providerId="ADAL" clId="{092C3ED9-2F59-49F8-9BD1-91D2750EB9BD}" dt="2023-01-18T10:49:58.152" v="27" actId="1076"/>
        <pc:sldMkLst>
          <pc:docMk/>
          <pc:sldMk cId="4292517755" sldId="256"/>
        </pc:sldMkLst>
        <pc:picChg chg="mod">
          <ac:chgData name="Kirsty McBride" userId="db3da3eb-a0c8-4c09-81ab-991b0c00fa94" providerId="ADAL" clId="{092C3ED9-2F59-49F8-9BD1-91D2750EB9BD}" dt="2023-01-18T10:49:58.152" v="27" actId="1076"/>
          <ac:picMkLst>
            <pc:docMk/>
            <pc:sldMk cId="4292517755" sldId="256"/>
            <ac:picMk id="4" creationId="{3EAF5654-B0AB-441F-8F33-E0598EC26F71}"/>
          </ac:picMkLst>
        </pc:picChg>
      </pc:sldChg>
      <pc:sldChg chg="addSp delSp mod">
        <pc:chgData name="Kirsty McBride" userId="db3da3eb-a0c8-4c09-81ab-991b0c00fa94" providerId="ADAL" clId="{092C3ED9-2F59-49F8-9BD1-91D2750EB9BD}" dt="2023-01-18T09:20:07.347" v="1" actId="22"/>
        <pc:sldMkLst>
          <pc:docMk/>
          <pc:sldMk cId="2624312918" sldId="261"/>
        </pc:sldMkLst>
        <pc:picChg chg="add del">
          <ac:chgData name="Kirsty McBride" userId="db3da3eb-a0c8-4c09-81ab-991b0c00fa94" providerId="ADAL" clId="{092C3ED9-2F59-49F8-9BD1-91D2750EB9BD}" dt="2023-01-18T09:20:07.347" v="1" actId="22"/>
          <ac:picMkLst>
            <pc:docMk/>
            <pc:sldMk cId="2624312918" sldId="261"/>
            <ac:picMk id="7" creationId="{936776FC-BCDF-4F90-88F5-3AECC9441982}"/>
          </ac:picMkLst>
        </pc:picChg>
      </pc:sldChg>
      <pc:sldChg chg="addSp delSp modSp mod">
        <pc:chgData name="Kirsty McBride" userId="db3da3eb-a0c8-4c09-81ab-991b0c00fa94" providerId="ADAL" clId="{092C3ED9-2F59-49F8-9BD1-91D2750EB9BD}" dt="2023-01-18T10:44:01.310" v="21" actId="1076"/>
        <pc:sldMkLst>
          <pc:docMk/>
          <pc:sldMk cId="3919505250" sldId="277"/>
        </pc:sldMkLst>
        <pc:picChg chg="del">
          <ac:chgData name="Kirsty McBride" userId="db3da3eb-a0c8-4c09-81ab-991b0c00fa94" providerId="ADAL" clId="{092C3ED9-2F59-49F8-9BD1-91D2750EB9BD}" dt="2023-01-18T10:38:33.768" v="13" actId="478"/>
          <ac:picMkLst>
            <pc:docMk/>
            <pc:sldMk cId="3919505250" sldId="277"/>
            <ac:picMk id="5" creationId="{B52DCC02-CB2E-4A46-997D-BB8FEA29F023}"/>
          </ac:picMkLst>
        </pc:picChg>
        <pc:picChg chg="add del mod">
          <ac:chgData name="Kirsty McBride" userId="db3da3eb-a0c8-4c09-81ab-991b0c00fa94" providerId="ADAL" clId="{092C3ED9-2F59-49F8-9BD1-91D2750EB9BD}" dt="2023-01-18T10:44:01.310" v="21" actId="1076"/>
          <ac:picMkLst>
            <pc:docMk/>
            <pc:sldMk cId="3919505250" sldId="277"/>
            <ac:picMk id="6" creationId="{18AF578B-941C-4BAE-8013-7B92370C2EBD}"/>
          </ac:picMkLst>
        </pc:picChg>
      </pc:sldChg>
      <pc:sldChg chg="del">
        <pc:chgData name="Kirsty McBride" userId="db3da3eb-a0c8-4c09-81ab-991b0c00fa94" providerId="ADAL" clId="{092C3ED9-2F59-49F8-9BD1-91D2750EB9BD}" dt="2023-01-19T14:24:23.379" v="48" actId="47"/>
        <pc:sldMkLst>
          <pc:docMk/>
          <pc:sldMk cId="0" sldId="427"/>
        </pc:sldMkLst>
      </pc:sldChg>
      <pc:sldChg chg="modSp mod">
        <pc:chgData name="Kirsty McBride" userId="db3da3eb-a0c8-4c09-81ab-991b0c00fa94" providerId="ADAL" clId="{092C3ED9-2F59-49F8-9BD1-91D2750EB9BD}" dt="2023-01-19T14:27:52.994" v="55" actId="20577"/>
        <pc:sldMkLst>
          <pc:docMk/>
          <pc:sldMk cId="0" sldId="439"/>
        </pc:sldMkLst>
        <pc:spChg chg="mod">
          <ac:chgData name="Kirsty McBride" userId="db3da3eb-a0c8-4c09-81ab-991b0c00fa94" providerId="ADAL" clId="{092C3ED9-2F59-49F8-9BD1-91D2750EB9BD}" dt="2023-01-19T14:27:52.994" v="55" actId="20577"/>
          <ac:spMkLst>
            <pc:docMk/>
            <pc:sldMk cId="0" sldId="439"/>
            <ac:spMk id="44034" creationId="{6CE53444-3DB5-455B-BA59-4703160E833B}"/>
          </ac:spMkLst>
        </pc:spChg>
        <pc:picChg chg="mod">
          <ac:chgData name="Kirsty McBride" userId="db3da3eb-a0c8-4c09-81ab-991b0c00fa94" providerId="ADAL" clId="{092C3ED9-2F59-49F8-9BD1-91D2750EB9BD}" dt="2023-01-18T10:47:28.629" v="26" actId="14100"/>
          <ac:picMkLst>
            <pc:docMk/>
            <pc:sldMk cId="0" sldId="439"/>
            <ac:picMk id="44036" creationId="{A9F0E5C2-8266-424A-BA14-59ACE8FF7DAF}"/>
          </ac:picMkLst>
        </pc:picChg>
      </pc:sldChg>
      <pc:sldChg chg="modSp mod ord">
        <pc:chgData name="Kirsty McBride" userId="db3da3eb-a0c8-4c09-81ab-991b0c00fa94" providerId="ADAL" clId="{092C3ED9-2F59-49F8-9BD1-91D2750EB9BD}" dt="2023-01-19T14:24:30.708" v="50"/>
        <pc:sldMkLst>
          <pc:docMk/>
          <pc:sldMk cId="0" sldId="443"/>
        </pc:sldMkLst>
        <pc:spChg chg="mod">
          <ac:chgData name="Kirsty McBride" userId="db3da3eb-a0c8-4c09-81ab-991b0c00fa94" providerId="ADAL" clId="{092C3ED9-2F59-49F8-9BD1-91D2750EB9BD}" dt="2023-01-18T10:44:13.555" v="24" actId="1076"/>
          <ac:spMkLst>
            <pc:docMk/>
            <pc:sldMk cId="0" sldId="443"/>
            <ac:spMk id="3" creationId="{0865BB2C-7D62-4368-9C23-F41C6D72287B}"/>
          </ac:spMkLst>
        </pc:spChg>
        <pc:spChg chg="mod">
          <ac:chgData name="Kirsty McBride" userId="db3da3eb-a0c8-4c09-81ab-991b0c00fa94" providerId="ADAL" clId="{092C3ED9-2F59-49F8-9BD1-91D2750EB9BD}" dt="2023-01-18T10:44:15.267" v="25" actId="1076"/>
          <ac:spMkLst>
            <pc:docMk/>
            <pc:sldMk cId="0" sldId="443"/>
            <ac:spMk id="40962" creationId="{0450AE50-231E-4C93-A747-1CEEA9A3546E}"/>
          </ac:spMkLst>
        </pc:spChg>
        <pc:picChg chg="mod">
          <ac:chgData name="Kirsty McBride" userId="db3da3eb-a0c8-4c09-81ab-991b0c00fa94" providerId="ADAL" clId="{092C3ED9-2F59-49F8-9BD1-91D2750EB9BD}" dt="2023-01-18T10:44:12.355" v="23" actId="1076"/>
          <ac:picMkLst>
            <pc:docMk/>
            <pc:sldMk cId="0" sldId="443"/>
            <ac:picMk id="40963" creationId="{89B566F0-0A55-4540-BA72-5B7EF4225842}"/>
          </ac:picMkLst>
        </pc:picChg>
      </pc:sldChg>
      <pc:sldChg chg="addSp modSp new mod">
        <pc:chgData name="Kirsty McBride" userId="db3da3eb-a0c8-4c09-81ab-991b0c00fa94" providerId="ADAL" clId="{092C3ED9-2F59-49F8-9BD1-91D2750EB9BD}" dt="2023-01-18T09:20:14.562" v="5" actId="1076"/>
        <pc:sldMkLst>
          <pc:docMk/>
          <pc:sldMk cId="4239321306" sldId="449"/>
        </pc:sldMkLst>
        <pc:picChg chg="add mod">
          <ac:chgData name="Kirsty McBride" userId="db3da3eb-a0c8-4c09-81ab-991b0c00fa94" providerId="ADAL" clId="{092C3ED9-2F59-49F8-9BD1-91D2750EB9BD}" dt="2023-01-18T09:20:14.562" v="5" actId="1076"/>
          <ac:picMkLst>
            <pc:docMk/>
            <pc:sldMk cId="4239321306" sldId="449"/>
            <ac:picMk id="5" creationId="{9A8D95B8-3757-4160-801E-48F8F159D50F}"/>
          </ac:picMkLst>
        </pc:picChg>
      </pc:sldChg>
      <pc:sldChg chg="addSp modSp new mod">
        <pc:chgData name="Kirsty McBride" userId="db3da3eb-a0c8-4c09-81ab-991b0c00fa94" providerId="ADAL" clId="{092C3ED9-2F59-49F8-9BD1-91D2750EB9BD}" dt="2023-01-18T09:20:45.802" v="10" actId="1076"/>
        <pc:sldMkLst>
          <pc:docMk/>
          <pc:sldMk cId="1310360884" sldId="450"/>
        </pc:sldMkLst>
        <pc:picChg chg="add mod">
          <ac:chgData name="Kirsty McBride" userId="db3da3eb-a0c8-4c09-81ab-991b0c00fa94" providerId="ADAL" clId="{092C3ED9-2F59-49F8-9BD1-91D2750EB9BD}" dt="2023-01-18T09:20:37.394" v="8" actId="1076"/>
          <ac:picMkLst>
            <pc:docMk/>
            <pc:sldMk cId="1310360884" sldId="450"/>
            <ac:picMk id="5" creationId="{6795231D-F34A-4C52-9F08-F5E5D38B7F5D}"/>
          </ac:picMkLst>
        </pc:picChg>
        <pc:picChg chg="add mod">
          <ac:chgData name="Kirsty McBride" userId="db3da3eb-a0c8-4c09-81ab-991b0c00fa94" providerId="ADAL" clId="{092C3ED9-2F59-49F8-9BD1-91D2750EB9BD}" dt="2023-01-18T09:20:45.802" v="10" actId="1076"/>
          <ac:picMkLst>
            <pc:docMk/>
            <pc:sldMk cId="1310360884" sldId="450"/>
            <ac:picMk id="7" creationId="{1C987419-EF3A-4829-ABB8-A98B53B391C0}"/>
          </ac:picMkLst>
        </pc:picChg>
      </pc:sldChg>
      <pc:sldChg chg="addSp delSp modSp new del mod">
        <pc:chgData name="Kirsty McBride" userId="db3da3eb-a0c8-4c09-81ab-991b0c00fa94" providerId="ADAL" clId="{092C3ED9-2F59-49F8-9BD1-91D2750EB9BD}" dt="2023-01-19T14:24:34.965" v="51" actId="47"/>
        <pc:sldMkLst>
          <pc:docMk/>
          <pc:sldMk cId="3398507661" sldId="451"/>
        </pc:sldMkLst>
        <pc:spChg chg="del">
          <ac:chgData name="Kirsty McBride" userId="db3da3eb-a0c8-4c09-81ab-991b0c00fa94" providerId="ADAL" clId="{092C3ED9-2F59-49F8-9BD1-91D2750EB9BD}" dt="2023-01-18T11:01:06.898" v="29" actId="478"/>
          <ac:spMkLst>
            <pc:docMk/>
            <pc:sldMk cId="3398507661" sldId="451"/>
            <ac:spMk id="2" creationId="{ABB9874B-FEAB-4C33-8D3A-2530C8CE362D}"/>
          </ac:spMkLst>
        </pc:spChg>
        <pc:spChg chg="del">
          <ac:chgData name="Kirsty McBride" userId="db3da3eb-a0c8-4c09-81ab-991b0c00fa94" providerId="ADAL" clId="{092C3ED9-2F59-49F8-9BD1-91D2750EB9BD}" dt="2023-01-18T11:01:06.898" v="29" actId="478"/>
          <ac:spMkLst>
            <pc:docMk/>
            <pc:sldMk cId="3398507661" sldId="451"/>
            <ac:spMk id="3" creationId="{4A90EA0A-A036-481F-9A90-04C3424ED3E6}"/>
          </ac:spMkLst>
        </pc:spChg>
        <pc:picChg chg="add del mod">
          <ac:chgData name="Kirsty McBride" userId="db3da3eb-a0c8-4c09-81ab-991b0c00fa94" providerId="ADAL" clId="{092C3ED9-2F59-49F8-9BD1-91D2750EB9BD}" dt="2023-01-19T14:00:28.205" v="42" actId="478"/>
          <ac:picMkLst>
            <pc:docMk/>
            <pc:sldMk cId="3398507661" sldId="451"/>
            <ac:picMk id="5" creationId="{B31ACA55-1D5C-41E0-AAD2-C8ADB290FF36}"/>
          </ac:picMkLst>
        </pc:picChg>
        <pc:picChg chg="add mod">
          <ac:chgData name="Kirsty McBride" userId="db3da3eb-a0c8-4c09-81ab-991b0c00fa94" providerId="ADAL" clId="{092C3ED9-2F59-49F8-9BD1-91D2750EB9BD}" dt="2023-01-19T14:00:34.619" v="47" actId="1076"/>
          <ac:picMkLst>
            <pc:docMk/>
            <pc:sldMk cId="3398507661" sldId="451"/>
            <ac:picMk id="7" creationId="{9FADF023-A381-4CA0-8D09-4BBA58DBFAF8}"/>
          </ac:picMkLst>
        </pc:picChg>
      </pc:sldChg>
      <pc:sldChg chg="addSp delSp modSp new mod">
        <pc:chgData name="Kirsty McBride" userId="db3da3eb-a0c8-4c09-81ab-991b0c00fa94" providerId="ADAL" clId="{092C3ED9-2F59-49F8-9BD1-91D2750EB9BD}" dt="2023-01-19T08:11:34.576" v="41"/>
        <pc:sldMkLst>
          <pc:docMk/>
          <pc:sldMk cId="3028731283" sldId="452"/>
        </pc:sldMkLst>
        <pc:spChg chg="del">
          <ac:chgData name="Kirsty McBride" userId="db3da3eb-a0c8-4c09-81ab-991b0c00fa94" providerId="ADAL" clId="{092C3ED9-2F59-49F8-9BD1-91D2750EB9BD}" dt="2023-01-19T08:11:26.167" v="37" actId="478"/>
          <ac:spMkLst>
            <pc:docMk/>
            <pc:sldMk cId="3028731283" sldId="452"/>
            <ac:spMk id="2" creationId="{189A5C10-FC6A-4F47-B00C-CBD26F3E7B9E}"/>
          </ac:spMkLst>
        </pc:spChg>
        <pc:spChg chg="del">
          <ac:chgData name="Kirsty McBride" userId="db3da3eb-a0c8-4c09-81ab-991b0c00fa94" providerId="ADAL" clId="{092C3ED9-2F59-49F8-9BD1-91D2750EB9BD}" dt="2023-01-19T08:11:26.167" v="37" actId="478"/>
          <ac:spMkLst>
            <pc:docMk/>
            <pc:sldMk cId="3028731283" sldId="452"/>
            <ac:spMk id="3" creationId="{2D89E424-90D1-480A-A734-29CC6062520D}"/>
          </ac:spMkLst>
        </pc:spChg>
        <pc:picChg chg="add mod">
          <ac:chgData name="Kirsty McBride" userId="db3da3eb-a0c8-4c09-81ab-991b0c00fa94" providerId="ADAL" clId="{092C3ED9-2F59-49F8-9BD1-91D2750EB9BD}" dt="2023-01-19T08:11:34.576" v="41"/>
          <ac:picMkLst>
            <pc:docMk/>
            <pc:sldMk cId="3028731283" sldId="452"/>
            <ac:picMk id="5" creationId="{66D1694C-A051-4268-827C-F68901641AA2}"/>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3EE1E0DB-ED9E-4A3B-9CDE-81C6B484F8F3}"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C5BF5D-22F2-474C-BF59-D8E49AD05040}" type="slidenum">
              <a:rPr lang="en-GB" smtClean="0"/>
              <a:t>‹#›</a:t>
            </a:fld>
            <a:endParaRPr lang="en-GB"/>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6908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E1E0DB-ED9E-4A3B-9CDE-81C6B484F8F3}"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C5BF5D-22F2-474C-BF59-D8E49AD05040}" type="slidenum">
              <a:rPr lang="en-GB" smtClean="0"/>
              <a:t>‹#›</a:t>
            </a:fld>
            <a:endParaRPr lang="en-GB"/>
          </a:p>
        </p:txBody>
      </p:sp>
    </p:spTree>
    <p:extLst>
      <p:ext uri="{BB962C8B-B14F-4D97-AF65-F5344CB8AC3E}">
        <p14:creationId xmlns:p14="http://schemas.microsoft.com/office/powerpoint/2010/main" val="1527576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E1E0DB-ED9E-4A3B-9CDE-81C6B484F8F3}"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C5BF5D-22F2-474C-BF59-D8E49AD05040}" type="slidenum">
              <a:rPr lang="en-GB" smtClean="0"/>
              <a:t>‹#›</a:t>
            </a:fld>
            <a:endParaRPr lang="en-GB"/>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6767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E1E0DB-ED9E-4A3B-9CDE-81C6B484F8F3}"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C5BF5D-22F2-474C-BF59-D8E49AD05040}" type="slidenum">
              <a:rPr lang="en-GB" smtClean="0"/>
              <a:t>‹#›</a:t>
            </a:fld>
            <a:endParaRPr lang="en-GB"/>
          </a:p>
        </p:txBody>
      </p:sp>
    </p:spTree>
    <p:extLst>
      <p:ext uri="{BB962C8B-B14F-4D97-AF65-F5344CB8AC3E}">
        <p14:creationId xmlns:p14="http://schemas.microsoft.com/office/powerpoint/2010/main" val="3973686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EE1E0DB-ED9E-4A3B-9CDE-81C6B484F8F3}"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C5BF5D-22F2-474C-BF59-D8E49AD05040}" type="slidenum">
              <a:rPr lang="en-GB" smtClean="0"/>
              <a:t>‹#›</a:t>
            </a:fld>
            <a:endParaRPr lang="en-GB"/>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8302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EE1E0DB-ED9E-4A3B-9CDE-81C6B484F8F3}" type="datetimeFigureOut">
              <a:rPr lang="en-GB" smtClean="0"/>
              <a:t>19/01/2023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DC5BF5D-22F2-474C-BF59-D8E49AD05040}" type="slidenum">
              <a:rPr lang="en-GB" smtClean="0"/>
              <a:t>‹#›</a:t>
            </a:fld>
            <a:endParaRPr lang="en-GB"/>
          </a:p>
        </p:txBody>
      </p:sp>
    </p:spTree>
    <p:extLst>
      <p:ext uri="{BB962C8B-B14F-4D97-AF65-F5344CB8AC3E}">
        <p14:creationId xmlns:p14="http://schemas.microsoft.com/office/powerpoint/2010/main" val="3475268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EE1E0DB-ED9E-4A3B-9CDE-81C6B484F8F3}" type="datetimeFigureOut">
              <a:rPr lang="en-GB" smtClean="0"/>
              <a:t>19/01/2023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DC5BF5D-22F2-474C-BF59-D8E49AD05040}" type="slidenum">
              <a:rPr lang="en-GB" smtClean="0"/>
              <a:t>‹#›</a:t>
            </a:fld>
            <a:endParaRPr lang="en-GB"/>
          </a:p>
        </p:txBody>
      </p:sp>
    </p:spTree>
    <p:extLst>
      <p:ext uri="{BB962C8B-B14F-4D97-AF65-F5344CB8AC3E}">
        <p14:creationId xmlns:p14="http://schemas.microsoft.com/office/powerpoint/2010/main" val="3432572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EE1E0DB-ED9E-4A3B-9CDE-81C6B484F8F3}" type="datetimeFigureOut">
              <a:rPr lang="en-GB" smtClean="0"/>
              <a:t>19/01/2023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DC5BF5D-22F2-474C-BF59-D8E49AD05040}" type="slidenum">
              <a:rPr lang="en-GB" smtClean="0"/>
              <a:t>‹#›</a:t>
            </a:fld>
            <a:endParaRPr lang="en-GB"/>
          </a:p>
        </p:txBody>
      </p:sp>
    </p:spTree>
    <p:extLst>
      <p:ext uri="{BB962C8B-B14F-4D97-AF65-F5344CB8AC3E}">
        <p14:creationId xmlns:p14="http://schemas.microsoft.com/office/powerpoint/2010/main" val="2680173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E1E0DB-ED9E-4A3B-9CDE-81C6B484F8F3}" type="datetimeFigureOut">
              <a:rPr lang="en-GB" smtClean="0"/>
              <a:t>19/01/2023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DC5BF5D-22F2-474C-BF59-D8E49AD05040}" type="slidenum">
              <a:rPr lang="en-GB" smtClean="0"/>
              <a:t>‹#›</a:t>
            </a:fld>
            <a:endParaRPr lang="en-GB"/>
          </a:p>
        </p:txBody>
      </p:sp>
    </p:spTree>
    <p:extLst>
      <p:ext uri="{BB962C8B-B14F-4D97-AF65-F5344CB8AC3E}">
        <p14:creationId xmlns:p14="http://schemas.microsoft.com/office/powerpoint/2010/main" val="4080784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EE1E0DB-ED9E-4A3B-9CDE-81C6B484F8F3}" type="datetimeFigureOut">
              <a:rPr lang="en-GB" smtClean="0"/>
              <a:t>19/01/2023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DC5BF5D-22F2-474C-BF59-D8E49AD05040}" type="slidenum">
              <a:rPr lang="en-GB" smtClean="0"/>
              <a:t>‹#›</a:t>
            </a:fld>
            <a:endParaRPr lang="en-GB"/>
          </a:p>
        </p:txBody>
      </p:sp>
    </p:spTree>
    <p:extLst>
      <p:ext uri="{BB962C8B-B14F-4D97-AF65-F5344CB8AC3E}">
        <p14:creationId xmlns:p14="http://schemas.microsoft.com/office/powerpoint/2010/main" val="1616946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EE1E0DB-ED9E-4A3B-9CDE-81C6B484F8F3}" type="datetimeFigureOut">
              <a:rPr lang="en-GB" smtClean="0"/>
              <a:t>19/01/2023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DC5BF5D-22F2-474C-BF59-D8E49AD05040}" type="slidenum">
              <a:rPr lang="en-GB" smtClean="0"/>
              <a:t>‹#›</a:t>
            </a:fld>
            <a:endParaRPr lang="en-GB"/>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7666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EE1E0DB-ED9E-4A3B-9CDE-81C6B484F8F3}" type="datetimeFigureOut">
              <a:rPr lang="en-GB" smtClean="0"/>
              <a:t>19/01/2023</a:t>
            </a:fld>
            <a:endParaRPr lang="en-GB"/>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GB"/>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DC5BF5D-22F2-474C-BF59-D8E49AD05040}" type="slidenum">
              <a:rPr lang="en-GB" smtClean="0"/>
              <a:t>‹#›</a:t>
            </a:fld>
            <a:endParaRPr lang="en-GB"/>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83721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gif"/><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bbc.co.uk/food/articles/uk_healthy_eating_scale"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youtube.com/watch?v=GGujNNt_q9Q"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3CD54-4389-454F-B876-BBF39C401355}"/>
              </a:ext>
            </a:extLst>
          </p:cNvPr>
          <p:cNvSpPr>
            <a:spLocks noGrp="1"/>
          </p:cNvSpPr>
          <p:nvPr>
            <p:ph type="ctrTitle"/>
          </p:nvPr>
        </p:nvSpPr>
        <p:spPr/>
        <p:txBody>
          <a:bodyPr>
            <a:noAutofit/>
          </a:bodyPr>
          <a:lstStyle/>
          <a:p>
            <a:r>
              <a:rPr lang="en-GB" sz="3600" b="1" dirty="0">
                <a:solidFill>
                  <a:srgbClr val="C00000"/>
                </a:solidFill>
              </a:rPr>
              <a:t>2.7 pathology of cardiovascular disease (CVD) </a:t>
            </a:r>
          </a:p>
        </p:txBody>
      </p:sp>
      <p:sp>
        <p:nvSpPr>
          <p:cNvPr id="3" name="Subtitle 2">
            <a:extLst>
              <a:ext uri="{FF2B5EF4-FFF2-40B4-BE49-F238E27FC236}">
                <a16:creationId xmlns:a16="http://schemas.microsoft.com/office/drawing/2014/main" id="{777C49CE-5C05-423B-9B44-DF9FE07292D2}"/>
              </a:ext>
            </a:extLst>
          </p:cNvPr>
          <p:cNvSpPr>
            <a:spLocks noGrp="1"/>
          </p:cNvSpPr>
          <p:nvPr>
            <p:ph type="subTitle" idx="1"/>
          </p:nvPr>
        </p:nvSpPr>
        <p:spPr/>
        <p:txBody>
          <a:bodyPr>
            <a:normAutofit/>
          </a:bodyPr>
          <a:lstStyle/>
          <a:p>
            <a:r>
              <a:rPr lang="en-GB" sz="1600" b="1" dirty="0" err="1">
                <a:solidFill>
                  <a:srgbClr val="002060"/>
                </a:solidFill>
              </a:rPr>
              <a:t>CfE</a:t>
            </a:r>
            <a:r>
              <a:rPr lang="en-GB" sz="1600" b="1" dirty="0">
                <a:solidFill>
                  <a:srgbClr val="002060"/>
                </a:solidFill>
              </a:rPr>
              <a:t> Higher Human Biology</a:t>
            </a:r>
          </a:p>
          <a:p>
            <a:r>
              <a:rPr lang="en-GB" sz="1600" b="1" dirty="0">
                <a:solidFill>
                  <a:srgbClr val="002060"/>
                </a:solidFill>
              </a:rPr>
              <a:t>Unit 2</a:t>
            </a:r>
          </a:p>
          <a:p>
            <a:r>
              <a:rPr lang="en-GB" sz="1600" b="1" dirty="0">
                <a:solidFill>
                  <a:srgbClr val="002060"/>
                </a:solidFill>
              </a:rPr>
              <a:t>Physiology &amp; Health</a:t>
            </a:r>
          </a:p>
        </p:txBody>
      </p:sp>
      <p:pic>
        <p:nvPicPr>
          <p:cNvPr id="4" name="Picture 3">
            <a:extLst>
              <a:ext uri="{FF2B5EF4-FFF2-40B4-BE49-F238E27FC236}">
                <a16:creationId xmlns:a16="http://schemas.microsoft.com/office/drawing/2014/main" id="{3EAF5654-B0AB-441F-8F33-E0598EC26F71}"/>
              </a:ext>
            </a:extLst>
          </p:cNvPr>
          <p:cNvPicPr>
            <a:picLocks noChangeAspect="1"/>
          </p:cNvPicPr>
          <p:nvPr/>
        </p:nvPicPr>
        <p:blipFill>
          <a:blip r:embed="rId2"/>
          <a:stretch>
            <a:fillRect/>
          </a:stretch>
        </p:blipFill>
        <p:spPr>
          <a:xfrm>
            <a:off x="-3581843" y="5962872"/>
            <a:ext cx="4731488" cy="4731488"/>
          </a:xfrm>
          <a:prstGeom prst="rect">
            <a:avLst/>
          </a:prstGeom>
        </p:spPr>
      </p:pic>
      <p:pic>
        <p:nvPicPr>
          <p:cNvPr id="5" name="Picture 4">
            <a:extLst>
              <a:ext uri="{FF2B5EF4-FFF2-40B4-BE49-F238E27FC236}">
                <a16:creationId xmlns:a16="http://schemas.microsoft.com/office/drawing/2014/main" id="{6436BDEC-9FD8-4828-ADE8-6F7ECB1C4EED}"/>
              </a:ext>
            </a:extLst>
          </p:cNvPr>
          <p:cNvPicPr>
            <a:picLocks noChangeAspect="1"/>
          </p:cNvPicPr>
          <p:nvPr/>
        </p:nvPicPr>
        <p:blipFill>
          <a:blip r:embed="rId3"/>
          <a:stretch>
            <a:fillRect/>
          </a:stretch>
        </p:blipFill>
        <p:spPr>
          <a:xfrm>
            <a:off x="4731488" y="-18385"/>
            <a:ext cx="8251096" cy="4731488"/>
          </a:xfrm>
          <a:prstGeom prst="rect">
            <a:avLst/>
          </a:prstGeom>
        </p:spPr>
      </p:pic>
    </p:spTree>
    <p:extLst>
      <p:ext uri="{BB962C8B-B14F-4D97-AF65-F5344CB8AC3E}">
        <p14:creationId xmlns:p14="http://schemas.microsoft.com/office/powerpoint/2010/main" val="4292517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AECE4EA-9114-4D2F-89FB-F0B50E1DA9B5}"/>
              </a:ext>
            </a:extLst>
          </p:cNvPr>
          <p:cNvPicPr>
            <a:picLocks noGrp="1" noChangeAspect="1"/>
          </p:cNvPicPr>
          <p:nvPr>
            <p:ph idx="1"/>
          </p:nvPr>
        </p:nvPicPr>
        <p:blipFill>
          <a:blip r:embed="rId2"/>
          <a:stretch>
            <a:fillRect/>
          </a:stretch>
        </p:blipFill>
        <p:spPr>
          <a:xfrm>
            <a:off x="301880" y="3251329"/>
            <a:ext cx="6924770" cy="3098541"/>
          </a:xfrm>
          <a:prstGeom prst="rect">
            <a:avLst/>
          </a:prstGeom>
        </p:spPr>
      </p:pic>
      <p:sp>
        <p:nvSpPr>
          <p:cNvPr id="5" name="Title 1">
            <a:extLst>
              <a:ext uri="{FF2B5EF4-FFF2-40B4-BE49-F238E27FC236}">
                <a16:creationId xmlns:a16="http://schemas.microsoft.com/office/drawing/2014/main" id="{537AA049-9C89-4DFB-BBCA-5A7744D84372}"/>
              </a:ext>
            </a:extLst>
          </p:cNvPr>
          <p:cNvSpPr txBox="1">
            <a:spLocks/>
          </p:cNvSpPr>
          <p:nvPr/>
        </p:nvSpPr>
        <p:spPr>
          <a:xfrm>
            <a:off x="878817" y="631291"/>
            <a:ext cx="9720072"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GB" b="1" dirty="0">
                <a:solidFill>
                  <a:srgbClr val="7030A0"/>
                </a:solidFill>
              </a:rPr>
              <a:t>Thrombosis</a:t>
            </a:r>
          </a:p>
        </p:txBody>
      </p:sp>
      <p:pic>
        <p:nvPicPr>
          <p:cNvPr id="6" name="Picture 5">
            <a:extLst>
              <a:ext uri="{FF2B5EF4-FFF2-40B4-BE49-F238E27FC236}">
                <a16:creationId xmlns:a16="http://schemas.microsoft.com/office/drawing/2014/main" id="{A62F033C-DA60-4E3B-815F-9810F65F7419}"/>
              </a:ext>
            </a:extLst>
          </p:cNvPr>
          <p:cNvPicPr>
            <a:picLocks noChangeAspect="1"/>
          </p:cNvPicPr>
          <p:nvPr/>
        </p:nvPicPr>
        <p:blipFill>
          <a:blip r:embed="rId3"/>
          <a:stretch>
            <a:fillRect/>
          </a:stretch>
        </p:blipFill>
        <p:spPr>
          <a:xfrm>
            <a:off x="7122404" y="3971260"/>
            <a:ext cx="2638425" cy="2743200"/>
          </a:xfrm>
          <a:prstGeom prst="rect">
            <a:avLst/>
          </a:prstGeom>
        </p:spPr>
      </p:pic>
      <p:pic>
        <p:nvPicPr>
          <p:cNvPr id="7" name="Picture 6">
            <a:extLst>
              <a:ext uri="{FF2B5EF4-FFF2-40B4-BE49-F238E27FC236}">
                <a16:creationId xmlns:a16="http://schemas.microsoft.com/office/drawing/2014/main" id="{3A33B661-5BB1-45A1-BA0B-A98A47D4B6BA}"/>
              </a:ext>
            </a:extLst>
          </p:cNvPr>
          <p:cNvPicPr>
            <a:picLocks noChangeAspect="1"/>
          </p:cNvPicPr>
          <p:nvPr/>
        </p:nvPicPr>
        <p:blipFill>
          <a:blip r:embed="rId4"/>
          <a:stretch>
            <a:fillRect/>
          </a:stretch>
        </p:blipFill>
        <p:spPr>
          <a:xfrm>
            <a:off x="7033547" y="257156"/>
            <a:ext cx="4695825" cy="3190875"/>
          </a:xfrm>
          <a:prstGeom prst="rect">
            <a:avLst/>
          </a:prstGeom>
        </p:spPr>
      </p:pic>
    </p:spTree>
    <p:extLst>
      <p:ext uri="{BB962C8B-B14F-4D97-AF65-F5344CB8AC3E}">
        <p14:creationId xmlns:p14="http://schemas.microsoft.com/office/powerpoint/2010/main" val="1865271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0D0E88-D8B6-4F81-8651-ECDCF330DC12}"/>
              </a:ext>
            </a:extLst>
          </p:cNvPr>
          <p:cNvSpPr>
            <a:spLocks noGrp="1"/>
          </p:cNvSpPr>
          <p:nvPr>
            <p:ph idx="1"/>
          </p:nvPr>
        </p:nvSpPr>
        <p:spPr>
          <a:xfrm>
            <a:off x="1024128" y="2286000"/>
            <a:ext cx="4866309" cy="4023360"/>
          </a:xfrm>
        </p:spPr>
        <p:txBody>
          <a:bodyPr/>
          <a:lstStyle/>
          <a:p>
            <a:r>
              <a:rPr lang="en-GB" dirty="0"/>
              <a:t>A thrombosis in a coronary artery may lead to a myocardial infarction (MI), commonly known as a </a:t>
            </a:r>
            <a:r>
              <a:rPr lang="en-GB" b="1" dirty="0">
                <a:solidFill>
                  <a:srgbClr val="FF0000"/>
                </a:solidFill>
              </a:rPr>
              <a:t>heart attack.</a:t>
            </a:r>
          </a:p>
          <a:p>
            <a:endParaRPr lang="en-GB" b="1" dirty="0">
              <a:solidFill>
                <a:srgbClr val="FF0000"/>
              </a:solidFill>
            </a:endParaRPr>
          </a:p>
          <a:p>
            <a:r>
              <a:rPr lang="en-GB" dirty="0"/>
              <a:t>A thrombosis in an artery in the brain may lead to a </a:t>
            </a:r>
            <a:r>
              <a:rPr lang="en-GB" b="1" dirty="0">
                <a:solidFill>
                  <a:srgbClr val="FF6600"/>
                </a:solidFill>
              </a:rPr>
              <a:t>stroke</a:t>
            </a:r>
            <a:r>
              <a:rPr lang="en-GB" dirty="0"/>
              <a:t>. Cells are deprived of oxygen leading to death of the tissues.</a:t>
            </a:r>
          </a:p>
        </p:txBody>
      </p:sp>
      <p:sp>
        <p:nvSpPr>
          <p:cNvPr id="4" name="Title 1">
            <a:extLst>
              <a:ext uri="{FF2B5EF4-FFF2-40B4-BE49-F238E27FC236}">
                <a16:creationId xmlns:a16="http://schemas.microsoft.com/office/drawing/2014/main" id="{6951CFD2-2246-4A06-9626-B93E852B373F}"/>
              </a:ext>
            </a:extLst>
          </p:cNvPr>
          <p:cNvSpPr txBox="1">
            <a:spLocks/>
          </p:cNvSpPr>
          <p:nvPr/>
        </p:nvSpPr>
        <p:spPr>
          <a:xfrm>
            <a:off x="878817" y="631291"/>
            <a:ext cx="9720072"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GB" b="1" dirty="0">
                <a:solidFill>
                  <a:srgbClr val="7030A0"/>
                </a:solidFill>
              </a:rPr>
              <a:t>Thrombosis</a:t>
            </a:r>
          </a:p>
        </p:txBody>
      </p:sp>
      <p:pic>
        <p:nvPicPr>
          <p:cNvPr id="5" name="Picture 4">
            <a:extLst>
              <a:ext uri="{FF2B5EF4-FFF2-40B4-BE49-F238E27FC236}">
                <a16:creationId xmlns:a16="http://schemas.microsoft.com/office/drawing/2014/main" id="{357462DF-EB1B-4A35-AB0A-B38F1DC66CA2}"/>
              </a:ext>
            </a:extLst>
          </p:cNvPr>
          <p:cNvPicPr>
            <a:picLocks noChangeAspect="1"/>
          </p:cNvPicPr>
          <p:nvPr/>
        </p:nvPicPr>
        <p:blipFill>
          <a:blip r:embed="rId2"/>
          <a:stretch>
            <a:fillRect/>
          </a:stretch>
        </p:blipFill>
        <p:spPr>
          <a:xfrm>
            <a:off x="7194506" y="1147183"/>
            <a:ext cx="3973366" cy="2598987"/>
          </a:xfrm>
          <a:prstGeom prst="rect">
            <a:avLst/>
          </a:prstGeom>
        </p:spPr>
      </p:pic>
      <p:pic>
        <p:nvPicPr>
          <p:cNvPr id="6" name="Picture 5">
            <a:extLst>
              <a:ext uri="{FF2B5EF4-FFF2-40B4-BE49-F238E27FC236}">
                <a16:creationId xmlns:a16="http://schemas.microsoft.com/office/drawing/2014/main" id="{90375C73-ECC1-42E7-B1D4-4B8CA53C96A2}"/>
              </a:ext>
            </a:extLst>
          </p:cNvPr>
          <p:cNvPicPr>
            <a:picLocks noChangeAspect="1"/>
          </p:cNvPicPr>
          <p:nvPr/>
        </p:nvPicPr>
        <p:blipFill rotWithShape="1">
          <a:blip r:embed="rId3"/>
          <a:srcRect t="13722" r="52877" b="18855"/>
          <a:stretch/>
        </p:blipFill>
        <p:spPr>
          <a:xfrm>
            <a:off x="6301565" y="4053274"/>
            <a:ext cx="2553789" cy="2435990"/>
          </a:xfrm>
          <a:prstGeom prst="rect">
            <a:avLst/>
          </a:prstGeom>
        </p:spPr>
      </p:pic>
    </p:spTree>
    <p:extLst>
      <p:ext uri="{BB962C8B-B14F-4D97-AF65-F5344CB8AC3E}">
        <p14:creationId xmlns:p14="http://schemas.microsoft.com/office/powerpoint/2010/main" val="29766801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C583-4D8E-4871-AF50-DACF7E2D00A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F78ED69-E4AA-433B-9AAD-3EE291D22976}"/>
              </a:ext>
            </a:extLst>
          </p:cNvPr>
          <p:cNvSpPr>
            <a:spLocks noGrp="1"/>
          </p:cNvSpPr>
          <p:nvPr>
            <p:ph idx="1"/>
          </p:nvPr>
        </p:nvSpPr>
        <p:spPr/>
        <p:txBody>
          <a:bodyPr/>
          <a:lstStyle/>
          <a:p>
            <a:endParaRPr lang="en-GB" dirty="0"/>
          </a:p>
        </p:txBody>
      </p:sp>
      <p:pic>
        <p:nvPicPr>
          <p:cNvPr id="5" name="Picture 4">
            <a:extLst>
              <a:ext uri="{FF2B5EF4-FFF2-40B4-BE49-F238E27FC236}">
                <a16:creationId xmlns:a16="http://schemas.microsoft.com/office/drawing/2014/main" id="{6795231D-F34A-4C52-9F08-F5E5D38B7F5D}"/>
              </a:ext>
            </a:extLst>
          </p:cNvPr>
          <p:cNvPicPr>
            <a:picLocks noChangeAspect="1"/>
          </p:cNvPicPr>
          <p:nvPr/>
        </p:nvPicPr>
        <p:blipFill>
          <a:blip r:embed="rId2"/>
          <a:stretch>
            <a:fillRect/>
          </a:stretch>
        </p:blipFill>
        <p:spPr>
          <a:xfrm>
            <a:off x="340788" y="216057"/>
            <a:ext cx="6449325" cy="1981477"/>
          </a:xfrm>
          <a:prstGeom prst="rect">
            <a:avLst/>
          </a:prstGeom>
        </p:spPr>
      </p:pic>
      <p:pic>
        <p:nvPicPr>
          <p:cNvPr id="7" name="Picture 6">
            <a:extLst>
              <a:ext uri="{FF2B5EF4-FFF2-40B4-BE49-F238E27FC236}">
                <a16:creationId xmlns:a16="http://schemas.microsoft.com/office/drawing/2014/main" id="{1C987419-EF3A-4829-ABB8-A98B53B391C0}"/>
              </a:ext>
            </a:extLst>
          </p:cNvPr>
          <p:cNvPicPr>
            <a:picLocks noChangeAspect="1"/>
          </p:cNvPicPr>
          <p:nvPr/>
        </p:nvPicPr>
        <p:blipFill>
          <a:blip r:embed="rId3"/>
          <a:stretch>
            <a:fillRect/>
          </a:stretch>
        </p:blipFill>
        <p:spPr>
          <a:xfrm>
            <a:off x="340788" y="2286000"/>
            <a:ext cx="6487430" cy="2772162"/>
          </a:xfrm>
          <a:prstGeom prst="rect">
            <a:avLst/>
          </a:prstGeom>
        </p:spPr>
      </p:pic>
    </p:spTree>
    <p:extLst>
      <p:ext uri="{BB962C8B-B14F-4D97-AF65-F5344CB8AC3E}">
        <p14:creationId xmlns:p14="http://schemas.microsoft.com/office/powerpoint/2010/main" val="1310360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D0342-4236-4813-890A-4A6ADB77C059}"/>
              </a:ext>
            </a:extLst>
          </p:cNvPr>
          <p:cNvSpPr>
            <a:spLocks noGrp="1"/>
          </p:cNvSpPr>
          <p:nvPr>
            <p:ph type="title"/>
          </p:nvPr>
        </p:nvSpPr>
        <p:spPr/>
        <p:txBody>
          <a:bodyPr/>
          <a:lstStyle/>
          <a:p>
            <a:r>
              <a:rPr lang="en-GB" dirty="0"/>
              <a:t>Key areas</a:t>
            </a:r>
          </a:p>
        </p:txBody>
      </p:sp>
      <p:sp>
        <p:nvSpPr>
          <p:cNvPr id="3" name="Content Placeholder 2">
            <a:extLst>
              <a:ext uri="{FF2B5EF4-FFF2-40B4-BE49-F238E27FC236}">
                <a16:creationId xmlns:a16="http://schemas.microsoft.com/office/drawing/2014/main" id="{29FCCC90-FE73-4582-8390-930356DCA3FC}"/>
              </a:ext>
            </a:extLst>
          </p:cNvPr>
          <p:cNvSpPr>
            <a:spLocks noGrp="1"/>
          </p:cNvSpPr>
          <p:nvPr>
            <p:ph idx="1"/>
          </p:nvPr>
        </p:nvSpPr>
        <p:spPr>
          <a:xfrm>
            <a:off x="909633" y="1819275"/>
            <a:ext cx="9720073" cy="4023360"/>
          </a:xfrm>
        </p:spPr>
        <p:txBody>
          <a:bodyPr>
            <a:normAutofit/>
          </a:bodyPr>
          <a:lstStyle/>
          <a:p>
            <a:r>
              <a:rPr lang="en-GB" sz="3200" b="1" dirty="0">
                <a:solidFill>
                  <a:srgbClr val="C00000"/>
                </a:solidFill>
              </a:rPr>
              <a:t>2.7</a:t>
            </a:r>
          </a:p>
          <a:p>
            <a:r>
              <a:rPr lang="en-GB" sz="3200" b="1" dirty="0">
                <a:solidFill>
                  <a:srgbClr val="C00000"/>
                </a:solidFill>
              </a:rPr>
              <a:t>C) </a:t>
            </a:r>
            <a:r>
              <a:rPr lang="en-GB" sz="2400" b="1" dirty="0"/>
              <a:t>Causes and effects of peripheral vascular disorders.</a:t>
            </a:r>
          </a:p>
          <a:p>
            <a:r>
              <a:rPr lang="en-GB" sz="2000" dirty="0"/>
              <a:t>Peripheral vascular disease is narrowing of the arteries due to atherosclerosis of arteries other than those of the heart or brain. The arteries to the legs are most commonly affected. Pain is experienced in the leg muscles due to a limited supply of oxygen.</a:t>
            </a:r>
          </a:p>
          <a:p>
            <a:r>
              <a:rPr lang="en-GB" sz="2000" dirty="0"/>
              <a:t>A deep vein thrombosis (DVT) is a blood clot that forms in a deep vein, most commonly in the leg. This can break off and result in a pulmonary embolism in the lungs.</a:t>
            </a:r>
          </a:p>
          <a:p>
            <a:endParaRPr lang="en-GB" sz="3200" b="1" dirty="0">
              <a:solidFill>
                <a:srgbClr val="C00000"/>
              </a:solidFill>
            </a:endParaRPr>
          </a:p>
        </p:txBody>
      </p:sp>
    </p:spTree>
    <p:extLst>
      <p:ext uri="{BB962C8B-B14F-4D97-AF65-F5344CB8AC3E}">
        <p14:creationId xmlns:p14="http://schemas.microsoft.com/office/powerpoint/2010/main" val="2257299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C9329016-A059-460E-AFA2-8C259AEDBBD5}"/>
              </a:ext>
            </a:extLst>
          </p:cNvPr>
          <p:cNvSpPr>
            <a:spLocks noGrp="1" noChangeArrowheads="1"/>
          </p:cNvSpPr>
          <p:nvPr>
            <p:ph type="title" idx="4294967295"/>
          </p:nvPr>
        </p:nvSpPr>
        <p:spPr>
          <a:xfrm>
            <a:off x="1981200" y="115889"/>
            <a:ext cx="8229600" cy="865187"/>
          </a:xfrm>
          <a:noFill/>
        </p:spPr>
        <p:txBody>
          <a:bodyPr/>
          <a:lstStyle/>
          <a:p>
            <a:pPr eaLnBrk="1" hangingPunct="1"/>
            <a:r>
              <a:rPr lang="en-GB" altLang="en-US">
                <a:latin typeface="Comic Sans MS" panose="030F0702030302020204" pitchFamily="66" charset="0"/>
              </a:rPr>
              <a:t>You will be able to</a:t>
            </a:r>
            <a:r>
              <a:rPr lang="en-GB" altLang="en-US"/>
              <a:t>:</a:t>
            </a:r>
            <a:endParaRPr lang="en-US" altLang="en-US"/>
          </a:p>
        </p:txBody>
      </p:sp>
      <p:sp>
        <p:nvSpPr>
          <p:cNvPr id="23556" name="AutoShape 24">
            <a:extLst>
              <a:ext uri="{FF2B5EF4-FFF2-40B4-BE49-F238E27FC236}">
                <a16:creationId xmlns:a16="http://schemas.microsoft.com/office/drawing/2014/main" id="{2D3B1B6F-3222-486D-87FD-E081D3402193}"/>
              </a:ext>
            </a:extLst>
          </p:cNvPr>
          <p:cNvSpPr>
            <a:spLocks noChangeArrowheads="1"/>
          </p:cNvSpPr>
          <p:nvPr/>
        </p:nvSpPr>
        <p:spPr bwMode="auto">
          <a:xfrm>
            <a:off x="4008439" y="1125538"/>
            <a:ext cx="6408737" cy="4032250"/>
          </a:xfrm>
          <a:prstGeom prst="cloudCallout">
            <a:avLst>
              <a:gd name="adj1" fmla="val -61194"/>
              <a:gd name="adj2" fmla="val 54565"/>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p>
        </p:txBody>
      </p:sp>
      <p:sp>
        <p:nvSpPr>
          <p:cNvPr id="23557" name="Text Box 25">
            <a:extLst>
              <a:ext uri="{FF2B5EF4-FFF2-40B4-BE49-F238E27FC236}">
                <a16:creationId xmlns:a16="http://schemas.microsoft.com/office/drawing/2014/main" id="{0B6F45BA-7174-4143-B5DB-6EFB623161C5}"/>
              </a:ext>
            </a:extLst>
          </p:cNvPr>
          <p:cNvSpPr txBox="1">
            <a:spLocks noChangeArrowheads="1"/>
          </p:cNvSpPr>
          <p:nvPr/>
        </p:nvSpPr>
        <p:spPr bwMode="auto">
          <a:xfrm>
            <a:off x="4086225" y="1657351"/>
            <a:ext cx="6191250" cy="292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2" eaLnBrk="1" hangingPunct="1">
              <a:spcBef>
                <a:spcPct val="0"/>
              </a:spcBef>
            </a:pPr>
            <a:r>
              <a:rPr lang="en-GB" altLang="en-US" sz="2200">
                <a:latin typeface="Comic Sans MS" panose="030F0702030302020204" pitchFamily="66" charset="0"/>
              </a:rPr>
              <a:t>Define peripheral vascular disorders (PVD).</a:t>
            </a:r>
          </a:p>
          <a:p>
            <a:pPr lvl="2" eaLnBrk="1" hangingPunct="1">
              <a:spcBef>
                <a:spcPct val="0"/>
              </a:spcBef>
            </a:pPr>
            <a:r>
              <a:rPr lang="en-GB" altLang="en-US" sz="2200">
                <a:latin typeface="Comic Sans MS" panose="030F0702030302020204" pitchFamily="66" charset="0"/>
              </a:rPr>
              <a:t>Give examples of areas of the body most commonly affected by these.</a:t>
            </a:r>
          </a:p>
          <a:p>
            <a:pPr lvl="2" eaLnBrk="1" hangingPunct="1">
              <a:spcBef>
                <a:spcPct val="0"/>
              </a:spcBef>
            </a:pPr>
            <a:r>
              <a:rPr lang="en-GB" altLang="en-US" sz="2200">
                <a:latin typeface="Comic Sans MS" panose="030F0702030302020204" pitchFamily="66" charset="0"/>
              </a:rPr>
              <a:t>Detail the causes and consequences of PVD.</a:t>
            </a:r>
          </a:p>
          <a:p>
            <a:pPr lvl="2" eaLnBrk="1" hangingPunct="1">
              <a:spcBef>
                <a:spcPct val="0"/>
              </a:spcBef>
            </a:pPr>
            <a:endParaRPr lang="en-GB" altLang="en-US" sz="2800"/>
          </a:p>
          <a:p>
            <a:pPr eaLnBrk="1" hangingPunct="1">
              <a:spcBef>
                <a:spcPct val="0"/>
              </a:spcBef>
            </a:pPr>
            <a:endParaRPr lang="en-GB" altLang="en-US" sz="24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5DE5A-634C-4A7A-929E-BCA44A1E860C}"/>
              </a:ext>
            </a:extLst>
          </p:cNvPr>
          <p:cNvSpPr>
            <a:spLocks noGrp="1"/>
          </p:cNvSpPr>
          <p:nvPr>
            <p:ph type="title"/>
          </p:nvPr>
        </p:nvSpPr>
        <p:spPr>
          <a:xfrm>
            <a:off x="1698625" y="365125"/>
            <a:ext cx="8682038" cy="679450"/>
          </a:xfrm>
        </p:spPr>
        <p:txBody>
          <a:bodyPr>
            <a:normAutofit fontScale="90000"/>
          </a:bodyPr>
          <a:lstStyle/>
          <a:p>
            <a:pPr>
              <a:defRPr/>
            </a:pPr>
            <a:r>
              <a:rPr lang="en-GB" sz="4000" dirty="0"/>
              <a:t>Causes of Peripheral Vascular Disorders</a:t>
            </a:r>
          </a:p>
        </p:txBody>
      </p:sp>
      <p:sp>
        <p:nvSpPr>
          <p:cNvPr id="24579" name="Content Placeholder 2">
            <a:extLst>
              <a:ext uri="{FF2B5EF4-FFF2-40B4-BE49-F238E27FC236}">
                <a16:creationId xmlns:a16="http://schemas.microsoft.com/office/drawing/2014/main" id="{F1BCBB49-32B0-4520-BA1B-86338BFD503B}"/>
              </a:ext>
            </a:extLst>
          </p:cNvPr>
          <p:cNvSpPr>
            <a:spLocks noGrp="1"/>
          </p:cNvSpPr>
          <p:nvPr>
            <p:ph idx="1"/>
          </p:nvPr>
        </p:nvSpPr>
        <p:spPr>
          <a:xfrm>
            <a:off x="5448300" y="1557339"/>
            <a:ext cx="4692650" cy="4351337"/>
          </a:xfrm>
        </p:spPr>
        <p:txBody>
          <a:bodyPr/>
          <a:lstStyle/>
          <a:p>
            <a:pPr marL="0" indent="0">
              <a:buNone/>
            </a:pPr>
            <a:r>
              <a:rPr lang="en-GB" altLang="en-US" sz="2400">
                <a:latin typeface="Comic Sans MS" panose="030F0702030302020204" pitchFamily="66" charset="0"/>
              </a:rPr>
              <a:t>Peripheral arteries are all arteries except the aorta, coronary artery and carotid artery (i.e. </a:t>
            </a:r>
            <a:r>
              <a:rPr lang="en-GB" altLang="en-US" sz="2400">
                <a:solidFill>
                  <a:srgbClr val="FF0000"/>
                </a:solidFill>
                <a:latin typeface="Comic Sans MS" panose="030F0702030302020204" pitchFamily="66" charset="0"/>
              </a:rPr>
              <a:t>not those going to brain and heart</a:t>
            </a:r>
            <a:r>
              <a:rPr lang="en-GB" altLang="en-US" sz="2400">
                <a:latin typeface="Comic Sans MS" panose="030F0702030302020204" pitchFamily="66" charset="0"/>
              </a:rPr>
              <a:t>).</a:t>
            </a:r>
          </a:p>
          <a:p>
            <a:pPr marL="0" indent="0">
              <a:buNone/>
            </a:pPr>
            <a:endParaRPr lang="en-GB" altLang="en-US" sz="2400">
              <a:latin typeface="Comic Sans MS" panose="030F0702030302020204" pitchFamily="66" charset="0"/>
            </a:endParaRPr>
          </a:p>
          <a:p>
            <a:pPr marL="0" indent="0">
              <a:buNone/>
            </a:pPr>
            <a:r>
              <a:rPr lang="en-GB" altLang="en-US" sz="2400">
                <a:latin typeface="Comic Sans MS" panose="030F0702030302020204" pitchFamily="66" charset="0"/>
              </a:rPr>
              <a:t>When atherosclerosis causes narrowing of any of these peripheral arteries, it leads to </a:t>
            </a:r>
            <a:r>
              <a:rPr lang="en-GB" altLang="en-US" sz="2400" b="1">
                <a:solidFill>
                  <a:srgbClr val="FF0000"/>
                </a:solidFill>
                <a:latin typeface="Comic Sans MS" panose="030F0702030302020204" pitchFamily="66" charset="0"/>
              </a:rPr>
              <a:t>peripheral vascular disease</a:t>
            </a:r>
            <a:r>
              <a:rPr lang="en-GB" altLang="en-US" sz="2400">
                <a:latin typeface="Comic Sans MS" panose="030F0702030302020204" pitchFamily="66" charset="0"/>
              </a:rPr>
              <a:t>. </a:t>
            </a:r>
          </a:p>
        </p:txBody>
      </p:sp>
      <p:pic>
        <p:nvPicPr>
          <p:cNvPr id="24580" name="Picture 3">
            <a:extLst>
              <a:ext uri="{FF2B5EF4-FFF2-40B4-BE49-F238E27FC236}">
                <a16:creationId xmlns:a16="http://schemas.microsoft.com/office/drawing/2014/main" id="{BBF94133-F5A5-4B28-A280-19036FE1766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66888" y="1238251"/>
            <a:ext cx="3175000"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2">
            <a:extLst>
              <a:ext uri="{FF2B5EF4-FFF2-40B4-BE49-F238E27FC236}">
                <a16:creationId xmlns:a16="http://schemas.microsoft.com/office/drawing/2014/main" id="{8AC4B8D2-C2CC-4669-9AA6-DCF57C6DF779}"/>
              </a:ext>
            </a:extLst>
          </p:cNvPr>
          <p:cNvSpPr>
            <a:spLocks noGrp="1"/>
          </p:cNvSpPr>
          <p:nvPr>
            <p:ph idx="1"/>
          </p:nvPr>
        </p:nvSpPr>
        <p:spPr>
          <a:xfrm>
            <a:off x="6697664" y="871539"/>
            <a:ext cx="3341687" cy="5305425"/>
          </a:xfrm>
        </p:spPr>
        <p:txBody>
          <a:bodyPr/>
          <a:lstStyle/>
          <a:p>
            <a:pPr marL="0" indent="0">
              <a:buNone/>
            </a:pPr>
            <a:r>
              <a:rPr lang="en-GB" altLang="en-US">
                <a:latin typeface="Comic Sans MS" panose="030F0702030302020204" pitchFamily="66" charset="0"/>
              </a:rPr>
              <a:t>The arteries to the legs are most commonly affected.</a:t>
            </a:r>
          </a:p>
          <a:p>
            <a:pPr marL="0" indent="0">
              <a:buNone/>
            </a:pPr>
            <a:endParaRPr lang="en-GB" altLang="en-US"/>
          </a:p>
        </p:txBody>
      </p:sp>
      <p:pic>
        <p:nvPicPr>
          <p:cNvPr id="25603" name="Picture 2" descr="http://www.efpia.eu/uploads/PVDschemaLR.jpg">
            <a:extLst>
              <a:ext uri="{FF2B5EF4-FFF2-40B4-BE49-F238E27FC236}">
                <a16:creationId xmlns:a16="http://schemas.microsoft.com/office/drawing/2014/main" id="{2E213A41-588A-4A58-8C50-A04AE4523F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4275" y="228600"/>
            <a:ext cx="33337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7AA033E9-A64C-41D4-9910-2C8B664A83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62901" y="3243263"/>
            <a:ext cx="244792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2DE08B6-A337-449E-AD5B-FA89404BECA4}"/>
              </a:ext>
            </a:extLst>
          </p:cNvPr>
          <p:cNvSpPr txBox="1">
            <a:spLocks noChangeArrowheads="1"/>
          </p:cNvSpPr>
          <p:nvPr/>
        </p:nvSpPr>
        <p:spPr bwMode="auto">
          <a:xfrm>
            <a:off x="1852613" y="4384676"/>
            <a:ext cx="5575300" cy="213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a:latin typeface="Comic Sans MS" panose="030F0702030302020204" pitchFamily="66" charset="0"/>
              </a:rPr>
              <a:t>Pain is experienced in the leg muscles due to a limited supply of oxygen.</a:t>
            </a:r>
          </a:p>
          <a:p>
            <a:pPr>
              <a:spcBef>
                <a:spcPct val="0"/>
              </a:spcBef>
              <a:buFontTx/>
              <a:buNone/>
            </a:pPr>
            <a:endParaRPr lang="en-GB"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B1071648-35E4-46A7-A455-95B53A6D1B14}"/>
              </a:ext>
            </a:extLst>
          </p:cNvPr>
          <p:cNvSpPr>
            <a:spLocks noGrp="1"/>
          </p:cNvSpPr>
          <p:nvPr>
            <p:ph type="title"/>
          </p:nvPr>
        </p:nvSpPr>
        <p:spPr>
          <a:xfrm>
            <a:off x="1595438" y="365126"/>
            <a:ext cx="7886700" cy="1325563"/>
          </a:xfrm>
        </p:spPr>
        <p:txBody>
          <a:bodyPr/>
          <a:lstStyle/>
          <a:p>
            <a:r>
              <a:rPr lang="en-GB" altLang="en-US">
                <a:latin typeface="Comic Sans MS" panose="030F0702030302020204" pitchFamily="66" charset="0"/>
              </a:rPr>
              <a:t>Deep vein thrombosis (DVT)</a:t>
            </a:r>
          </a:p>
        </p:txBody>
      </p:sp>
      <p:sp>
        <p:nvSpPr>
          <p:cNvPr id="26627" name="Content Placeholder 2">
            <a:extLst>
              <a:ext uri="{FF2B5EF4-FFF2-40B4-BE49-F238E27FC236}">
                <a16:creationId xmlns:a16="http://schemas.microsoft.com/office/drawing/2014/main" id="{0F941EBC-13E4-4DDD-BE09-0BB1073E01A5}"/>
              </a:ext>
            </a:extLst>
          </p:cNvPr>
          <p:cNvSpPr>
            <a:spLocks noGrp="1"/>
          </p:cNvSpPr>
          <p:nvPr>
            <p:ph idx="1"/>
          </p:nvPr>
        </p:nvSpPr>
        <p:spPr/>
        <p:txBody>
          <a:bodyPr/>
          <a:lstStyle/>
          <a:p>
            <a:pPr marL="0" indent="0">
              <a:buNone/>
            </a:pPr>
            <a:r>
              <a:rPr lang="en-GB" altLang="en-US">
                <a:latin typeface="Comic Sans MS" panose="030F0702030302020204" pitchFamily="66" charset="0"/>
              </a:rPr>
              <a:t>A deep vein thrombosis is a blood clot which forms in a vein, usually of the lower leg.</a:t>
            </a:r>
          </a:p>
        </p:txBody>
      </p:sp>
      <p:pic>
        <p:nvPicPr>
          <p:cNvPr id="26628" name="Picture 3">
            <a:extLst>
              <a:ext uri="{FF2B5EF4-FFF2-40B4-BE49-F238E27FC236}">
                <a16:creationId xmlns:a16="http://schemas.microsoft.com/office/drawing/2014/main" id="{071453A6-2100-4234-8EEE-64CFC755EB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01251" y="3256756"/>
            <a:ext cx="53340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E89F18A-A88A-4084-94DB-8B5148CB167C}"/>
              </a:ext>
            </a:extLst>
          </p:cNvPr>
          <p:cNvSpPr txBox="1">
            <a:spLocks noChangeArrowheads="1"/>
          </p:cNvSpPr>
          <p:nvPr/>
        </p:nvSpPr>
        <p:spPr bwMode="auto">
          <a:xfrm>
            <a:off x="7907338" y="3397250"/>
            <a:ext cx="381000" cy="8318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4800" b="1">
                <a:solidFill>
                  <a:srgbClr val="FF0000"/>
                </a:solidFill>
              </a:rPr>
              <a:t>?</a:t>
            </a:r>
          </a:p>
        </p:txBody>
      </p:sp>
      <p:sp>
        <p:nvSpPr>
          <p:cNvPr id="5" name="TextBox 4">
            <a:extLst>
              <a:ext uri="{FF2B5EF4-FFF2-40B4-BE49-F238E27FC236}">
                <a16:creationId xmlns:a16="http://schemas.microsoft.com/office/drawing/2014/main" id="{BD86C55A-1F97-4CA0-9B70-1000812297CA}"/>
              </a:ext>
            </a:extLst>
          </p:cNvPr>
          <p:cNvSpPr txBox="1">
            <a:spLocks noChangeArrowheads="1"/>
          </p:cNvSpPr>
          <p:nvPr/>
        </p:nvSpPr>
        <p:spPr bwMode="auto">
          <a:xfrm>
            <a:off x="8358188" y="3511550"/>
            <a:ext cx="20701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800">
                <a:solidFill>
                  <a:srgbClr val="FF0000"/>
                </a:solidFill>
                <a:latin typeface="Comic Sans MS" panose="030F0702030302020204" pitchFamily="66" charset="0"/>
              </a:rPr>
              <a:t>What evidence is there in the picture that this is a vein?</a:t>
            </a:r>
          </a:p>
        </p:txBody>
      </p:sp>
      <p:sp>
        <p:nvSpPr>
          <p:cNvPr id="6" name="TextBox 5">
            <a:extLst>
              <a:ext uri="{FF2B5EF4-FFF2-40B4-BE49-F238E27FC236}">
                <a16:creationId xmlns:a16="http://schemas.microsoft.com/office/drawing/2014/main" id="{353EA7BE-D4F2-4250-80E6-7B4F085BABDE}"/>
              </a:ext>
            </a:extLst>
          </p:cNvPr>
          <p:cNvSpPr txBox="1">
            <a:spLocks noChangeArrowheads="1"/>
          </p:cNvSpPr>
          <p:nvPr/>
        </p:nvSpPr>
        <p:spPr bwMode="auto">
          <a:xfrm>
            <a:off x="7907339" y="4638675"/>
            <a:ext cx="2327275" cy="368300"/>
          </a:xfrm>
          <a:prstGeom prst="rect">
            <a:avLst/>
          </a:prstGeom>
          <a:noFill/>
          <a:ln w="9525">
            <a:solidFill>
              <a:srgbClr val="6600C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800">
                <a:solidFill>
                  <a:srgbClr val="FF0000"/>
                </a:solidFill>
              </a:rPr>
              <a:t>ANSWER: the valve</a:t>
            </a:r>
          </a:p>
        </p:txBody>
      </p:sp>
      <p:pic>
        <p:nvPicPr>
          <p:cNvPr id="10" name="Picture 2" descr="http://netdoctor.cdnds.net/15/43/980x490/landscape-1445721373-g-post-thrombotic-syndrome-482216791.jpg">
            <a:extLst>
              <a:ext uri="{FF2B5EF4-FFF2-40B4-BE49-F238E27FC236}">
                <a16:creationId xmlns:a16="http://schemas.microsoft.com/office/drawing/2014/main" id="{C2F1E795-20F8-4164-AC1D-15FF8E8767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6351" y="5267326"/>
            <a:ext cx="3008313" cy="150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1"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par>
                          <p:cTn id="9" fill="hold" nodeType="afterGroup">
                            <p:stCondLst>
                              <p:cond delay="0"/>
                            </p:stCondLst>
                            <p:childTnLst>
                              <p:par>
                                <p:cTn id="10" presetID="8" presetClass="emph" presetSubtype="0" fill="hold" grpId="0" nodeType="afterEffect">
                                  <p:stCondLst>
                                    <p:cond delay="0"/>
                                  </p:stCondLst>
                                  <p:childTnLst>
                                    <p:animRot by="21600000">
                                      <p:cBhvr>
                                        <p:cTn id="11" dur="2000" fill="hold"/>
                                        <p:tgtEl>
                                          <p:spTgt spid="7">
                                            <p:bg/>
                                          </p:spTgt>
                                        </p:tgtEl>
                                        <p:attrNameLst>
                                          <p:attrName>r</p:attrName>
                                        </p:attrNameLst>
                                      </p:cBhvr>
                                    </p:animRot>
                                  </p:childTnLst>
                                </p:cTn>
                              </p:par>
                              <p:par>
                                <p:cTn id="12" presetID="8" presetClass="emph" presetSubtype="0" fill="hold" grpId="0" nodeType="withEffect">
                                  <p:stCondLst>
                                    <p:cond delay="0"/>
                                  </p:stCondLst>
                                  <p:childTnLst>
                                    <p:animRot by="21600000">
                                      <p:cBhvr>
                                        <p:cTn id="13" dur="2000" fill="hold"/>
                                        <p:tgtEl>
                                          <p:spTgt spid="7">
                                            <p:txEl>
                                              <p:pRg st="0" end="0"/>
                                            </p:txEl>
                                          </p:spTgt>
                                        </p:tgtEl>
                                        <p:attrNameLst>
                                          <p:attrName>r</p:attrName>
                                        </p:attrNameLst>
                                      </p:cBhvr>
                                    </p:animRot>
                                  </p:childTnLst>
                                </p:cTn>
                              </p:par>
                            </p:childTnLst>
                          </p:cTn>
                        </p:par>
                        <p:par>
                          <p:cTn id="14" fill="hold" nodeType="afterGroup">
                            <p:stCondLst>
                              <p:cond delay="2000"/>
                            </p:stCondLst>
                            <p:childTnLst>
                              <p:par>
                                <p:cTn id="15" presetID="27" presetClass="emph" presetSubtype="0" fill="remove" nodeType="afterEffect">
                                  <p:stCondLst>
                                    <p:cond delay="0"/>
                                  </p:stCondLst>
                                  <p:childTnLst>
                                    <p:animClr clrSpc="rgb" dir="cw">
                                      <p:cBhvr override="childStyle">
                                        <p:cTn id="16" dur="250" autoRev="1" fill="remove"/>
                                        <p:tgtEl>
                                          <p:spTgt spid="7">
                                            <p:txEl>
                                              <p:pRg st="0" end="0"/>
                                            </p:txEl>
                                          </p:spTgt>
                                        </p:tgtEl>
                                        <p:attrNameLst>
                                          <p:attrName>style.color</p:attrName>
                                        </p:attrNameLst>
                                      </p:cBhvr>
                                      <p:to>
                                        <a:schemeClr val="folHlink"/>
                                      </p:to>
                                    </p:animClr>
                                    <p:animClr clrSpc="rgb" dir="cw">
                                      <p:cBhvr>
                                        <p:cTn id="17" dur="250" autoRev="1" fill="remove"/>
                                        <p:tgtEl>
                                          <p:spTgt spid="7">
                                            <p:txEl>
                                              <p:pRg st="0" end="0"/>
                                            </p:txEl>
                                          </p:spTgt>
                                        </p:tgtEl>
                                        <p:attrNameLst>
                                          <p:attrName>fillcolor</p:attrName>
                                        </p:attrNameLst>
                                      </p:cBhvr>
                                      <p:to>
                                        <a:schemeClr val="folHlink"/>
                                      </p:to>
                                    </p:animClr>
                                    <p:set>
                                      <p:cBhvr>
                                        <p:cTn id="18" dur="250" autoRev="1" fill="remove"/>
                                        <p:tgtEl>
                                          <p:spTgt spid="7">
                                            <p:txEl>
                                              <p:pRg st="0" end="0"/>
                                            </p:txEl>
                                          </p:spTgt>
                                        </p:tgtEl>
                                        <p:attrNameLst>
                                          <p:attrName>fill.type</p:attrName>
                                        </p:attrNameLst>
                                      </p:cBhvr>
                                      <p:to>
                                        <p:strVal val="solid"/>
                                      </p:to>
                                    </p:set>
                                    <p:set>
                                      <p:cBhvr>
                                        <p:cTn id="19" dur="250" autoRev="1" fill="remove"/>
                                        <p:tgtEl>
                                          <p:spTgt spid="7">
                                            <p:txEl>
                                              <p:pRg st="0" end="0"/>
                                            </p:txEl>
                                          </p:spTgt>
                                        </p:tgtEl>
                                        <p:attrNameLst>
                                          <p:attrName>fill.on</p:attrName>
                                        </p:attrNameLst>
                                      </p:cBhvr>
                                      <p:to>
                                        <p:strVal val="true"/>
                                      </p:to>
                                    </p:set>
                                  </p:childTnLst>
                                </p:cTn>
                              </p:par>
                              <p:par>
                                <p:cTn id="20" presetID="1"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P spid="7" grpId="1" build="allAtOnce" animBg="1"/>
      <p:bldP spid="5" grpId="0"/>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2">
            <a:extLst>
              <a:ext uri="{FF2B5EF4-FFF2-40B4-BE49-F238E27FC236}">
                <a16:creationId xmlns:a16="http://schemas.microsoft.com/office/drawing/2014/main" id="{01A7907C-EFBD-4509-AD38-E91F222326C6}"/>
              </a:ext>
            </a:extLst>
          </p:cNvPr>
          <p:cNvSpPr>
            <a:spLocks noGrp="1"/>
          </p:cNvSpPr>
          <p:nvPr>
            <p:ph idx="1"/>
          </p:nvPr>
        </p:nvSpPr>
        <p:spPr>
          <a:xfrm>
            <a:off x="2081213" y="373064"/>
            <a:ext cx="7886700" cy="4351337"/>
          </a:xfrm>
        </p:spPr>
        <p:txBody>
          <a:bodyPr/>
          <a:lstStyle/>
          <a:p>
            <a:pPr marL="0" indent="0">
              <a:buNone/>
            </a:pPr>
            <a:r>
              <a:rPr lang="en-GB" altLang="en-US" sz="3600">
                <a:latin typeface="Comic Sans MS" panose="030F0702030302020204" pitchFamily="66" charset="0"/>
              </a:rPr>
              <a:t>DVT can cause swelling, and pain due to a lack of oxygen.</a:t>
            </a:r>
          </a:p>
        </p:txBody>
      </p:sp>
      <p:pic>
        <p:nvPicPr>
          <p:cNvPr id="27651" name="Picture 3">
            <a:extLst>
              <a:ext uri="{FF2B5EF4-FFF2-40B4-BE49-F238E27FC236}">
                <a16:creationId xmlns:a16="http://schemas.microsoft.com/office/drawing/2014/main" id="{ADFEE01F-A65C-4131-8236-DD1199BD218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79689" y="2435225"/>
            <a:ext cx="5972175"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E263556C-CE40-479B-AFAF-144A6343E72D}"/>
              </a:ext>
            </a:extLst>
          </p:cNvPr>
          <p:cNvSpPr>
            <a:spLocks noGrp="1"/>
          </p:cNvSpPr>
          <p:nvPr>
            <p:ph type="title"/>
          </p:nvPr>
        </p:nvSpPr>
        <p:spPr>
          <a:xfrm>
            <a:off x="1524000" y="85726"/>
            <a:ext cx="6364288" cy="557213"/>
          </a:xfrm>
        </p:spPr>
        <p:txBody>
          <a:bodyPr>
            <a:normAutofit fontScale="90000"/>
          </a:bodyPr>
          <a:lstStyle/>
          <a:p>
            <a:r>
              <a:rPr lang="en-GB" altLang="en-US" sz="3600">
                <a:latin typeface="Comic Sans MS" panose="030F0702030302020204" pitchFamily="66" charset="0"/>
              </a:rPr>
              <a:t>How do flight socks work?</a:t>
            </a:r>
          </a:p>
        </p:txBody>
      </p:sp>
      <p:sp>
        <p:nvSpPr>
          <p:cNvPr id="3" name="Content Placeholder 2">
            <a:extLst>
              <a:ext uri="{FF2B5EF4-FFF2-40B4-BE49-F238E27FC236}">
                <a16:creationId xmlns:a16="http://schemas.microsoft.com/office/drawing/2014/main" id="{EA676137-5EFB-407A-91EB-48A7983C235C}"/>
              </a:ext>
            </a:extLst>
          </p:cNvPr>
          <p:cNvSpPr>
            <a:spLocks noGrp="1"/>
          </p:cNvSpPr>
          <p:nvPr>
            <p:ph idx="1"/>
          </p:nvPr>
        </p:nvSpPr>
        <p:spPr>
          <a:xfrm>
            <a:off x="1681164" y="3284538"/>
            <a:ext cx="5100637" cy="1179512"/>
          </a:xfrm>
        </p:spPr>
        <p:txBody>
          <a:bodyPr/>
          <a:lstStyle/>
          <a:p>
            <a:pPr marL="0" indent="0">
              <a:buNone/>
            </a:pPr>
            <a:r>
              <a:rPr lang="en-GB" altLang="en-US" sz="2400"/>
              <a:t>And of course they are very fashionable…</a:t>
            </a:r>
          </a:p>
        </p:txBody>
      </p:sp>
      <p:pic>
        <p:nvPicPr>
          <p:cNvPr id="4" name="Picture 3">
            <a:extLst>
              <a:ext uri="{FF2B5EF4-FFF2-40B4-BE49-F238E27FC236}">
                <a16:creationId xmlns:a16="http://schemas.microsoft.com/office/drawing/2014/main" id="{4636C300-3F02-468C-A2E3-50E10DDED7F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73651" y="661988"/>
            <a:ext cx="5476875"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168129F7-3DB1-4711-9908-D839131CD78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87514" y="642938"/>
            <a:ext cx="3267075"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F15C6F77-1E8B-463A-AE3D-B2763DE19BB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87513" y="4283075"/>
            <a:ext cx="3128962"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9439D02B-88C0-4886-873E-56AFEAEE8EF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45051" y="4217988"/>
            <a:ext cx="3192463"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944871E6-5FB8-43A2-96F4-24CC207F125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255001" y="2871788"/>
            <a:ext cx="2322513"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4" descr="animated-aeroplane-image-0080">
            <a:extLst>
              <a:ext uri="{FF2B5EF4-FFF2-40B4-BE49-F238E27FC236}">
                <a16:creationId xmlns:a16="http://schemas.microsoft.com/office/drawing/2014/main" id="{210FF29F-3009-4B42-AC68-FB353BBB6D7F}"/>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734426" y="0"/>
            <a:ext cx="1368425"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4" descr="animated-aeroplane-image-0080">
            <a:extLst>
              <a:ext uri="{FF2B5EF4-FFF2-40B4-BE49-F238E27FC236}">
                <a16:creationId xmlns:a16="http://schemas.microsoft.com/office/drawing/2014/main" id="{0E8FF39B-FCEC-4901-B77D-AC2186C52632}"/>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366001" y="0"/>
            <a:ext cx="1368425"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100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3">
                                            <p:txEl>
                                              <p:pRg st="0" end="0"/>
                                            </p:txEl>
                                          </p:spTgt>
                                        </p:tgtEl>
                                      </p:cBhvr>
                                    </p:animEffect>
                                  </p:childTnLst>
                                </p:cTn>
                              </p:par>
                            </p:childTnLst>
                          </p:cTn>
                        </p:par>
                        <p:par>
                          <p:cTn id="18" fill="hold" nodeType="afterGroup">
                            <p:stCondLst>
                              <p:cond delay="1000"/>
                            </p:stCondLst>
                            <p:childTnLst>
                              <p:par>
                                <p:cTn id="19" presetID="53" presetClass="entr" presetSubtype="16"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par>
                          <p:cTn id="24" fill="hold" nodeType="afterGroup">
                            <p:stCondLst>
                              <p:cond delay="1500"/>
                            </p:stCondLst>
                            <p:childTnLst>
                              <p:par>
                                <p:cTn id="25" presetID="53" presetClass="entr" presetSubtype="16"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par>
                          <p:cTn id="30" fill="hold" nodeType="afterGroup">
                            <p:stCondLst>
                              <p:cond delay="2000"/>
                            </p:stCondLst>
                            <p:childTnLst>
                              <p:par>
                                <p:cTn id="31" presetID="53" presetClass="entr" presetSubtype="16"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D0342-4236-4813-890A-4A6ADB77C059}"/>
              </a:ext>
            </a:extLst>
          </p:cNvPr>
          <p:cNvSpPr>
            <a:spLocks noGrp="1"/>
          </p:cNvSpPr>
          <p:nvPr>
            <p:ph type="title"/>
          </p:nvPr>
        </p:nvSpPr>
        <p:spPr/>
        <p:txBody>
          <a:bodyPr/>
          <a:lstStyle/>
          <a:p>
            <a:r>
              <a:rPr lang="en-GB" dirty="0"/>
              <a:t>Key areas</a:t>
            </a:r>
          </a:p>
        </p:txBody>
      </p:sp>
      <p:sp>
        <p:nvSpPr>
          <p:cNvPr id="3" name="Content Placeholder 2">
            <a:extLst>
              <a:ext uri="{FF2B5EF4-FFF2-40B4-BE49-F238E27FC236}">
                <a16:creationId xmlns:a16="http://schemas.microsoft.com/office/drawing/2014/main" id="{29FCCC90-FE73-4582-8390-930356DCA3FC}"/>
              </a:ext>
            </a:extLst>
          </p:cNvPr>
          <p:cNvSpPr>
            <a:spLocks noGrp="1"/>
          </p:cNvSpPr>
          <p:nvPr>
            <p:ph idx="1"/>
          </p:nvPr>
        </p:nvSpPr>
        <p:spPr>
          <a:xfrm>
            <a:off x="1024127" y="2084832"/>
            <a:ext cx="9720073" cy="4023360"/>
          </a:xfrm>
        </p:spPr>
        <p:txBody>
          <a:bodyPr/>
          <a:lstStyle/>
          <a:p>
            <a:r>
              <a:rPr lang="en-GB" sz="3200" b="1" dirty="0">
                <a:solidFill>
                  <a:srgbClr val="C00000"/>
                </a:solidFill>
              </a:rPr>
              <a:t>2.7</a:t>
            </a:r>
          </a:p>
          <a:p>
            <a:r>
              <a:rPr lang="en-GB" sz="3200" b="1" dirty="0">
                <a:solidFill>
                  <a:srgbClr val="C00000"/>
                </a:solidFill>
              </a:rPr>
              <a:t>A)</a:t>
            </a:r>
          </a:p>
          <a:p>
            <a:r>
              <a:rPr lang="en-GB" dirty="0"/>
              <a:t>Process of atherosclerosis, its effect on arteries and blood pressure.</a:t>
            </a:r>
          </a:p>
          <a:p>
            <a:endParaRPr lang="en-GB" dirty="0"/>
          </a:p>
          <a:p>
            <a:r>
              <a:rPr lang="en-GB" dirty="0"/>
              <a:t>Atherosclerosis is the root case of various cardiovascular diseases (CVD)- angina, heart attack, stroke and peripheral vascular disease.</a:t>
            </a:r>
          </a:p>
        </p:txBody>
      </p:sp>
    </p:spTree>
    <p:extLst>
      <p:ext uri="{BB962C8B-B14F-4D97-AF65-F5344CB8AC3E}">
        <p14:creationId xmlns:p14="http://schemas.microsoft.com/office/powerpoint/2010/main" val="3995798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191F059A-DD24-4685-9A8A-0647CD904C77}"/>
              </a:ext>
            </a:extLst>
          </p:cNvPr>
          <p:cNvSpPr>
            <a:spLocks noGrp="1"/>
          </p:cNvSpPr>
          <p:nvPr>
            <p:ph type="title"/>
          </p:nvPr>
        </p:nvSpPr>
        <p:spPr>
          <a:xfrm>
            <a:off x="1524000" y="0"/>
            <a:ext cx="7550150" cy="889000"/>
          </a:xfrm>
        </p:spPr>
        <p:txBody>
          <a:bodyPr/>
          <a:lstStyle/>
          <a:p>
            <a:r>
              <a:rPr lang="en-GB" altLang="en-US" sz="4000">
                <a:latin typeface="Comic Sans MS" panose="030F0702030302020204" pitchFamily="66" charset="0"/>
              </a:rPr>
              <a:t>Pulmonary embolism</a:t>
            </a:r>
          </a:p>
        </p:txBody>
      </p:sp>
      <p:sp>
        <p:nvSpPr>
          <p:cNvPr id="3" name="Content Placeholder 2">
            <a:extLst>
              <a:ext uri="{FF2B5EF4-FFF2-40B4-BE49-F238E27FC236}">
                <a16:creationId xmlns:a16="http://schemas.microsoft.com/office/drawing/2014/main" id="{F23E906A-4E22-486D-B33C-C5B7286A3338}"/>
              </a:ext>
            </a:extLst>
          </p:cNvPr>
          <p:cNvSpPr>
            <a:spLocks noGrp="1"/>
          </p:cNvSpPr>
          <p:nvPr>
            <p:ph idx="1"/>
          </p:nvPr>
        </p:nvSpPr>
        <p:spPr>
          <a:xfrm>
            <a:off x="1524000" y="889001"/>
            <a:ext cx="9144000" cy="5554663"/>
          </a:xfrm>
        </p:spPr>
        <p:txBody>
          <a:bodyPr>
            <a:normAutofit/>
          </a:bodyPr>
          <a:lstStyle/>
          <a:p>
            <a:pPr marL="0" indent="0">
              <a:buNone/>
              <a:defRPr/>
            </a:pPr>
            <a:r>
              <a:rPr lang="en-GB" dirty="0">
                <a:latin typeface="Comic Sans MS" panose="030F0702030302020204" pitchFamily="66" charset="0"/>
              </a:rPr>
              <a:t>If DVT is not treated and a thrombus in the vein breaks free, a serious complication may arise…</a:t>
            </a:r>
          </a:p>
          <a:p>
            <a:pPr marL="0" indent="0">
              <a:buNone/>
              <a:defRPr/>
            </a:pPr>
            <a:endParaRPr lang="en-GB" dirty="0">
              <a:latin typeface="Comic Sans MS" panose="030F0702030302020204" pitchFamily="66" charset="0"/>
            </a:endParaRPr>
          </a:p>
          <a:p>
            <a:pPr marL="0" indent="0">
              <a:buNone/>
              <a:defRPr/>
            </a:pPr>
            <a:r>
              <a:rPr lang="en-GB" dirty="0">
                <a:latin typeface="Comic Sans MS" panose="030F0702030302020204" pitchFamily="66" charset="0"/>
              </a:rPr>
              <a:t>The embolus (blood clot) can take the following route:</a:t>
            </a:r>
          </a:p>
          <a:p>
            <a:pPr marL="0" indent="0">
              <a:buNone/>
              <a:defRPr/>
            </a:pPr>
            <a:r>
              <a:rPr lang="en-GB" sz="2800" dirty="0">
                <a:latin typeface="Comic Sans MS" panose="030F0702030302020204" pitchFamily="66" charset="0"/>
              </a:rPr>
              <a:t>vena cava 		heart (right side)		pulmonary artery</a:t>
            </a:r>
          </a:p>
          <a:p>
            <a:pPr marL="0" indent="0">
              <a:buNone/>
              <a:defRPr/>
            </a:pPr>
            <a:endParaRPr lang="en-GB" dirty="0">
              <a:latin typeface="Comic Sans MS" panose="030F0702030302020204" pitchFamily="66" charset="0"/>
            </a:endParaRPr>
          </a:p>
          <a:p>
            <a:pPr marL="0" indent="0">
              <a:buNone/>
              <a:defRPr/>
            </a:pPr>
            <a:r>
              <a:rPr lang="en-GB" dirty="0">
                <a:latin typeface="Comic Sans MS" panose="030F0702030302020204" pitchFamily="66" charset="0"/>
              </a:rPr>
              <a:t>It can then cause a blockage in</a:t>
            </a:r>
          </a:p>
          <a:p>
            <a:pPr marL="0" indent="0">
              <a:buNone/>
              <a:defRPr/>
            </a:pPr>
            <a:r>
              <a:rPr lang="en-GB" dirty="0">
                <a:latin typeface="Comic Sans MS" panose="030F0702030302020204" pitchFamily="66" charset="0"/>
              </a:rPr>
              <a:t>a small arterial branch.</a:t>
            </a:r>
          </a:p>
          <a:p>
            <a:pPr marL="0" indent="0">
              <a:buNone/>
              <a:defRPr/>
            </a:pPr>
            <a:endParaRPr lang="en-GB" dirty="0">
              <a:latin typeface="Comic Sans MS" panose="030F0702030302020204" pitchFamily="66" charset="0"/>
            </a:endParaRPr>
          </a:p>
          <a:p>
            <a:pPr marL="0" indent="0">
              <a:buNone/>
              <a:defRPr/>
            </a:pPr>
            <a:r>
              <a:rPr lang="en-GB" dirty="0">
                <a:latin typeface="Comic Sans MS" panose="030F0702030302020204" pitchFamily="66" charset="0"/>
              </a:rPr>
              <a:t>This is called a pulmonary</a:t>
            </a:r>
          </a:p>
          <a:p>
            <a:pPr marL="0" indent="0">
              <a:buNone/>
              <a:defRPr/>
            </a:pPr>
            <a:r>
              <a:rPr lang="en-GB" dirty="0">
                <a:latin typeface="Comic Sans MS" panose="030F0702030302020204" pitchFamily="66" charset="0"/>
              </a:rPr>
              <a:t>embolism.</a:t>
            </a:r>
          </a:p>
        </p:txBody>
      </p:sp>
      <p:cxnSp>
        <p:nvCxnSpPr>
          <p:cNvPr id="5" name="Straight Arrow Connector 4">
            <a:extLst>
              <a:ext uri="{FF2B5EF4-FFF2-40B4-BE49-F238E27FC236}">
                <a16:creationId xmlns:a16="http://schemas.microsoft.com/office/drawing/2014/main" id="{8AE369B4-2B8E-4AFD-846D-25F31F59F915}"/>
              </a:ext>
            </a:extLst>
          </p:cNvPr>
          <p:cNvCxnSpPr/>
          <p:nvPr/>
        </p:nvCxnSpPr>
        <p:spPr>
          <a:xfrm flipV="1">
            <a:off x="3232151" y="2819400"/>
            <a:ext cx="976313" cy="0"/>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cxnSp>
        <p:nvCxnSpPr>
          <p:cNvPr id="7" name="Straight Arrow Connector 6">
            <a:extLst>
              <a:ext uri="{FF2B5EF4-FFF2-40B4-BE49-F238E27FC236}">
                <a16:creationId xmlns:a16="http://schemas.microsoft.com/office/drawing/2014/main" id="{269FAECD-1683-4946-B01B-DE071EA11CAA}"/>
              </a:ext>
            </a:extLst>
          </p:cNvPr>
          <p:cNvCxnSpPr/>
          <p:nvPr/>
        </p:nvCxnSpPr>
        <p:spPr>
          <a:xfrm flipV="1">
            <a:off x="6918326" y="2838450"/>
            <a:ext cx="976313" cy="0"/>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pic>
        <p:nvPicPr>
          <p:cNvPr id="8" name="Picture 7">
            <a:extLst>
              <a:ext uri="{FF2B5EF4-FFF2-40B4-BE49-F238E27FC236}">
                <a16:creationId xmlns:a16="http://schemas.microsoft.com/office/drawing/2014/main" id="{297B1D64-735C-4D90-9162-837C8FCF3E2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40463" y="3357563"/>
            <a:ext cx="4267200"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nodeType="clickEffect">
                                  <p:stCondLst>
                                    <p:cond delay="0"/>
                                  </p:stCondLst>
                                  <p:iterate type="wd">
                                    <p:tmPct val="10000"/>
                                  </p:iterate>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1000" fill="hold"/>
                                        <p:tgtEl>
                                          <p:spTgt spid="3">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3">
                                            <p:txEl>
                                              <p:pRg st="2" end="2"/>
                                            </p:txEl>
                                          </p:spTgt>
                                        </p:tgtEl>
                                        <p:attrNameLst>
                                          <p:attrName>ppt_y</p:attrName>
                                        </p:attrNameLst>
                                      </p:cBhvr>
                                      <p:tavLst>
                                        <p:tav tm="0">
                                          <p:val>
                                            <p:strVal val="#ppt_y"/>
                                          </p:val>
                                        </p:tav>
                                        <p:tav tm="100000">
                                          <p:val>
                                            <p:strVal val="#ppt_y"/>
                                          </p:val>
                                        </p:tav>
                                      </p:tavLst>
                                    </p:anim>
                                    <p:anim calcmode="lin" valueType="num">
                                      <p:cBhvr>
                                        <p:cTn id="9" dur="1000" fill="hold"/>
                                        <p:tgtEl>
                                          <p:spTgt spid="3">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3">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3">
                                            <p:txEl>
                                              <p:pRg st="2" end="2"/>
                                            </p:txEl>
                                          </p:spTgt>
                                        </p:tgtEl>
                                      </p:cBhvr>
                                    </p:animEffect>
                                  </p:childTnLst>
                                </p:cTn>
                              </p:par>
                            </p:childTnLst>
                          </p:cTn>
                        </p:par>
                        <p:par>
                          <p:cTn id="12" fill="hold" nodeType="afterGroup">
                            <p:stCondLst>
                              <p:cond delay="2100"/>
                            </p:stCondLst>
                            <p:childTnLst>
                              <p:par>
                                <p:cTn id="13" presetID="41" presetClass="entr" presetSubtype="0" fill="hold" nodeType="afterEffect">
                                  <p:stCondLst>
                                    <p:cond delay="0"/>
                                  </p:stCondLst>
                                  <p:iterate type="wd">
                                    <p:tmPct val="10000"/>
                                  </p:iterate>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p:cTn id="15" dur="1000" fill="hold"/>
                                        <p:tgtEl>
                                          <p:spTgt spid="3">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
                                          </p:val>
                                        </p:tav>
                                        <p:tav tm="100000">
                                          <p:val>
                                            <p:strVal val="#ppt_y"/>
                                          </p:val>
                                        </p:tav>
                                      </p:tavLst>
                                    </p:anim>
                                    <p:anim calcmode="lin" valueType="num">
                                      <p:cBhvr>
                                        <p:cTn id="17" dur="1000" fill="hold"/>
                                        <p:tgtEl>
                                          <p:spTgt spid="3">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8" dur="1000" fill="hold"/>
                                        <p:tgtEl>
                                          <p:spTgt spid="3">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9" dur="1000" tmFilter="0,0; .5, 1; 1, 1"/>
                                        <p:tgtEl>
                                          <p:spTgt spid="3">
                                            <p:txEl>
                                              <p:pRg st="3" end="3"/>
                                            </p:txEl>
                                          </p:spTgt>
                                        </p:tgtEl>
                                      </p:cBhvr>
                                    </p:animEffect>
                                  </p:childTnLst>
                                </p:cTn>
                              </p:par>
                              <p:par>
                                <p:cTn id="20" presetID="2" presetClass="entr" presetSubtype="8" fill="hold" nodeType="withEffect">
                                  <p:stCondLst>
                                    <p:cond delay="40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0-#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100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0-#ppt_w/2"/>
                                          </p:val>
                                        </p:tav>
                                        <p:tav tm="100000">
                                          <p:val>
                                            <p:strVal val="#ppt_x"/>
                                          </p:val>
                                        </p:tav>
                                      </p:tavLst>
                                    </p:anim>
                                    <p:anim calcmode="lin" valueType="num">
                                      <p:cBhvr additive="base">
                                        <p:cTn id="27" dur="500" fill="hold"/>
                                        <p:tgtEl>
                                          <p:spTgt spid="7"/>
                                        </p:tgtEl>
                                        <p:attrNameLst>
                                          <p:attrName>ppt_y</p:attrName>
                                        </p:attrNameLst>
                                      </p:cBhvr>
                                      <p:tavLst>
                                        <p:tav tm="0">
                                          <p:val>
                                            <p:strVal val="#ppt_y"/>
                                          </p:val>
                                        </p:tav>
                                        <p:tav tm="100000">
                                          <p:val>
                                            <p:strVal val="#ppt_y"/>
                                          </p:val>
                                        </p:tav>
                                      </p:tavLst>
                                    </p:anim>
                                  </p:childTnLst>
                                </p:cTn>
                              </p:par>
                            </p:childTnLst>
                          </p:cTn>
                        </p:par>
                        <p:par>
                          <p:cTn id="28" fill="hold" nodeType="afterGroup">
                            <p:stCondLst>
                              <p:cond delay="3900"/>
                            </p:stCondLst>
                            <p:childTnLst>
                              <p:par>
                                <p:cTn id="29" presetID="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41" presetClass="entr" presetSubtype="0" fill="hold" nodeType="clickEffect">
                                  <p:stCondLst>
                                    <p:cond delay="0"/>
                                  </p:stCondLst>
                                  <p:iterate type="wd">
                                    <p:tmPct val="10000"/>
                                  </p:iterate>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p:cTn id="35" dur="1000" fill="hold"/>
                                        <p:tgtEl>
                                          <p:spTgt spid="3">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
                                          </p:val>
                                        </p:tav>
                                        <p:tav tm="100000">
                                          <p:val>
                                            <p:strVal val="#ppt_y"/>
                                          </p:val>
                                        </p:tav>
                                      </p:tavLst>
                                    </p:anim>
                                    <p:anim calcmode="lin" valueType="num">
                                      <p:cBhvr>
                                        <p:cTn id="37" dur="1000" fill="hold"/>
                                        <p:tgtEl>
                                          <p:spTgt spid="3">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8" dur="1000" fill="hold"/>
                                        <p:tgtEl>
                                          <p:spTgt spid="3">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9" dur="1000" tmFilter="0,0; .5, 1; 1, 1"/>
                                        <p:tgtEl>
                                          <p:spTgt spid="3">
                                            <p:txEl>
                                              <p:pRg st="5" end="5"/>
                                            </p:txEl>
                                          </p:spTgt>
                                        </p:tgtEl>
                                      </p:cBhvr>
                                    </p:animEffect>
                                  </p:childTnLst>
                                </p:cTn>
                              </p:par>
                            </p:childTnLst>
                          </p:cTn>
                        </p:par>
                        <p:par>
                          <p:cTn id="40" fill="hold" nodeType="afterGroup">
                            <p:stCondLst>
                              <p:cond delay="1600"/>
                            </p:stCondLst>
                            <p:childTnLst>
                              <p:par>
                                <p:cTn id="41" presetID="41" presetClass="entr" presetSubtype="0" fill="hold" nodeType="afterEffect">
                                  <p:stCondLst>
                                    <p:cond delay="0"/>
                                  </p:stCondLst>
                                  <p:iterate type="wd">
                                    <p:tmPct val="10000"/>
                                  </p:iterate>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p:cTn id="43" dur="1000" fill="hold"/>
                                        <p:tgtEl>
                                          <p:spTgt spid="3">
                                            <p:txEl>
                                              <p:pRg st="6" end="6"/>
                                            </p:txEl>
                                          </p:spTgt>
                                        </p:tgtEl>
                                        <p:attrNameLst>
                                          <p:attrName>ppt_x</p:attrName>
                                        </p:attrNameLst>
                                      </p:cBhvr>
                                      <p:tavLst>
                                        <p:tav tm="0">
                                          <p:val>
                                            <p:strVal val="#ppt_x"/>
                                          </p:val>
                                        </p:tav>
                                        <p:tav tm="50000">
                                          <p:val>
                                            <p:strVal val="#ppt_x+.1"/>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
                                          </p:val>
                                        </p:tav>
                                        <p:tav tm="100000">
                                          <p:val>
                                            <p:strVal val="#ppt_y"/>
                                          </p:val>
                                        </p:tav>
                                      </p:tavLst>
                                    </p:anim>
                                    <p:anim calcmode="lin" valueType="num">
                                      <p:cBhvr>
                                        <p:cTn id="45" dur="1000" fill="hold"/>
                                        <p:tgtEl>
                                          <p:spTgt spid="3">
                                            <p:txEl>
                                              <p:pRg st="6" end="6"/>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6" dur="1000" fill="hold"/>
                                        <p:tgtEl>
                                          <p:spTgt spid="3">
                                            <p:txEl>
                                              <p:pRg st="6" end="6"/>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7" dur="1000" tmFilter="0,0; .5, 1; 1, 1"/>
                                        <p:tgtEl>
                                          <p:spTgt spid="3">
                                            <p:txEl>
                                              <p:pRg st="6" end="6"/>
                                            </p:txEl>
                                          </p:spTgt>
                                        </p:tgtEl>
                                      </p:cBhvr>
                                    </p:animEffect>
                                  </p:childTnLst>
                                </p:cTn>
                              </p:par>
                            </p:childTnLst>
                          </p:cTn>
                        </p:par>
                        <p:par>
                          <p:cTn id="48" fill="hold" nodeType="afterGroup">
                            <p:stCondLst>
                              <p:cond delay="3000"/>
                            </p:stCondLst>
                            <p:childTnLst>
                              <p:par>
                                <p:cTn id="49" presetID="41" presetClass="entr" presetSubtype="0" fill="hold" nodeType="afterEffect">
                                  <p:stCondLst>
                                    <p:cond delay="0"/>
                                  </p:stCondLst>
                                  <p:iterate type="wd">
                                    <p:tmPct val="10000"/>
                                  </p:iterate>
                                  <p:childTnLst>
                                    <p:set>
                                      <p:cBhvr>
                                        <p:cTn id="50" dur="1" fill="hold">
                                          <p:stCondLst>
                                            <p:cond delay="0"/>
                                          </p:stCondLst>
                                        </p:cTn>
                                        <p:tgtEl>
                                          <p:spTgt spid="3">
                                            <p:txEl>
                                              <p:pRg st="8" end="8"/>
                                            </p:txEl>
                                          </p:spTgt>
                                        </p:tgtEl>
                                        <p:attrNameLst>
                                          <p:attrName>style.visibility</p:attrName>
                                        </p:attrNameLst>
                                      </p:cBhvr>
                                      <p:to>
                                        <p:strVal val="visible"/>
                                      </p:to>
                                    </p:set>
                                    <p:anim calcmode="lin" valueType="num">
                                      <p:cBhvr>
                                        <p:cTn id="51" dur="1000" fill="hold"/>
                                        <p:tgtEl>
                                          <p:spTgt spid="3">
                                            <p:txEl>
                                              <p:pRg st="8" end="8"/>
                                            </p:txEl>
                                          </p:spTgt>
                                        </p:tgtEl>
                                        <p:attrNameLst>
                                          <p:attrName>ppt_x</p:attrName>
                                        </p:attrNameLst>
                                      </p:cBhvr>
                                      <p:tavLst>
                                        <p:tav tm="0">
                                          <p:val>
                                            <p:strVal val="#ppt_x"/>
                                          </p:val>
                                        </p:tav>
                                        <p:tav tm="50000">
                                          <p:val>
                                            <p:strVal val="#ppt_x+.1"/>
                                          </p:val>
                                        </p:tav>
                                        <p:tav tm="100000">
                                          <p:val>
                                            <p:strVal val="#ppt_x"/>
                                          </p:val>
                                        </p:tav>
                                      </p:tavLst>
                                    </p:anim>
                                    <p:anim calcmode="lin" valueType="num">
                                      <p:cBhvr>
                                        <p:cTn id="52" dur="1000" fill="hold"/>
                                        <p:tgtEl>
                                          <p:spTgt spid="3">
                                            <p:txEl>
                                              <p:pRg st="8" end="8"/>
                                            </p:txEl>
                                          </p:spTgt>
                                        </p:tgtEl>
                                        <p:attrNameLst>
                                          <p:attrName>ppt_y</p:attrName>
                                        </p:attrNameLst>
                                      </p:cBhvr>
                                      <p:tavLst>
                                        <p:tav tm="0">
                                          <p:val>
                                            <p:strVal val="#ppt_y"/>
                                          </p:val>
                                        </p:tav>
                                        <p:tav tm="100000">
                                          <p:val>
                                            <p:strVal val="#ppt_y"/>
                                          </p:val>
                                        </p:tav>
                                      </p:tavLst>
                                    </p:anim>
                                    <p:anim calcmode="lin" valueType="num">
                                      <p:cBhvr>
                                        <p:cTn id="53" dur="1000" fill="hold"/>
                                        <p:tgtEl>
                                          <p:spTgt spid="3">
                                            <p:txEl>
                                              <p:pRg st="8" end="8"/>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4" dur="1000" fill="hold"/>
                                        <p:tgtEl>
                                          <p:spTgt spid="3">
                                            <p:txEl>
                                              <p:pRg st="8" end="8"/>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5" dur="1000" tmFilter="0,0; .5, 1; 1, 1"/>
                                        <p:tgtEl>
                                          <p:spTgt spid="3">
                                            <p:txEl>
                                              <p:pRg st="8" end="8"/>
                                            </p:txEl>
                                          </p:spTgt>
                                        </p:tgtEl>
                                      </p:cBhvr>
                                    </p:animEffect>
                                  </p:childTnLst>
                                </p:cTn>
                              </p:par>
                            </p:childTnLst>
                          </p:cTn>
                        </p:par>
                        <p:par>
                          <p:cTn id="56" fill="hold" nodeType="afterGroup">
                            <p:stCondLst>
                              <p:cond delay="4400"/>
                            </p:stCondLst>
                            <p:childTnLst>
                              <p:par>
                                <p:cTn id="57" presetID="41" presetClass="entr" presetSubtype="0" fill="hold" nodeType="afterEffect">
                                  <p:stCondLst>
                                    <p:cond delay="0"/>
                                  </p:stCondLst>
                                  <p:iterate type="wd">
                                    <p:tmPct val="10000"/>
                                  </p:iterate>
                                  <p:childTnLst>
                                    <p:set>
                                      <p:cBhvr>
                                        <p:cTn id="58" dur="1" fill="hold">
                                          <p:stCondLst>
                                            <p:cond delay="0"/>
                                          </p:stCondLst>
                                        </p:cTn>
                                        <p:tgtEl>
                                          <p:spTgt spid="3">
                                            <p:txEl>
                                              <p:pRg st="9" end="9"/>
                                            </p:txEl>
                                          </p:spTgt>
                                        </p:tgtEl>
                                        <p:attrNameLst>
                                          <p:attrName>style.visibility</p:attrName>
                                        </p:attrNameLst>
                                      </p:cBhvr>
                                      <p:to>
                                        <p:strVal val="visible"/>
                                      </p:to>
                                    </p:set>
                                    <p:anim calcmode="lin" valueType="num">
                                      <p:cBhvr>
                                        <p:cTn id="59" dur="1000" fill="hold"/>
                                        <p:tgtEl>
                                          <p:spTgt spid="3">
                                            <p:txEl>
                                              <p:pRg st="9" end="9"/>
                                            </p:txEl>
                                          </p:spTgt>
                                        </p:tgtEl>
                                        <p:attrNameLst>
                                          <p:attrName>ppt_x</p:attrName>
                                        </p:attrNameLst>
                                      </p:cBhvr>
                                      <p:tavLst>
                                        <p:tav tm="0">
                                          <p:val>
                                            <p:strVal val="#ppt_x"/>
                                          </p:val>
                                        </p:tav>
                                        <p:tav tm="50000">
                                          <p:val>
                                            <p:strVal val="#ppt_x+.1"/>
                                          </p:val>
                                        </p:tav>
                                        <p:tav tm="100000">
                                          <p:val>
                                            <p:strVal val="#ppt_x"/>
                                          </p:val>
                                        </p:tav>
                                      </p:tavLst>
                                    </p:anim>
                                    <p:anim calcmode="lin" valueType="num">
                                      <p:cBhvr>
                                        <p:cTn id="60" dur="1000" fill="hold"/>
                                        <p:tgtEl>
                                          <p:spTgt spid="3">
                                            <p:txEl>
                                              <p:pRg st="9" end="9"/>
                                            </p:txEl>
                                          </p:spTgt>
                                        </p:tgtEl>
                                        <p:attrNameLst>
                                          <p:attrName>ppt_y</p:attrName>
                                        </p:attrNameLst>
                                      </p:cBhvr>
                                      <p:tavLst>
                                        <p:tav tm="0">
                                          <p:val>
                                            <p:strVal val="#ppt_y"/>
                                          </p:val>
                                        </p:tav>
                                        <p:tav tm="100000">
                                          <p:val>
                                            <p:strVal val="#ppt_y"/>
                                          </p:val>
                                        </p:tav>
                                      </p:tavLst>
                                    </p:anim>
                                    <p:anim calcmode="lin" valueType="num">
                                      <p:cBhvr>
                                        <p:cTn id="61" dur="1000" fill="hold"/>
                                        <p:tgtEl>
                                          <p:spTgt spid="3">
                                            <p:txEl>
                                              <p:pRg st="9" end="9"/>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2" dur="1000" fill="hold"/>
                                        <p:tgtEl>
                                          <p:spTgt spid="3">
                                            <p:txEl>
                                              <p:pRg st="9" end="9"/>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3" dur="1000" tmFilter="0,0; .5, 1; 1, 1"/>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995A7-1FCD-43AA-B368-5F4CD30DF620}"/>
              </a:ext>
            </a:extLst>
          </p:cNvPr>
          <p:cNvSpPr>
            <a:spLocks noGrp="1"/>
          </p:cNvSpPr>
          <p:nvPr>
            <p:ph type="title"/>
          </p:nvPr>
        </p:nvSpPr>
        <p:spPr/>
        <p:txBody>
          <a:bodyPr>
            <a:normAutofit/>
          </a:bodyPr>
          <a:lstStyle/>
          <a:p>
            <a:pPr>
              <a:defRPr/>
            </a:pPr>
            <a:r>
              <a:rPr lang="en-GB" sz="2800" dirty="0">
                <a:latin typeface="Comic Sans MS" panose="030F0702030302020204" pitchFamily="66" charset="0"/>
                <a:ea typeface="+mn-ea"/>
                <a:cs typeface="+mn-cs"/>
              </a:rPr>
              <a:t>Symptoms can include:</a:t>
            </a:r>
          </a:p>
        </p:txBody>
      </p:sp>
      <p:sp>
        <p:nvSpPr>
          <p:cNvPr id="30723" name="Content Placeholder 2">
            <a:extLst>
              <a:ext uri="{FF2B5EF4-FFF2-40B4-BE49-F238E27FC236}">
                <a16:creationId xmlns:a16="http://schemas.microsoft.com/office/drawing/2014/main" id="{3DDF282F-34D4-4A69-BB28-D9E96977E1D3}"/>
              </a:ext>
            </a:extLst>
          </p:cNvPr>
          <p:cNvSpPr>
            <a:spLocks noGrp="1"/>
          </p:cNvSpPr>
          <p:nvPr>
            <p:ph idx="1"/>
          </p:nvPr>
        </p:nvSpPr>
        <p:spPr/>
        <p:txBody>
          <a:bodyPr/>
          <a:lstStyle/>
          <a:p>
            <a:r>
              <a:rPr lang="en-GB" altLang="en-US">
                <a:latin typeface="Comic Sans MS" panose="030F0702030302020204" pitchFamily="66" charset="0"/>
              </a:rPr>
              <a:t>Chest pain</a:t>
            </a:r>
          </a:p>
          <a:p>
            <a:r>
              <a:rPr lang="en-GB" altLang="en-US">
                <a:latin typeface="Comic Sans MS" panose="030F0702030302020204" pitchFamily="66" charset="0"/>
              </a:rPr>
              <a:t>Breathing difficulties</a:t>
            </a:r>
          </a:p>
          <a:p>
            <a:r>
              <a:rPr lang="en-GB" altLang="en-US">
                <a:latin typeface="Comic Sans MS" panose="030F0702030302020204" pitchFamily="66" charset="0"/>
              </a:rPr>
              <a:t>Palpitations</a:t>
            </a:r>
          </a:p>
        </p:txBody>
      </p:sp>
      <p:sp>
        <p:nvSpPr>
          <p:cNvPr id="30724" name="AutoShape 2" descr="Image result for chest pain bhf">
            <a:extLst>
              <a:ext uri="{FF2B5EF4-FFF2-40B4-BE49-F238E27FC236}">
                <a16:creationId xmlns:a16="http://schemas.microsoft.com/office/drawing/2014/main" id="{0D52FC90-34FC-4411-AF6E-9D9053ADD76C}"/>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pic>
        <p:nvPicPr>
          <p:cNvPr id="30725" name="Picture 4">
            <a:extLst>
              <a:ext uri="{FF2B5EF4-FFF2-40B4-BE49-F238E27FC236}">
                <a16:creationId xmlns:a16="http://schemas.microsoft.com/office/drawing/2014/main" id="{2F6A9149-7395-4034-8DF9-29ED18F828C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52750" y="3586163"/>
            <a:ext cx="6121400"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E2410-CD47-4A0D-841D-1A2FB1DCDD37}"/>
              </a:ext>
            </a:extLst>
          </p:cNvPr>
          <p:cNvSpPr>
            <a:spLocks noGrp="1"/>
          </p:cNvSpPr>
          <p:nvPr>
            <p:ph type="title"/>
          </p:nvPr>
        </p:nvSpPr>
        <p:spPr/>
        <p:txBody>
          <a:bodyPr>
            <a:normAutofit/>
          </a:bodyPr>
          <a:lstStyle/>
          <a:p>
            <a:r>
              <a:rPr lang="en-GB" sz="4000" dirty="0"/>
              <a:t>Pulmonary embolisms shown in chest </a:t>
            </a:r>
            <a:r>
              <a:rPr lang="en-GB" sz="4000" dirty="0" err="1"/>
              <a:t>xray</a:t>
            </a:r>
            <a:endParaRPr lang="en-GB" sz="4000" dirty="0"/>
          </a:p>
        </p:txBody>
      </p:sp>
      <p:pic>
        <p:nvPicPr>
          <p:cNvPr id="8" name="Content Placeholder 7">
            <a:extLst>
              <a:ext uri="{FF2B5EF4-FFF2-40B4-BE49-F238E27FC236}">
                <a16:creationId xmlns:a16="http://schemas.microsoft.com/office/drawing/2014/main" id="{9CECD6D9-0FB9-4938-9E08-85F74B049B56}"/>
              </a:ext>
            </a:extLst>
          </p:cNvPr>
          <p:cNvPicPr>
            <a:picLocks noGrp="1" noChangeAspect="1"/>
          </p:cNvPicPr>
          <p:nvPr>
            <p:ph idx="1"/>
          </p:nvPr>
        </p:nvPicPr>
        <p:blipFill>
          <a:blip r:embed="rId2"/>
          <a:stretch>
            <a:fillRect/>
          </a:stretch>
        </p:blipFill>
        <p:spPr>
          <a:xfrm>
            <a:off x="1901571" y="2286000"/>
            <a:ext cx="7964995" cy="4022725"/>
          </a:xfrm>
          <a:prstGeom prst="rect">
            <a:avLst/>
          </a:prstGeom>
        </p:spPr>
      </p:pic>
    </p:spTree>
    <p:extLst>
      <p:ext uri="{BB962C8B-B14F-4D97-AF65-F5344CB8AC3E}">
        <p14:creationId xmlns:p14="http://schemas.microsoft.com/office/powerpoint/2010/main" val="13727252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098277-665D-43D1-87A5-9740C2DBE591}"/>
              </a:ext>
            </a:extLst>
          </p:cNvPr>
          <p:cNvPicPr>
            <a:picLocks noChangeAspect="1"/>
          </p:cNvPicPr>
          <p:nvPr/>
        </p:nvPicPr>
        <p:blipFill>
          <a:blip r:embed="rId2"/>
          <a:stretch>
            <a:fillRect/>
          </a:stretch>
        </p:blipFill>
        <p:spPr>
          <a:xfrm>
            <a:off x="2351584" y="548680"/>
            <a:ext cx="7089534" cy="5904656"/>
          </a:xfrm>
          <a:prstGeom prst="rect">
            <a:avLst/>
          </a:prstGeom>
        </p:spPr>
      </p:pic>
    </p:spTree>
    <p:extLst>
      <p:ext uri="{BB962C8B-B14F-4D97-AF65-F5344CB8AC3E}">
        <p14:creationId xmlns:p14="http://schemas.microsoft.com/office/powerpoint/2010/main" val="12399117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D0342-4236-4813-890A-4A6ADB77C059}"/>
              </a:ext>
            </a:extLst>
          </p:cNvPr>
          <p:cNvSpPr>
            <a:spLocks noGrp="1"/>
          </p:cNvSpPr>
          <p:nvPr>
            <p:ph type="title"/>
          </p:nvPr>
        </p:nvSpPr>
        <p:spPr/>
        <p:txBody>
          <a:bodyPr/>
          <a:lstStyle/>
          <a:p>
            <a:r>
              <a:rPr lang="en-GB" dirty="0"/>
              <a:t>Key areas</a:t>
            </a:r>
          </a:p>
        </p:txBody>
      </p:sp>
      <p:sp>
        <p:nvSpPr>
          <p:cNvPr id="3" name="Content Placeholder 2">
            <a:extLst>
              <a:ext uri="{FF2B5EF4-FFF2-40B4-BE49-F238E27FC236}">
                <a16:creationId xmlns:a16="http://schemas.microsoft.com/office/drawing/2014/main" id="{29FCCC90-FE73-4582-8390-930356DCA3FC}"/>
              </a:ext>
            </a:extLst>
          </p:cNvPr>
          <p:cNvSpPr>
            <a:spLocks noGrp="1"/>
          </p:cNvSpPr>
          <p:nvPr>
            <p:ph idx="1"/>
          </p:nvPr>
        </p:nvSpPr>
        <p:spPr>
          <a:xfrm>
            <a:off x="1024127" y="1850915"/>
            <a:ext cx="10459036" cy="4603047"/>
          </a:xfrm>
        </p:spPr>
        <p:txBody>
          <a:bodyPr>
            <a:normAutofit fontScale="85000" lnSpcReduction="20000"/>
          </a:bodyPr>
          <a:lstStyle/>
          <a:p>
            <a:r>
              <a:rPr lang="en-GB" sz="3200" b="1" dirty="0">
                <a:solidFill>
                  <a:srgbClr val="C00000"/>
                </a:solidFill>
              </a:rPr>
              <a:t>2.7</a:t>
            </a:r>
          </a:p>
          <a:p>
            <a:r>
              <a:rPr lang="en-GB" sz="3200" b="1" dirty="0">
                <a:solidFill>
                  <a:srgbClr val="C00000"/>
                </a:solidFill>
              </a:rPr>
              <a:t>D) </a:t>
            </a:r>
            <a:r>
              <a:rPr lang="en-GB" sz="2400" b="1" dirty="0"/>
              <a:t>Control of cholesterol levels in the body.</a:t>
            </a:r>
          </a:p>
          <a:p>
            <a:pPr>
              <a:buFont typeface="Arial" panose="020B0604020202020204" pitchFamily="34" charset="0"/>
              <a:buChar char="•"/>
            </a:pPr>
            <a:r>
              <a:rPr lang="en-GB" sz="2400" dirty="0"/>
              <a:t>Cholesterol is a type of lipid found in the cell membrane. It is also used to make the sex hormones- testosterone, oestrogen and progesterone.</a:t>
            </a:r>
          </a:p>
          <a:p>
            <a:pPr>
              <a:buFont typeface="Arial" panose="020B0604020202020204" pitchFamily="34" charset="0"/>
              <a:buChar char="•"/>
            </a:pPr>
            <a:r>
              <a:rPr lang="en-GB" sz="2400" dirty="0"/>
              <a:t>Cholesterol is synthesised by all cells, although 25% of total production takes place in the liver. A diet high in saturated fats or cholesterol causes an increase in cholesterol levels in the blood.</a:t>
            </a:r>
          </a:p>
          <a:p>
            <a:pPr>
              <a:buFont typeface="Arial" panose="020B0604020202020204" pitchFamily="34" charset="0"/>
              <a:buChar char="•"/>
            </a:pPr>
            <a:r>
              <a:rPr lang="en-GB" sz="2400" dirty="0"/>
              <a:t>Roles of high density lipoproteins (HDL) and low density lipoproteins (LDL).</a:t>
            </a:r>
          </a:p>
          <a:p>
            <a:pPr>
              <a:buFont typeface="Arial" panose="020B0604020202020204" pitchFamily="34" charset="0"/>
              <a:buChar char="•"/>
            </a:pPr>
            <a:r>
              <a:rPr lang="en-GB" sz="2400" dirty="0"/>
              <a:t>LDL receptors, negative feedback control and atheroma formation.</a:t>
            </a:r>
          </a:p>
          <a:p>
            <a:pPr>
              <a:buFont typeface="Arial" panose="020B0604020202020204" pitchFamily="34" charset="0"/>
              <a:buChar char="•"/>
            </a:pPr>
            <a:r>
              <a:rPr lang="en-GB" sz="2400" dirty="0"/>
              <a:t>Ratios if HDL to LDL in maintaining health</a:t>
            </a:r>
          </a:p>
          <a:p>
            <a:pPr>
              <a:buFont typeface="Arial" panose="020B0604020202020204" pitchFamily="34" charset="0"/>
              <a:buChar char="•"/>
            </a:pPr>
            <a:r>
              <a:rPr lang="en-GB" sz="2400" dirty="0"/>
              <a:t>The benefits of physical activity and a low fat diet.</a:t>
            </a:r>
          </a:p>
          <a:p>
            <a:pPr>
              <a:buFont typeface="Arial" panose="020B0604020202020204" pitchFamily="34" charset="0"/>
              <a:buChar char="•"/>
            </a:pPr>
            <a:r>
              <a:rPr lang="en-GB" sz="2400" dirty="0"/>
              <a:t>Reducing blood cholesterol through prescribed medications.</a:t>
            </a:r>
          </a:p>
          <a:p>
            <a:endParaRPr lang="en-GB" sz="3200" b="1" dirty="0">
              <a:solidFill>
                <a:srgbClr val="C00000"/>
              </a:solidFill>
            </a:endParaRPr>
          </a:p>
        </p:txBody>
      </p:sp>
    </p:spTree>
    <p:extLst>
      <p:ext uri="{BB962C8B-B14F-4D97-AF65-F5344CB8AC3E}">
        <p14:creationId xmlns:p14="http://schemas.microsoft.com/office/powerpoint/2010/main" val="13159319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B111B-1F6D-46D6-B8F2-F4B33AB8555B}"/>
              </a:ext>
            </a:extLst>
          </p:cNvPr>
          <p:cNvSpPr>
            <a:spLocks noGrp="1"/>
          </p:cNvSpPr>
          <p:nvPr>
            <p:ph type="title"/>
          </p:nvPr>
        </p:nvSpPr>
        <p:spPr/>
        <p:txBody>
          <a:bodyPr>
            <a:normAutofit/>
          </a:bodyPr>
          <a:lstStyle/>
          <a:p>
            <a:r>
              <a:rPr lang="en-GB" sz="6000" b="1" dirty="0">
                <a:solidFill>
                  <a:srgbClr val="FFC000"/>
                </a:solidFill>
              </a:rPr>
              <a:t>cholesterol</a:t>
            </a:r>
          </a:p>
        </p:txBody>
      </p:sp>
      <p:sp>
        <p:nvSpPr>
          <p:cNvPr id="3" name="Content Placeholder 2">
            <a:extLst>
              <a:ext uri="{FF2B5EF4-FFF2-40B4-BE49-F238E27FC236}">
                <a16:creationId xmlns:a16="http://schemas.microsoft.com/office/drawing/2014/main" id="{1FD4E40C-CABD-4C8D-97EB-D50119E95329}"/>
              </a:ext>
            </a:extLst>
          </p:cNvPr>
          <p:cNvSpPr>
            <a:spLocks noGrp="1"/>
          </p:cNvSpPr>
          <p:nvPr>
            <p:ph idx="1"/>
          </p:nvPr>
        </p:nvSpPr>
        <p:spPr>
          <a:xfrm>
            <a:off x="1024128" y="1839858"/>
            <a:ext cx="9720073" cy="4432926"/>
          </a:xfrm>
        </p:spPr>
        <p:txBody>
          <a:bodyPr>
            <a:normAutofit fontScale="92500" lnSpcReduction="10000"/>
          </a:bodyPr>
          <a:lstStyle/>
          <a:p>
            <a:r>
              <a:rPr lang="en-GB" dirty="0"/>
              <a:t>Cholesterol is a type of lipid found in the cell membrane.</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dirty="0"/>
              <a:t>It is also used to make the sex hormones- testosterone, oestrogen and progesterone.</a:t>
            </a:r>
          </a:p>
          <a:p>
            <a:endParaRPr lang="en-GB" dirty="0"/>
          </a:p>
        </p:txBody>
      </p:sp>
      <p:grpSp>
        <p:nvGrpSpPr>
          <p:cNvPr id="6" name="Group 5">
            <a:extLst>
              <a:ext uri="{FF2B5EF4-FFF2-40B4-BE49-F238E27FC236}">
                <a16:creationId xmlns:a16="http://schemas.microsoft.com/office/drawing/2014/main" id="{1A15F6EB-233A-48E3-A849-B254EB811C2E}"/>
              </a:ext>
            </a:extLst>
          </p:cNvPr>
          <p:cNvGrpSpPr/>
          <p:nvPr/>
        </p:nvGrpSpPr>
        <p:grpSpPr>
          <a:xfrm>
            <a:off x="1256800" y="2285999"/>
            <a:ext cx="6783304" cy="3170195"/>
            <a:chOff x="2564604" y="926312"/>
            <a:chExt cx="6783304" cy="3170195"/>
          </a:xfrm>
        </p:grpSpPr>
        <p:pic>
          <p:nvPicPr>
            <p:cNvPr id="4" name="Picture 3">
              <a:extLst>
                <a:ext uri="{FF2B5EF4-FFF2-40B4-BE49-F238E27FC236}">
                  <a16:creationId xmlns:a16="http://schemas.microsoft.com/office/drawing/2014/main" id="{DC4D4402-DEDF-4D4C-AA95-12E582C14AD8}"/>
                </a:ext>
              </a:extLst>
            </p:cNvPr>
            <p:cNvPicPr>
              <a:picLocks noChangeAspect="1"/>
            </p:cNvPicPr>
            <p:nvPr/>
          </p:nvPicPr>
          <p:blipFill>
            <a:blip r:embed="rId2"/>
            <a:stretch>
              <a:fillRect/>
            </a:stretch>
          </p:blipFill>
          <p:spPr>
            <a:xfrm>
              <a:off x="2564604" y="926312"/>
              <a:ext cx="6639119" cy="3170195"/>
            </a:xfrm>
            <a:prstGeom prst="rect">
              <a:avLst/>
            </a:prstGeom>
          </p:spPr>
        </p:pic>
        <p:sp>
          <p:nvSpPr>
            <p:cNvPr id="5" name="Text Box 7">
              <a:extLst>
                <a:ext uri="{FF2B5EF4-FFF2-40B4-BE49-F238E27FC236}">
                  <a16:creationId xmlns:a16="http://schemas.microsoft.com/office/drawing/2014/main" id="{49819A73-84DB-4DDC-B93A-D80C3311CDF7}"/>
                </a:ext>
              </a:extLst>
            </p:cNvPr>
            <p:cNvSpPr txBox="1">
              <a:spLocks noChangeArrowheads="1"/>
            </p:cNvSpPr>
            <p:nvPr/>
          </p:nvSpPr>
          <p:spPr bwMode="auto">
            <a:xfrm>
              <a:off x="6447755" y="3339804"/>
              <a:ext cx="290015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b="1" dirty="0">
                  <a:latin typeface="+mn-lt"/>
                </a:rPr>
                <a:t>cholesterol stabilising</a:t>
              </a:r>
            </a:p>
            <a:p>
              <a:pPr algn="ctr" eaLnBrk="1" hangingPunct="1"/>
              <a:r>
                <a:rPr lang="en-GB" altLang="en-US" b="1" dirty="0">
                  <a:latin typeface="+mn-lt"/>
                </a:rPr>
                <a:t>the membrane</a:t>
              </a:r>
            </a:p>
          </p:txBody>
        </p:sp>
      </p:grpSp>
    </p:spTree>
    <p:extLst>
      <p:ext uri="{BB962C8B-B14F-4D97-AF65-F5344CB8AC3E}">
        <p14:creationId xmlns:p14="http://schemas.microsoft.com/office/powerpoint/2010/main" val="10498506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8B62DB-109E-4A9C-9C54-88336E06EE8F}"/>
              </a:ext>
            </a:extLst>
          </p:cNvPr>
          <p:cNvSpPr>
            <a:spLocks noGrp="1"/>
          </p:cNvSpPr>
          <p:nvPr>
            <p:ph idx="1"/>
          </p:nvPr>
        </p:nvSpPr>
        <p:spPr>
          <a:xfrm>
            <a:off x="947926" y="1924493"/>
            <a:ext cx="9720073" cy="4023360"/>
          </a:xfrm>
        </p:spPr>
        <p:txBody>
          <a:bodyPr/>
          <a:lstStyle/>
          <a:p>
            <a:r>
              <a:rPr lang="en-GB" dirty="0"/>
              <a:t>Cholesterol is synthesised by all cells, although 25% of total production takes place in the liver. </a:t>
            </a:r>
          </a:p>
          <a:p>
            <a:endParaRPr lang="en-GB" dirty="0"/>
          </a:p>
          <a:p>
            <a:r>
              <a:rPr lang="en-GB" dirty="0"/>
              <a:t>A diet high in saturated fats or cholesterol cases an increase in cholesterol levels in the blood.</a:t>
            </a:r>
          </a:p>
        </p:txBody>
      </p:sp>
      <p:sp>
        <p:nvSpPr>
          <p:cNvPr id="4" name="Title 1">
            <a:extLst>
              <a:ext uri="{FF2B5EF4-FFF2-40B4-BE49-F238E27FC236}">
                <a16:creationId xmlns:a16="http://schemas.microsoft.com/office/drawing/2014/main" id="{7F3843EE-42DB-4FD4-9EA6-B222AE2BE9E6}"/>
              </a:ext>
            </a:extLst>
          </p:cNvPr>
          <p:cNvSpPr txBox="1">
            <a:spLocks/>
          </p:cNvSpPr>
          <p:nvPr/>
        </p:nvSpPr>
        <p:spPr>
          <a:xfrm>
            <a:off x="900081" y="641923"/>
            <a:ext cx="9720072"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GB" sz="6000" b="1" dirty="0">
                <a:solidFill>
                  <a:srgbClr val="FFC000"/>
                </a:solidFill>
              </a:rPr>
              <a:t>cholesterol</a:t>
            </a:r>
          </a:p>
        </p:txBody>
      </p:sp>
      <p:pic>
        <p:nvPicPr>
          <p:cNvPr id="5" name="Picture 4">
            <a:extLst>
              <a:ext uri="{FF2B5EF4-FFF2-40B4-BE49-F238E27FC236}">
                <a16:creationId xmlns:a16="http://schemas.microsoft.com/office/drawing/2014/main" id="{5303A472-4D04-4E0E-B702-045C7184612F}"/>
              </a:ext>
            </a:extLst>
          </p:cNvPr>
          <p:cNvPicPr>
            <a:picLocks noChangeAspect="1"/>
          </p:cNvPicPr>
          <p:nvPr/>
        </p:nvPicPr>
        <p:blipFill>
          <a:blip r:embed="rId2"/>
          <a:stretch>
            <a:fillRect/>
          </a:stretch>
        </p:blipFill>
        <p:spPr>
          <a:xfrm>
            <a:off x="6510673" y="4191886"/>
            <a:ext cx="3213867" cy="2410400"/>
          </a:xfrm>
          <a:prstGeom prst="rect">
            <a:avLst/>
          </a:prstGeom>
        </p:spPr>
      </p:pic>
      <p:pic>
        <p:nvPicPr>
          <p:cNvPr id="6" name="Picture 5">
            <a:extLst>
              <a:ext uri="{FF2B5EF4-FFF2-40B4-BE49-F238E27FC236}">
                <a16:creationId xmlns:a16="http://schemas.microsoft.com/office/drawing/2014/main" id="{1703C6FF-6B65-4A53-8A7D-1AF53665D564}"/>
              </a:ext>
            </a:extLst>
          </p:cNvPr>
          <p:cNvPicPr>
            <a:picLocks noChangeAspect="1"/>
          </p:cNvPicPr>
          <p:nvPr/>
        </p:nvPicPr>
        <p:blipFill>
          <a:blip r:embed="rId3"/>
          <a:stretch>
            <a:fillRect/>
          </a:stretch>
        </p:blipFill>
        <p:spPr>
          <a:xfrm>
            <a:off x="1403496" y="4191886"/>
            <a:ext cx="4277833" cy="2406281"/>
          </a:xfrm>
          <a:prstGeom prst="rect">
            <a:avLst/>
          </a:prstGeom>
        </p:spPr>
      </p:pic>
      <p:pic>
        <p:nvPicPr>
          <p:cNvPr id="7" name="Picture 6">
            <a:extLst>
              <a:ext uri="{FF2B5EF4-FFF2-40B4-BE49-F238E27FC236}">
                <a16:creationId xmlns:a16="http://schemas.microsoft.com/office/drawing/2014/main" id="{64F19037-6E7B-44EC-8AA6-955FABAF38B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7644691" y="311260"/>
            <a:ext cx="1510884" cy="1510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5C5EAE93-6DFB-4228-8227-AFD4D639283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flipH="1">
            <a:off x="9397818" y="82532"/>
            <a:ext cx="2636051" cy="1841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417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6B96CE-6F6F-4FE2-87BD-F9CEEB5B751E}"/>
              </a:ext>
            </a:extLst>
          </p:cNvPr>
          <p:cNvSpPr>
            <a:spLocks noGrp="1"/>
          </p:cNvSpPr>
          <p:nvPr>
            <p:ph idx="1"/>
          </p:nvPr>
        </p:nvSpPr>
        <p:spPr/>
        <p:txBody>
          <a:bodyPr/>
          <a:lstStyle/>
          <a:p>
            <a:r>
              <a:rPr lang="en-GB" altLang="en-US" sz="2400" dirty="0">
                <a:cs typeface="Arial" panose="020B0604020202020204" pitchFamily="34" charset="0"/>
              </a:rPr>
              <a:t>There are two types of cholesterol:</a:t>
            </a:r>
          </a:p>
          <a:p>
            <a:r>
              <a:rPr lang="en-GB" altLang="en-US" sz="2400" b="1" i="1" dirty="0">
                <a:solidFill>
                  <a:srgbClr val="FF0000"/>
                </a:solidFill>
                <a:cs typeface="Arial" panose="020B0604020202020204" pitchFamily="34" charset="0"/>
              </a:rPr>
              <a:t>Low-density lipoprotein</a:t>
            </a:r>
            <a:r>
              <a:rPr lang="en-GB" altLang="en-US" sz="2400" b="1" dirty="0">
                <a:solidFill>
                  <a:srgbClr val="FF0000"/>
                </a:solidFill>
                <a:cs typeface="Arial" panose="020B0604020202020204" pitchFamily="34" charset="0"/>
              </a:rPr>
              <a:t> (LDL) </a:t>
            </a:r>
            <a:r>
              <a:rPr lang="en-GB" altLang="en-US" sz="2400" dirty="0">
                <a:cs typeface="Arial" panose="020B0604020202020204" pitchFamily="34" charset="0"/>
              </a:rPr>
              <a:t>is often called the "bad" type of cholesterol because it can clog the arteries that carry blood to the heart. For LDL, lower numbers are better. </a:t>
            </a:r>
          </a:p>
          <a:p>
            <a:r>
              <a:rPr lang="en-GB" altLang="en-US" sz="2400" b="1" i="1" dirty="0">
                <a:solidFill>
                  <a:srgbClr val="00B050"/>
                </a:solidFill>
                <a:cs typeface="Arial" panose="020B0604020202020204" pitchFamily="34" charset="0"/>
              </a:rPr>
              <a:t>High-density lipoprotein</a:t>
            </a:r>
            <a:r>
              <a:rPr lang="en-GB" altLang="en-US" sz="2400" b="1" dirty="0">
                <a:solidFill>
                  <a:srgbClr val="00B050"/>
                </a:solidFill>
                <a:cs typeface="Arial" panose="020B0604020202020204" pitchFamily="34" charset="0"/>
              </a:rPr>
              <a:t> (HDL) </a:t>
            </a:r>
            <a:r>
              <a:rPr lang="en-GB" altLang="en-US" sz="2400" dirty="0">
                <a:cs typeface="Arial" panose="020B0604020202020204" pitchFamily="34" charset="0"/>
              </a:rPr>
              <a:t>is known as "good" cholesterol because it takes the bad cholesterol out of your blood and keeps it from building up in the arteries. For HDL, higher numbers are better. </a:t>
            </a:r>
          </a:p>
          <a:p>
            <a:endParaRPr lang="en-GB" dirty="0"/>
          </a:p>
        </p:txBody>
      </p:sp>
      <p:sp>
        <p:nvSpPr>
          <p:cNvPr id="4" name="Title 1">
            <a:extLst>
              <a:ext uri="{FF2B5EF4-FFF2-40B4-BE49-F238E27FC236}">
                <a16:creationId xmlns:a16="http://schemas.microsoft.com/office/drawing/2014/main" id="{61EA2289-818F-42CE-B6E6-623A248437DD}"/>
              </a:ext>
            </a:extLst>
          </p:cNvPr>
          <p:cNvSpPr txBox="1">
            <a:spLocks/>
          </p:cNvSpPr>
          <p:nvPr/>
        </p:nvSpPr>
        <p:spPr>
          <a:xfrm>
            <a:off x="900081" y="641923"/>
            <a:ext cx="9720072"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GB" sz="6000" b="1" dirty="0">
                <a:solidFill>
                  <a:srgbClr val="00B050"/>
                </a:solidFill>
              </a:rPr>
              <a:t>HDL</a:t>
            </a:r>
            <a:r>
              <a:rPr lang="en-GB" sz="6000" b="1" dirty="0">
                <a:solidFill>
                  <a:srgbClr val="FF0000"/>
                </a:solidFill>
              </a:rPr>
              <a:t> </a:t>
            </a:r>
            <a:r>
              <a:rPr lang="en-GB" sz="6000" b="1" dirty="0">
                <a:solidFill>
                  <a:schemeClr val="tx1"/>
                </a:solidFill>
              </a:rPr>
              <a:t>vs.</a:t>
            </a:r>
            <a:r>
              <a:rPr lang="en-GB" sz="6000" b="1" dirty="0">
                <a:solidFill>
                  <a:srgbClr val="FF0000"/>
                </a:solidFill>
              </a:rPr>
              <a:t> LDL</a:t>
            </a:r>
          </a:p>
        </p:txBody>
      </p:sp>
    </p:spTree>
    <p:extLst>
      <p:ext uri="{BB962C8B-B14F-4D97-AF65-F5344CB8AC3E}">
        <p14:creationId xmlns:p14="http://schemas.microsoft.com/office/powerpoint/2010/main" val="27065523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a:extLst>
              <a:ext uri="{FF2B5EF4-FFF2-40B4-BE49-F238E27FC236}">
                <a16:creationId xmlns:a16="http://schemas.microsoft.com/office/drawing/2014/main" id="{BAE3418A-8F11-40FB-B214-F9603332A2C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22601" y="60325"/>
            <a:ext cx="6137275" cy="377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2" descr="https://www.riverpharmacy.ca/images/FAQ/HDL-LDL-cholesterol.png">
            <a:extLst>
              <a:ext uri="{FF2B5EF4-FFF2-40B4-BE49-F238E27FC236}">
                <a16:creationId xmlns:a16="http://schemas.microsoft.com/office/drawing/2014/main" id="{84FD1DAB-D17A-4210-8C17-4EC38CC7B7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4526" y="3975101"/>
            <a:ext cx="3273425" cy="285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64325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3C240-A77B-4861-A79B-E422BD3C4DDB}"/>
              </a:ext>
            </a:extLst>
          </p:cNvPr>
          <p:cNvSpPr>
            <a:spLocks noGrp="1"/>
          </p:cNvSpPr>
          <p:nvPr>
            <p:ph type="title"/>
          </p:nvPr>
        </p:nvSpPr>
        <p:spPr>
          <a:xfrm>
            <a:off x="790211" y="670276"/>
            <a:ext cx="10459035" cy="1499616"/>
          </a:xfrm>
        </p:spPr>
        <p:txBody>
          <a:bodyPr>
            <a:normAutofit/>
          </a:bodyPr>
          <a:lstStyle/>
          <a:p>
            <a:r>
              <a:rPr lang="en-GB" sz="4000" b="1" dirty="0">
                <a:solidFill>
                  <a:srgbClr val="00B050"/>
                </a:solidFill>
              </a:rPr>
              <a:t>High density lipoproteins (HDL)</a:t>
            </a:r>
          </a:p>
        </p:txBody>
      </p:sp>
      <p:sp>
        <p:nvSpPr>
          <p:cNvPr id="3" name="Content Placeholder 2">
            <a:extLst>
              <a:ext uri="{FF2B5EF4-FFF2-40B4-BE49-F238E27FC236}">
                <a16:creationId xmlns:a16="http://schemas.microsoft.com/office/drawing/2014/main" id="{1202F248-8328-473B-B4EC-A095B02502FE}"/>
              </a:ext>
            </a:extLst>
          </p:cNvPr>
          <p:cNvSpPr>
            <a:spLocks noGrp="1"/>
          </p:cNvSpPr>
          <p:nvPr>
            <p:ph idx="1"/>
          </p:nvPr>
        </p:nvSpPr>
        <p:spPr>
          <a:xfrm>
            <a:off x="1024129" y="2286000"/>
            <a:ext cx="5185286" cy="4023360"/>
          </a:xfrm>
        </p:spPr>
        <p:txBody>
          <a:bodyPr/>
          <a:lstStyle/>
          <a:p>
            <a:pPr>
              <a:buFont typeface="Arial" panose="020B0604020202020204" pitchFamily="34" charset="0"/>
              <a:buChar char="•"/>
            </a:pPr>
            <a:r>
              <a:rPr lang="en-GB" dirty="0"/>
              <a:t>HDL transports excess cholesterol from the body cells to the liver for elimination.</a:t>
            </a:r>
          </a:p>
          <a:p>
            <a:pPr>
              <a:buFont typeface="Arial" panose="020B0604020202020204" pitchFamily="34" charset="0"/>
              <a:buChar char="•"/>
            </a:pPr>
            <a:r>
              <a:rPr lang="en-GB" dirty="0"/>
              <a:t>This prevents the accumulation of cholesterol in the blood.</a:t>
            </a:r>
          </a:p>
        </p:txBody>
      </p:sp>
      <p:pic>
        <p:nvPicPr>
          <p:cNvPr id="4" name="Picture 3">
            <a:extLst>
              <a:ext uri="{FF2B5EF4-FFF2-40B4-BE49-F238E27FC236}">
                <a16:creationId xmlns:a16="http://schemas.microsoft.com/office/drawing/2014/main" id="{3B9B5A24-05F5-4C24-9ABC-1B027EB2AB2B}"/>
              </a:ext>
            </a:extLst>
          </p:cNvPr>
          <p:cNvPicPr>
            <a:picLocks noChangeAspect="1"/>
          </p:cNvPicPr>
          <p:nvPr/>
        </p:nvPicPr>
        <p:blipFill>
          <a:blip r:embed="rId2"/>
          <a:stretch>
            <a:fillRect/>
          </a:stretch>
        </p:blipFill>
        <p:spPr>
          <a:xfrm>
            <a:off x="6606363" y="2519997"/>
            <a:ext cx="4876800" cy="2714625"/>
          </a:xfrm>
          <a:prstGeom prst="rect">
            <a:avLst/>
          </a:prstGeom>
        </p:spPr>
      </p:pic>
      <p:pic>
        <p:nvPicPr>
          <p:cNvPr id="5" name="Picture 4">
            <a:extLst>
              <a:ext uri="{FF2B5EF4-FFF2-40B4-BE49-F238E27FC236}">
                <a16:creationId xmlns:a16="http://schemas.microsoft.com/office/drawing/2014/main" id="{1A327D0E-E176-48DD-8C36-97D6A3188FA1}"/>
              </a:ext>
            </a:extLst>
          </p:cNvPr>
          <p:cNvPicPr>
            <a:picLocks noChangeAspect="1"/>
          </p:cNvPicPr>
          <p:nvPr/>
        </p:nvPicPr>
        <p:blipFill>
          <a:blip r:embed="rId3"/>
          <a:stretch>
            <a:fillRect/>
          </a:stretch>
        </p:blipFill>
        <p:spPr>
          <a:xfrm>
            <a:off x="2450342" y="4236011"/>
            <a:ext cx="3124225" cy="2073349"/>
          </a:xfrm>
          <a:prstGeom prst="rect">
            <a:avLst/>
          </a:prstGeom>
        </p:spPr>
      </p:pic>
    </p:spTree>
    <p:extLst>
      <p:ext uri="{BB962C8B-B14F-4D97-AF65-F5344CB8AC3E}">
        <p14:creationId xmlns:p14="http://schemas.microsoft.com/office/powerpoint/2010/main" val="620595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8D3E5-B7BD-4F2C-B530-086DCA6629BF}"/>
              </a:ext>
            </a:extLst>
          </p:cNvPr>
          <p:cNvSpPr>
            <a:spLocks noGrp="1"/>
          </p:cNvSpPr>
          <p:nvPr>
            <p:ph type="title"/>
          </p:nvPr>
        </p:nvSpPr>
        <p:spPr/>
        <p:txBody>
          <a:bodyPr/>
          <a:lstStyle/>
          <a:p>
            <a:r>
              <a:rPr lang="en-GB" dirty="0">
                <a:solidFill>
                  <a:srgbClr val="C00000"/>
                </a:solidFill>
              </a:rPr>
              <a:t>Atherosclerosis</a:t>
            </a:r>
          </a:p>
        </p:txBody>
      </p:sp>
      <p:sp>
        <p:nvSpPr>
          <p:cNvPr id="3" name="Content Placeholder 2">
            <a:extLst>
              <a:ext uri="{FF2B5EF4-FFF2-40B4-BE49-F238E27FC236}">
                <a16:creationId xmlns:a16="http://schemas.microsoft.com/office/drawing/2014/main" id="{727A49DC-3AC4-4E6B-8ABB-0BF574EF122D}"/>
              </a:ext>
            </a:extLst>
          </p:cNvPr>
          <p:cNvSpPr>
            <a:spLocks noGrp="1"/>
          </p:cNvSpPr>
          <p:nvPr>
            <p:ph idx="1"/>
          </p:nvPr>
        </p:nvSpPr>
        <p:spPr>
          <a:xfrm>
            <a:off x="1024128" y="1881963"/>
            <a:ext cx="9720073" cy="4023360"/>
          </a:xfrm>
        </p:spPr>
        <p:txBody>
          <a:bodyPr/>
          <a:lstStyle/>
          <a:p>
            <a:pPr>
              <a:buFont typeface="Arial" panose="020B0604020202020204" pitchFamily="34" charset="0"/>
              <a:buChar char="•"/>
            </a:pPr>
            <a:r>
              <a:rPr lang="en-GB" dirty="0"/>
              <a:t>Atherosclerosis is the accumulation of fatty material (consisting mainly of cholesterol, fatty material and calcium) forming an atheroma or plaque beneath the endothelium.</a:t>
            </a:r>
          </a:p>
          <a:p>
            <a:pPr>
              <a:buFont typeface="Arial" panose="020B0604020202020204" pitchFamily="34" charset="0"/>
              <a:buChar char="•"/>
            </a:pPr>
            <a:r>
              <a:rPr lang="en-GB" dirty="0"/>
              <a:t>As the atheroma grows the artery thickens and loses its elasticity. The diameter of the lumen becomes reduced and blood flow becomes restricted resulting in increases blood pressure.</a:t>
            </a:r>
          </a:p>
        </p:txBody>
      </p:sp>
      <p:pic>
        <p:nvPicPr>
          <p:cNvPr id="4" name="Picture 3">
            <a:extLst>
              <a:ext uri="{FF2B5EF4-FFF2-40B4-BE49-F238E27FC236}">
                <a16:creationId xmlns:a16="http://schemas.microsoft.com/office/drawing/2014/main" id="{26023E6F-3D68-4083-96AA-38718428CF47}"/>
              </a:ext>
            </a:extLst>
          </p:cNvPr>
          <p:cNvPicPr>
            <a:picLocks noChangeAspect="1"/>
          </p:cNvPicPr>
          <p:nvPr/>
        </p:nvPicPr>
        <p:blipFill>
          <a:blip r:embed="rId2"/>
          <a:stretch>
            <a:fillRect/>
          </a:stretch>
        </p:blipFill>
        <p:spPr>
          <a:xfrm>
            <a:off x="2984205" y="4198753"/>
            <a:ext cx="7010400" cy="2266950"/>
          </a:xfrm>
          <a:prstGeom prst="rect">
            <a:avLst/>
          </a:prstGeom>
        </p:spPr>
      </p:pic>
    </p:spTree>
    <p:extLst>
      <p:ext uri="{BB962C8B-B14F-4D97-AF65-F5344CB8AC3E}">
        <p14:creationId xmlns:p14="http://schemas.microsoft.com/office/powerpoint/2010/main" val="36866517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6ABD89-0A26-42B1-90ED-3916C08F68EA}"/>
              </a:ext>
            </a:extLst>
          </p:cNvPr>
          <p:cNvSpPr>
            <a:spLocks noGrp="1"/>
          </p:cNvSpPr>
          <p:nvPr>
            <p:ph idx="1"/>
          </p:nvPr>
        </p:nvSpPr>
        <p:spPr>
          <a:xfrm>
            <a:off x="946298" y="1663980"/>
            <a:ext cx="7612911" cy="4023360"/>
          </a:xfrm>
        </p:spPr>
        <p:txBody>
          <a:bodyPr/>
          <a:lstStyle/>
          <a:p>
            <a:pPr>
              <a:buFont typeface="Arial" panose="020B0604020202020204" pitchFamily="34" charset="0"/>
              <a:buChar char="•"/>
            </a:pPr>
            <a:r>
              <a:rPr lang="en-GB" dirty="0"/>
              <a:t>LDL transports cholesterol to body cells.</a:t>
            </a:r>
          </a:p>
          <a:p>
            <a:pPr>
              <a:buFont typeface="Arial" panose="020B0604020202020204" pitchFamily="34" charset="0"/>
              <a:buChar char="•"/>
            </a:pPr>
            <a:r>
              <a:rPr lang="en-GB" dirty="0"/>
              <a:t>Most cells have LDL receptors that take LDL into the cell where it releases cholesterol.</a:t>
            </a:r>
          </a:p>
          <a:p>
            <a:pPr>
              <a:buFont typeface="Arial" panose="020B0604020202020204" pitchFamily="34" charset="0"/>
              <a:buChar char="•"/>
            </a:pPr>
            <a:r>
              <a:rPr lang="en-GB" dirty="0"/>
              <a:t>Once a cell has sufficient cholesterol a negative feedback system inhibits the synthesis of new LDL receptors and LDL circulates in the blood where it may deposit cholesterol in the arteries forming </a:t>
            </a:r>
            <a:r>
              <a:rPr lang="en-GB" dirty="0" err="1"/>
              <a:t>atheromas</a:t>
            </a:r>
            <a:r>
              <a:rPr lang="en-GB" dirty="0"/>
              <a:t>.</a:t>
            </a:r>
          </a:p>
        </p:txBody>
      </p:sp>
      <p:sp>
        <p:nvSpPr>
          <p:cNvPr id="4" name="Rectangle 3">
            <a:extLst>
              <a:ext uri="{FF2B5EF4-FFF2-40B4-BE49-F238E27FC236}">
                <a16:creationId xmlns:a16="http://schemas.microsoft.com/office/drawing/2014/main" id="{1EF51790-CF65-43F2-9D4A-A49C93A99B36}"/>
              </a:ext>
            </a:extLst>
          </p:cNvPr>
          <p:cNvSpPr/>
          <p:nvPr/>
        </p:nvSpPr>
        <p:spPr>
          <a:xfrm>
            <a:off x="765322" y="894539"/>
            <a:ext cx="10849445" cy="769441"/>
          </a:xfrm>
          <a:prstGeom prst="rect">
            <a:avLst/>
          </a:prstGeom>
        </p:spPr>
        <p:txBody>
          <a:bodyPr wrap="none">
            <a:spAutoFit/>
          </a:bodyPr>
          <a:lstStyle/>
          <a:p>
            <a:r>
              <a:rPr lang="en-GB" sz="4400" b="1" dirty="0">
                <a:solidFill>
                  <a:srgbClr val="FF0000"/>
                </a:solidFill>
              </a:rPr>
              <a:t>LOW DENSITY LIPOPROTEINS (LDL)</a:t>
            </a:r>
            <a:endParaRPr lang="en-GB" sz="4400" dirty="0">
              <a:solidFill>
                <a:srgbClr val="FF0000"/>
              </a:solidFill>
            </a:endParaRPr>
          </a:p>
        </p:txBody>
      </p:sp>
      <p:pic>
        <p:nvPicPr>
          <p:cNvPr id="5" name="Picture 4">
            <a:extLst>
              <a:ext uri="{FF2B5EF4-FFF2-40B4-BE49-F238E27FC236}">
                <a16:creationId xmlns:a16="http://schemas.microsoft.com/office/drawing/2014/main" id="{962ED94A-166D-4413-BF27-2BBF094D4019}"/>
              </a:ext>
            </a:extLst>
          </p:cNvPr>
          <p:cNvPicPr>
            <a:picLocks noChangeAspect="1"/>
          </p:cNvPicPr>
          <p:nvPr/>
        </p:nvPicPr>
        <p:blipFill>
          <a:blip r:embed="rId2"/>
          <a:stretch>
            <a:fillRect/>
          </a:stretch>
        </p:blipFill>
        <p:spPr>
          <a:xfrm>
            <a:off x="8649143" y="1940101"/>
            <a:ext cx="3133946" cy="4178595"/>
          </a:xfrm>
          <a:prstGeom prst="rect">
            <a:avLst/>
          </a:prstGeom>
        </p:spPr>
      </p:pic>
      <p:pic>
        <p:nvPicPr>
          <p:cNvPr id="7" name="Picture 6">
            <a:extLst>
              <a:ext uri="{FF2B5EF4-FFF2-40B4-BE49-F238E27FC236}">
                <a16:creationId xmlns:a16="http://schemas.microsoft.com/office/drawing/2014/main" id="{99C9D2F3-4D45-475B-A437-CDF57517D451}"/>
              </a:ext>
            </a:extLst>
          </p:cNvPr>
          <p:cNvPicPr>
            <a:picLocks noChangeAspect="1"/>
          </p:cNvPicPr>
          <p:nvPr/>
        </p:nvPicPr>
        <p:blipFill>
          <a:blip r:embed="rId3"/>
          <a:stretch>
            <a:fillRect/>
          </a:stretch>
        </p:blipFill>
        <p:spPr>
          <a:xfrm>
            <a:off x="1988288" y="4690757"/>
            <a:ext cx="3551274" cy="1993165"/>
          </a:xfrm>
          <a:prstGeom prst="rect">
            <a:avLst/>
          </a:prstGeom>
        </p:spPr>
      </p:pic>
    </p:spTree>
    <p:extLst>
      <p:ext uri="{BB962C8B-B14F-4D97-AF65-F5344CB8AC3E}">
        <p14:creationId xmlns:p14="http://schemas.microsoft.com/office/powerpoint/2010/main" val="37272382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C033280-5B15-453A-B45E-CE04B983F312}"/>
              </a:ext>
            </a:extLst>
          </p:cNvPr>
          <p:cNvPicPr>
            <a:picLocks noGrp="1" noChangeAspect="1"/>
          </p:cNvPicPr>
          <p:nvPr>
            <p:ph idx="1"/>
          </p:nvPr>
        </p:nvPicPr>
        <p:blipFill>
          <a:blip r:embed="rId2"/>
          <a:stretch>
            <a:fillRect/>
          </a:stretch>
        </p:blipFill>
        <p:spPr>
          <a:xfrm>
            <a:off x="1435344" y="2700671"/>
            <a:ext cx="6901093" cy="3515980"/>
          </a:xfrm>
          <a:prstGeom prst="rect">
            <a:avLst/>
          </a:prstGeom>
        </p:spPr>
      </p:pic>
      <p:sp>
        <p:nvSpPr>
          <p:cNvPr id="5" name="Title 1">
            <a:extLst>
              <a:ext uri="{FF2B5EF4-FFF2-40B4-BE49-F238E27FC236}">
                <a16:creationId xmlns:a16="http://schemas.microsoft.com/office/drawing/2014/main" id="{C9DF8CB5-F69F-402B-BBC5-50545EC47B79}"/>
              </a:ext>
            </a:extLst>
          </p:cNvPr>
          <p:cNvSpPr txBox="1">
            <a:spLocks/>
          </p:cNvSpPr>
          <p:nvPr/>
        </p:nvSpPr>
        <p:spPr>
          <a:xfrm>
            <a:off x="900081" y="641923"/>
            <a:ext cx="9720072"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GB" sz="6000" b="1" dirty="0">
                <a:solidFill>
                  <a:srgbClr val="00B050"/>
                </a:solidFill>
              </a:rPr>
              <a:t>HDL</a:t>
            </a:r>
            <a:r>
              <a:rPr lang="en-GB" sz="6000" b="1" dirty="0">
                <a:solidFill>
                  <a:srgbClr val="FF0000"/>
                </a:solidFill>
              </a:rPr>
              <a:t> </a:t>
            </a:r>
            <a:r>
              <a:rPr lang="en-GB" sz="6000" b="1" dirty="0">
                <a:solidFill>
                  <a:schemeClr val="tx1"/>
                </a:solidFill>
              </a:rPr>
              <a:t>vs.</a:t>
            </a:r>
            <a:r>
              <a:rPr lang="en-GB" sz="6000" b="1" dirty="0">
                <a:solidFill>
                  <a:srgbClr val="FF0000"/>
                </a:solidFill>
              </a:rPr>
              <a:t> LDL</a:t>
            </a:r>
          </a:p>
        </p:txBody>
      </p:sp>
      <p:pic>
        <p:nvPicPr>
          <p:cNvPr id="6" name="Picture 5">
            <a:extLst>
              <a:ext uri="{FF2B5EF4-FFF2-40B4-BE49-F238E27FC236}">
                <a16:creationId xmlns:a16="http://schemas.microsoft.com/office/drawing/2014/main" id="{271E72C2-1359-4771-A11C-2B758F470839}"/>
              </a:ext>
            </a:extLst>
          </p:cNvPr>
          <p:cNvPicPr>
            <a:picLocks noChangeAspect="1"/>
          </p:cNvPicPr>
          <p:nvPr/>
        </p:nvPicPr>
        <p:blipFill>
          <a:blip r:embed="rId3"/>
          <a:stretch>
            <a:fillRect/>
          </a:stretch>
        </p:blipFill>
        <p:spPr>
          <a:xfrm>
            <a:off x="6799005" y="946298"/>
            <a:ext cx="4820497" cy="2720609"/>
          </a:xfrm>
          <a:prstGeom prst="rect">
            <a:avLst/>
          </a:prstGeom>
        </p:spPr>
      </p:pic>
    </p:spTree>
    <p:extLst>
      <p:ext uri="{BB962C8B-B14F-4D97-AF65-F5344CB8AC3E}">
        <p14:creationId xmlns:p14="http://schemas.microsoft.com/office/powerpoint/2010/main" val="10927395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421DEC-01B6-4325-BC9D-73FE862CD249}"/>
              </a:ext>
            </a:extLst>
          </p:cNvPr>
          <p:cNvSpPr>
            <a:spLocks noGrp="1"/>
          </p:cNvSpPr>
          <p:nvPr>
            <p:ph idx="1"/>
          </p:nvPr>
        </p:nvSpPr>
        <p:spPr>
          <a:xfrm>
            <a:off x="900081" y="2009553"/>
            <a:ext cx="7063705" cy="4023360"/>
          </a:xfrm>
        </p:spPr>
        <p:txBody>
          <a:bodyPr/>
          <a:lstStyle/>
          <a:p>
            <a:pPr>
              <a:buFont typeface="Wingdings" panose="05000000000000000000" pitchFamily="2" charset="2"/>
              <a:buChar char="Ø"/>
            </a:pPr>
            <a:r>
              <a:rPr lang="en-GB" dirty="0"/>
              <a:t>A higher ratio of HDL to LDL will result in lower blood cholesterol and a reduced chance of atherosclerosis.</a:t>
            </a:r>
          </a:p>
          <a:p>
            <a:pPr marL="0" indent="0">
              <a:buNone/>
            </a:pPr>
            <a:r>
              <a:rPr lang="en-GB" sz="1800" dirty="0">
                <a:hlinkClick r:id="rId2"/>
              </a:rPr>
              <a:t>Where are you on the healthy eating scale?</a:t>
            </a:r>
            <a:endParaRPr lang="en-GB" sz="1800" dirty="0"/>
          </a:p>
          <a:p>
            <a:pPr>
              <a:buFont typeface="Wingdings" panose="05000000000000000000" pitchFamily="2" charset="2"/>
              <a:buChar char="Ø"/>
            </a:pPr>
            <a:r>
              <a:rPr lang="en-GB" sz="2000" dirty="0"/>
              <a:t>Regular physical activity tends to raise HDL levels.</a:t>
            </a:r>
          </a:p>
          <a:p>
            <a:pPr>
              <a:buFont typeface="Wingdings" panose="05000000000000000000" pitchFamily="2" charset="2"/>
              <a:buChar char="Ø"/>
            </a:pPr>
            <a:r>
              <a:rPr lang="en-GB" sz="2000" dirty="0"/>
              <a:t>Dietary changes aim to reduce the levels of total fat in the diet and to replace saturated with unsaturated fats.</a:t>
            </a:r>
          </a:p>
        </p:txBody>
      </p:sp>
      <p:sp>
        <p:nvSpPr>
          <p:cNvPr id="4" name="Title 1">
            <a:extLst>
              <a:ext uri="{FF2B5EF4-FFF2-40B4-BE49-F238E27FC236}">
                <a16:creationId xmlns:a16="http://schemas.microsoft.com/office/drawing/2014/main" id="{81C5B1C4-54FE-4D34-BA7E-7A7BDE439E6E}"/>
              </a:ext>
            </a:extLst>
          </p:cNvPr>
          <p:cNvSpPr txBox="1">
            <a:spLocks/>
          </p:cNvSpPr>
          <p:nvPr/>
        </p:nvSpPr>
        <p:spPr>
          <a:xfrm>
            <a:off x="900081" y="641923"/>
            <a:ext cx="9720072"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GB" sz="6000" b="1" dirty="0">
                <a:solidFill>
                  <a:srgbClr val="00B050"/>
                </a:solidFill>
              </a:rPr>
              <a:t>HDL</a:t>
            </a:r>
            <a:r>
              <a:rPr lang="en-GB" sz="6000" b="1" dirty="0">
                <a:solidFill>
                  <a:srgbClr val="FF0000"/>
                </a:solidFill>
              </a:rPr>
              <a:t> </a:t>
            </a:r>
            <a:r>
              <a:rPr lang="en-GB" sz="6000" b="1" dirty="0">
                <a:solidFill>
                  <a:schemeClr val="tx1"/>
                </a:solidFill>
              </a:rPr>
              <a:t>vs.</a:t>
            </a:r>
            <a:r>
              <a:rPr lang="en-GB" sz="6000" b="1" dirty="0">
                <a:solidFill>
                  <a:srgbClr val="FF0000"/>
                </a:solidFill>
              </a:rPr>
              <a:t> LDL</a:t>
            </a:r>
          </a:p>
        </p:txBody>
      </p:sp>
      <p:pic>
        <p:nvPicPr>
          <p:cNvPr id="6" name="Picture 5">
            <a:extLst>
              <a:ext uri="{FF2B5EF4-FFF2-40B4-BE49-F238E27FC236}">
                <a16:creationId xmlns:a16="http://schemas.microsoft.com/office/drawing/2014/main" id="{18AF578B-941C-4BAE-8013-7B92370C2EBD}"/>
              </a:ext>
            </a:extLst>
          </p:cNvPr>
          <p:cNvPicPr>
            <a:picLocks noChangeAspect="1"/>
          </p:cNvPicPr>
          <p:nvPr/>
        </p:nvPicPr>
        <p:blipFill>
          <a:blip r:embed="rId3"/>
          <a:stretch>
            <a:fillRect/>
          </a:stretch>
        </p:blipFill>
        <p:spPr>
          <a:xfrm>
            <a:off x="7963786" y="641923"/>
            <a:ext cx="4121490" cy="4023360"/>
          </a:xfrm>
          <a:prstGeom prst="rect">
            <a:avLst/>
          </a:prstGeom>
        </p:spPr>
      </p:pic>
    </p:spTree>
    <p:extLst>
      <p:ext uri="{BB962C8B-B14F-4D97-AF65-F5344CB8AC3E}">
        <p14:creationId xmlns:p14="http://schemas.microsoft.com/office/powerpoint/2010/main" val="39195052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EEA59-9964-46EA-B568-B8FA72A08E9A}"/>
              </a:ext>
            </a:extLst>
          </p:cNvPr>
          <p:cNvSpPr>
            <a:spLocks noGrp="1"/>
          </p:cNvSpPr>
          <p:nvPr>
            <p:ph type="title"/>
          </p:nvPr>
        </p:nvSpPr>
        <p:spPr>
          <a:xfrm>
            <a:off x="864640" y="548640"/>
            <a:ext cx="9720072" cy="1499616"/>
          </a:xfrm>
        </p:spPr>
        <p:txBody>
          <a:bodyPr>
            <a:normAutofit/>
          </a:bodyPr>
          <a:lstStyle/>
          <a:p>
            <a:r>
              <a:rPr lang="en-GB" sz="4000" b="1" dirty="0">
                <a:solidFill>
                  <a:srgbClr val="00B050"/>
                </a:solidFill>
              </a:rPr>
              <a:t>Reducing blood cholesterol</a:t>
            </a:r>
          </a:p>
        </p:txBody>
      </p:sp>
      <p:sp>
        <p:nvSpPr>
          <p:cNvPr id="3" name="Content Placeholder 2">
            <a:extLst>
              <a:ext uri="{FF2B5EF4-FFF2-40B4-BE49-F238E27FC236}">
                <a16:creationId xmlns:a16="http://schemas.microsoft.com/office/drawing/2014/main" id="{3CF7BDE9-DE9C-4A38-9DF5-006688E59D72}"/>
              </a:ext>
            </a:extLst>
          </p:cNvPr>
          <p:cNvSpPr>
            <a:spLocks noGrp="1"/>
          </p:cNvSpPr>
          <p:nvPr>
            <p:ph idx="1"/>
          </p:nvPr>
        </p:nvSpPr>
        <p:spPr>
          <a:xfrm>
            <a:off x="974650" y="1913860"/>
            <a:ext cx="9720073" cy="4023360"/>
          </a:xfrm>
        </p:spPr>
        <p:txBody>
          <a:bodyPr>
            <a:normAutofit/>
          </a:bodyPr>
          <a:lstStyle/>
          <a:p>
            <a:r>
              <a:rPr lang="en-GB" sz="2400" dirty="0"/>
              <a:t>Blood cholesterol can be reduced by prescribed medications.</a:t>
            </a:r>
          </a:p>
          <a:p>
            <a:r>
              <a:rPr lang="en-GB" sz="2400" dirty="0"/>
              <a:t>Drugs such as statins reduce blood cholesterol by inhibiting the synthesis of cholesterol by liver cells.</a:t>
            </a:r>
          </a:p>
          <a:p>
            <a:r>
              <a:rPr lang="en-GB" sz="2000" dirty="0">
                <a:hlinkClick r:id="rId2"/>
              </a:rPr>
              <a:t>Statins explained</a:t>
            </a:r>
            <a:endParaRPr lang="en-GB" sz="2000" dirty="0"/>
          </a:p>
        </p:txBody>
      </p:sp>
      <p:pic>
        <p:nvPicPr>
          <p:cNvPr id="5" name="Picture 4">
            <a:extLst>
              <a:ext uri="{FF2B5EF4-FFF2-40B4-BE49-F238E27FC236}">
                <a16:creationId xmlns:a16="http://schemas.microsoft.com/office/drawing/2014/main" id="{DEECC8C5-6AE8-42CF-94C1-BC667131858D}"/>
              </a:ext>
            </a:extLst>
          </p:cNvPr>
          <p:cNvPicPr>
            <a:picLocks noChangeAspect="1"/>
          </p:cNvPicPr>
          <p:nvPr/>
        </p:nvPicPr>
        <p:blipFill>
          <a:blip r:embed="rId3"/>
          <a:stretch>
            <a:fillRect/>
          </a:stretch>
        </p:blipFill>
        <p:spPr>
          <a:xfrm>
            <a:off x="6357314" y="4063188"/>
            <a:ext cx="4386887" cy="2403377"/>
          </a:xfrm>
          <a:prstGeom prst="rect">
            <a:avLst/>
          </a:prstGeom>
        </p:spPr>
      </p:pic>
    </p:spTree>
    <p:extLst>
      <p:ext uri="{BB962C8B-B14F-4D97-AF65-F5344CB8AC3E}">
        <p14:creationId xmlns:p14="http://schemas.microsoft.com/office/powerpoint/2010/main" val="11635667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ontent Placeholder 2">
            <a:extLst>
              <a:ext uri="{FF2B5EF4-FFF2-40B4-BE49-F238E27FC236}">
                <a16:creationId xmlns:a16="http://schemas.microsoft.com/office/drawing/2014/main" id="{2C75706E-A957-456E-A89E-40F6142ABF0A}"/>
              </a:ext>
            </a:extLst>
          </p:cNvPr>
          <p:cNvSpPr>
            <a:spLocks noGrp="1"/>
          </p:cNvSpPr>
          <p:nvPr>
            <p:ph idx="1"/>
          </p:nvPr>
        </p:nvSpPr>
        <p:spPr>
          <a:xfrm>
            <a:off x="2152650" y="269875"/>
            <a:ext cx="7886700" cy="2281238"/>
          </a:xfrm>
        </p:spPr>
        <p:txBody>
          <a:bodyPr/>
          <a:lstStyle/>
          <a:p>
            <a:pPr marL="0" indent="0">
              <a:buNone/>
            </a:pPr>
            <a:r>
              <a:rPr lang="en-GB" altLang="en-US" b="1">
                <a:solidFill>
                  <a:srgbClr val="FF0000"/>
                </a:solidFill>
                <a:latin typeface="Comic Sans MS" panose="030F0702030302020204" pitchFamily="66" charset="0"/>
              </a:rPr>
              <a:t>Question:</a:t>
            </a:r>
          </a:p>
          <a:p>
            <a:pPr marL="0" indent="0">
              <a:buNone/>
            </a:pPr>
            <a:r>
              <a:rPr lang="en-GB" altLang="en-US">
                <a:latin typeface="Comic Sans MS" panose="030F0702030302020204" pitchFamily="66" charset="0"/>
              </a:rPr>
              <a:t>Statins work by competitively inhibiting HMG-CoA reductase, an enzyme which plays a central role in the production of cholesterol.</a:t>
            </a:r>
          </a:p>
          <a:p>
            <a:pPr marL="0" indent="0">
              <a:buNone/>
            </a:pPr>
            <a:r>
              <a:rPr lang="en-GB" altLang="en-US">
                <a:latin typeface="Comic Sans MS" panose="030F0702030302020204" pitchFamily="66" charset="0"/>
              </a:rPr>
              <a:t>Can you describe how a competitive inhibitor works?</a:t>
            </a:r>
          </a:p>
          <a:p>
            <a:pPr marL="0" indent="0">
              <a:buNone/>
            </a:pPr>
            <a:endParaRPr lang="en-GB" altLang="en-US"/>
          </a:p>
        </p:txBody>
      </p:sp>
      <p:pic>
        <p:nvPicPr>
          <p:cNvPr id="4" name="Picture 3">
            <a:extLst>
              <a:ext uri="{FF2B5EF4-FFF2-40B4-BE49-F238E27FC236}">
                <a16:creationId xmlns:a16="http://schemas.microsoft.com/office/drawing/2014/main" id="{9194A656-5EF4-49C4-B7D8-E6A79D5F1B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48076" y="4221164"/>
            <a:ext cx="5211763"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3E92D02F-A7EE-4861-AEB8-6DF0876B2EF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38725" y="3729038"/>
            <a:ext cx="3417888"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Box 5">
            <a:extLst>
              <a:ext uri="{FF2B5EF4-FFF2-40B4-BE49-F238E27FC236}">
                <a16:creationId xmlns:a16="http://schemas.microsoft.com/office/drawing/2014/main" id="{A92D0383-4E39-493E-9DBD-EE4E1F9DE14A}"/>
              </a:ext>
            </a:extLst>
          </p:cNvPr>
          <p:cNvSpPr txBox="1">
            <a:spLocks noChangeArrowheads="1"/>
          </p:cNvSpPr>
          <p:nvPr/>
        </p:nvSpPr>
        <p:spPr bwMode="auto">
          <a:xfrm>
            <a:off x="2151063" y="2935288"/>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5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0450AE50-231E-4C93-A747-1CEEA9A3546E}"/>
              </a:ext>
            </a:extLst>
          </p:cNvPr>
          <p:cNvSpPr>
            <a:spLocks noGrp="1"/>
          </p:cNvSpPr>
          <p:nvPr>
            <p:ph type="title"/>
          </p:nvPr>
        </p:nvSpPr>
        <p:spPr>
          <a:xfrm>
            <a:off x="1077291" y="0"/>
            <a:ext cx="9720072" cy="1499616"/>
          </a:xfrm>
        </p:spPr>
        <p:txBody>
          <a:bodyPr/>
          <a:lstStyle/>
          <a:p>
            <a:r>
              <a:rPr lang="en-GB" altLang="en-US" dirty="0">
                <a:solidFill>
                  <a:srgbClr val="FF0000"/>
                </a:solidFill>
                <a:latin typeface="Comic Sans MS" panose="030F0702030302020204" pitchFamily="66" charset="0"/>
              </a:rPr>
              <a:t>Past Paper Practise</a:t>
            </a:r>
          </a:p>
        </p:txBody>
      </p:sp>
      <p:pic>
        <p:nvPicPr>
          <p:cNvPr id="40963" name="Picture 2">
            <a:extLst>
              <a:ext uri="{FF2B5EF4-FFF2-40B4-BE49-F238E27FC236}">
                <a16:creationId xmlns:a16="http://schemas.microsoft.com/office/drawing/2014/main" id="{89B566F0-0A55-4540-BA72-5B7EF42258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986" y="1561990"/>
            <a:ext cx="10654882" cy="5296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a:extLst>
              <a:ext uri="{FF2B5EF4-FFF2-40B4-BE49-F238E27FC236}">
                <a16:creationId xmlns:a16="http://schemas.microsoft.com/office/drawing/2014/main" id="{0865BB2C-7D62-4368-9C23-F41C6D72287B}"/>
              </a:ext>
            </a:extLst>
          </p:cNvPr>
          <p:cNvSpPr>
            <a:spLocks noGrp="1"/>
          </p:cNvSpPr>
          <p:nvPr>
            <p:ph idx="1"/>
          </p:nvPr>
        </p:nvSpPr>
        <p:spPr>
          <a:xfrm>
            <a:off x="8488130" y="3140482"/>
            <a:ext cx="2471738" cy="896938"/>
          </a:xfrm>
        </p:spPr>
        <p:txBody>
          <a:bodyPr/>
          <a:lstStyle/>
          <a:p>
            <a:pPr marL="0" indent="0">
              <a:buNone/>
            </a:pPr>
            <a:r>
              <a:rPr lang="en-GB" altLang="en-US" dirty="0">
                <a:solidFill>
                  <a:srgbClr val="FF0000"/>
                </a:solidFill>
                <a:latin typeface="Comic Sans MS" panose="030F0702030302020204" pitchFamily="66" charset="0"/>
              </a:rPr>
              <a:t>Answer = A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4F968-36FA-4830-A67D-0456DE838F6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FCCF53DE-8829-4C28-A5F3-B2551C64D91E}"/>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BA26AF3E-45F1-46CF-B21A-0E59D1441756}"/>
              </a:ext>
            </a:extLst>
          </p:cNvPr>
          <p:cNvPicPr>
            <a:picLocks noChangeAspect="1"/>
          </p:cNvPicPr>
          <p:nvPr/>
        </p:nvPicPr>
        <p:blipFill>
          <a:blip r:embed="rId2"/>
          <a:stretch>
            <a:fillRect/>
          </a:stretch>
        </p:blipFill>
        <p:spPr>
          <a:xfrm>
            <a:off x="1494620" y="27846"/>
            <a:ext cx="8522143" cy="6830155"/>
          </a:xfrm>
          <a:prstGeom prst="rect">
            <a:avLst/>
          </a:prstGeom>
        </p:spPr>
      </p:pic>
    </p:spTree>
    <p:extLst>
      <p:ext uri="{BB962C8B-B14F-4D97-AF65-F5344CB8AC3E}">
        <p14:creationId xmlns:p14="http://schemas.microsoft.com/office/powerpoint/2010/main" val="19362014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BF48B-7AF8-486F-BF20-457078578ED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BF3DE29-BDF8-47F3-9AF0-6E7AE4D7D4B1}"/>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59DCA005-46F9-420E-A87B-6B53F6911ACF}"/>
              </a:ext>
            </a:extLst>
          </p:cNvPr>
          <p:cNvPicPr>
            <a:picLocks noChangeAspect="1"/>
          </p:cNvPicPr>
          <p:nvPr/>
        </p:nvPicPr>
        <p:blipFill>
          <a:blip r:embed="rId2"/>
          <a:stretch>
            <a:fillRect/>
          </a:stretch>
        </p:blipFill>
        <p:spPr>
          <a:xfrm>
            <a:off x="1524001" y="980728"/>
            <a:ext cx="9137279" cy="4083180"/>
          </a:xfrm>
          <a:prstGeom prst="rect">
            <a:avLst/>
          </a:prstGeom>
        </p:spPr>
      </p:pic>
    </p:spTree>
    <p:extLst>
      <p:ext uri="{BB962C8B-B14F-4D97-AF65-F5344CB8AC3E}">
        <p14:creationId xmlns:p14="http://schemas.microsoft.com/office/powerpoint/2010/main" val="38546439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6CE53444-3DB5-455B-BA59-4703160E833B}"/>
              </a:ext>
            </a:extLst>
          </p:cNvPr>
          <p:cNvSpPr>
            <a:spLocks noGrp="1"/>
          </p:cNvSpPr>
          <p:nvPr>
            <p:ph type="title"/>
          </p:nvPr>
        </p:nvSpPr>
        <p:spPr>
          <a:xfrm>
            <a:off x="2830514" y="1"/>
            <a:ext cx="7494587" cy="1325563"/>
          </a:xfrm>
        </p:spPr>
        <p:txBody>
          <a:bodyPr/>
          <a:lstStyle/>
          <a:p>
            <a:r>
              <a:rPr lang="en-GB" altLang="en-US"/>
              <a:t>Now try the Qs on p189</a:t>
            </a:r>
          </a:p>
        </p:txBody>
      </p:sp>
      <p:sp>
        <p:nvSpPr>
          <p:cNvPr id="44035" name="Content Placeholder 2">
            <a:extLst>
              <a:ext uri="{FF2B5EF4-FFF2-40B4-BE49-F238E27FC236}">
                <a16:creationId xmlns:a16="http://schemas.microsoft.com/office/drawing/2014/main" id="{4B7E3F11-AD8F-4AD1-9122-04287B8FE057}"/>
              </a:ext>
            </a:extLst>
          </p:cNvPr>
          <p:cNvSpPr>
            <a:spLocks noGrp="1"/>
          </p:cNvSpPr>
          <p:nvPr>
            <p:ph idx="1"/>
          </p:nvPr>
        </p:nvSpPr>
        <p:spPr/>
        <p:txBody>
          <a:bodyPr/>
          <a:lstStyle/>
          <a:p>
            <a:endParaRPr lang="en-US" altLang="en-US"/>
          </a:p>
        </p:txBody>
      </p:sp>
      <p:pic>
        <p:nvPicPr>
          <p:cNvPr id="44036" name="Picture 3">
            <a:extLst>
              <a:ext uri="{FF2B5EF4-FFF2-40B4-BE49-F238E27FC236}">
                <a16:creationId xmlns:a16="http://schemas.microsoft.com/office/drawing/2014/main" id="{A9F0E5C2-8266-424A-BA14-59ACE8FF7DA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54754" y="1325565"/>
            <a:ext cx="8870346" cy="536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4">
            <a:extLst>
              <a:ext uri="{FF2B5EF4-FFF2-40B4-BE49-F238E27FC236}">
                <a16:creationId xmlns:a16="http://schemas.microsoft.com/office/drawing/2014/main" id="{EC2C024B-2B5B-4366-A678-CB0EA7038F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36701" y="115889"/>
            <a:ext cx="982663" cy="127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D1694C-A051-4268-827C-F68901641AA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74836" y="223829"/>
            <a:ext cx="10298367" cy="5803992"/>
          </a:xfrm>
          <a:prstGeom prst="rect">
            <a:avLst/>
          </a:prstGeom>
        </p:spPr>
      </p:pic>
    </p:spTree>
    <p:extLst>
      <p:ext uri="{BB962C8B-B14F-4D97-AF65-F5344CB8AC3E}">
        <p14:creationId xmlns:p14="http://schemas.microsoft.com/office/powerpoint/2010/main" val="3028731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EE380D-F711-43FE-AAE9-18631F7B10D8}"/>
              </a:ext>
            </a:extLst>
          </p:cNvPr>
          <p:cNvPicPr>
            <a:picLocks noChangeAspect="1"/>
          </p:cNvPicPr>
          <p:nvPr/>
        </p:nvPicPr>
        <p:blipFill>
          <a:blip r:embed="rId2"/>
          <a:stretch>
            <a:fillRect/>
          </a:stretch>
        </p:blipFill>
        <p:spPr>
          <a:xfrm>
            <a:off x="2587406" y="1596284"/>
            <a:ext cx="6593515" cy="5090194"/>
          </a:xfrm>
          <a:prstGeom prst="rect">
            <a:avLst/>
          </a:prstGeom>
        </p:spPr>
      </p:pic>
      <p:sp>
        <p:nvSpPr>
          <p:cNvPr id="5" name="Title 1">
            <a:extLst>
              <a:ext uri="{FF2B5EF4-FFF2-40B4-BE49-F238E27FC236}">
                <a16:creationId xmlns:a16="http://schemas.microsoft.com/office/drawing/2014/main" id="{F385B540-251D-4FC0-A2CE-2342E39D2A83}"/>
              </a:ext>
            </a:extLst>
          </p:cNvPr>
          <p:cNvSpPr txBox="1">
            <a:spLocks/>
          </p:cNvSpPr>
          <p:nvPr/>
        </p:nvSpPr>
        <p:spPr>
          <a:xfrm>
            <a:off x="1235964" y="548640"/>
            <a:ext cx="9720072"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GB" dirty="0">
                <a:solidFill>
                  <a:srgbClr val="C00000"/>
                </a:solidFill>
              </a:rPr>
              <a:t>Atherosclerosis</a:t>
            </a:r>
          </a:p>
        </p:txBody>
      </p:sp>
    </p:spTree>
    <p:extLst>
      <p:ext uri="{BB962C8B-B14F-4D97-AF65-F5344CB8AC3E}">
        <p14:creationId xmlns:p14="http://schemas.microsoft.com/office/powerpoint/2010/main" val="542723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C0F81-ED01-4CD2-A6E8-C9DB537677CC}"/>
              </a:ext>
            </a:extLst>
          </p:cNvPr>
          <p:cNvSpPr>
            <a:spLocks noGrp="1"/>
          </p:cNvSpPr>
          <p:nvPr>
            <p:ph type="title"/>
          </p:nvPr>
        </p:nvSpPr>
        <p:spPr/>
        <p:txBody>
          <a:bodyPr>
            <a:normAutofit/>
          </a:bodyPr>
          <a:lstStyle/>
          <a:p>
            <a:r>
              <a:rPr lang="en-GB" sz="4400" b="1" dirty="0">
                <a:solidFill>
                  <a:srgbClr val="C00000"/>
                </a:solidFill>
              </a:rPr>
              <a:t>Cardiovascular diseases</a:t>
            </a:r>
          </a:p>
        </p:txBody>
      </p:sp>
      <p:sp>
        <p:nvSpPr>
          <p:cNvPr id="3" name="Content Placeholder 2">
            <a:extLst>
              <a:ext uri="{FF2B5EF4-FFF2-40B4-BE49-F238E27FC236}">
                <a16:creationId xmlns:a16="http://schemas.microsoft.com/office/drawing/2014/main" id="{D8CA5F33-E5FD-44BA-A1BE-FAB78C4CD889}"/>
              </a:ext>
            </a:extLst>
          </p:cNvPr>
          <p:cNvSpPr>
            <a:spLocks noGrp="1"/>
          </p:cNvSpPr>
          <p:nvPr>
            <p:ph idx="1"/>
          </p:nvPr>
        </p:nvSpPr>
        <p:spPr>
          <a:xfrm>
            <a:off x="1024128" y="1584250"/>
            <a:ext cx="8066709" cy="4976037"/>
          </a:xfrm>
        </p:spPr>
        <p:txBody>
          <a:bodyPr>
            <a:normAutofit fontScale="92500" lnSpcReduction="10000"/>
          </a:bodyPr>
          <a:lstStyle/>
          <a:p>
            <a:r>
              <a:rPr lang="en-GB" sz="3000" b="1" dirty="0">
                <a:solidFill>
                  <a:srgbClr val="FF6600"/>
                </a:solidFill>
              </a:rPr>
              <a:t>1. Angina</a:t>
            </a:r>
          </a:p>
          <a:p>
            <a:r>
              <a:rPr lang="en-GB" altLang="en-US" dirty="0"/>
              <a:t>It feels like an oppressive, heavy, crushing pain or a constricting feeling in the chest. The pain can radiate out to either one or both arms.</a:t>
            </a:r>
          </a:p>
          <a:p>
            <a:r>
              <a:rPr lang="en-GB" altLang="en-US" dirty="0"/>
              <a:t>The cause of angina is </a:t>
            </a:r>
            <a:r>
              <a:rPr lang="en-GB" altLang="en-US" b="1" dirty="0"/>
              <a:t>coronary atherosclerosis </a:t>
            </a:r>
            <a:r>
              <a:rPr lang="en-GB" altLang="en-US" dirty="0"/>
              <a:t>(thickening of the arteries supplying cardiac muscle with blood and therefore restricting the supply of oxygen and nutrients).</a:t>
            </a:r>
          </a:p>
          <a:p>
            <a:r>
              <a:rPr lang="en-GB" sz="3000" b="1" dirty="0">
                <a:solidFill>
                  <a:srgbClr val="FF0000"/>
                </a:solidFill>
              </a:rPr>
              <a:t>2. Heart Attack</a:t>
            </a:r>
          </a:p>
          <a:p>
            <a:r>
              <a:rPr lang="en-GB" dirty="0"/>
              <a:t>A heart attack, known as myocardial infarction, occurs when a region of heart muscle is deprived of oxygen as a result of </a:t>
            </a:r>
            <a:r>
              <a:rPr lang="en-GB" b="1" dirty="0"/>
              <a:t>blockage of the coronary artery</a:t>
            </a:r>
            <a:r>
              <a:rPr lang="en-GB" dirty="0"/>
              <a:t>.</a:t>
            </a:r>
          </a:p>
          <a:p>
            <a:r>
              <a:rPr lang="en-GB" dirty="0"/>
              <a:t>The muscle stops contracting, and if a big enough area of the heart muscle is affected, the heart itself stops. </a:t>
            </a:r>
          </a:p>
          <a:p>
            <a:endParaRPr lang="en-GB" dirty="0"/>
          </a:p>
          <a:p>
            <a:endParaRPr lang="en-GB" dirty="0"/>
          </a:p>
        </p:txBody>
      </p:sp>
      <p:pic>
        <p:nvPicPr>
          <p:cNvPr id="4" name="Picture 3">
            <a:extLst>
              <a:ext uri="{FF2B5EF4-FFF2-40B4-BE49-F238E27FC236}">
                <a16:creationId xmlns:a16="http://schemas.microsoft.com/office/drawing/2014/main" id="{C19AE46F-C5FC-424A-92F6-3B87A0C3443F}"/>
              </a:ext>
            </a:extLst>
          </p:cNvPr>
          <p:cNvPicPr>
            <a:picLocks noChangeAspect="1"/>
          </p:cNvPicPr>
          <p:nvPr/>
        </p:nvPicPr>
        <p:blipFill>
          <a:blip r:embed="rId2"/>
          <a:stretch>
            <a:fillRect/>
          </a:stretch>
        </p:blipFill>
        <p:spPr>
          <a:xfrm>
            <a:off x="9386887" y="2016332"/>
            <a:ext cx="2714625" cy="1685925"/>
          </a:xfrm>
          <a:prstGeom prst="rect">
            <a:avLst/>
          </a:prstGeom>
        </p:spPr>
      </p:pic>
      <p:pic>
        <p:nvPicPr>
          <p:cNvPr id="5" name="Picture 4">
            <a:extLst>
              <a:ext uri="{FF2B5EF4-FFF2-40B4-BE49-F238E27FC236}">
                <a16:creationId xmlns:a16="http://schemas.microsoft.com/office/drawing/2014/main" id="{5F069A1D-A4FB-4462-9634-62DFDD47434F}"/>
              </a:ext>
            </a:extLst>
          </p:cNvPr>
          <p:cNvPicPr>
            <a:picLocks noChangeAspect="1"/>
          </p:cNvPicPr>
          <p:nvPr/>
        </p:nvPicPr>
        <p:blipFill>
          <a:blip r:embed="rId3"/>
          <a:stretch>
            <a:fillRect/>
          </a:stretch>
        </p:blipFill>
        <p:spPr>
          <a:xfrm>
            <a:off x="8964686" y="4327451"/>
            <a:ext cx="3201624" cy="2094189"/>
          </a:xfrm>
          <a:prstGeom prst="rect">
            <a:avLst/>
          </a:prstGeom>
        </p:spPr>
      </p:pic>
    </p:spTree>
    <p:extLst>
      <p:ext uri="{BB962C8B-B14F-4D97-AF65-F5344CB8AC3E}">
        <p14:creationId xmlns:p14="http://schemas.microsoft.com/office/powerpoint/2010/main" val="4114816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38A1661-28F3-4CBE-BDC9-5E2023FEBE50}"/>
              </a:ext>
            </a:extLst>
          </p:cNvPr>
          <p:cNvSpPr txBox="1">
            <a:spLocks/>
          </p:cNvSpPr>
          <p:nvPr/>
        </p:nvSpPr>
        <p:spPr>
          <a:xfrm>
            <a:off x="857552" y="548640"/>
            <a:ext cx="9720072"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GB" sz="4400" b="1" dirty="0">
                <a:solidFill>
                  <a:srgbClr val="C00000"/>
                </a:solidFill>
              </a:rPr>
              <a:t>Cardiovascular diseases</a:t>
            </a:r>
          </a:p>
        </p:txBody>
      </p:sp>
      <p:pic>
        <p:nvPicPr>
          <p:cNvPr id="5" name="Picture 4">
            <a:extLst>
              <a:ext uri="{FF2B5EF4-FFF2-40B4-BE49-F238E27FC236}">
                <a16:creationId xmlns:a16="http://schemas.microsoft.com/office/drawing/2014/main" id="{C0A9A779-7F7C-4FD6-930F-96F62910DB30}"/>
              </a:ext>
            </a:extLst>
          </p:cNvPr>
          <p:cNvPicPr>
            <a:picLocks noChangeAspect="1"/>
          </p:cNvPicPr>
          <p:nvPr/>
        </p:nvPicPr>
        <p:blipFill rotWithShape="1">
          <a:blip r:embed="rId2"/>
          <a:srcRect t="2938"/>
          <a:stretch/>
        </p:blipFill>
        <p:spPr>
          <a:xfrm>
            <a:off x="7409342" y="4178808"/>
            <a:ext cx="4667250" cy="2773556"/>
          </a:xfrm>
          <a:prstGeom prst="rect">
            <a:avLst/>
          </a:prstGeom>
        </p:spPr>
      </p:pic>
      <p:pic>
        <p:nvPicPr>
          <p:cNvPr id="6" name="Picture 5">
            <a:extLst>
              <a:ext uri="{FF2B5EF4-FFF2-40B4-BE49-F238E27FC236}">
                <a16:creationId xmlns:a16="http://schemas.microsoft.com/office/drawing/2014/main" id="{11567FC1-D3D2-46C6-B5C6-26538EB6E150}"/>
              </a:ext>
            </a:extLst>
          </p:cNvPr>
          <p:cNvPicPr>
            <a:picLocks noChangeAspect="1"/>
          </p:cNvPicPr>
          <p:nvPr/>
        </p:nvPicPr>
        <p:blipFill>
          <a:blip r:embed="rId3"/>
          <a:stretch>
            <a:fillRect/>
          </a:stretch>
        </p:blipFill>
        <p:spPr>
          <a:xfrm>
            <a:off x="7630410" y="1508615"/>
            <a:ext cx="4446182" cy="2670193"/>
          </a:xfrm>
          <a:prstGeom prst="rect">
            <a:avLst/>
          </a:prstGeom>
        </p:spPr>
      </p:pic>
      <p:sp>
        <p:nvSpPr>
          <p:cNvPr id="3" name="Content Placeholder 2">
            <a:extLst>
              <a:ext uri="{FF2B5EF4-FFF2-40B4-BE49-F238E27FC236}">
                <a16:creationId xmlns:a16="http://schemas.microsoft.com/office/drawing/2014/main" id="{E564EF9D-B87F-40C8-8029-963828C07588}"/>
              </a:ext>
            </a:extLst>
          </p:cNvPr>
          <p:cNvSpPr>
            <a:spLocks noGrp="1"/>
          </p:cNvSpPr>
          <p:nvPr>
            <p:ph idx="1"/>
          </p:nvPr>
        </p:nvSpPr>
        <p:spPr>
          <a:xfrm>
            <a:off x="857552" y="1701209"/>
            <a:ext cx="6772858" cy="4608151"/>
          </a:xfrm>
        </p:spPr>
        <p:txBody>
          <a:bodyPr>
            <a:normAutofit fontScale="85000" lnSpcReduction="20000"/>
          </a:bodyPr>
          <a:lstStyle/>
          <a:p>
            <a:r>
              <a:rPr lang="en-GB" sz="2400" b="1" dirty="0">
                <a:solidFill>
                  <a:srgbClr val="00B0F0"/>
                </a:solidFill>
              </a:rPr>
              <a:t>3. Stroke</a:t>
            </a:r>
          </a:p>
          <a:p>
            <a:r>
              <a:rPr lang="en-GB" sz="2400" dirty="0"/>
              <a:t>A stroke is the rapidly developing loss of brain function due to a disturbance in the blood supply to the brain. </a:t>
            </a:r>
          </a:p>
          <a:p>
            <a:r>
              <a:rPr lang="en-GB" sz="2400" dirty="0"/>
              <a:t>This can be due to lack of blood supply caused by thrombosis or embolism or due to a haemorrhage.</a:t>
            </a:r>
          </a:p>
          <a:p>
            <a:r>
              <a:rPr lang="en-GB" sz="2400" dirty="0"/>
              <a:t>As a result, the affected area of the brain is unable to function, leading to inability to move one or more limbs on one side of the body, inability to understand or formulate speech or inability to see one side of the visual field.</a:t>
            </a:r>
          </a:p>
          <a:p>
            <a:r>
              <a:rPr lang="en-GB" sz="2400" b="1" dirty="0">
                <a:solidFill>
                  <a:srgbClr val="00B050"/>
                </a:solidFill>
              </a:rPr>
              <a:t>4. Peripheral vascular disease</a:t>
            </a:r>
          </a:p>
          <a:p>
            <a:r>
              <a:rPr lang="en-GB" dirty="0"/>
              <a:t>is a common condition, in which a build-up of fatty deposits in the arteries restricts blood supply to leg muscles.</a:t>
            </a:r>
            <a:endParaRPr lang="en-GB" sz="2400" dirty="0">
              <a:solidFill>
                <a:srgbClr val="00B050"/>
              </a:solidFill>
            </a:endParaRPr>
          </a:p>
        </p:txBody>
      </p:sp>
    </p:spTree>
    <p:extLst>
      <p:ext uri="{BB962C8B-B14F-4D97-AF65-F5344CB8AC3E}">
        <p14:creationId xmlns:p14="http://schemas.microsoft.com/office/powerpoint/2010/main" val="2624312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8688A-638D-4B6A-A32B-5844B4EE0DA9}"/>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E91AAE63-407D-453B-9060-E259CC82B61F}"/>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9A8D95B8-3757-4160-801E-48F8F159D50F}"/>
              </a:ext>
            </a:extLst>
          </p:cNvPr>
          <p:cNvPicPr>
            <a:picLocks noChangeAspect="1"/>
          </p:cNvPicPr>
          <p:nvPr/>
        </p:nvPicPr>
        <p:blipFill>
          <a:blip r:embed="rId2"/>
          <a:stretch>
            <a:fillRect/>
          </a:stretch>
        </p:blipFill>
        <p:spPr>
          <a:xfrm>
            <a:off x="1333859" y="992978"/>
            <a:ext cx="9100609" cy="4872043"/>
          </a:xfrm>
          <a:prstGeom prst="rect">
            <a:avLst/>
          </a:prstGeom>
        </p:spPr>
      </p:pic>
    </p:spTree>
    <p:extLst>
      <p:ext uri="{BB962C8B-B14F-4D97-AF65-F5344CB8AC3E}">
        <p14:creationId xmlns:p14="http://schemas.microsoft.com/office/powerpoint/2010/main" val="4239321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D0342-4236-4813-890A-4A6ADB77C059}"/>
              </a:ext>
            </a:extLst>
          </p:cNvPr>
          <p:cNvSpPr>
            <a:spLocks noGrp="1"/>
          </p:cNvSpPr>
          <p:nvPr>
            <p:ph type="title"/>
          </p:nvPr>
        </p:nvSpPr>
        <p:spPr/>
        <p:txBody>
          <a:bodyPr/>
          <a:lstStyle/>
          <a:p>
            <a:r>
              <a:rPr lang="en-GB" dirty="0"/>
              <a:t>Key areas</a:t>
            </a:r>
          </a:p>
        </p:txBody>
      </p:sp>
      <p:sp>
        <p:nvSpPr>
          <p:cNvPr id="3" name="Content Placeholder 2">
            <a:extLst>
              <a:ext uri="{FF2B5EF4-FFF2-40B4-BE49-F238E27FC236}">
                <a16:creationId xmlns:a16="http://schemas.microsoft.com/office/drawing/2014/main" id="{29FCCC90-FE73-4582-8390-930356DCA3FC}"/>
              </a:ext>
            </a:extLst>
          </p:cNvPr>
          <p:cNvSpPr>
            <a:spLocks noGrp="1"/>
          </p:cNvSpPr>
          <p:nvPr>
            <p:ph idx="1"/>
          </p:nvPr>
        </p:nvSpPr>
        <p:spPr>
          <a:xfrm>
            <a:off x="1024127" y="2084832"/>
            <a:ext cx="9720073" cy="4023360"/>
          </a:xfrm>
        </p:spPr>
        <p:txBody>
          <a:bodyPr/>
          <a:lstStyle/>
          <a:p>
            <a:r>
              <a:rPr lang="en-GB" sz="3200" b="1" dirty="0">
                <a:solidFill>
                  <a:srgbClr val="C00000"/>
                </a:solidFill>
              </a:rPr>
              <a:t>2.7</a:t>
            </a:r>
          </a:p>
          <a:p>
            <a:r>
              <a:rPr lang="en-GB" sz="3200" b="1" dirty="0">
                <a:solidFill>
                  <a:srgbClr val="C00000"/>
                </a:solidFill>
              </a:rPr>
              <a:t>B)</a:t>
            </a:r>
          </a:p>
          <a:p>
            <a:r>
              <a:rPr lang="en-GB" sz="2800" dirty="0"/>
              <a:t>Thrombosis- endothelium damage, clotting factors and the role of prothrombin, thrombin, fibrinogen and fibrin.</a:t>
            </a:r>
          </a:p>
          <a:p>
            <a:r>
              <a:rPr lang="en-GB" sz="2800" dirty="0"/>
              <a:t>Thrombus formation and effects of an embolus.</a:t>
            </a:r>
          </a:p>
        </p:txBody>
      </p:sp>
    </p:spTree>
    <p:extLst>
      <p:ext uri="{BB962C8B-B14F-4D97-AF65-F5344CB8AC3E}">
        <p14:creationId xmlns:p14="http://schemas.microsoft.com/office/powerpoint/2010/main" val="2441379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2D245-10F5-4B68-9365-041DE52A3F33}"/>
              </a:ext>
            </a:extLst>
          </p:cNvPr>
          <p:cNvSpPr>
            <a:spLocks noGrp="1"/>
          </p:cNvSpPr>
          <p:nvPr>
            <p:ph type="title"/>
          </p:nvPr>
        </p:nvSpPr>
        <p:spPr/>
        <p:txBody>
          <a:bodyPr/>
          <a:lstStyle/>
          <a:p>
            <a:r>
              <a:rPr lang="en-GB" b="1" dirty="0">
                <a:solidFill>
                  <a:srgbClr val="7030A0"/>
                </a:solidFill>
              </a:rPr>
              <a:t>Thrombosis</a:t>
            </a:r>
          </a:p>
        </p:txBody>
      </p:sp>
      <p:sp>
        <p:nvSpPr>
          <p:cNvPr id="3" name="Content Placeholder 2">
            <a:extLst>
              <a:ext uri="{FF2B5EF4-FFF2-40B4-BE49-F238E27FC236}">
                <a16:creationId xmlns:a16="http://schemas.microsoft.com/office/drawing/2014/main" id="{5F247B62-2DF6-492F-9B29-D12EB15CE5F3}"/>
              </a:ext>
            </a:extLst>
          </p:cNvPr>
          <p:cNvSpPr>
            <a:spLocks noGrp="1"/>
          </p:cNvSpPr>
          <p:nvPr>
            <p:ph idx="1"/>
          </p:nvPr>
        </p:nvSpPr>
        <p:spPr>
          <a:xfrm>
            <a:off x="1024128" y="2084832"/>
            <a:ext cx="10629156" cy="4023360"/>
          </a:xfrm>
        </p:spPr>
        <p:txBody>
          <a:bodyPr>
            <a:normAutofit/>
          </a:bodyPr>
          <a:lstStyle/>
          <a:p>
            <a:r>
              <a:rPr lang="en-GB" dirty="0" err="1"/>
              <a:t>Atheromas</a:t>
            </a:r>
            <a:r>
              <a:rPr lang="en-GB" dirty="0"/>
              <a:t> may rupture, damaging the endothelium. The damage releases clotting factors that activate a cascade of reactions resulting in the conversion of the enzyme </a:t>
            </a:r>
            <a:r>
              <a:rPr lang="en-GB" b="1" dirty="0"/>
              <a:t>prothrombin to thrombin</a:t>
            </a:r>
            <a:r>
              <a:rPr lang="en-GB" dirty="0"/>
              <a:t>.</a:t>
            </a:r>
          </a:p>
          <a:p>
            <a:r>
              <a:rPr lang="en-GB" dirty="0"/>
              <a:t>Thrombin causes molecules of the plasma protein fibrinogen to form threads of </a:t>
            </a:r>
            <a:r>
              <a:rPr lang="en-GB" b="1" dirty="0"/>
              <a:t>fibrin</a:t>
            </a:r>
            <a:r>
              <a:rPr lang="en-GB" dirty="0"/>
              <a:t>. The fibrin threads form a meshwork that clots the blood, seals the wound and provides a scaffold for the formation of scar tissue. </a:t>
            </a:r>
            <a:r>
              <a:rPr lang="en-GB" b="1" dirty="0">
                <a:solidFill>
                  <a:srgbClr val="7030A0"/>
                </a:solidFill>
              </a:rPr>
              <a:t>The formation of a  clot (thrombus) is referred to as thrombosis.</a:t>
            </a:r>
          </a:p>
          <a:p>
            <a:r>
              <a:rPr lang="en-GB" dirty="0"/>
              <a:t>In some cases a thrombus may break loose forming an </a:t>
            </a:r>
            <a:r>
              <a:rPr lang="en-GB" b="1" dirty="0"/>
              <a:t>embolus</a:t>
            </a:r>
            <a:r>
              <a:rPr lang="en-GB" dirty="0"/>
              <a:t> which travels through the bloodstream until it blocks a blood vessel. </a:t>
            </a:r>
          </a:p>
          <a:p>
            <a:endParaRPr lang="en-GB" dirty="0"/>
          </a:p>
        </p:txBody>
      </p:sp>
    </p:spTree>
    <p:extLst>
      <p:ext uri="{BB962C8B-B14F-4D97-AF65-F5344CB8AC3E}">
        <p14:creationId xmlns:p14="http://schemas.microsoft.com/office/powerpoint/2010/main" val="323508175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Custom 2">
      <a:majorFont>
        <a:latin typeface="OpenDyslexic"/>
        <a:ea typeface=""/>
        <a:cs typeface=""/>
      </a:majorFont>
      <a:minorFont>
        <a:latin typeface="OpenDyslexic"/>
        <a:ea typeface=""/>
        <a:cs typeface=""/>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0697a4c-076b-420e-ba65-90585a935a46" xsi:nil="true"/>
    <lcf76f155ced4ddcb4097134ff3c332f xmlns="1b05d5b7-5dc1-48f2-bbb9-1cea3e0fa2c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9F83AC8D568B41A92BB39B67D31243" ma:contentTypeVersion="9" ma:contentTypeDescription="Create a new document." ma:contentTypeScope="" ma:versionID="7ef9c1682471afdf3a8f4b89ea58fcbd">
  <xsd:schema xmlns:xsd="http://www.w3.org/2001/XMLSchema" xmlns:xs="http://www.w3.org/2001/XMLSchema" xmlns:p="http://schemas.microsoft.com/office/2006/metadata/properties" xmlns:ns2="1b05d5b7-5dc1-48f2-bbb9-1cea3e0fa2c7" xmlns:ns3="50697a4c-076b-420e-ba65-90585a935a46" targetNamespace="http://schemas.microsoft.com/office/2006/metadata/properties" ma:root="true" ma:fieldsID="0b6c804dc603d4f6c83022a3e134fa42" ns2:_="" ns3:_="">
    <xsd:import namespace="1b05d5b7-5dc1-48f2-bbb9-1cea3e0fa2c7"/>
    <xsd:import namespace="50697a4c-076b-420e-ba65-90585a935a4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05d5b7-5dc1-48f2-bbb9-1cea3e0fa2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768a29fc-2f9b-488e-bcd4-395cb321b4bd"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0697a4c-076b-420e-ba65-90585a935a46"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a6cd1e3-c446-4095-adf1-98b02979ecb1}" ma:internalName="TaxCatchAll" ma:showField="CatchAllData" ma:web="50697a4c-076b-420e-ba65-90585a935a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6481466-4996-4449-A975-7D92C8447619}">
  <ds:schemaRefs>
    <ds:schemaRef ds:uri="http://schemas.microsoft.com/office/2006/documentManagement/types"/>
    <ds:schemaRef ds:uri="http://schemas.microsoft.com/office/infopath/2007/PartnerControls"/>
    <ds:schemaRef ds:uri="http://purl.org/dc/elements/1.1/"/>
    <ds:schemaRef ds:uri="048451d2-ab56-4dd9-a663-f0789ea0672c"/>
    <ds:schemaRef ds:uri="http://schemas.microsoft.com/office/2006/metadata/properties"/>
    <ds:schemaRef ds:uri="0a632cc7-ee7a-442a-b594-305ba001075c"/>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198F6EB0-69B9-4121-937E-E96C7DE8DD40}">
  <ds:schemaRefs>
    <ds:schemaRef ds:uri="http://schemas.microsoft.com/sharepoint/v3/contenttype/forms"/>
  </ds:schemaRefs>
</ds:datastoreItem>
</file>

<file path=customXml/itemProps3.xml><?xml version="1.0" encoding="utf-8"?>
<ds:datastoreItem xmlns:ds="http://schemas.openxmlformats.org/officeDocument/2006/customXml" ds:itemID="{44C1D659-2207-4ADD-A26C-B8D65D637C2F}"/>
</file>

<file path=docProps/app.xml><?xml version="1.0" encoding="utf-8"?>
<Properties xmlns="http://schemas.openxmlformats.org/officeDocument/2006/extended-properties" xmlns:vt="http://schemas.openxmlformats.org/officeDocument/2006/docPropsVTypes">
  <Template>Integral</Template>
  <TotalTime>2158</TotalTime>
  <Words>1425</Words>
  <Application>Microsoft Office PowerPoint</Application>
  <PresentationFormat>Widescreen</PresentationFormat>
  <Paragraphs>135</Paragraphs>
  <Slides>39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Comic Sans MS</vt:lpstr>
      <vt:lpstr>OpenDyslexic</vt:lpstr>
      <vt:lpstr>Tw Cen MT</vt:lpstr>
      <vt:lpstr>Wingdings</vt:lpstr>
      <vt:lpstr>Wingdings 3</vt:lpstr>
      <vt:lpstr>Integral</vt:lpstr>
      <vt:lpstr>2.7 pathology of cardiovascular disease (CVD) </vt:lpstr>
      <vt:lpstr>Key areas</vt:lpstr>
      <vt:lpstr>Atherosclerosis</vt:lpstr>
      <vt:lpstr>PowerPoint Presentation</vt:lpstr>
      <vt:lpstr>Cardiovascular diseases</vt:lpstr>
      <vt:lpstr>PowerPoint Presentation</vt:lpstr>
      <vt:lpstr>PowerPoint Presentation</vt:lpstr>
      <vt:lpstr>Key areas</vt:lpstr>
      <vt:lpstr>Thrombosis</vt:lpstr>
      <vt:lpstr>PowerPoint Presentation</vt:lpstr>
      <vt:lpstr>PowerPoint Presentation</vt:lpstr>
      <vt:lpstr>PowerPoint Presentation</vt:lpstr>
      <vt:lpstr>Key areas</vt:lpstr>
      <vt:lpstr>You will be able to:</vt:lpstr>
      <vt:lpstr>Causes of Peripheral Vascular Disorders</vt:lpstr>
      <vt:lpstr>PowerPoint Presentation</vt:lpstr>
      <vt:lpstr>Deep vein thrombosis (DVT)</vt:lpstr>
      <vt:lpstr>PowerPoint Presentation</vt:lpstr>
      <vt:lpstr>How do flight socks work?</vt:lpstr>
      <vt:lpstr>Pulmonary embolism</vt:lpstr>
      <vt:lpstr>Symptoms can include:</vt:lpstr>
      <vt:lpstr>Pulmonary embolisms shown in chest xray</vt:lpstr>
      <vt:lpstr>PowerPoint Presentation</vt:lpstr>
      <vt:lpstr>Key areas</vt:lpstr>
      <vt:lpstr>cholesterol</vt:lpstr>
      <vt:lpstr>PowerPoint Presentation</vt:lpstr>
      <vt:lpstr>PowerPoint Presentation</vt:lpstr>
      <vt:lpstr>PowerPoint Presentation</vt:lpstr>
      <vt:lpstr>High density lipoproteins (HDL)</vt:lpstr>
      <vt:lpstr>PowerPoint Presentation</vt:lpstr>
      <vt:lpstr>PowerPoint Presentation</vt:lpstr>
      <vt:lpstr>PowerPoint Presentation</vt:lpstr>
      <vt:lpstr>Reducing blood cholesterol</vt:lpstr>
      <vt:lpstr>PowerPoint Presentation</vt:lpstr>
      <vt:lpstr>Past Paper Practise</vt:lpstr>
      <vt:lpstr>PowerPoint Presentation</vt:lpstr>
      <vt:lpstr>PowerPoint Presentation</vt:lpstr>
      <vt:lpstr>Now try the Qs on p189</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2.7 pathology of cardiovascular disease (CVD)</dc:title>
  <dc:creator>Ruth Moghadam</dc:creator>
  <cp:lastModifiedBy>Kirsty McBride</cp:lastModifiedBy>
  <cp:revision>8</cp:revision>
  <dcterms:created xsi:type="dcterms:W3CDTF">2019-11-12T11:50:44Z</dcterms:created>
  <dcterms:modified xsi:type="dcterms:W3CDTF">2023-01-19T14:27:54Z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0x010100799F83AC8D568B41A92BB39B67D31243</vt:lpwstr>
  </property>
</Properties>
</file>