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59" r:id="rId6"/>
    <p:sldId id="270" r:id="rId7"/>
    <p:sldId id="265" r:id="rId8"/>
    <p:sldId id="271" r:id="rId9"/>
    <p:sldId id="266" r:id="rId10"/>
    <p:sldId id="267" r:id="rId11"/>
    <p:sldId id="268" r:id="rId12"/>
    <p:sldId id="269" r:id="rId13"/>
    <p:sldId id="272" r:id="rId14"/>
    <p:sldId id="273"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EF4"/>
    <a:srgbClr val="C40041"/>
    <a:srgbClr val="E584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862" autoAdjust="0"/>
    <p:restoredTop sz="94660"/>
  </p:normalViewPr>
  <p:slideViewPr>
    <p:cSldViewPr snapToGrid="0">
      <p:cViewPr>
        <p:scale>
          <a:sx n="116" d="100"/>
          <a:sy n="116" d="100"/>
        </p:scale>
        <p:origin x="712"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01CC8-615A-36EA-9E79-24B1A92FFEB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6D25A88-308F-588F-E921-D88F4CEF12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5F0A649-7864-D714-8467-2432F4F3B8D0}"/>
              </a:ext>
            </a:extLst>
          </p:cNvPr>
          <p:cNvSpPr>
            <a:spLocks noGrp="1"/>
          </p:cNvSpPr>
          <p:nvPr>
            <p:ph type="dt" sz="half" idx="10"/>
          </p:nvPr>
        </p:nvSpPr>
        <p:spPr/>
        <p:txBody>
          <a:bodyPr/>
          <a:lstStyle/>
          <a:p>
            <a:fld id="{D549E150-3ECB-40FD-8D13-40FCF1D42FD0}" type="datetimeFigureOut">
              <a:rPr lang="en-GB" smtClean="0"/>
              <a:t>18/09/2023</a:t>
            </a:fld>
            <a:endParaRPr lang="en-GB"/>
          </a:p>
        </p:txBody>
      </p:sp>
      <p:sp>
        <p:nvSpPr>
          <p:cNvPr id="5" name="Footer Placeholder 4">
            <a:extLst>
              <a:ext uri="{FF2B5EF4-FFF2-40B4-BE49-F238E27FC236}">
                <a16:creationId xmlns:a16="http://schemas.microsoft.com/office/drawing/2014/main" id="{1D412E9E-A187-8E30-5C19-6391446046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AD069B-DE2A-2D4A-3DC5-F25E91E148DB}"/>
              </a:ext>
            </a:extLst>
          </p:cNvPr>
          <p:cNvSpPr>
            <a:spLocks noGrp="1"/>
          </p:cNvSpPr>
          <p:nvPr>
            <p:ph type="sldNum" sz="quarter" idx="12"/>
          </p:nvPr>
        </p:nvSpPr>
        <p:spPr/>
        <p:txBody>
          <a:bodyPr/>
          <a:lstStyle/>
          <a:p>
            <a:fld id="{124A59A0-BB80-4C9A-960F-4D99DED72742}" type="slidenum">
              <a:rPr lang="en-GB" smtClean="0"/>
              <a:t>‹#›</a:t>
            </a:fld>
            <a:endParaRPr lang="en-GB"/>
          </a:p>
        </p:txBody>
      </p:sp>
    </p:spTree>
    <p:extLst>
      <p:ext uri="{BB962C8B-B14F-4D97-AF65-F5344CB8AC3E}">
        <p14:creationId xmlns:p14="http://schemas.microsoft.com/office/powerpoint/2010/main" val="1704829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F3FF8-9A15-B616-DB85-CCE7656B1BC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C9ABF19-B6FF-2C61-950E-E4693599BA6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F92C094-087F-A88E-30AE-B32B27FB6279}"/>
              </a:ext>
            </a:extLst>
          </p:cNvPr>
          <p:cNvSpPr>
            <a:spLocks noGrp="1"/>
          </p:cNvSpPr>
          <p:nvPr>
            <p:ph type="dt" sz="half" idx="10"/>
          </p:nvPr>
        </p:nvSpPr>
        <p:spPr/>
        <p:txBody>
          <a:bodyPr/>
          <a:lstStyle/>
          <a:p>
            <a:fld id="{D549E150-3ECB-40FD-8D13-40FCF1D42FD0}" type="datetimeFigureOut">
              <a:rPr lang="en-GB" smtClean="0"/>
              <a:t>18/09/2023</a:t>
            </a:fld>
            <a:endParaRPr lang="en-GB"/>
          </a:p>
        </p:txBody>
      </p:sp>
      <p:sp>
        <p:nvSpPr>
          <p:cNvPr id="5" name="Footer Placeholder 4">
            <a:extLst>
              <a:ext uri="{FF2B5EF4-FFF2-40B4-BE49-F238E27FC236}">
                <a16:creationId xmlns:a16="http://schemas.microsoft.com/office/drawing/2014/main" id="{6DB6EA40-A9FC-3507-E0F7-3C0329E950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9627AE-3353-3D46-EDD0-868B1906F18C}"/>
              </a:ext>
            </a:extLst>
          </p:cNvPr>
          <p:cNvSpPr>
            <a:spLocks noGrp="1"/>
          </p:cNvSpPr>
          <p:nvPr>
            <p:ph type="sldNum" sz="quarter" idx="12"/>
          </p:nvPr>
        </p:nvSpPr>
        <p:spPr/>
        <p:txBody>
          <a:bodyPr/>
          <a:lstStyle/>
          <a:p>
            <a:fld id="{124A59A0-BB80-4C9A-960F-4D99DED72742}" type="slidenum">
              <a:rPr lang="en-GB" smtClean="0"/>
              <a:t>‹#›</a:t>
            </a:fld>
            <a:endParaRPr lang="en-GB"/>
          </a:p>
        </p:txBody>
      </p:sp>
    </p:spTree>
    <p:extLst>
      <p:ext uri="{BB962C8B-B14F-4D97-AF65-F5344CB8AC3E}">
        <p14:creationId xmlns:p14="http://schemas.microsoft.com/office/powerpoint/2010/main" val="1892864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FA99FA-F8AF-96D9-5634-523C68D58DD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81DB9F0-295F-C3CE-0A42-2D74CAB7C00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D941BC0-C1B6-6738-0EDC-68ED1030E740}"/>
              </a:ext>
            </a:extLst>
          </p:cNvPr>
          <p:cNvSpPr>
            <a:spLocks noGrp="1"/>
          </p:cNvSpPr>
          <p:nvPr>
            <p:ph type="dt" sz="half" idx="10"/>
          </p:nvPr>
        </p:nvSpPr>
        <p:spPr/>
        <p:txBody>
          <a:bodyPr/>
          <a:lstStyle/>
          <a:p>
            <a:fld id="{D549E150-3ECB-40FD-8D13-40FCF1D42FD0}" type="datetimeFigureOut">
              <a:rPr lang="en-GB" smtClean="0"/>
              <a:t>18/09/2023</a:t>
            </a:fld>
            <a:endParaRPr lang="en-GB"/>
          </a:p>
        </p:txBody>
      </p:sp>
      <p:sp>
        <p:nvSpPr>
          <p:cNvPr id="5" name="Footer Placeholder 4">
            <a:extLst>
              <a:ext uri="{FF2B5EF4-FFF2-40B4-BE49-F238E27FC236}">
                <a16:creationId xmlns:a16="http://schemas.microsoft.com/office/drawing/2014/main" id="{627D95F8-2696-499E-5383-DFD7B68C1D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0B7D49-BFA1-93DE-37F4-1226CCAFAF05}"/>
              </a:ext>
            </a:extLst>
          </p:cNvPr>
          <p:cNvSpPr>
            <a:spLocks noGrp="1"/>
          </p:cNvSpPr>
          <p:nvPr>
            <p:ph type="sldNum" sz="quarter" idx="12"/>
          </p:nvPr>
        </p:nvSpPr>
        <p:spPr/>
        <p:txBody>
          <a:bodyPr/>
          <a:lstStyle/>
          <a:p>
            <a:fld id="{124A59A0-BB80-4C9A-960F-4D99DED72742}" type="slidenum">
              <a:rPr lang="en-GB" smtClean="0"/>
              <a:t>‹#›</a:t>
            </a:fld>
            <a:endParaRPr lang="en-GB"/>
          </a:p>
        </p:txBody>
      </p:sp>
    </p:spTree>
    <p:extLst>
      <p:ext uri="{BB962C8B-B14F-4D97-AF65-F5344CB8AC3E}">
        <p14:creationId xmlns:p14="http://schemas.microsoft.com/office/powerpoint/2010/main" val="473442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E3500-36B8-C210-9A56-2CF967D42A8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721AB90-A9BB-A8F0-F55C-35E37754A2D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7731584-FD58-C96A-34EF-74F64799EA45}"/>
              </a:ext>
            </a:extLst>
          </p:cNvPr>
          <p:cNvSpPr>
            <a:spLocks noGrp="1"/>
          </p:cNvSpPr>
          <p:nvPr>
            <p:ph type="dt" sz="half" idx="10"/>
          </p:nvPr>
        </p:nvSpPr>
        <p:spPr/>
        <p:txBody>
          <a:bodyPr/>
          <a:lstStyle/>
          <a:p>
            <a:fld id="{D549E150-3ECB-40FD-8D13-40FCF1D42FD0}" type="datetimeFigureOut">
              <a:rPr lang="en-GB" smtClean="0"/>
              <a:t>18/09/2023</a:t>
            </a:fld>
            <a:endParaRPr lang="en-GB"/>
          </a:p>
        </p:txBody>
      </p:sp>
      <p:sp>
        <p:nvSpPr>
          <p:cNvPr id="5" name="Footer Placeholder 4">
            <a:extLst>
              <a:ext uri="{FF2B5EF4-FFF2-40B4-BE49-F238E27FC236}">
                <a16:creationId xmlns:a16="http://schemas.microsoft.com/office/drawing/2014/main" id="{54A21AB9-A6E4-EAD6-03BF-61542A0CBE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15C40B-956F-6DAA-A801-3BBB78FF8D7D}"/>
              </a:ext>
            </a:extLst>
          </p:cNvPr>
          <p:cNvSpPr>
            <a:spLocks noGrp="1"/>
          </p:cNvSpPr>
          <p:nvPr>
            <p:ph type="sldNum" sz="quarter" idx="12"/>
          </p:nvPr>
        </p:nvSpPr>
        <p:spPr/>
        <p:txBody>
          <a:bodyPr/>
          <a:lstStyle/>
          <a:p>
            <a:fld id="{124A59A0-BB80-4C9A-960F-4D99DED72742}" type="slidenum">
              <a:rPr lang="en-GB" smtClean="0"/>
              <a:t>‹#›</a:t>
            </a:fld>
            <a:endParaRPr lang="en-GB"/>
          </a:p>
        </p:txBody>
      </p:sp>
    </p:spTree>
    <p:extLst>
      <p:ext uri="{BB962C8B-B14F-4D97-AF65-F5344CB8AC3E}">
        <p14:creationId xmlns:p14="http://schemas.microsoft.com/office/powerpoint/2010/main" val="4113071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4B372-AECF-7663-CC62-B4862F921AF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7212AB1-CE7B-D6DE-25CB-CE099634F4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DA378A7-5699-3524-2558-C4BC0D329DB0}"/>
              </a:ext>
            </a:extLst>
          </p:cNvPr>
          <p:cNvSpPr>
            <a:spLocks noGrp="1"/>
          </p:cNvSpPr>
          <p:nvPr>
            <p:ph type="dt" sz="half" idx="10"/>
          </p:nvPr>
        </p:nvSpPr>
        <p:spPr/>
        <p:txBody>
          <a:bodyPr/>
          <a:lstStyle/>
          <a:p>
            <a:fld id="{D549E150-3ECB-40FD-8D13-40FCF1D42FD0}" type="datetimeFigureOut">
              <a:rPr lang="en-GB" smtClean="0"/>
              <a:t>18/09/2023</a:t>
            </a:fld>
            <a:endParaRPr lang="en-GB"/>
          </a:p>
        </p:txBody>
      </p:sp>
      <p:sp>
        <p:nvSpPr>
          <p:cNvPr id="5" name="Footer Placeholder 4">
            <a:extLst>
              <a:ext uri="{FF2B5EF4-FFF2-40B4-BE49-F238E27FC236}">
                <a16:creationId xmlns:a16="http://schemas.microsoft.com/office/drawing/2014/main" id="{5592C423-66E8-A240-F6A0-8B368A0C45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1FC6AD-4262-FD77-0EC2-04FAE786EED9}"/>
              </a:ext>
            </a:extLst>
          </p:cNvPr>
          <p:cNvSpPr>
            <a:spLocks noGrp="1"/>
          </p:cNvSpPr>
          <p:nvPr>
            <p:ph type="sldNum" sz="quarter" idx="12"/>
          </p:nvPr>
        </p:nvSpPr>
        <p:spPr/>
        <p:txBody>
          <a:bodyPr/>
          <a:lstStyle/>
          <a:p>
            <a:fld id="{124A59A0-BB80-4C9A-960F-4D99DED72742}" type="slidenum">
              <a:rPr lang="en-GB" smtClean="0"/>
              <a:t>‹#›</a:t>
            </a:fld>
            <a:endParaRPr lang="en-GB"/>
          </a:p>
        </p:txBody>
      </p:sp>
    </p:spTree>
    <p:extLst>
      <p:ext uri="{BB962C8B-B14F-4D97-AF65-F5344CB8AC3E}">
        <p14:creationId xmlns:p14="http://schemas.microsoft.com/office/powerpoint/2010/main" val="1053250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7640C-A956-7E0E-9AB9-C64864473B2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0143786-3C48-4A05-49D7-ABE4F035BD5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EFEAC24-4576-7947-FF32-47E22A4A10C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5A3B626-C219-9DB3-43E0-F23E79D36AB9}"/>
              </a:ext>
            </a:extLst>
          </p:cNvPr>
          <p:cNvSpPr>
            <a:spLocks noGrp="1"/>
          </p:cNvSpPr>
          <p:nvPr>
            <p:ph type="dt" sz="half" idx="10"/>
          </p:nvPr>
        </p:nvSpPr>
        <p:spPr/>
        <p:txBody>
          <a:bodyPr/>
          <a:lstStyle/>
          <a:p>
            <a:fld id="{D549E150-3ECB-40FD-8D13-40FCF1D42FD0}" type="datetimeFigureOut">
              <a:rPr lang="en-GB" smtClean="0"/>
              <a:t>18/09/2023</a:t>
            </a:fld>
            <a:endParaRPr lang="en-GB"/>
          </a:p>
        </p:txBody>
      </p:sp>
      <p:sp>
        <p:nvSpPr>
          <p:cNvPr id="6" name="Footer Placeholder 5">
            <a:extLst>
              <a:ext uri="{FF2B5EF4-FFF2-40B4-BE49-F238E27FC236}">
                <a16:creationId xmlns:a16="http://schemas.microsoft.com/office/drawing/2014/main" id="{98C150D3-04C0-9A18-6B56-A2314EEE90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A92B5B-B2C7-0043-E420-FBA48C42A23A}"/>
              </a:ext>
            </a:extLst>
          </p:cNvPr>
          <p:cNvSpPr>
            <a:spLocks noGrp="1"/>
          </p:cNvSpPr>
          <p:nvPr>
            <p:ph type="sldNum" sz="quarter" idx="12"/>
          </p:nvPr>
        </p:nvSpPr>
        <p:spPr/>
        <p:txBody>
          <a:bodyPr/>
          <a:lstStyle/>
          <a:p>
            <a:fld id="{124A59A0-BB80-4C9A-960F-4D99DED72742}" type="slidenum">
              <a:rPr lang="en-GB" smtClean="0"/>
              <a:t>‹#›</a:t>
            </a:fld>
            <a:endParaRPr lang="en-GB"/>
          </a:p>
        </p:txBody>
      </p:sp>
    </p:spTree>
    <p:extLst>
      <p:ext uri="{BB962C8B-B14F-4D97-AF65-F5344CB8AC3E}">
        <p14:creationId xmlns:p14="http://schemas.microsoft.com/office/powerpoint/2010/main" val="1357500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10E02-CFF0-9812-FC7E-A244394F664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D048431-A67E-75C7-63EE-38D0D5934E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36C98D1-C3CF-CDF3-E820-63BFF9E9A57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0A80C0A-8AEC-C319-9034-A7F361AAD6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B64D2DD-D175-2A98-10C2-165B531C723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141C5F0-57C8-3E12-8C28-F69288DFD269}"/>
              </a:ext>
            </a:extLst>
          </p:cNvPr>
          <p:cNvSpPr>
            <a:spLocks noGrp="1"/>
          </p:cNvSpPr>
          <p:nvPr>
            <p:ph type="dt" sz="half" idx="10"/>
          </p:nvPr>
        </p:nvSpPr>
        <p:spPr/>
        <p:txBody>
          <a:bodyPr/>
          <a:lstStyle/>
          <a:p>
            <a:fld id="{D549E150-3ECB-40FD-8D13-40FCF1D42FD0}" type="datetimeFigureOut">
              <a:rPr lang="en-GB" smtClean="0"/>
              <a:t>18/09/2023</a:t>
            </a:fld>
            <a:endParaRPr lang="en-GB"/>
          </a:p>
        </p:txBody>
      </p:sp>
      <p:sp>
        <p:nvSpPr>
          <p:cNvPr id="8" name="Footer Placeholder 7">
            <a:extLst>
              <a:ext uri="{FF2B5EF4-FFF2-40B4-BE49-F238E27FC236}">
                <a16:creationId xmlns:a16="http://schemas.microsoft.com/office/drawing/2014/main" id="{54744087-A102-810C-9F96-6A723E4B14F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623936D-9F13-5C5D-04F4-9B5619BB7491}"/>
              </a:ext>
            </a:extLst>
          </p:cNvPr>
          <p:cNvSpPr>
            <a:spLocks noGrp="1"/>
          </p:cNvSpPr>
          <p:nvPr>
            <p:ph type="sldNum" sz="quarter" idx="12"/>
          </p:nvPr>
        </p:nvSpPr>
        <p:spPr/>
        <p:txBody>
          <a:bodyPr/>
          <a:lstStyle/>
          <a:p>
            <a:fld id="{124A59A0-BB80-4C9A-960F-4D99DED72742}" type="slidenum">
              <a:rPr lang="en-GB" smtClean="0"/>
              <a:t>‹#›</a:t>
            </a:fld>
            <a:endParaRPr lang="en-GB"/>
          </a:p>
        </p:txBody>
      </p:sp>
    </p:spTree>
    <p:extLst>
      <p:ext uri="{BB962C8B-B14F-4D97-AF65-F5344CB8AC3E}">
        <p14:creationId xmlns:p14="http://schemas.microsoft.com/office/powerpoint/2010/main" val="1263692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25B35-9271-E60E-086B-BE1CB209CAF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72DDEEC-3DA6-CDDA-D3B7-BFB07FDEBE53}"/>
              </a:ext>
            </a:extLst>
          </p:cNvPr>
          <p:cNvSpPr>
            <a:spLocks noGrp="1"/>
          </p:cNvSpPr>
          <p:nvPr>
            <p:ph type="dt" sz="half" idx="10"/>
          </p:nvPr>
        </p:nvSpPr>
        <p:spPr/>
        <p:txBody>
          <a:bodyPr/>
          <a:lstStyle/>
          <a:p>
            <a:fld id="{D549E150-3ECB-40FD-8D13-40FCF1D42FD0}" type="datetimeFigureOut">
              <a:rPr lang="en-GB" smtClean="0"/>
              <a:t>18/09/2023</a:t>
            </a:fld>
            <a:endParaRPr lang="en-GB"/>
          </a:p>
        </p:txBody>
      </p:sp>
      <p:sp>
        <p:nvSpPr>
          <p:cNvPr id="4" name="Footer Placeholder 3">
            <a:extLst>
              <a:ext uri="{FF2B5EF4-FFF2-40B4-BE49-F238E27FC236}">
                <a16:creationId xmlns:a16="http://schemas.microsoft.com/office/drawing/2014/main" id="{C8364CAB-7ACE-50BA-0F75-8129A4566E7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4A5B441-B907-7FF4-B11D-D90E0CB8C83C}"/>
              </a:ext>
            </a:extLst>
          </p:cNvPr>
          <p:cNvSpPr>
            <a:spLocks noGrp="1"/>
          </p:cNvSpPr>
          <p:nvPr>
            <p:ph type="sldNum" sz="quarter" idx="12"/>
          </p:nvPr>
        </p:nvSpPr>
        <p:spPr/>
        <p:txBody>
          <a:bodyPr/>
          <a:lstStyle/>
          <a:p>
            <a:fld id="{124A59A0-BB80-4C9A-960F-4D99DED72742}" type="slidenum">
              <a:rPr lang="en-GB" smtClean="0"/>
              <a:t>‹#›</a:t>
            </a:fld>
            <a:endParaRPr lang="en-GB"/>
          </a:p>
        </p:txBody>
      </p:sp>
    </p:spTree>
    <p:extLst>
      <p:ext uri="{BB962C8B-B14F-4D97-AF65-F5344CB8AC3E}">
        <p14:creationId xmlns:p14="http://schemas.microsoft.com/office/powerpoint/2010/main" val="310889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3BA127-4D9B-31A8-28B4-2CDDE845A2C3}"/>
              </a:ext>
            </a:extLst>
          </p:cNvPr>
          <p:cNvSpPr>
            <a:spLocks noGrp="1"/>
          </p:cNvSpPr>
          <p:nvPr>
            <p:ph type="dt" sz="half" idx="10"/>
          </p:nvPr>
        </p:nvSpPr>
        <p:spPr/>
        <p:txBody>
          <a:bodyPr/>
          <a:lstStyle/>
          <a:p>
            <a:fld id="{D549E150-3ECB-40FD-8D13-40FCF1D42FD0}" type="datetimeFigureOut">
              <a:rPr lang="en-GB" smtClean="0"/>
              <a:t>18/09/2023</a:t>
            </a:fld>
            <a:endParaRPr lang="en-GB"/>
          </a:p>
        </p:txBody>
      </p:sp>
      <p:sp>
        <p:nvSpPr>
          <p:cNvPr id="3" name="Footer Placeholder 2">
            <a:extLst>
              <a:ext uri="{FF2B5EF4-FFF2-40B4-BE49-F238E27FC236}">
                <a16:creationId xmlns:a16="http://schemas.microsoft.com/office/drawing/2014/main" id="{A844AD79-3A41-7AF8-D5FA-23C568B411C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0DCC42-8B6D-3A9F-1EEC-61C7D7680E30}"/>
              </a:ext>
            </a:extLst>
          </p:cNvPr>
          <p:cNvSpPr>
            <a:spLocks noGrp="1"/>
          </p:cNvSpPr>
          <p:nvPr>
            <p:ph type="sldNum" sz="quarter" idx="12"/>
          </p:nvPr>
        </p:nvSpPr>
        <p:spPr/>
        <p:txBody>
          <a:bodyPr/>
          <a:lstStyle/>
          <a:p>
            <a:fld id="{124A59A0-BB80-4C9A-960F-4D99DED72742}" type="slidenum">
              <a:rPr lang="en-GB" smtClean="0"/>
              <a:t>‹#›</a:t>
            </a:fld>
            <a:endParaRPr lang="en-GB"/>
          </a:p>
        </p:txBody>
      </p:sp>
    </p:spTree>
    <p:extLst>
      <p:ext uri="{BB962C8B-B14F-4D97-AF65-F5344CB8AC3E}">
        <p14:creationId xmlns:p14="http://schemas.microsoft.com/office/powerpoint/2010/main" val="2321203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84DA1-C1DB-A09E-58A5-8E76D7A521D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667BB0D-DCC5-3EB1-05BA-4609EC36F2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5D21B77-6F70-B116-52BF-6E8D5118A3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85B6A02-0DFA-A0E1-F740-6E99F7863B36}"/>
              </a:ext>
            </a:extLst>
          </p:cNvPr>
          <p:cNvSpPr>
            <a:spLocks noGrp="1"/>
          </p:cNvSpPr>
          <p:nvPr>
            <p:ph type="dt" sz="half" idx="10"/>
          </p:nvPr>
        </p:nvSpPr>
        <p:spPr/>
        <p:txBody>
          <a:bodyPr/>
          <a:lstStyle/>
          <a:p>
            <a:fld id="{D549E150-3ECB-40FD-8D13-40FCF1D42FD0}" type="datetimeFigureOut">
              <a:rPr lang="en-GB" smtClean="0"/>
              <a:t>18/09/2023</a:t>
            </a:fld>
            <a:endParaRPr lang="en-GB"/>
          </a:p>
        </p:txBody>
      </p:sp>
      <p:sp>
        <p:nvSpPr>
          <p:cNvPr id="6" name="Footer Placeholder 5">
            <a:extLst>
              <a:ext uri="{FF2B5EF4-FFF2-40B4-BE49-F238E27FC236}">
                <a16:creationId xmlns:a16="http://schemas.microsoft.com/office/drawing/2014/main" id="{A4499EB8-2FDB-A530-AE90-4DB2F4C9A1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04C969-006D-8F44-7A8C-3E4146ED1F6A}"/>
              </a:ext>
            </a:extLst>
          </p:cNvPr>
          <p:cNvSpPr>
            <a:spLocks noGrp="1"/>
          </p:cNvSpPr>
          <p:nvPr>
            <p:ph type="sldNum" sz="quarter" idx="12"/>
          </p:nvPr>
        </p:nvSpPr>
        <p:spPr/>
        <p:txBody>
          <a:bodyPr/>
          <a:lstStyle/>
          <a:p>
            <a:fld id="{124A59A0-BB80-4C9A-960F-4D99DED72742}" type="slidenum">
              <a:rPr lang="en-GB" smtClean="0"/>
              <a:t>‹#›</a:t>
            </a:fld>
            <a:endParaRPr lang="en-GB"/>
          </a:p>
        </p:txBody>
      </p:sp>
    </p:spTree>
    <p:extLst>
      <p:ext uri="{BB962C8B-B14F-4D97-AF65-F5344CB8AC3E}">
        <p14:creationId xmlns:p14="http://schemas.microsoft.com/office/powerpoint/2010/main" val="2956229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3D121-8A94-C477-57F6-D23EA2934EA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C4FDBB5-58DE-4E93-A109-F7D597AC17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996F1C-4746-4F18-FD2B-3BAD71EF99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4FBBBCD-7E3F-5587-595A-7626B81188A2}"/>
              </a:ext>
            </a:extLst>
          </p:cNvPr>
          <p:cNvSpPr>
            <a:spLocks noGrp="1"/>
          </p:cNvSpPr>
          <p:nvPr>
            <p:ph type="dt" sz="half" idx="10"/>
          </p:nvPr>
        </p:nvSpPr>
        <p:spPr/>
        <p:txBody>
          <a:bodyPr/>
          <a:lstStyle/>
          <a:p>
            <a:fld id="{D549E150-3ECB-40FD-8D13-40FCF1D42FD0}" type="datetimeFigureOut">
              <a:rPr lang="en-GB" smtClean="0"/>
              <a:t>18/09/2023</a:t>
            </a:fld>
            <a:endParaRPr lang="en-GB"/>
          </a:p>
        </p:txBody>
      </p:sp>
      <p:sp>
        <p:nvSpPr>
          <p:cNvPr id="6" name="Footer Placeholder 5">
            <a:extLst>
              <a:ext uri="{FF2B5EF4-FFF2-40B4-BE49-F238E27FC236}">
                <a16:creationId xmlns:a16="http://schemas.microsoft.com/office/drawing/2014/main" id="{60022E2C-B836-866F-86D3-3D1EA5B792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79D2E1-8EFC-245A-2575-BE5D384CFD77}"/>
              </a:ext>
            </a:extLst>
          </p:cNvPr>
          <p:cNvSpPr>
            <a:spLocks noGrp="1"/>
          </p:cNvSpPr>
          <p:nvPr>
            <p:ph type="sldNum" sz="quarter" idx="12"/>
          </p:nvPr>
        </p:nvSpPr>
        <p:spPr/>
        <p:txBody>
          <a:bodyPr/>
          <a:lstStyle/>
          <a:p>
            <a:fld id="{124A59A0-BB80-4C9A-960F-4D99DED72742}" type="slidenum">
              <a:rPr lang="en-GB" smtClean="0"/>
              <a:t>‹#›</a:t>
            </a:fld>
            <a:endParaRPr lang="en-GB"/>
          </a:p>
        </p:txBody>
      </p:sp>
    </p:spTree>
    <p:extLst>
      <p:ext uri="{BB962C8B-B14F-4D97-AF65-F5344CB8AC3E}">
        <p14:creationId xmlns:p14="http://schemas.microsoft.com/office/powerpoint/2010/main" val="1458135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EF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9C0151-4136-49F9-015B-40B4DE4E7E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2D90FAA-171D-D864-EA81-C6BB2EEE54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A34F7D1-D281-7AC9-2F06-41025C7029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49E150-3ECB-40FD-8D13-40FCF1D42FD0}" type="datetimeFigureOut">
              <a:rPr lang="en-GB" smtClean="0"/>
              <a:t>18/09/2023</a:t>
            </a:fld>
            <a:endParaRPr lang="en-GB"/>
          </a:p>
        </p:txBody>
      </p:sp>
      <p:sp>
        <p:nvSpPr>
          <p:cNvPr id="5" name="Footer Placeholder 4">
            <a:extLst>
              <a:ext uri="{FF2B5EF4-FFF2-40B4-BE49-F238E27FC236}">
                <a16:creationId xmlns:a16="http://schemas.microsoft.com/office/drawing/2014/main" id="{BF9A6F04-73D4-8FEE-4000-0CCD23FF09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019CE67-3C72-D110-A560-C96B16DB6E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4A59A0-BB80-4C9A-960F-4D99DED72742}" type="slidenum">
              <a:rPr lang="en-GB" smtClean="0"/>
              <a:t>‹#›</a:t>
            </a:fld>
            <a:endParaRPr lang="en-GB"/>
          </a:p>
        </p:txBody>
      </p:sp>
    </p:spTree>
    <p:extLst>
      <p:ext uri="{BB962C8B-B14F-4D97-AF65-F5344CB8AC3E}">
        <p14:creationId xmlns:p14="http://schemas.microsoft.com/office/powerpoint/2010/main" val="27959493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courses.scholar.hw.ac.uk/vle/scholar/session.controller?action=viewGlossary&amp;contentGUID=3cce5c53-859b-829f-9ef8-8304c8639f22&amp;glossaryType=glossary#rlnk-3cce5c53-859b-829f-9ef8-8304c8639f22"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courses.scholar.hw.ac.uk/vle/scholar/session.controller?action=viewGlossary&amp;contentGUID=3cce5c53-859b-829f-9ef8-8304c8639f22&amp;glossaryType=glossary#rlnk-3cce5c53-859b-829f-9ef8-8304c8639f22"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it – Muscles are Organs?">
            <a:extLst>
              <a:ext uri="{FF2B5EF4-FFF2-40B4-BE49-F238E27FC236}">
                <a16:creationId xmlns:a16="http://schemas.microsoft.com/office/drawing/2014/main" id="{F4671CE3-CAC4-9D64-4A84-45BC2C887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852646"/>
            <a:ext cx="6096000" cy="600535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1EE4F444-3DCE-9881-BB26-25ACFB3901AC}"/>
              </a:ext>
            </a:extLst>
          </p:cNvPr>
          <p:cNvSpPr/>
          <p:nvPr/>
        </p:nvSpPr>
        <p:spPr>
          <a:xfrm>
            <a:off x="-12700" y="1034693"/>
            <a:ext cx="6974096" cy="63517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30EFB19B-AF6D-7D0A-16E4-1EF640E99BBF}"/>
              </a:ext>
            </a:extLst>
          </p:cNvPr>
          <p:cNvSpPr/>
          <p:nvPr/>
        </p:nvSpPr>
        <p:spPr>
          <a:xfrm>
            <a:off x="-112889" y="174096"/>
            <a:ext cx="7501466" cy="898348"/>
          </a:xfrm>
          <a:prstGeom prst="roundRect">
            <a:avLst>
              <a:gd name="adj" fmla="val 2979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7AA59180-16E6-6C37-802F-0F0455511DA3}"/>
              </a:ext>
            </a:extLst>
          </p:cNvPr>
          <p:cNvSpPr>
            <a:spLocks noGrp="1"/>
          </p:cNvSpPr>
          <p:nvPr>
            <p:ph type="ctrTitle"/>
          </p:nvPr>
        </p:nvSpPr>
        <p:spPr>
          <a:xfrm>
            <a:off x="-934156" y="110685"/>
            <a:ext cx="9144000" cy="898348"/>
          </a:xfrm>
        </p:spPr>
        <p:txBody>
          <a:bodyPr>
            <a:normAutofit fontScale="90000"/>
          </a:bodyPr>
          <a:lstStyle/>
          <a:p>
            <a:r>
              <a:rPr lang="en-US" dirty="0">
                <a:solidFill>
                  <a:schemeClr val="bg1"/>
                </a:solidFill>
                <a:latin typeface="Bai Jamjuree" pitchFamily="2" charset="-34"/>
                <a:cs typeface="Bai Jamjuree" pitchFamily="2" charset="-34"/>
              </a:rPr>
              <a:t>Higher Human Biology</a:t>
            </a:r>
          </a:p>
        </p:txBody>
      </p:sp>
      <p:sp>
        <p:nvSpPr>
          <p:cNvPr id="13" name="Subtitle 2">
            <a:extLst>
              <a:ext uri="{FF2B5EF4-FFF2-40B4-BE49-F238E27FC236}">
                <a16:creationId xmlns:a16="http://schemas.microsoft.com/office/drawing/2014/main" id="{881AF051-8D3F-1550-1A3E-4A430A110E0F}"/>
              </a:ext>
            </a:extLst>
          </p:cNvPr>
          <p:cNvSpPr>
            <a:spLocks noGrp="1"/>
          </p:cNvSpPr>
          <p:nvPr>
            <p:ph type="subTitle" idx="1"/>
          </p:nvPr>
        </p:nvSpPr>
        <p:spPr>
          <a:xfrm>
            <a:off x="128795" y="1072444"/>
            <a:ext cx="6832601" cy="708113"/>
          </a:xfrm>
        </p:spPr>
        <p:txBody>
          <a:bodyPr>
            <a:normAutofit/>
          </a:bodyPr>
          <a:lstStyle/>
          <a:p>
            <a:r>
              <a:rPr lang="en-US" sz="3200" dirty="0">
                <a:solidFill>
                  <a:schemeClr val="bg1"/>
                </a:solidFill>
                <a:latin typeface="Bai Jamjuree" pitchFamily="2" charset="-34"/>
                <a:cs typeface="Bai Jamjuree" pitchFamily="2" charset="-34"/>
              </a:rPr>
              <a:t>1.8 Energy systems in muscle cells</a:t>
            </a:r>
          </a:p>
        </p:txBody>
      </p:sp>
      <p:sp>
        <p:nvSpPr>
          <p:cNvPr id="14" name="Subtitle 2">
            <a:extLst>
              <a:ext uri="{FF2B5EF4-FFF2-40B4-BE49-F238E27FC236}">
                <a16:creationId xmlns:a16="http://schemas.microsoft.com/office/drawing/2014/main" id="{C759E660-120E-84AB-7E9C-CF332457F7D2}"/>
              </a:ext>
            </a:extLst>
          </p:cNvPr>
          <p:cNvSpPr txBox="1">
            <a:spLocks/>
          </p:cNvSpPr>
          <p:nvPr/>
        </p:nvSpPr>
        <p:spPr>
          <a:xfrm>
            <a:off x="7388577" y="0"/>
            <a:ext cx="6434667" cy="5974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Bai Jamjuree" pitchFamily="2" charset="-34"/>
                <a:cs typeface="Bai Jamjuree" pitchFamily="2" charset="-34"/>
              </a:rPr>
              <a:t>M I S S   M C B R I D E</a:t>
            </a:r>
          </a:p>
        </p:txBody>
      </p:sp>
    </p:spTree>
    <p:extLst>
      <p:ext uri="{BB962C8B-B14F-4D97-AF65-F5344CB8AC3E}">
        <p14:creationId xmlns:p14="http://schemas.microsoft.com/office/powerpoint/2010/main" val="791686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C0C67F-CD3E-F01E-45AB-ED136C4CF7F9}"/>
              </a:ext>
            </a:extLst>
          </p:cNvPr>
          <p:cNvSpPr txBox="1"/>
          <p:nvPr/>
        </p:nvSpPr>
        <p:spPr>
          <a:xfrm>
            <a:off x="217714" y="1697075"/>
            <a:ext cx="5878285" cy="5036763"/>
          </a:xfrm>
          <a:prstGeom prst="rect">
            <a:avLst/>
          </a:prstGeom>
          <a:noFill/>
        </p:spPr>
        <p:txBody>
          <a:bodyPr wrap="square">
            <a:spAutoFit/>
          </a:bodyPr>
          <a:lstStyle/>
          <a:p>
            <a:pPr>
              <a:lnSpc>
                <a:spcPct val="90000"/>
              </a:lnSpc>
              <a:buFont typeface="Arial" panose="020B0604020202020204" pitchFamily="34" charset="0"/>
              <a:buChar char="•"/>
            </a:pPr>
            <a:r>
              <a:rPr lang="en-US" sz="2100" dirty="0">
                <a:latin typeface="Andale Mono" panose="020B0509000000000004" pitchFamily="49" charset="0"/>
              </a:rPr>
              <a:t>Efficient at using oxygen to generate ATP for continuous, extended muscle contractions over a long time. </a:t>
            </a:r>
          </a:p>
          <a:p>
            <a:pPr>
              <a:lnSpc>
                <a:spcPct val="90000"/>
              </a:lnSpc>
              <a:buFont typeface="Arial" panose="020B0604020202020204" pitchFamily="34" charset="0"/>
              <a:buChar char="•"/>
            </a:pPr>
            <a:r>
              <a:rPr lang="en-GB" sz="2100" dirty="0">
                <a:latin typeface="Andale Mono" panose="020B0509000000000004" pitchFamily="49" charset="0"/>
              </a:rPr>
              <a:t> Contract relatively slowly, but can sustain contractions for longer. </a:t>
            </a:r>
            <a:r>
              <a:rPr lang="en-US" sz="2100" dirty="0">
                <a:latin typeface="Andale Mono" panose="020B0509000000000004" pitchFamily="49" charset="0"/>
              </a:rPr>
              <a:t>They can go for a long time before they fatigue. </a:t>
            </a:r>
          </a:p>
          <a:p>
            <a:pPr>
              <a:lnSpc>
                <a:spcPct val="90000"/>
              </a:lnSpc>
              <a:buFont typeface="Arial" panose="020B0604020202020204" pitchFamily="34" charset="0"/>
              <a:buChar char="•"/>
            </a:pPr>
            <a:r>
              <a:rPr lang="en-US" sz="2100" dirty="0">
                <a:latin typeface="Andale Mono" panose="020B0509000000000004" pitchFamily="49" charset="0"/>
              </a:rPr>
              <a:t> Endurance activities like long distance running, cycling or cross-country skiing. </a:t>
            </a:r>
          </a:p>
          <a:p>
            <a:pPr>
              <a:lnSpc>
                <a:spcPct val="90000"/>
              </a:lnSpc>
              <a:buFont typeface="Arial" panose="020B0604020202020204" pitchFamily="34" charset="0"/>
              <a:buChar char="•"/>
            </a:pPr>
            <a:r>
              <a:rPr lang="en-US" sz="2100" dirty="0">
                <a:latin typeface="Andale Mono" panose="020B0509000000000004" pitchFamily="49" charset="0"/>
              </a:rPr>
              <a:t> Rely on aerobic respiration to generate ATP and have many mitochondria, a large blood supply and a high concentration of the oxygen storing protein </a:t>
            </a:r>
            <a:r>
              <a:rPr lang="en-US" sz="2100" dirty="0">
                <a:latin typeface="Andale Mono" panose="020B0509000000000004" pitchFamily="49" charset="0"/>
                <a:hlinkClick r:id="rId2" tooltip="Link to definition for myoglobin"/>
              </a:rPr>
              <a:t>myoglobin</a:t>
            </a:r>
            <a:r>
              <a:rPr lang="en-US" sz="2100" dirty="0">
                <a:latin typeface="Andale Mono" panose="020B0509000000000004" pitchFamily="49" charset="0"/>
              </a:rPr>
              <a:t>. </a:t>
            </a:r>
          </a:p>
          <a:p>
            <a:pPr>
              <a:lnSpc>
                <a:spcPct val="90000"/>
              </a:lnSpc>
              <a:buFont typeface="Arial" panose="020B0604020202020204" pitchFamily="34" charset="0"/>
              <a:buChar char="•"/>
            </a:pPr>
            <a:r>
              <a:rPr lang="en-US" sz="2100" dirty="0">
                <a:latin typeface="Andale Mono" panose="020B0509000000000004" pitchFamily="49" charset="0"/>
              </a:rPr>
              <a:t> The major storage fuel is </a:t>
            </a:r>
            <a:r>
              <a:rPr lang="en-US" sz="2100" dirty="0">
                <a:solidFill>
                  <a:srgbClr val="C00000"/>
                </a:solidFill>
                <a:latin typeface="Andale Mono" panose="020B0509000000000004" pitchFamily="49" charset="0"/>
              </a:rPr>
              <a:t>fats.</a:t>
            </a:r>
            <a:endParaRPr lang="en-GB" sz="2100" dirty="0">
              <a:solidFill>
                <a:srgbClr val="C00000"/>
              </a:solidFill>
              <a:latin typeface="Andale Mono" panose="020B0509000000000004" pitchFamily="49" charset="0"/>
            </a:endParaRPr>
          </a:p>
        </p:txBody>
      </p:sp>
      <p:sp>
        <p:nvSpPr>
          <p:cNvPr id="7" name="TextBox 6">
            <a:extLst>
              <a:ext uri="{FF2B5EF4-FFF2-40B4-BE49-F238E27FC236}">
                <a16:creationId xmlns:a16="http://schemas.microsoft.com/office/drawing/2014/main" id="{F911576D-42BF-BC07-7CF6-354CB7BEF1A0}"/>
              </a:ext>
            </a:extLst>
          </p:cNvPr>
          <p:cNvSpPr txBox="1"/>
          <p:nvPr/>
        </p:nvSpPr>
        <p:spPr>
          <a:xfrm>
            <a:off x="6430221" y="1676299"/>
            <a:ext cx="5544065" cy="5078313"/>
          </a:xfrm>
          <a:prstGeom prst="rect">
            <a:avLst/>
          </a:prstGeom>
          <a:noFill/>
        </p:spPr>
        <p:txBody>
          <a:bodyPr wrap="square">
            <a:spAutoFit/>
          </a:bodyPr>
          <a:lstStyle/>
          <a:p>
            <a:pPr>
              <a:lnSpc>
                <a:spcPct val="90000"/>
              </a:lnSpc>
              <a:buFont typeface="Arial" panose="020B0604020202020204" pitchFamily="34" charset="0"/>
              <a:buChar char="•"/>
            </a:pPr>
            <a:r>
              <a:rPr lang="en-US" sz="2400" dirty="0">
                <a:latin typeface="Andale Mono" panose="020B0509000000000004" pitchFamily="49" charset="0"/>
              </a:rPr>
              <a:t> Contract relatively quickly over short periods. They are able to fire more rapidly. </a:t>
            </a:r>
          </a:p>
          <a:p>
            <a:pPr>
              <a:lnSpc>
                <a:spcPct val="90000"/>
              </a:lnSpc>
              <a:buFont typeface="Arial" panose="020B0604020202020204" pitchFamily="34" charset="0"/>
              <a:buChar char="•"/>
            </a:pPr>
            <a:r>
              <a:rPr lang="en-US" sz="2400" dirty="0">
                <a:latin typeface="Andale Mono" panose="020B0509000000000004" pitchFamily="49" charset="0"/>
              </a:rPr>
              <a:t> Useful for activities such as sprinting or weightlifting. </a:t>
            </a:r>
          </a:p>
          <a:p>
            <a:pPr>
              <a:lnSpc>
                <a:spcPct val="90000"/>
              </a:lnSpc>
              <a:buFont typeface="Arial" panose="020B0604020202020204" pitchFamily="34" charset="0"/>
              <a:buChar char="•"/>
            </a:pPr>
            <a:r>
              <a:rPr lang="en-GB" sz="2400" dirty="0">
                <a:latin typeface="Andale Mono" panose="020B0509000000000004" pitchFamily="49" charset="0"/>
              </a:rPr>
              <a:t> Fast twitch muscle fibres can generate ATP through glycolysis only and have few mitochondria and a lower blood supply than slow twitch muscle fibres. </a:t>
            </a:r>
          </a:p>
          <a:p>
            <a:pPr>
              <a:lnSpc>
                <a:spcPct val="90000"/>
              </a:lnSpc>
              <a:buFont typeface="Arial" panose="020B0604020202020204" pitchFamily="34" charset="0"/>
              <a:buChar char="•"/>
            </a:pPr>
            <a:r>
              <a:rPr lang="en-GB" sz="2400" dirty="0">
                <a:latin typeface="Andale Mono" panose="020B0509000000000004" pitchFamily="49" charset="0"/>
              </a:rPr>
              <a:t>The major storage fuel of fast twitch muscle fibres is glycogen.</a:t>
            </a:r>
          </a:p>
        </p:txBody>
      </p:sp>
      <p:sp>
        <p:nvSpPr>
          <p:cNvPr id="8" name="Rectangle 7">
            <a:extLst>
              <a:ext uri="{FF2B5EF4-FFF2-40B4-BE49-F238E27FC236}">
                <a16:creationId xmlns:a16="http://schemas.microsoft.com/office/drawing/2014/main" id="{2FCCE9B7-8FC8-8306-16AB-622356E25D9D}"/>
              </a:ext>
            </a:extLst>
          </p:cNvPr>
          <p:cNvSpPr/>
          <p:nvPr/>
        </p:nvSpPr>
        <p:spPr>
          <a:xfrm>
            <a:off x="7151031" y="934895"/>
            <a:ext cx="4102443" cy="70853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latin typeface="Bai Jamjuree" pitchFamily="2" charset="-34"/>
                <a:cs typeface="Bai Jamjuree" pitchFamily="2" charset="-34"/>
              </a:rPr>
              <a:t>F A S T   T W I T C H   M U S C L E   F I B R E S</a:t>
            </a:r>
          </a:p>
        </p:txBody>
      </p:sp>
      <p:sp>
        <p:nvSpPr>
          <p:cNvPr id="9" name="Rectangle 8">
            <a:extLst>
              <a:ext uri="{FF2B5EF4-FFF2-40B4-BE49-F238E27FC236}">
                <a16:creationId xmlns:a16="http://schemas.microsoft.com/office/drawing/2014/main" id="{DA9B7B3C-5B5F-B88E-4E27-0ACEACDC270E}"/>
              </a:ext>
            </a:extLst>
          </p:cNvPr>
          <p:cNvSpPr/>
          <p:nvPr/>
        </p:nvSpPr>
        <p:spPr>
          <a:xfrm>
            <a:off x="938526" y="922518"/>
            <a:ext cx="4102443" cy="70853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latin typeface="Bai Jamjuree" pitchFamily="2" charset="-34"/>
                <a:cs typeface="Bai Jamjuree" pitchFamily="2" charset="-34"/>
              </a:rPr>
              <a:t>S L O W    T W I T C H   M U S C L E   F I B R E S</a:t>
            </a:r>
          </a:p>
        </p:txBody>
      </p:sp>
      <p:sp>
        <p:nvSpPr>
          <p:cNvPr id="10" name="Rectangle 9">
            <a:extLst>
              <a:ext uri="{FF2B5EF4-FFF2-40B4-BE49-F238E27FC236}">
                <a16:creationId xmlns:a16="http://schemas.microsoft.com/office/drawing/2014/main" id="{A8B05751-992D-EE26-01CE-1BE970DD14EE}"/>
              </a:ext>
            </a:extLst>
          </p:cNvPr>
          <p:cNvSpPr/>
          <p:nvPr/>
        </p:nvSpPr>
        <p:spPr>
          <a:xfrm>
            <a:off x="0" y="25496"/>
            <a:ext cx="7549374" cy="830997"/>
          </a:xfrm>
          <a:prstGeom prst="rect">
            <a:avLst/>
          </a:prstGeom>
          <a:noFill/>
        </p:spPr>
        <p:txBody>
          <a:bodyPr wrap="none" lIns="91440" tIns="45720" rIns="91440" bIns="45720">
            <a:spAutoFit/>
          </a:bodyPr>
          <a:lstStyle/>
          <a:p>
            <a:pPr algn="ctr"/>
            <a:r>
              <a:rPr lang="en-GB" sz="4800" b="0" cap="none" spc="0" dirty="0">
                <a:ln w="0"/>
                <a:solidFill>
                  <a:schemeClr val="tx1"/>
                </a:solidFill>
                <a:effectLst>
                  <a:outerShdw blurRad="38100" dist="19050" dir="2700000" algn="tl" rotWithShape="0">
                    <a:schemeClr val="dk1">
                      <a:alpha val="40000"/>
                    </a:schemeClr>
                  </a:outerShdw>
                </a:effectLst>
              </a:rPr>
              <a:t>MAKE A TABLE COMPARING…</a:t>
            </a:r>
          </a:p>
        </p:txBody>
      </p:sp>
    </p:spTree>
    <p:extLst>
      <p:ext uri="{BB962C8B-B14F-4D97-AF65-F5344CB8AC3E}">
        <p14:creationId xmlns:p14="http://schemas.microsoft.com/office/powerpoint/2010/main" val="780377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9DFABE-283F-7974-ADD7-12EC46E34748}"/>
              </a:ext>
            </a:extLst>
          </p:cNvPr>
          <p:cNvSpPr/>
          <p:nvPr/>
        </p:nvSpPr>
        <p:spPr>
          <a:xfrm>
            <a:off x="0" y="222910"/>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C O U R S E   S P E C   N O T E S</a:t>
            </a:r>
          </a:p>
        </p:txBody>
      </p:sp>
      <p:sp>
        <p:nvSpPr>
          <p:cNvPr id="5" name="Rectangle 3">
            <a:extLst>
              <a:ext uri="{FF2B5EF4-FFF2-40B4-BE49-F238E27FC236}">
                <a16:creationId xmlns:a16="http://schemas.microsoft.com/office/drawing/2014/main" id="{5EE19370-41F8-B21B-556F-2E57CF05F346}"/>
              </a:ext>
            </a:extLst>
          </p:cNvPr>
          <p:cNvSpPr>
            <a:spLocks noGrp="1" noChangeArrowheads="1"/>
          </p:cNvSpPr>
          <p:nvPr>
            <p:ph idx="1"/>
          </p:nvPr>
        </p:nvSpPr>
        <p:spPr>
          <a:xfrm>
            <a:off x="0" y="888253"/>
            <a:ext cx="11924920" cy="6111850"/>
          </a:xfrm>
        </p:spPr>
        <p:txBody>
          <a:bodyPr>
            <a:normAutofit fontScale="70000" lnSpcReduction="20000"/>
          </a:bodyPr>
          <a:lstStyle/>
          <a:p>
            <a:pPr marL="0" indent="0">
              <a:buNone/>
            </a:pPr>
            <a:r>
              <a:rPr lang="en-GB" dirty="0">
                <a:latin typeface="Andale Mono" panose="020B0509000000000004" pitchFamily="49" charset="0"/>
              </a:rPr>
              <a:t>During vigorous exercise, the muscle cells do not get sufficient oxygen to support the electron transport chain. Under these conditions, pyruvate is converted to lactate. This conversion involves the transfer of hydrogen ions from the NADH produced during glycolysis to pyruvate in order to produce lactate. This regenerates the NAD needed to maintain ATP production through glycolysis. </a:t>
            </a:r>
            <a:endParaRPr lang="en-GB" sz="2000" dirty="0">
              <a:effectLst/>
              <a:latin typeface="Andale Mono" panose="020B0509000000000004" pitchFamily="49" charset="0"/>
            </a:endParaRPr>
          </a:p>
          <a:p>
            <a:pPr marL="0" indent="0">
              <a:buNone/>
            </a:pPr>
            <a:r>
              <a:rPr lang="en-GB" dirty="0">
                <a:latin typeface="Andale Mono" panose="020B0509000000000004" pitchFamily="49" charset="0"/>
              </a:rPr>
              <a:t>Lactate accumulates and muscle fatigue occurs. The oxygen debt is repaid when exercise is complete. This allows respiration to provide the energy to convert lactate back to pyruvate and glucose in the liver. </a:t>
            </a:r>
          </a:p>
          <a:p>
            <a:pPr marL="0" indent="0">
              <a:buNone/>
            </a:pPr>
            <a:r>
              <a:rPr lang="en-GB" sz="2900" dirty="0">
                <a:latin typeface="Andale Mono" panose="020B0509000000000004" pitchFamily="49" charset="0"/>
              </a:rPr>
              <a:t>Most human muscle tissue contains a mixture of both slow- and fast-twitch muscle fibres. Athletes show distinct patterns of muscle fibres that reflect their sporting activities. </a:t>
            </a:r>
            <a:endParaRPr lang="en-GB" sz="2900" dirty="0">
              <a:effectLst/>
              <a:latin typeface="Andale Mono" panose="020B0509000000000004" pitchFamily="49" charset="0"/>
            </a:endParaRPr>
          </a:p>
          <a:p>
            <a:pPr marL="0" indent="0">
              <a:buNone/>
            </a:pPr>
            <a:r>
              <a:rPr lang="en-GB" dirty="0">
                <a:highlight>
                  <a:srgbClr val="00FFFF"/>
                </a:highlight>
                <a:latin typeface="Andale Mono" panose="020B0509000000000004" pitchFamily="49" charset="0"/>
              </a:rPr>
              <a:t>Slow-twitch muscle fibres contract relatively slowly, but can sustain contractions for longer. They are useful for endurance activities such as long-distance running, cycling or cross-country skiing. </a:t>
            </a:r>
            <a:endParaRPr lang="en-GB" sz="2000" dirty="0">
              <a:effectLst/>
              <a:highlight>
                <a:srgbClr val="00FFFF"/>
              </a:highlight>
              <a:latin typeface="Andale Mono" panose="020B0509000000000004" pitchFamily="49" charset="0"/>
            </a:endParaRPr>
          </a:p>
          <a:p>
            <a:pPr marL="0" indent="0">
              <a:buNone/>
            </a:pPr>
            <a:r>
              <a:rPr lang="en-GB" dirty="0">
                <a:highlight>
                  <a:srgbClr val="00FFFF"/>
                </a:highlight>
                <a:latin typeface="Andale Mono" panose="020B0509000000000004" pitchFamily="49" charset="0"/>
              </a:rPr>
              <a:t>Slow-twitch muscle fibres rely on aerobic respiration to generate ATP and have many mitochondria, a large blood supply and a high concentration of the oxygen-storing protein myoglobin. The major storage fuel of slow-twitch muscle fibres is fats. </a:t>
            </a:r>
          </a:p>
          <a:p>
            <a:pPr marL="0" indent="0">
              <a:buNone/>
            </a:pPr>
            <a:r>
              <a:rPr lang="en-GB" dirty="0">
                <a:highlight>
                  <a:srgbClr val="00FFFF"/>
                </a:highlight>
                <a:latin typeface="Andale Mono" panose="020B0509000000000004" pitchFamily="49" charset="0"/>
              </a:rPr>
              <a:t>Fast-twitch muscle fibres contract relatively quickly, over short periods. They are useful for activities such as sprinting or weightlifting. Fast-twitch muscle fibres can generate ATP through glycolysis only and have fewer mitochondria and a lower blood supply compared to slow-twitch muscle fibres. </a:t>
            </a:r>
            <a:endParaRPr lang="en-GB" sz="2000" dirty="0">
              <a:effectLst/>
              <a:highlight>
                <a:srgbClr val="00FFFF"/>
              </a:highlight>
              <a:latin typeface="Andale Mono" panose="020B0509000000000004" pitchFamily="49" charset="0"/>
            </a:endParaRPr>
          </a:p>
          <a:p>
            <a:pPr marL="0" indent="0">
              <a:buNone/>
            </a:pPr>
            <a:r>
              <a:rPr lang="en-GB" dirty="0">
                <a:highlight>
                  <a:srgbClr val="00FFFF"/>
                </a:highlight>
                <a:latin typeface="Andale Mono" panose="020B0509000000000004" pitchFamily="49" charset="0"/>
              </a:rPr>
              <a:t>The major storage fuel of fast-twitch muscle fibres is glycogen. </a:t>
            </a:r>
            <a:endParaRPr lang="en-GB" sz="2000" dirty="0">
              <a:effectLst/>
              <a:highlight>
                <a:srgbClr val="00FFFF"/>
              </a:highlight>
              <a:latin typeface="Andale Mono" panose="020B0509000000000004" pitchFamily="49" charset="0"/>
            </a:endParaRPr>
          </a:p>
          <a:p>
            <a:pPr marL="0" indent="0">
              <a:buNone/>
            </a:pPr>
            <a:endParaRPr lang="en-GB" sz="2000" dirty="0">
              <a:effectLst/>
              <a:latin typeface="Andale Mono" panose="020B0509000000000004" pitchFamily="49" charset="0"/>
            </a:endParaRPr>
          </a:p>
          <a:p>
            <a:pPr marL="0" indent="0">
              <a:buNone/>
            </a:pPr>
            <a:endParaRPr lang="en-GB" sz="2000" dirty="0">
              <a:effectLst/>
              <a:latin typeface="Andale Mono" panose="020B0509000000000004" pitchFamily="49" charset="0"/>
            </a:endParaRPr>
          </a:p>
          <a:p>
            <a:pPr marL="0" indent="0">
              <a:lnSpc>
                <a:spcPct val="90000"/>
              </a:lnSpc>
              <a:buNone/>
            </a:pPr>
            <a:endParaRPr lang="en-GB" sz="2000" dirty="0">
              <a:solidFill>
                <a:srgbClr val="C00000"/>
              </a:solidFill>
              <a:latin typeface="Andale Mono" panose="020B0509000000000004" pitchFamily="49" charset="0"/>
            </a:endParaRPr>
          </a:p>
        </p:txBody>
      </p:sp>
    </p:spTree>
    <p:extLst>
      <p:ext uri="{BB962C8B-B14F-4D97-AF65-F5344CB8AC3E}">
        <p14:creationId xmlns:p14="http://schemas.microsoft.com/office/powerpoint/2010/main" val="59546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linds(horizontal)">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HINO A4 Folio Paper 20 Leaf, F8M | RHINO Stationery">
            <a:extLst>
              <a:ext uri="{FF2B5EF4-FFF2-40B4-BE49-F238E27FC236}">
                <a16:creationId xmlns:a16="http://schemas.microsoft.com/office/drawing/2014/main" id="{3C60605A-367C-DFAB-7862-2BA3B121347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105" b="91309" l="9961" r="89844">
                        <a14:foregroundMark x1="21875" y1="83789" x2="26953" y2="27734"/>
                        <a14:foregroundMark x1="26953" y1="27734" x2="41309" y2="72266"/>
                        <a14:foregroundMark x1="41309" y1="72266" x2="45508" y2="77734"/>
                        <a14:foregroundMark x1="44238" y1="76074" x2="47070" y2="46875"/>
                        <a14:foregroundMark x1="52930" y1="41992" x2="52930" y2="70605"/>
                        <a14:foregroundMark x1="62207" y1="53125" x2="61816" y2="74219"/>
                        <a14:foregroundMark x1="66309" y1="58594" x2="68750" y2="73340"/>
                        <a14:foregroundMark x1="68750" y1="73340" x2="62305" y2="76172"/>
                        <a14:foregroundMark x1="62305" y1="76172" x2="54297" y2="77051"/>
                        <a14:foregroundMark x1="65332" y1="48438" x2="65430" y2="55273"/>
                        <a14:foregroundMark x1="25684" y1="18555" x2="32813" y2="15527"/>
                        <a14:foregroundMark x1="32813" y1="15527" x2="50879" y2="13965"/>
                        <a14:foregroundMark x1="50879" y1="13965" x2="51660" y2="13965"/>
                        <a14:foregroundMark x1="23145" y1="10742" x2="23145" y2="18066"/>
                        <a14:foregroundMark x1="23145" y1="83984" x2="23145" y2="91406"/>
                        <a14:foregroundMark x1="24316" y1="24902" x2="24512" y2="29590"/>
                        <a14:foregroundMark x1="22168" y1="10254" x2="35742" y2="9082"/>
                        <a14:foregroundMark x1="35742" y1="9082" x2="45508" y2="9180"/>
                        <a14:foregroundMark x1="20020" y1="8594" x2="20020" y2="8594"/>
                        <a14:foregroundMark x1="24512" y1="24023" x2="24512" y2="24023"/>
                        <a14:foregroundMark x1="55566" y1="8105" x2="68750" y2="13379"/>
                        <a14:foregroundMark x1="71875" y1="12305" x2="77148" y2="12500"/>
                        <a14:foregroundMark x1="32520" y1="89355" x2="47070" y2="89746"/>
                        <a14:foregroundMark x1="70605" y1="18262" x2="62500" y2="20898"/>
                        <a14:foregroundMark x1="73730" y1="12305" x2="69531" y2="18945"/>
                        <a14:foregroundMark x1="69531" y1="18945" x2="68945" y2="19238"/>
                        <a14:foregroundMark x1="50977" y1="17773" x2="60742" y2="26660"/>
                        <a14:foregroundMark x1="21973" y1="20703" x2="21973" y2="20703"/>
                        <a14:foregroundMark x1="20215" y1="12988" x2="19727" y2="43750"/>
                        <a14:foregroundMark x1="20508" y1="46094" x2="20996" y2="54688"/>
                        <a14:foregroundMark x1="20508" y1="51074" x2="20508" y2="62012"/>
                        <a14:foregroundMark x1="71680" y1="41992" x2="71680" y2="78027"/>
                        <a14:foregroundMark x1="74023" y1="51660" x2="74023" y2="73438"/>
                        <a14:foregroundMark x1="75488" y1="47363" x2="76465" y2="71289"/>
                        <a14:foregroundMark x1="76660" y1="48535" x2="77148" y2="77344"/>
                        <a14:foregroundMark x1="77344" y1="49023" x2="78613" y2="79980"/>
                        <a14:foregroundMark x1="78613" y1="79980" x2="78320" y2="82813"/>
                        <a14:foregroundMark x1="75879" y1="13867" x2="75684" y2="26855"/>
                        <a14:foregroundMark x1="75391" y1="12207" x2="75391" y2="21875"/>
                        <a14:foregroundMark x1="79004" y1="8691" x2="77832" y2="36426"/>
                        <a14:foregroundMark x1="34180" y1="15430" x2="38965" y2="22266"/>
                        <a14:foregroundMark x1="38965" y1="22266" x2="47852" y2="28027"/>
                      </a14:backgroundRemoval>
                    </a14:imgEffect>
                  </a14:imgLayer>
                </a14:imgProps>
              </a:ext>
              <a:ext uri="{28A0092B-C50C-407E-A947-70E740481C1C}">
                <a14:useLocalDpi xmlns:a14="http://schemas.microsoft.com/office/drawing/2010/main" val="0"/>
              </a:ext>
            </a:extLst>
          </a:blip>
          <a:srcRect l="22413" t="11918" r="34709" b="49298"/>
          <a:stretch/>
        </p:blipFill>
        <p:spPr bwMode="auto">
          <a:xfrm>
            <a:off x="310756" y="667128"/>
            <a:ext cx="6844424" cy="619087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A8CE2D0-D84F-0CE5-C95D-2474CEC2BFB9}"/>
              </a:ext>
            </a:extLst>
          </p:cNvPr>
          <p:cNvSpPr/>
          <p:nvPr/>
        </p:nvSpPr>
        <p:spPr>
          <a:xfrm>
            <a:off x="0" y="143888"/>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K E Y   T E R M S </a:t>
            </a:r>
          </a:p>
        </p:txBody>
      </p:sp>
      <p:sp>
        <p:nvSpPr>
          <p:cNvPr id="6" name="TextBox 5">
            <a:extLst>
              <a:ext uri="{FF2B5EF4-FFF2-40B4-BE49-F238E27FC236}">
                <a16:creationId xmlns:a16="http://schemas.microsoft.com/office/drawing/2014/main" id="{4C13C466-70FB-206B-8E44-5483BD5F2AA2}"/>
              </a:ext>
            </a:extLst>
          </p:cNvPr>
          <p:cNvSpPr txBox="1"/>
          <p:nvPr/>
        </p:nvSpPr>
        <p:spPr>
          <a:xfrm>
            <a:off x="1020065" y="810003"/>
            <a:ext cx="6844424" cy="1938992"/>
          </a:xfrm>
          <a:prstGeom prst="rect">
            <a:avLst/>
          </a:prstGeom>
          <a:noFill/>
        </p:spPr>
        <p:txBody>
          <a:bodyPr wrap="square">
            <a:spAutoFit/>
          </a:bodyPr>
          <a:lstStyle/>
          <a:p>
            <a:r>
              <a:rPr lang="en-GB" sz="2400" dirty="0">
                <a:latin typeface="Bahnschrift" panose="020B0502040204020203" pitchFamily="34" charset="0"/>
              </a:rPr>
              <a:t>Lactate</a:t>
            </a:r>
          </a:p>
          <a:p>
            <a:r>
              <a:rPr lang="en-GB" sz="2400" dirty="0">
                <a:latin typeface="Bahnschrift" panose="020B0502040204020203" pitchFamily="34" charset="0"/>
              </a:rPr>
              <a:t>Slow-twitch muscle fibres</a:t>
            </a:r>
          </a:p>
          <a:p>
            <a:r>
              <a:rPr lang="en-GB" sz="2400" dirty="0">
                <a:latin typeface="Bahnschrift" panose="020B0502040204020203" pitchFamily="34" charset="0"/>
              </a:rPr>
              <a:t>Fast-twitch muscle fibres</a:t>
            </a:r>
          </a:p>
          <a:p>
            <a:r>
              <a:rPr lang="en-GB" sz="2400" dirty="0">
                <a:latin typeface="Bahnschrift" panose="020B0502040204020203" pitchFamily="34" charset="0"/>
              </a:rPr>
              <a:t>Glycogen</a:t>
            </a:r>
          </a:p>
          <a:p>
            <a:endParaRPr lang="en-GB" sz="2400" dirty="0">
              <a:latin typeface="Bahnschrift" panose="020B0502040204020203" pitchFamily="34" charset="0"/>
            </a:endParaRPr>
          </a:p>
        </p:txBody>
      </p:sp>
      <p:sp>
        <p:nvSpPr>
          <p:cNvPr id="7" name="Rounded Rectangle 6">
            <a:extLst>
              <a:ext uri="{FF2B5EF4-FFF2-40B4-BE49-F238E27FC236}">
                <a16:creationId xmlns:a16="http://schemas.microsoft.com/office/drawing/2014/main" id="{058FF3E5-5A8F-FCCE-5316-0ACFFF88ED6D}"/>
              </a:ext>
            </a:extLst>
          </p:cNvPr>
          <p:cNvSpPr/>
          <p:nvPr/>
        </p:nvSpPr>
        <p:spPr>
          <a:xfrm>
            <a:off x="6254119" y="1264151"/>
            <a:ext cx="5636357" cy="162388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385F2BD-0B11-1D98-18B3-2C6E06CEEFCA}"/>
              </a:ext>
            </a:extLst>
          </p:cNvPr>
          <p:cNvSpPr/>
          <p:nvPr/>
        </p:nvSpPr>
        <p:spPr>
          <a:xfrm>
            <a:off x="6352288" y="1537486"/>
            <a:ext cx="5546046" cy="1077218"/>
          </a:xfrm>
          <a:prstGeom prst="rect">
            <a:avLst/>
          </a:prstGeom>
          <a:noFill/>
        </p:spPr>
        <p:txBody>
          <a:bodyPr wrap="square" lIns="91440" tIns="45720" rIns="91440" bIns="45720">
            <a:spAutoFit/>
          </a:bodyPr>
          <a:lstStyle/>
          <a:p>
            <a:pPr algn="ctr"/>
            <a:r>
              <a:rPr lang="en-GB" sz="3200" b="0" cap="none" spc="0" dirty="0">
                <a:ln w="0"/>
                <a:solidFill>
                  <a:schemeClr val="tx1"/>
                </a:solidFill>
                <a:effectLst>
                  <a:outerShdw blurRad="38100" dist="19050" dir="2700000" algn="tl" rotWithShape="0">
                    <a:schemeClr val="dk1">
                      <a:alpha val="40000"/>
                    </a:schemeClr>
                  </a:outerShdw>
                </a:effectLst>
                <a:latin typeface="Bai Jamjuree" pitchFamily="2" charset="-34"/>
                <a:cs typeface="Bai Jamjuree" pitchFamily="2" charset="-34"/>
              </a:rPr>
              <a:t>Start a definition page </a:t>
            </a:r>
            <a:r>
              <a:rPr lang="en-GB" sz="3200" dirty="0">
                <a:ln w="0"/>
                <a:effectLst>
                  <a:outerShdw blurRad="38100" dist="19050" dir="2700000" algn="tl" rotWithShape="0">
                    <a:schemeClr val="dk1">
                      <a:alpha val="40000"/>
                    </a:schemeClr>
                  </a:outerShdw>
                </a:effectLst>
                <a:latin typeface="Bai Jamjuree" pitchFamily="2" charset="-34"/>
                <a:cs typeface="Bai Jamjuree" pitchFamily="2" charset="-34"/>
              </a:rPr>
              <a:t>at the back of your jotter.</a:t>
            </a:r>
            <a:endParaRPr lang="en-GB" sz="3200" b="0" cap="none" spc="0" dirty="0">
              <a:ln w="0"/>
              <a:solidFill>
                <a:schemeClr val="tx1"/>
              </a:solidFill>
              <a:effectLst>
                <a:outerShdw blurRad="38100" dist="19050" dir="2700000" algn="tl" rotWithShape="0">
                  <a:schemeClr val="dk1">
                    <a:alpha val="40000"/>
                  </a:schemeClr>
                </a:outerShdw>
              </a:effectLst>
              <a:latin typeface="Bai Jamjuree" pitchFamily="2" charset="-34"/>
              <a:cs typeface="Bai Jamjuree" pitchFamily="2" charset="-34"/>
            </a:endParaRPr>
          </a:p>
        </p:txBody>
      </p:sp>
      <p:sp>
        <p:nvSpPr>
          <p:cNvPr id="9" name="TextBox 8">
            <a:extLst>
              <a:ext uri="{FF2B5EF4-FFF2-40B4-BE49-F238E27FC236}">
                <a16:creationId xmlns:a16="http://schemas.microsoft.com/office/drawing/2014/main" id="{FBAE27BB-ADBF-315D-CC08-083FA94F3F9A}"/>
              </a:ext>
            </a:extLst>
          </p:cNvPr>
          <p:cNvSpPr txBox="1"/>
          <p:nvPr/>
        </p:nvSpPr>
        <p:spPr>
          <a:xfrm>
            <a:off x="7155180" y="3171436"/>
            <a:ext cx="4629269" cy="707886"/>
          </a:xfrm>
          <a:prstGeom prst="rect">
            <a:avLst/>
          </a:prstGeom>
          <a:noFill/>
        </p:spPr>
        <p:txBody>
          <a:bodyPr wrap="square" rtlCol="0">
            <a:spAutoFit/>
          </a:bodyPr>
          <a:lstStyle/>
          <a:p>
            <a:pPr algn="ctr"/>
            <a:r>
              <a:rPr lang="en-US" sz="2000" dirty="0">
                <a:latin typeface="Bai Jamjuree" pitchFamily="2" charset="-34"/>
                <a:cs typeface="Bai Jamjuree" pitchFamily="2" charset="-34"/>
              </a:rPr>
              <a:t>This will help you make flash cards at some point in the future!</a:t>
            </a:r>
          </a:p>
        </p:txBody>
      </p:sp>
    </p:spTree>
    <p:extLst>
      <p:ext uri="{BB962C8B-B14F-4D97-AF65-F5344CB8AC3E}">
        <p14:creationId xmlns:p14="http://schemas.microsoft.com/office/powerpoint/2010/main" val="3786136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Up Arrow 13">
            <a:extLst>
              <a:ext uri="{FF2B5EF4-FFF2-40B4-BE49-F238E27FC236}">
                <a16:creationId xmlns:a16="http://schemas.microsoft.com/office/drawing/2014/main" id="{875F1CEC-28F6-CC27-A118-7C5914082113}"/>
              </a:ext>
            </a:extLst>
          </p:cNvPr>
          <p:cNvSpPr/>
          <p:nvPr/>
        </p:nvSpPr>
        <p:spPr>
          <a:xfrm rot="5400000">
            <a:off x="8619741" y="3644326"/>
            <a:ext cx="382090" cy="2136639"/>
          </a:xfrm>
          <a:prstGeom prst="up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a:extLst>
              <a:ext uri="{FF2B5EF4-FFF2-40B4-BE49-F238E27FC236}">
                <a16:creationId xmlns:a16="http://schemas.microsoft.com/office/drawing/2014/main" id="{8FDC0FA9-F3F9-B78A-9E1C-E600894B6E23}"/>
              </a:ext>
            </a:extLst>
          </p:cNvPr>
          <p:cNvSpPr/>
          <p:nvPr/>
        </p:nvSpPr>
        <p:spPr>
          <a:xfrm rot="16200000">
            <a:off x="9162601" y="4026416"/>
            <a:ext cx="382090" cy="2136639"/>
          </a:xfrm>
          <a:prstGeom prst="up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51A9DCB-E4C2-AD18-4845-AFF39F608125}"/>
              </a:ext>
            </a:extLst>
          </p:cNvPr>
          <p:cNvSpPr/>
          <p:nvPr/>
        </p:nvSpPr>
        <p:spPr>
          <a:xfrm>
            <a:off x="0" y="222910"/>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L A C T A T E   M E T A B O L I S M</a:t>
            </a:r>
          </a:p>
        </p:txBody>
      </p:sp>
      <p:sp>
        <p:nvSpPr>
          <p:cNvPr id="9" name="Rectangle 8">
            <a:extLst>
              <a:ext uri="{FF2B5EF4-FFF2-40B4-BE49-F238E27FC236}">
                <a16:creationId xmlns:a16="http://schemas.microsoft.com/office/drawing/2014/main" id="{FF8047A9-C21B-496B-848B-8A0A583DFFDD}"/>
              </a:ext>
            </a:extLst>
          </p:cNvPr>
          <p:cNvSpPr/>
          <p:nvPr/>
        </p:nvSpPr>
        <p:spPr>
          <a:xfrm>
            <a:off x="430307" y="1228397"/>
            <a:ext cx="5432612" cy="4401205"/>
          </a:xfrm>
          <a:prstGeom prst="rect">
            <a:avLst/>
          </a:prstGeom>
          <a:noFill/>
        </p:spPr>
        <p:txBody>
          <a:bodyPr wrap="square" lIns="91440" tIns="45720" rIns="91440" bIns="45720">
            <a:spAutoFit/>
          </a:bodyPr>
          <a:lstStyle/>
          <a:p>
            <a:r>
              <a:rPr lang="en-GB" sz="2800" dirty="0">
                <a:ln w="0"/>
                <a:effectLst>
                  <a:outerShdw blurRad="38100" dist="19050" dir="2700000" algn="tl" rotWithShape="0">
                    <a:schemeClr val="dk1">
                      <a:alpha val="40000"/>
                    </a:schemeClr>
                  </a:outerShdw>
                </a:effectLst>
                <a:latin typeface="Andale Mono" panose="020B0509000000000004" pitchFamily="49" charset="0"/>
              </a:rPr>
              <a:t>During vigorous exercise, the muscle cells do not get sufficient oxygen to support the electron transport chain.</a:t>
            </a:r>
          </a:p>
          <a:p>
            <a:endParaRPr lang="en-GB" sz="2800" b="0" cap="none" spc="0" dirty="0">
              <a:ln w="0"/>
              <a:solidFill>
                <a:schemeClr val="tx1"/>
              </a:solidFill>
              <a:effectLst>
                <a:outerShdw blurRad="38100" dist="19050" dir="2700000" algn="tl" rotWithShape="0">
                  <a:schemeClr val="dk1">
                    <a:alpha val="40000"/>
                  </a:schemeClr>
                </a:outerShdw>
              </a:effectLst>
              <a:latin typeface="Andale Mono" panose="020B0509000000000004" pitchFamily="49" charset="0"/>
            </a:endParaRPr>
          </a:p>
          <a:p>
            <a:r>
              <a:rPr lang="en-GB" sz="2800" dirty="0">
                <a:ln w="0"/>
                <a:effectLst>
                  <a:outerShdw blurRad="38100" dist="19050" dir="2700000" algn="tl" rotWithShape="0">
                    <a:schemeClr val="dk1">
                      <a:alpha val="40000"/>
                    </a:schemeClr>
                  </a:outerShdw>
                </a:effectLst>
                <a:latin typeface="Andale Mono" panose="020B0509000000000004" pitchFamily="49" charset="0"/>
              </a:rPr>
              <a:t>Therefore, after glycolysis, pyruvate is converted to lactate. </a:t>
            </a:r>
            <a:endParaRPr lang="en-GB" sz="2800" b="0" cap="none" spc="0" dirty="0">
              <a:ln w="0"/>
              <a:solidFill>
                <a:schemeClr val="tx1"/>
              </a:solidFill>
              <a:effectLst>
                <a:outerShdw blurRad="38100" dist="19050" dir="2700000" algn="tl" rotWithShape="0">
                  <a:schemeClr val="dk1">
                    <a:alpha val="40000"/>
                  </a:schemeClr>
                </a:outerShdw>
              </a:effectLst>
              <a:latin typeface="Andale Mono" panose="020B0509000000000004" pitchFamily="49" charset="0"/>
            </a:endParaRPr>
          </a:p>
        </p:txBody>
      </p:sp>
      <p:sp>
        <p:nvSpPr>
          <p:cNvPr id="10" name="Rounded Rectangle 9">
            <a:extLst>
              <a:ext uri="{FF2B5EF4-FFF2-40B4-BE49-F238E27FC236}">
                <a16:creationId xmlns:a16="http://schemas.microsoft.com/office/drawing/2014/main" id="{51F84A81-772E-57F0-DE7B-0CC41DE37D55}"/>
              </a:ext>
            </a:extLst>
          </p:cNvPr>
          <p:cNvSpPr/>
          <p:nvPr/>
        </p:nvSpPr>
        <p:spPr>
          <a:xfrm>
            <a:off x="5904589" y="1365426"/>
            <a:ext cx="2312894" cy="779930"/>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Andale Mono" panose="020B0509000000000004" pitchFamily="49" charset="0"/>
              </a:rPr>
              <a:t>Glucose</a:t>
            </a:r>
          </a:p>
        </p:txBody>
      </p:sp>
      <p:sp>
        <p:nvSpPr>
          <p:cNvPr id="11" name="Rounded Rectangle 10">
            <a:extLst>
              <a:ext uri="{FF2B5EF4-FFF2-40B4-BE49-F238E27FC236}">
                <a16:creationId xmlns:a16="http://schemas.microsoft.com/office/drawing/2014/main" id="{0DC2DCF8-6DF7-F928-9367-978D956C4B0F}"/>
              </a:ext>
            </a:extLst>
          </p:cNvPr>
          <p:cNvSpPr/>
          <p:nvPr/>
        </p:nvSpPr>
        <p:spPr>
          <a:xfrm>
            <a:off x="5873576" y="4459709"/>
            <a:ext cx="2312894" cy="77993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Andale Mono" panose="020B0509000000000004" pitchFamily="49" charset="0"/>
              </a:rPr>
              <a:t>Pyruvate</a:t>
            </a:r>
          </a:p>
        </p:txBody>
      </p:sp>
      <p:sp>
        <p:nvSpPr>
          <p:cNvPr id="12" name="Rounded Rectangle 11">
            <a:extLst>
              <a:ext uri="{FF2B5EF4-FFF2-40B4-BE49-F238E27FC236}">
                <a16:creationId xmlns:a16="http://schemas.microsoft.com/office/drawing/2014/main" id="{A5790B4C-2824-7591-97B5-23A8E7D05914}"/>
              </a:ext>
            </a:extLst>
          </p:cNvPr>
          <p:cNvSpPr/>
          <p:nvPr/>
        </p:nvSpPr>
        <p:spPr>
          <a:xfrm>
            <a:off x="9977962" y="4459709"/>
            <a:ext cx="1882587" cy="779930"/>
          </a:xfrm>
          <a:prstGeom prst="roundRect">
            <a:avLst/>
          </a:prstGeom>
          <a:solidFill>
            <a:srgbClr val="C400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Andale Mono" panose="020B0509000000000004" pitchFamily="49" charset="0"/>
              </a:rPr>
              <a:t>Lactate</a:t>
            </a:r>
          </a:p>
        </p:txBody>
      </p:sp>
      <p:sp>
        <p:nvSpPr>
          <p:cNvPr id="13" name="Up Arrow 12">
            <a:extLst>
              <a:ext uri="{FF2B5EF4-FFF2-40B4-BE49-F238E27FC236}">
                <a16:creationId xmlns:a16="http://schemas.microsoft.com/office/drawing/2014/main" id="{422B94F4-200F-44B7-DE63-9D23F8BE0D5A}"/>
              </a:ext>
            </a:extLst>
          </p:cNvPr>
          <p:cNvSpPr/>
          <p:nvPr/>
        </p:nvSpPr>
        <p:spPr>
          <a:xfrm rot="10800000">
            <a:off x="6869991" y="2145356"/>
            <a:ext cx="382090" cy="2136639"/>
          </a:xfrm>
          <a:prstGeom prst="up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5">
            <a:extLst>
              <a:ext uri="{FF2B5EF4-FFF2-40B4-BE49-F238E27FC236}">
                <a16:creationId xmlns:a16="http://schemas.microsoft.com/office/drawing/2014/main" id="{EB32C75C-C2B1-5B0B-51FC-3AB6406B7DB2}"/>
              </a:ext>
            </a:extLst>
          </p:cNvPr>
          <p:cNvSpPr/>
          <p:nvPr/>
        </p:nvSpPr>
        <p:spPr>
          <a:xfrm>
            <a:off x="7321676" y="2970480"/>
            <a:ext cx="2557430" cy="1458284"/>
          </a:xfrm>
          <a:prstGeom prst="cloud">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No oxygen</a:t>
            </a:r>
          </a:p>
        </p:txBody>
      </p:sp>
    </p:spTree>
    <p:extLst>
      <p:ext uri="{BB962C8B-B14F-4D97-AF65-F5344CB8AC3E}">
        <p14:creationId xmlns:p14="http://schemas.microsoft.com/office/powerpoint/2010/main" val="137075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1A9DCB-E4C2-AD18-4845-AFF39F608125}"/>
              </a:ext>
            </a:extLst>
          </p:cNvPr>
          <p:cNvSpPr/>
          <p:nvPr/>
        </p:nvSpPr>
        <p:spPr>
          <a:xfrm>
            <a:off x="0" y="222910"/>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L A C T A T E   M E T A B O L I S M</a:t>
            </a:r>
          </a:p>
        </p:txBody>
      </p:sp>
      <p:sp>
        <p:nvSpPr>
          <p:cNvPr id="9" name="Rectangle 8">
            <a:extLst>
              <a:ext uri="{FF2B5EF4-FFF2-40B4-BE49-F238E27FC236}">
                <a16:creationId xmlns:a16="http://schemas.microsoft.com/office/drawing/2014/main" id="{FF8047A9-C21B-496B-848B-8A0A583DFFDD}"/>
              </a:ext>
            </a:extLst>
          </p:cNvPr>
          <p:cNvSpPr/>
          <p:nvPr/>
        </p:nvSpPr>
        <p:spPr>
          <a:xfrm>
            <a:off x="375204" y="941224"/>
            <a:ext cx="4877422" cy="5693866"/>
          </a:xfrm>
          <a:prstGeom prst="rect">
            <a:avLst/>
          </a:prstGeom>
          <a:noFill/>
        </p:spPr>
        <p:txBody>
          <a:bodyPr wrap="square" lIns="91440" tIns="45720" rIns="91440" bIns="45720">
            <a:spAutoFit/>
          </a:bodyPr>
          <a:lstStyle/>
          <a:p>
            <a:r>
              <a:rPr lang="en-GB" sz="2800" dirty="0">
                <a:solidFill>
                  <a:srgbClr val="002060"/>
                </a:solidFill>
                <a:latin typeface="Andale Mono" panose="020B0509000000000004" pitchFamily="49" charset="0"/>
              </a:rPr>
              <a:t>The conversion of pyruvate to lactate involves the </a:t>
            </a:r>
            <a:r>
              <a:rPr lang="en-GB" sz="2800" b="1" dirty="0">
                <a:solidFill>
                  <a:srgbClr val="002060"/>
                </a:solidFill>
                <a:latin typeface="Andale Mono" panose="020B0509000000000004" pitchFamily="49" charset="0"/>
              </a:rPr>
              <a:t>transfer of hydrogen ions </a:t>
            </a:r>
            <a:r>
              <a:rPr lang="en-GB" sz="2800" dirty="0">
                <a:solidFill>
                  <a:srgbClr val="002060"/>
                </a:solidFill>
                <a:latin typeface="Andale Mono" panose="020B0509000000000004" pitchFamily="49" charset="0"/>
              </a:rPr>
              <a:t>from NADH (produced during glycolysis) to pyruvate in order to produce lactate.</a:t>
            </a:r>
          </a:p>
          <a:p>
            <a:endParaRPr lang="en-GB" sz="2800" dirty="0">
              <a:solidFill>
                <a:srgbClr val="002060"/>
              </a:solidFill>
              <a:latin typeface="Andale Mono" panose="020B0509000000000004" pitchFamily="49" charset="0"/>
            </a:endParaRPr>
          </a:p>
          <a:p>
            <a:r>
              <a:rPr lang="en-GB" sz="2800" dirty="0">
                <a:solidFill>
                  <a:srgbClr val="002060"/>
                </a:solidFill>
                <a:latin typeface="Andale Mono" panose="020B0509000000000004" pitchFamily="49" charset="0"/>
              </a:rPr>
              <a:t>This regenerates the NAD needed to maintain ATP production through glycolysis.</a:t>
            </a:r>
          </a:p>
        </p:txBody>
      </p:sp>
      <p:pic>
        <p:nvPicPr>
          <p:cNvPr id="2" name="Picture 1">
            <a:extLst>
              <a:ext uri="{FF2B5EF4-FFF2-40B4-BE49-F238E27FC236}">
                <a16:creationId xmlns:a16="http://schemas.microsoft.com/office/drawing/2014/main" id="{12FB43B5-2C34-F903-7A34-19862AAE1177}"/>
              </a:ext>
            </a:extLst>
          </p:cNvPr>
          <p:cNvPicPr>
            <a:picLocks noChangeAspect="1"/>
          </p:cNvPicPr>
          <p:nvPr/>
        </p:nvPicPr>
        <p:blipFill rotWithShape="1">
          <a:blip r:embed="rId2"/>
          <a:srcRect l="33923" t="21086" r="13140" b="18915"/>
          <a:stretch/>
        </p:blipFill>
        <p:spPr>
          <a:xfrm>
            <a:off x="5307729" y="1228396"/>
            <a:ext cx="6453964" cy="4653419"/>
          </a:xfrm>
          <a:prstGeom prst="rect">
            <a:avLst/>
          </a:prstGeom>
        </p:spPr>
      </p:pic>
    </p:spTree>
    <p:extLst>
      <p:ext uri="{BB962C8B-B14F-4D97-AF65-F5344CB8AC3E}">
        <p14:creationId xmlns:p14="http://schemas.microsoft.com/office/powerpoint/2010/main" val="2705344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5659B3-C393-4B7D-BAD3-F09601ACE6D2}"/>
              </a:ext>
            </a:extLst>
          </p:cNvPr>
          <p:cNvPicPr>
            <a:picLocks noChangeAspect="1"/>
          </p:cNvPicPr>
          <p:nvPr/>
        </p:nvPicPr>
        <p:blipFill>
          <a:blip r:embed="rId2"/>
          <a:stretch>
            <a:fillRect/>
          </a:stretch>
        </p:blipFill>
        <p:spPr>
          <a:xfrm>
            <a:off x="685100" y="1286540"/>
            <a:ext cx="10463137" cy="3880731"/>
          </a:xfrm>
          <a:prstGeom prst="rect">
            <a:avLst/>
          </a:prstGeom>
        </p:spPr>
      </p:pic>
    </p:spTree>
    <p:extLst>
      <p:ext uri="{BB962C8B-B14F-4D97-AF65-F5344CB8AC3E}">
        <p14:creationId xmlns:p14="http://schemas.microsoft.com/office/powerpoint/2010/main" val="2572143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1A9DCB-E4C2-AD18-4845-AFF39F608125}"/>
              </a:ext>
            </a:extLst>
          </p:cNvPr>
          <p:cNvSpPr/>
          <p:nvPr/>
        </p:nvSpPr>
        <p:spPr>
          <a:xfrm>
            <a:off x="0" y="222910"/>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L A C T A T E   M E T A B O L I S M</a:t>
            </a:r>
          </a:p>
        </p:txBody>
      </p:sp>
      <p:sp>
        <p:nvSpPr>
          <p:cNvPr id="9" name="Rectangle 8">
            <a:extLst>
              <a:ext uri="{FF2B5EF4-FFF2-40B4-BE49-F238E27FC236}">
                <a16:creationId xmlns:a16="http://schemas.microsoft.com/office/drawing/2014/main" id="{FF8047A9-C21B-496B-848B-8A0A583DFFDD}"/>
              </a:ext>
            </a:extLst>
          </p:cNvPr>
          <p:cNvSpPr/>
          <p:nvPr/>
        </p:nvSpPr>
        <p:spPr>
          <a:xfrm>
            <a:off x="375204" y="941224"/>
            <a:ext cx="4877422" cy="5632311"/>
          </a:xfrm>
          <a:prstGeom prst="rect">
            <a:avLst/>
          </a:prstGeom>
          <a:noFill/>
        </p:spPr>
        <p:txBody>
          <a:bodyPr wrap="square" lIns="91440" tIns="45720" rIns="91440" bIns="45720">
            <a:spAutoFit/>
          </a:bodyPr>
          <a:lstStyle/>
          <a:p>
            <a:r>
              <a:rPr lang="en-GB" sz="2400" dirty="0">
                <a:latin typeface="Andale Mono" panose="020B0509000000000004" pitchFamily="49" charset="0"/>
              </a:rPr>
              <a:t>Lactate accumulates and muscle fatigue occurs. This causes a reduction in the muscle’s  contractile ability.</a:t>
            </a:r>
          </a:p>
          <a:p>
            <a:endParaRPr lang="en-GB" sz="2400" dirty="0">
              <a:latin typeface="Andale Mono" panose="020B0509000000000004" pitchFamily="49" charset="0"/>
            </a:endParaRPr>
          </a:p>
          <a:p>
            <a:r>
              <a:rPr lang="en-GB" sz="2400" dirty="0">
                <a:latin typeface="Andale Mono" panose="020B0509000000000004" pitchFamily="49" charset="0"/>
              </a:rPr>
              <a:t>The oxygen debt is repaid when exercise is complete.</a:t>
            </a:r>
          </a:p>
          <a:p>
            <a:endParaRPr lang="en-GB" sz="2400" dirty="0">
              <a:latin typeface="Andale Mono" panose="020B0509000000000004" pitchFamily="49" charset="0"/>
            </a:endParaRPr>
          </a:p>
          <a:p>
            <a:r>
              <a:rPr lang="en-GB" sz="2400" dirty="0">
                <a:latin typeface="Andale Mono" panose="020B0509000000000004" pitchFamily="49" charset="0"/>
              </a:rPr>
              <a:t>Aerobic respiration provides the energy required to convert lactate back to pyruvate and glucose in the liver.</a:t>
            </a:r>
          </a:p>
        </p:txBody>
      </p:sp>
      <p:pic>
        <p:nvPicPr>
          <p:cNvPr id="2050" name="Picture 2" descr="Bad-run GIFs - Get the best GIF on GIPHY">
            <a:extLst>
              <a:ext uri="{FF2B5EF4-FFF2-40B4-BE49-F238E27FC236}">
                <a16:creationId xmlns:a16="http://schemas.microsoft.com/office/drawing/2014/main" id="{D0756A2B-E621-056E-100C-CD6EC9AE4A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0796" y="2131779"/>
            <a:ext cx="6096000" cy="32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369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7"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57364" y="746150"/>
            <a:ext cx="10373804" cy="549266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4" name="Rectangle 3">
            <a:extLst>
              <a:ext uri="{FF2B5EF4-FFF2-40B4-BE49-F238E27FC236}">
                <a16:creationId xmlns:a16="http://schemas.microsoft.com/office/drawing/2014/main" id="{87A2E387-4B39-FE47-FC56-196C82FFFB34}"/>
              </a:ext>
            </a:extLst>
          </p:cNvPr>
          <p:cNvSpPr/>
          <p:nvPr/>
        </p:nvSpPr>
        <p:spPr>
          <a:xfrm>
            <a:off x="0" y="222910"/>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M U S C L E    C O N T R A C T I O N</a:t>
            </a:r>
          </a:p>
        </p:txBody>
      </p:sp>
    </p:spTree>
    <p:extLst>
      <p:ext uri="{BB962C8B-B14F-4D97-AF65-F5344CB8AC3E}">
        <p14:creationId xmlns:p14="http://schemas.microsoft.com/office/powerpoint/2010/main" val="1832396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Rectangle 3"/>
          <p:cNvSpPr>
            <a:spLocks noGrp="1" noChangeArrowheads="1"/>
          </p:cNvSpPr>
          <p:nvPr>
            <p:ph idx="1"/>
          </p:nvPr>
        </p:nvSpPr>
        <p:spPr>
          <a:xfrm>
            <a:off x="292649" y="800579"/>
            <a:ext cx="6674208" cy="5921829"/>
          </a:xfrm>
        </p:spPr>
        <p:txBody>
          <a:bodyPr>
            <a:normAutofit fontScale="92500"/>
          </a:bodyPr>
          <a:lstStyle/>
          <a:p>
            <a:r>
              <a:rPr lang="en-US" dirty="0">
                <a:latin typeface="Andale Mono" panose="020B0509000000000004" pitchFamily="49" charset="0"/>
              </a:rPr>
              <a:t>Type 1 - slow twitch muscle </a:t>
            </a:r>
            <a:r>
              <a:rPr lang="en-US" dirty="0" err="1">
                <a:latin typeface="Andale Mono" panose="020B0509000000000004" pitchFamily="49" charset="0"/>
              </a:rPr>
              <a:t>fibres</a:t>
            </a:r>
            <a:endParaRPr lang="en-US" dirty="0">
              <a:latin typeface="Andale Mono" panose="020B0509000000000004" pitchFamily="49" charset="0"/>
            </a:endParaRPr>
          </a:p>
          <a:p>
            <a:pPr marL="0" indent="0">
              <a:buNone/>
            </a:pPr>
            <a:endParaRPr lang="en-GB" dirty="0">
              <a:latin typeface="Andale Mono" panose="020B0509000000000004" pitchFamily="49" charset="0"/>
            </a:endParaRPr>
          </a:p>
          <a:p>
            <a:r>
              <a:rPr lang="en-US" dirty="0">
                <a:latin typeface="Andale Mono" panose="020B0509000000000004" pitchFamily="49" charset="0"/>
              </a:rPr>
              <a:t>Type 2 - fast twitch muscle </a:t>
            </a:r>
            <a:r>
              <a:rPr lang="en-US" dirty="0" err="1">
                <a:latin typeface="Andale Mono" panose="020B0509000000000004" pitchFamily="49" charset="0"/>
              </a:rPr>
              <a:t>fibres</a:t>
            </a:r>
            <a:endParaRPr lang="en-US" dirty="0">
              <a:latin typeface="Andale Mono" panose="020B0509000000000004" pitchFamily="49" charset="0"/>
            </a:endParaRPr>
          </a:p>
          <a:p>
            <a:pPr>
              <a:buFontTx/>
              <a:buNone/>
            </a:pPr>
            <a:endParaRPr lang="en-GB" dirty="0">
              <a:latin typeface="Andale Mono" panose="020B0509000000000004" pitchFamily="49" charset="0"/>
            </a:endParaRPr>
          </a:p>
          <a:p>
            <a:pPr marL="0" indent="0">
              <a:buNone/>
            </a:pPr>
            <a:r>
              <a:rPr lang="en-GB" dirty="0">
                <a:latin typeface="Andale Mono" panose="020B0509000000000004" pitchFamily="49" charset="0"/>
              </a:rPr>
              <a:t>Most human muscles contain a mixture of both slow (type 1) and fast (type 2) twitch muscle fibres.</a:t>
            </a:r>
          </a:p>
          <a:p>
            <a:pPr marL="0" indent="0">
              <a:buNone/>
            </a:pPr>
            <a:endParaRPr lang="en-GB" dirty="0">
              <a:latin typeface="Andale Mono" panose="020B0509000000000004" pitchFamily="49" charset="0"/>
            </a:endParaRPr>
          </a:p>
          <a:p>
            <a:r>
              <a:rPr lang="en-GB" dirty="0">
                <a:latin typeface="Andale Mono" panose="020B0509000000000004" pitchFamily="49" charset="0"/>
              </a:rPr>
              <a:t>Athletes show distinct patterns of muscle fibres that reflect their sporting activities.</a:t>
            </a:r>
          </a:p>
        </p:txBody>
      </p:sp>
      <p:sp>
        <p:nvSpPr>
          <p:cNvPr id="3" name="Rectangle 2">
            <a:extLst>
              <a:ext uri="{FF2B5EF4-FFF2-40B4-BE49-F238E27FC236}">
                <a16:creationId xmlns:a16="http://schemas.microsoft.com/office/drawing/2014/main" id="{85308431-9D88-E016-9392-572C25D765E7}"/>
              </a:ext>
            </a:extLst>
          </p:cNvPr>
          <p:cNvSpPr/>
          <p:nvPr/>
        </p:nvSpPr>
        <p:spPr>
          <a:xfrm>
            <a:off x="0" y="222910"/>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T Y P E S   O F   S K E L E T A L   M U S C L E    F I B R E S </a:t>
            </a:r>
          </a:p>
        </p:txBody>
      </p:sp>
      <p:pic>
        <p:nvPicPr>
          <p:cNvPr id="4098" name="Picture 2" descr="Jan-sport GIFs - Get the best GIF on GIPHY">
            <a:extLst>
              <a:ext uri="{FF2B5EF4-FFF2-40B4-BE49-F238E27FC236}">
                <a16:creationId xmlns:a16="http://schemas.microsoft.com/office/drawing/2014/main" id="{B82FB9A9-E375-9A75-C530-DFB512AE57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6857" y="1123485"/>
            <a:ext cx="4695371" cy="288844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o Farah Running GIF by Nike - Find &amp; Share on GIPHY">
            <a:extLst>
              <a:ext uri="{FF2B5EF4-FFF2-40B4-BE49-F238E27FC236}">
                <a16:creationId xmlns:a16="http://schemas.microsoft.com/office/drawing/2014/main" id="{B032EB0A-2358-BEDC-F95F-E9507F62DE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8832" y="4099248"/>
            <a:ext cx="4663396" cy="2623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589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1" name="Rectangle 3"/>
          <p:cNvSpPr>
            <a:spLocks noGrp="1" noChangeArrowheads="1"/>
          </p:cNvSpPr>
          <p:nvPr>
            <p:ph idx="1"/>
          </p:nvPr>
        </p:nvSpPr>
        <p:spPr>
          <a:xfrm>
            <a:off x="267080" y="1241790"/>
            <a:ext cx="6656235" cy="5182493"/>
          </a:xfrm>
        </p:spPr>
        <p:txBody>
          <a:bodyPr>
            <a:normAutofit/>
          </a:bodyPr>
          <a:lstStyle/>
          <a:p>
            <a:pPr>
              <a:lnSpc>
                <a:spcPct val="90000"/>
              </a:lnSpc>
              <a:buFont typeface="Arial" panose="020B0604020202020204" pitchFamily="34" charset="0"/>
              <a:buChar char="•"/>
            </a:pPr>
            <a:r>
              <a:rPr lang="en-US" sz="2000" dirty="0">
                <a:latin typeface="Andale Mono" panose="020B0509000000000004" pitchFamily="49" charset="0"/>
              </a:rPr>
              <a:t> Efficient at using oxygen to generate ATP for continuous, extended muscle contractions over a long time. </a:t>
            </a:r>
          </a:p>
          <a:p>
            <a:pPr>
              <a:lnSpc>
                <a:spcPct val="90000"/>
              </a:lnSpc>
              <a:buFont typeface="Arial" panose="020B0604020202020204" pitchFamily="34" charset="0"/>
              <a:buChar char="•"/>
            </a:pPr>
            <a:r>
              <a:rPr lang="en-GB" sz="2000" dirty="0">
                <a:latin typeface="Andale Mono" panose="020B0509000000000004" pitchFamily="49" charset="0"/>
              </a:rPr>
              <a:t> Contract relatively slowly, but can sustain contractions for longer. </a:t>
            </a:r>
            <a:r>
              <a:rPr lang="en-US" sz="2000" dirty="0">
                <a:latin typeface="Andale Mono" panose="020B0509000000000004" pitchFamily="49" charset="0"/>
              </a:rPr>
              <a:t>They can go for a long time before they fatigue. </a:t>
            </a:r>
          </a:p>
          <a:p>
            <a:pPr>
              <a:lnSpc>
                <a:spcPct val="90000"/>
              </a:lnSpc>
              <a:buFont typeface="Arial" panose="020B0604020202020204" pitchFamily="34" charset="0"/>
              <a:buChar char="•"/>
            </a:pPr>
            <a:r>
              <a:rPr lang="en-US" sz="2000" dirty="0">
                <a:latin typeface="Andale Mono" panose="020B0509000000000004" pitchFamily="49" charset="0"/>
              </a:rPr>
              <a:t> Endurance activities like long distance running, cycling or cross-country skiing. </a:t>
            </a:r>
          </a:p>
          <a:p>
            <a:pPr>
              <a:lnSpc>
                <a:spcPct val="90000"/>
              </a:lnSpc>
              <a:buFont typeface="Arial" panose="020B0604020202020204" pitchFamily="34" charset="0"/>
              <a:buChar char="•"/>
            </a:pPr>
            <a:r>
              <a:rPr lang="en-US" sz="2000" dirty="0">
                <a:latin typeface="Andale Mono" panose="020B0509000000000004" pitchFamily="49" charset="0"/>
              </a:rPr>
              <a:t> Rely on aerobic respiration to generate ATP and have many mitochondria, a large blood supply and a high concentration of the oxygen storing protein </a:t>
            </a:r>
            <a:r>
              <a:rPr lang="en-US" sz="2000" dirty="0">
                <a:latin typeface="Andale Mono" panose="020B0509000000000004" pitchFamily="49" charset="0"/>
                <a:hlinkClick r:id="rId2" tooltip="Link to definition for myoglobin"/>
              </a:rPr>
              <a:t>myoglobin</a:t>
            </a:r>
            <a:r>
              <a:rPr lang="en-US" sz="2000" dirty="0">
                <a:latin typeface="Andale Mono" panose="020B0509000000000004" pitchFamily="49" charset="0"/>
              </a:rPr>
              <a:t>. </a:t>
            </a:r>
          </a:p>
          <a:p>
            <a:pPr>
              <a:lnSpc>
                <a:spcPct val="90000"/>
              </a:lnSpc>
              <a:buFont typeface="Arial" panose="020B0604020202020204" pitchFamily="34" charset="0"/>
              <a:buChar char="•"/>
            </a:pPr>
            <a:r>
              <a:rPr lang="en-US" sz="2000" dirty="0">
                <a:latin typeface="Andale Mono" panose="020B0509000000000004" pitchFamily="49" charset="0"/>
              </a:rPr>
              <a:t> The major storage fuel is </a:t>
            </a:r>
            <a:r>
              <a:rPr lang="en-US" sz="2000" dirty="0">
                <a:solidFill>
                  <a:srgbClr val="C00000"/>
                </a:solidFill>
                <a:latin typeface="Andale Mono" panose="020B0509000000000004" pitchFamily="49" charset="0"/>
              </a:rPr>
              <a:t>fats.</a:t>
            </a:r>
            <a:endParaRPr lang="en-GB" sz="2000" dirty="0">
              <a:solidFill>
                <a:srgbClr val="C00000"/>
              </a:solidFill>
              <a:latin typeface="Andale Mono" panose="020B0509000000000004" pitchFamily="49" charset="0"/>
            </a:endParaRPr>
          </a:p>
        </p:txBody>
      </p:sp>
      <p:sp>
        <p:nvSpPr>
          <p:cNvPr id="3" name="Rectangle 2">
            <a:extLst>
              <a:ext uri="{FF2B5EF4-FFF2-40B4-BE49-F238E27FC236}">
                <a16:creationId xmlns:a16="http://schemas.microsoft.com/office/drawing/2014/main" id="{F92E1585-D7ED-C3F8-6584-BF5834161787}"/>
              </a:ext>
            </a:extLst>
          </p:cNvPr>
          <p:cNvSpPr/>
          <p:nvPr/>
        </p:nvSpPr>
        <p:spPr>
          <a:xfrm>
            <a:off x="0" y="222910"/>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S L O W    T W I T C H   M U S C L E   F I B R E S</a:t>
            </a:r>
          </a:p>
        </p:txBody>
      </p:sp>
      <p:pic>
        <p:nvPicPr>
          <p:cNvPr id="6" name="Picture 4" descr="Mo Farah Running GIF by Nike - Find &amp; Share on GIPHY">
            <a:extLst>
              <a:ext uri="{FF2B5EF4-FFF2-40B4-BE49-F238E27FC236}">
                <a16:creationId xmlns:a16="http://schemas.microsoft.com/office/drawing/2014/main" id="{FB35658C-E2D7-3FDD-ED37-FBD86EB5DD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1524" y="2117420"/>
            <a:ext cx="4663396" cy="2623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246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1331">
                                            <p:txEl>
                                              <p:pRg st="0" end="0"/>
                                            </p:txEl>
                                          </p:spTgt>
                                        </p:tgtEl>
                                        <p:attrNameLst>
                                          <p:attrName>style.visibility</p:attrName>
                                        </p:attrNameLst>
                                      </p:cBhvr>
                                      <p:to>
                                        <p:strVal val="visible"/>
                                      </p:to>
                                    </p:set>
                                    <p:animEffect transition="in" filter="blinds(horizontal)">
                                      <p:cBhvr>
                                        <p:cTn id="7" dur="500"/>
                                        <p:tgtEl>
                                          <p:spTgt spid="6113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1331">
                                            <p:txEl>
                                              <p:pRg st="1" end="1"/>
                                            </p:txEl>
                                          </p:spTgt>
                                        </p:tgtEl>
                                        <p:attrNameLst>
                                          <p:attrName>style.visibility</p:attrName>
                                        </p:attrNameLst>
                                      </p:cBhvr>
                                      <p:to>
                                        <p:strVal val="visible"/>
                                      </p:to>
                                    </p:set>
                                    <p:animEffect transition="in" filter="blinds(horizontal)">
                                      <p:cBhvr>
                                        <p:cTn id="12" dur="500"/>
                                        <p:tgtEl>
                                          <p:spTgt spid="6113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11331">
                                            <p:txEl>
                                              <p:pRg st="2" end="2"/>
                                            </p:txEl>
                                          </p:spTgt>
                                        </p:tgtEl>
                                        <p:attrNameLst>
                                          <p:attrName>style.visibility</p:attrName>
                                        </p:attrNameLst>
                                      </p:cBhvr>
                                      <p:to>
                                        <p:strVal val="visible"/>
                                      </p:to>
                                    </p:set>
                                    <p:animEffect transition="in" filter="blinds(horizontal)">
                                      <p:cBhvr>
                                        <p:cTn id="17" dur="500"/>
                                        <p:tgtEl>
                                          <p:spTgt spid="6113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11331">
                                            <p:txEl>
                                              <p:pRg st="3" end="3"/>
                                            </p:txEl>
                                          </p:spTgt>
                                        </p:tgtEl>
                                        <p:attrNameLst>
                                          <p:attrName>style.visibility</p:attrName>
                                        </p:attrNameLst>
                                      </p:cBhvr>
                                      <p:to>
                                        <p:strVal val="visible"/>
                                      </p:to>
                                    </p:set>
                                    <p:animEffect transition="in" filter="blinds(horizontal)">
                                      <p:cBhvr>
                                        <p:cTn id="22" dur="500"/>
                                        <p:tgtEl>
                                          <p:spTgt spid="61133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11331">
                                            <p:txEl>
                                              <p:pRg st="4" end="4"/>
                                            </p:txEl>
                                          </p:spTgt>
                                        </p:tgtEl>
                                        <p:attrNameLst>
                                          <p:attrName>style.visibility</p:attrName>
                                        </p:attrNameLst>
                                      </p:cBhvr>
                                      <p:to>
                                        <p:strVal val="visible"/>
                                      </p:to>
                                    </p:set>
                                    <p:animEffect transition="in" filter="blinds(horizontal)">
                                      <p:cBhvr>
                                        <p:cTn id="27" dur="500"/>
                                        <p:tgtEl>
                                          <p:spTgt spid="6113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5" name="Rectangle 3"/>
          <p:cNvSpPr>
            <a:spLocks noGrp="1" noChangeArrowheads="1"/>
          </p:cNvSpPr>
          <p:nvPr>
            <p:ph idx="1"/>
          </p:nvPr>
        </p:nvSpPr>
        <p:spPr>
          <a:xfrm>
            <a:off x="370257" y="1240971"/>
            <a:ext cx="6117629" cy="5203372"/>
          </a:xfrm>
        </p:spPr>
        <p:txBody>
          <a:bodyPr>
            <a:normAutofit/>
          </a:bodyPr>
          <a:lstStyle/>
          <a:p>
            <a:pPr>
              <a:lnSpc>
                <a:spcPct val="90000"/>
              </a:lnSpc>
              <a:buFont typeface="Arial" panose="020B0604020202020204" pitchFamily="34" charset="0"/>
              <a:buChar char="•"/>
            </a:pPr>
            <a:r>
              <a:rPr lang="en-US" sz="2400" dirty="0">
                <a:latin typeface="Andale Mono" panose="020B0509000000000004" pitchFamily="49" charset="0"/>
              </a:rPr>
              <a:t> Contract relatively quickly over short periods. They are able to fire more rapidly. </a:t>
            </a:r>
          </a:p>
          <a:p>
            <a:pPr>
              <a:lnSpc>
                <a:spcPct val="90000"/>
              </a:lnSpc>
              <a:buFont typeface="Arial" panose="020B0604020202020204" pitchFamily="34" charset="0"/>
              <a:buChar char="•"/>
            </a:pPr>
            <a:r>
              <a:rPr lang="en-US" sz="2400" dirty="0">
                <a:latin typeface="Andale Mono" panose="020B0509000000000004" pitchFamily="49" charset="0"/>
              </a:rPr>
              <a:t> Useful for activities such as sprinting or weightlifting. </a:t>
            </a:r>
          </a:p>
          <a:p>
            <a:pPr>
              <a:lnSpc>
                <a:spcPct val="90000"/>
              </a:lnSpc>
              <a:buFont typeface="Arial" panose="020B0604020202020204" pitchFamily="34" charset="0"/>
              <a:buChar char="•"/>
            </a:pPr>
            <a:r>
              <a:rPr lang="en-GB" sz="2400" dirty="0">
                <a:latin typeface="Andale Mono" panose="020B0509000000000004" pitchFamily="49" charset="0"/>
              </a:rPr>
              <a:t> Fast twitch muscle fibres can generate ATP through glycolysis only and have few mitochondria and a lower blood supply than slow twitch muscle fibres. </a:t>
            </a:r>
          </a:p>
          <a:p>
            <a:pPr>
              <a:lnSpc>
                <a:spcPct val="90000"/>
              </a:lnSpc>
              <a:buFont typeface="Arial" panose="020B0604020202020204" pitchFamily="34" charset="0"/>
              <a:buChar char="•"/>
            </a:pPr>
            <a:r>
              <a:rPr lang="en-GB" sz="2400" dirty="0">
                <a:latin typeface="Andale Mono" panose="020B0509000000000004" pitchFamily="49" charset="0"/>
              </a:rPr>
              <a:t>The major storage fuel of fast twitch muscle fibres is glycogen.</a:t>
            </a:r>
          </a:p>
        </p:txBody>
      </p:sp>
      <p:sp>
        <p:nvSpPr>
          <p:cNvPr id="3" name="Rectangle 2">
            <a:extLst>
              <a:ext uri="{FF2B5EF4-FFF2-40B4-BE49-F238E27FC236}">
                <a16:creationId xmlns:a16="http://schemas.microsoft.com/office/drawing/2014/main" id="{9F9DCD52-E4F2-4D57-DF81-175459773CEA}"/>
              </a:ext>
            </a:extLst>
          </p:cNvPr>
          <p:cNvSpPr/>
          <p:nvPr/>
        </p:nvSpPr>
        <p:spPr>
          <a:xfrm>
            <a:off x="0" y="222910"/>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F A S T   T W I T C H   M U S C L E   F I B R E S</a:t>
            </a:r>
          </a:p>
        </p:txBody>
      </p:sp>
      <p:pic>
        <p:nvPicPr>
          <p:cNvPr id="6" name="Picture 2" descr="Jan-sport GIFs - Get the best GIF on GIPHY">
            <a:extLst>
              <a:ext uri="{FF2B5EF4-FFF2-40B4-BE49-F238E27FC236}">
                <a16:creationId xmlns:a16="http://schemas.microsoft.com/office/drawing/2014/main" id="{54D850F6-960C-5B41-25FA-0CED0B5A38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6857" y="2168513"/>
            <a:ext cx="4695371" cy="2888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5478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2355">
                                            <p:txEl>
                                              <p:pRg st="0" end="0"/>
                                            </p:txEl>
                                          </p:spTgt>
                                        </p:tgtEl>
                                        <p:attrNameLst>
                                          <p:attrName>style.visibility</p:attrName>
                                        </p:attrNameLst>
                                      </p:cBhvr>
                                      <p:to>
                                        <p:strVal val="visible"/>
                                      </p:to>
                                    </p:set>
                                    <p:animEffect transition="in" filter="blinds(horizontal)">
                                      <p:cBhvr>
                                        <p:cTn id="7" dur="500"/>
                                        <p:tgtEl>
                                          <p:spTgt spid="6123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2355">
                                            <p:txEl>
                                              <p:pRg st="1" end="1"/>
                                            </p:txEl>
                                          </p:spTgt>
                                        </p:tgtEl>
                                        <p:attrNameLst>
                                          <p:attrName>style.visibility</p:attrName>
                                        </p:attrNameLst>
                                      </p:cBhvr>
                                      <p:to>
                                        <p:strVal val="visible"/>
                                      </p:to>
                                    </p:set>
                                    <p:animEffect transition="in" filter="blinds(horizontal)">
                                      <p:cBhvr>
                                        <p:cTn id="12" dur="500"/>
                                        <p:tgtEl>
                                          <p:spTgt spid="6123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12355">
                                            <p:txEl>
                                              <p:pRg st="2" end="2"/>
                                            </p:txEl>
                                          </p:spTgt>
                                        </p:tgtEl>
                                        <p:attrNameLst>
                                          <p:attrName>style.visibility</p:attrName>
                                        </p:attrNameLst>
                                      </p:cBhvr>
                                      <p:to>
                                        <p:strVal val="visible"/>
                                      </p:to>
                                    </p:set>
                                    <p:animEffect transition="in" filter="blinds(horizontal)">
                                      <p:cBhvr>
                                        <p:cTn id="17" dur="500"/>
                                        <p:tgtEl>
                                          <p:spTgt spid="6123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12355">
                                            <p:txEl>
                                              <p:pRg st="3" end="3"/>
                                            </p:txEl>
                                          </p:spTgt>
                                        </p:tgtEl>
                                        <p:attrNameLst>
                                          <p:attrName>style.visibility</p:attrName>
                                        </p:attrNameLst>
                                      </p:cBhvr>
                                      <p:to>
                                        <p:strVal val="visible"/>
                                      </p:to>
                                    </p:set>
                                    <p:animEffect transition="in" filter="blinds(horizontal)">
                                      <p:cBhvr>
                                        <p:cTn id="22" dur="500"/>
                                        <p:tgtEl>
                                          <p:spTgt spid="6123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235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CA8622CCAF4B42AF543C899ADC2FBA" ma:contentTypeVersion="4" ma:contentTypeDescription="Create a new document." ma:contentTypeScope="" ma:versionID="c50aa8d157f9e344c95fd478807d2c36">
  <xsd:schema xmlns:xsd="http://www.w3.org/2001/XMLSchema" xmlns:xs="http://www.w3.org/2001/XMLSchema" xmlns:p="http://schemas.microsoft.com/office/2006/metadata/properties" xmlns:ns2="dc964867-b9d7-4c30-b064-d5b6a3ad3dc5" xmlns:ns3="ea1e0b55-9953-4011-aa90-e207b39ca886" targetNamespace="http://schemas.microsoft.com/office/2006/metadata/properties" ma:root="true" ma:fieldsID="fd011dcaa122f6314755626146168807" ns2:_="" ns3:_="">
    <xsd:import namespace="dc964867-b9d7-4c30-b064-d5b6a3ad3dc5"/>
    <xsd:import namespace="ea1e0b55-9953-4011-aa90-e207b39ca88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64867-b9d7-4c30-b064-d5b6a3ad3d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1e0b55-9953-4011-aa90-e207b39ca88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EC8B481-CF59-4D2C-ADA1-7223B74821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64867-b9d7-4c30-b064-d5b6a3ad3dc5"/>
    <ds:schemaRef ds:uri="ea1e0b55-9953-4011-aa90-e207b39ca8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8C90EFC-131A-4839-92CC-F3DD16EBDC6F}">
  <ds:schemaRefs>
    <ds:schemaRef ds:uri="http://schemas.microsoft.com/sharepoint/v3/contenttype/forms"/>
  </ds:schemaRefs>
</ds:datastoreItem>
</file>

<file path=customXml/itemProps3.xml><?xml version="1.0" encoding="utf-8"?>
<ds:datastoreItem xmlns:ds="http://schemas.openxmlformats.org/officeDocument/2006/customXml" ds:itemID="{FC0FB4AC-84CF-4F6B-98AD-0BAB328CAF3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279</TotalTime>
  <Words>996</Words>
  <Application>Microsoft Macintosh PowerPoint</Application>
  <PresentationFormat>Widescreen</PresentationFormat>
  <Paragraphs>69</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Andale Mono</vt:lpstr>
      <vt:lpstr>Arial</vt:lpstr>
      <vt:lpstr>Bahnschrift</vt:lpstr>
      <vt:lpstr>Bai Jamjuree</vt:lpstr>
      <vt:lpstr>Calibri</vt:lpstr>
      <vt:lpstr>Calibri Light</vt:lpstr>
      <vt:lpstr>Office Theme</vt:lpstr>
      <vt:lpstr>Higher Human Biology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 energy systems in muscle cells</dc:title>
  <dc:creator>Ruth Moghadam</dc:creator>
  <cp:lastModifiedBy>Kirsty McBride</cp:lastModifiedBy>
  <cp:revision>8</cp:revision>
  <dcterms:created xsi:type="dcterms:W3CDTF">2019-06-26T09:02:22Z</dcterms:created>
  <dcterms:modified xsi:type="dcterms:W3CDTF">2023-09-18T16:16:49Z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0x010100EBCA8622CCAF4B42AF543C899ADC2FBA</vt:lpwstr>
  </property>
  <property fmtid="{D5CDD505-2E9C-101B-9397-08002B2CF9AE}" pid="3" name="Order">
    <vt:r8>321000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ies>
</file>