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96" r:id="rId4"/>
    <p:sldId id="258" r:id="rId5"/>
    <p:sldId id="259" r:id="rId6"/>
    <p:sldId id="260" r:id="rId7"/>
    <p:sldId id="261" r:id="rId8"/>
    <p:sldId id="298" r:id="rId9"/>
    <p:sldId id="263" r:id="rId10"/>
    <p:sldId id="262" r:id="rId11"/>
    <p:sldId id="299" r:id="rId12"/>
    <p:sldId id="300" r:id="rId13"/>
    <p:sldId id="301" r:id="rId14"/>
    <p:sldId id="302" r:id="rId15"/>
    <p:sldId id="303" r:id="rId16"/>
    <p:sldId id="304" r:id="rId17"/>
    <p:sldId id="305" r:id="rId18"/>
    <p:sldId id="537" r:id="rId19"/>
    <p:sldId id="540" r:id="rId20"/>
    <p:sldId id="505" r:id="rId21"/>
    <p:sldId id="548" r:id="rId22"/>
    <p:sldId id="549" r:id="rId23"/>
    <p:sldId id="550" r:id="rId24"/>
    <p:sldId id="551" r:id="rId25"/>
    <p:sldId id="55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C80"/>
    <a:srgbClr val="04C4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898B6-9380-47B2-ADD6-77738B5C2D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5D58096-7354-4523-B864-F0261690DE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0755FB1-6918-4ACE-AD4A-B401E92B444A}"/>
              </a:ext>
            </a:extLst>
          </p:cNvPr>
          <p:cNvSpPr>
            <a:spLocks noGrp="1"/>
          </p:cNvSpPr>
          <p:nvPr>
            <p:ph type="dt" sz="half" idx="10"/>
          </p:nvPr>
        </p:nvSpPr>
        <p:spPr/>
        <p:txBody>
          <a:bodyPr/>
          <a:lstStyle/>
          <a:p>
            <a:fld id="{532400B2-12FB-4A07-B606-70712BAF29D6}" type="datetimeFigureOut">
              <a:rPr lang="en-GB" smtClean="0"/>
              <a:t>05/10/2021</a:t>
            </a:fld>
            <a:endParaRPr lang="en-GB"/>
          </a:p>
        </p:txBody>
      </p:sp>
      <p:sp>
        <p:nvSpPr>
          <p:cNvPr id="5" name="Footer Placeholder 4">
            <a:extLst>
              <a:ext uri="{FF2B5EF4-FFF2-40B4-BE49-F238E27FC236}">
                <a16:creationId xmlns:a16="http://schemas.microsoft.com/office/drawing/2014/main" id="{E6093D3B-EB54-4F8E-A5E3-F4FE4487176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DD5717F-C3D4-4A64-A154-B6AFB21A05F6}"/>
              </a:ext>
            </a:extLst>
          </p:cNvPr>
          <p:cNvSpPr>
            <a:spLocks noGrp="1"/>
          </p:cNvSpPr>
          <p:nvPr>
            <p:ph type="sldNum" sz="quarter" idx="12"/>
          </p:nvPr>
        </p:nvSpPr>
        <p:spPr/>
        <p:txBody>
          <a:bodyPr/>
          <a:lstStyle/>
          <a:p>
            <a:fld id="{950308ED-CB6C-4722-B2C6-157BF7F835ED}" type="slidenum">
              <a:rPr lang="en-GB" smtClean="0"/>
              <a:t>‹#›</a:t>
            </a:fld>
            <a:endParaRPr lang="en-GB"/>
          </a:p>
        </p:txBody>
      </p:sp>
    </p:spTree>
    <p:extLst>
      <p:ext uri="{BB962C8B-B14F-4D97-AF65-F5344CB8AC3E}">
        <p14:creationId xmlns:p14="http://schemas.microsoft.com/office/powerpoint/2010/main" val="10027611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0BB3E-05E5-454E-8013-0B506046272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E3D3E65-89C2-4BAA-8B9E-11C3255918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65FF7D1-04AA-43EB-9E53-79362440FB30}"/>
              </a:ext>
            </a:extLst>
          </p:cNvPr>
          <p:cNvSpPr>
            <a:spLocks noGrp="1"/>
          </p:cNvSpPr>
          <p:nvPr>
            <p:ph type="dt" sz="half" idx="10"/>
          </p:nvPr>
        </p:nvSpPr>
        <p:spPr/>
        <p:txBody>
          <a:bodyPr/>
          <a:lstStyle/>
          <a:p>
            <a:fld id="{532400B2-12FB-4A07-B606-70712BAF29D6}" type="datetimeFigureOut">
              <a:rPr lang="en-GB" smtClean="0"/>
              <a:t>05/10/2021</a:t>
            </a:fld>
            <a:endParaRPr lang="en-GB"/>
          </a:p>
        </p:txBody>
      </p:sp>
      <p:sp>
        <p:nvSpPr>
          <p:cNvPr id="5" name="Footer Placeholder 4">
            <a:extLst>
              <a:ext uri="{FF2B5EF4-FFF2-40B4-BE49-F238E27FC236}">
                <a16:creationId xmlns:a16="http://schemas.microsoft.com/office/drawing/2014/main" id="{A1F58A12-4B7A-4DA0-8A33-E1392B9FAF7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9B2ACDA-0CE7-467A-8824-BC2AF5A40676}"/>
              </a:ext>
            </a:extLst>
          </p:cNvPr>
          <p:cNvSpPr>
            <a:spLocks noGrp="1"/>
          </p:cNvSpPr>
          <p:nvPr>
            <p:ph type="sldNum" sz="quarter" idx="12"/>
          </p:nvPr>
        </p:nvSpPr>
        <p:spPr/>
        <p:txBody>
          <a:bodyPr/>
          <a:lstStyle/>
          <a:p>
            <a:fld id="{950308ED-CB6C-4722-B2C6-157BF7F835ED}" type="slidenum">
              <a:rPr lang="en-GB" smtClean="0"/>
              <a:t>‹#›</a:t>
            </a:fld>
            <a:endParaRPr lang="en-GB"/>
          </a:p>
        </p:txBody>
      </p:sp>
    </p:spTree>
    <p:extLst>
      <p:ext uri="{BB962C8B-B14F-4D97-AF65-F5344CB8AC3E}">
        <p14:creationId xmlns:p14="http://schemas.microsoft.com/office/powerpoint/2010/main" val="3387639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58621A-AA22-4B81-AEB5-BC92E012E77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6CA36ED-46DD-45DF-9578-66140D63938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3F267C0-346E-4D4E-8656-F4B3A51E0657}"/>
              </a:ext>
            </a:extLst>
          </p:cNvPr>
          <p:cNvSpPr>
            <a:spLocks noGrp="1"/>
          </p:cNvSpPr>
          <p:nvPr>
            <p:ph type="dt" sz="half" idx="10"/>
          </p:nvPr>
        </p:nvSpPr>
        <p:spPr/>
        <p:txBody>
          <a:bodyPr/>
          <a:lstStyle/>
          <a:p>
            <a:fld id="{532400B2-12FB-4A07-B606-70712BAF29D6}" type="datetimeFigureOut">
              <a:rPr lang="en-GB" smtClean="0"/>
              <a:t>05/10/2021</a:t>
            </a:fld>
            <a:endParaRPr lang="en-GB"/>
          </a:p>
        </p:txBody>
      </p:sp>
      <p:sp>
        <p:nvSpPr>
          <p:cNvPr id="5" name="Footer Placeholder 4">
            <a:extLst>
              <a:ext uri="{FF2B5EF4-FFF2-40B4-BE49-F238E27FC236}">
                <a16:creationId xmlns:a16="http://schemas.microsoft.com/office/drawing/2014/main" id="{AD5DA842-4463-40CF-81FF-26B0F07B21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537F0BA-F57A-4D26-AF71-5D7F2FF254FA}"/>
              </a:ext>
            </a:extLst>
          </p:cNvPr>
          <p:cNvSpPr>
            <a:spLocks noGrp="1"/>
          </p:cNvSpPr>
          <p:nvPr>
            <p:ph type="sldNum" sz="quarter" idx="12"/>
          </p:nvPr>
        </p:nvSpPr>
        <p:spPr/>
        <p:txBody>
          <a:bodyPr/>
          <a:lstStyle/>
          <a:p>
            <a:fld id="{950308ED-CB6C-4722-B2C6-157BF7F835ED}" type="slidenum">
              <a:rPr lang="en-GB" smtClean="0"/>
              <a:t>‹#›</a:t>
            </a:fld>
            <a:endParaRPr lang="en-GB"/>
          </a:p>
        </p:txBody>
      </p:sp>
    </p:spTree>
    <p:extLst>
      <p:ext uri="{BB962C8B-B14F-4D97-AF65-F5344CB8AC3E}">
        <p14:creationId xmlns:p14="http://schemas.microsoft.com/office/powerpoint/2010/main" val="2191545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5758C-5749-4277-B041-D55C970FD06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47F767E-6A4E-416C-8DC3-C6DC3A4ED02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0F82915-656C-4D3C-B80B-29683697E9D5}"/>
              </a:ext>
            </a:extLst>
          </p:cNvPr>
          <p:cNvSpPr>
            <a:spLocks noGrp="1"/>
          </p:cNvSpPr>
          <p:nvPr>
            <p:ph type="dt" sz="half" idx="10"/>
          </p:nvPr>
        </p:nvSpPr>
        <p:spPr/>
        <p:txBody>
          <a:bodyPr/>
          <a:lstStyle/>
          <a:p>
            <a:fld id="{532400B2-12FB-4A07-B606-70712BAF29D6}" type="datetimeFigureOut">
              <a:rPr lang="en-GB" smtClean="0"/>
              <a:t>05/10/2021</a:t>
            </a:fld>
            <a:endParaRPr lang="en-GB"/>
          </a:p>
        </p:txBody>
      </p:sp>
      <p:sp>
        <p:nvSpPr>
          <p:cNvPr id="5" name="Footer Placeholder 4">
            <a:extLst>
              <a:ext uri="{FF2B5EF4-FFF2-40B4-BE49-F238E27FC236}">
                <a16:creationId xmlns:a16="http://schemas.microsoft.com/office/drawing/2014/main" id="{81F296C5-FAB4-437C-BFD8-36072EF1400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AF793A0-976B-47AF-9A59-B970C187518E}"/>
              </a:ext>
            </a:extLst>
          </p:cNvPr>
          <p:cNvSpPr>
            <a:spLocks noGrp="1"/>
          </p:cNvSpPr>
          <p:nvPr>
            <p:ph type="sldNum" sz="quarter" idx="12"/>
          </p:nvPr>
        </p:nvSpPr>
        <p:spPr/>
        <p:txBody>
          <a:bodyPr/>
          <a:lstStyle/>
          <a:p>
            <a:fld id="{950308ED-CB6C-4722-B2C6-157BF7F835ED}" type="slidenum">
              <a:rPr lang="en-GB" smtClean="0"/>
              <a:t>‹#›</a:t>
            </a:fld>
            <a:endParaRPr lang="en-GB"/>
          </a:p>
        </p:txBody>
      </p:sp>
    </p:spTree>
    <p:extLst>
      <p:ext uri="{BB962C8B-B14F-4D97-AF65-F5344CB8AC3E}">
        <p14:creationId xmlns:p14="http://schemas.microsoft.com/office/powerpoint/2010/main" val="18520175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18C10-5F08-4BDE-AB64-16905913FF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6F2368F-9836-46B9-ABB2-DA56349D5E2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4CF5A5-3192-47E1-9684-FD413CF40439}"/>
              </a:ext>
            </a:extLst>
          </p:cNvPr>
          <p:cNvSpPr>
            <a:spLocks noGrp="1"/>
          </p:cNvSpPr>
          <p:nvPr>
            <p:ph type="dt" sz="half" idx="10"/>
          </p:nvPr>
        </p:nvSpPr>
        <p:spPr/>
        <p:txBody>
          <a:bodyPr/>
          <a:lstStyle/>
          <a:p>
            <a:fld id="{532400B2-12FB-4A07-B606-70712BAF29D6}" type="datetimeFigureOut">
              <a:rPr lang="en-GB" smtClean="0"/>
              <a:t>05/10/2021</a:t>
            </a:fld>
            <a:endParaRPr lang="en-GB"/>
          </a:p>
        </p:txBody>
      </p:sp>
      <p:sp>
        <p:nvSpPr>
          <p:cNvPr id="5" name="Footer Placeholder 4">
            <a:extLst>
              <a:ext uri="{FF2B5EF4-FFF2-40B4-BE49-F238E27FC236}">
                <a16:creationId xmlns:a16="http://schemas.microsoft.com/office/drawing/2014/main" id="{92E42170-D2D7-4617-8E9D-5840F7DAF2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F28BC41-9A06-429D-82A3-1F9F98EC67A4}"/>
              </a:ext>
            </a:extLst>
          </p:cNvPr>
          <p:cNvSpPr>
            <a:spLocks noGrp="1"/>
          </p:cNvSpPr>
          <p:nvPr>
            <p:ph type="sldNum" sz="quarter" idx="12"/>
          </p:nvPr>
        </p:nvSpPr>
        <p:spPr/>
        <p:txBody>
          <a:bodyPr/>
          <a:lstStyle/>
          <a:p>
            <a:fld id="{950308ED-CB6C-4722-B2C6-157BF7F835ED}" type="slidenum">
              <a:rPr lang="en-GB" smtClean="0"/>
              <a:t>‹#›</a:t>
            </a:fld>
            <a:endParaRPr lang="en-GB"/>
          </a:p>
        </p:txBody>
      </p:sp>
    </p:spTree>
    <p:extLst>
      <p:ext uri="{BB962C8B-B14F-4D97-AF65-F5344CB8AC3E}">
        <p14:creationId xmlns:p14="http://schemas.microsoft.com/office/powerpoint/2010/main" val="26554548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AC173-5D1B-4DB3-9164-9FC81A96EFB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76CD069-98B2-468A-A338-1372D6FF8AF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0A7C65F-A4A3-42AD-A15A-B546E034AD0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84C290C-377B-4F3E-A80C-0065C11FE702}"/>
              </a:ext>
            </a:extLst>
          </p:cNvPr>
          <p:cNvSpPr>
            <a:spLocks noGrp="1"/>
          </p:cNvSpPr>
          <p:nvPr>
            <p:ph type="dt" sz="half" idx="10"/>
          </p:nvPr>
        </p:nvSpPr>
        <p:spPr/>
        <p:txBody>
          <a:bodyPr/>
          <a:lstStyle/>
          <a:p>
            <a:fld id="{532400B2-12FB-4A07-B606-70712BAF29D6}" type="datetimeFigureOut">
              <a:rPr lang="en-GB" smtClean="0"/>
              <a:t>05/10/2021</a:t>
            </a:fld>
            <a:endParaRPr lang="en-GB"/>
          </a:p>
        </p:txBody>
      </p:sp>
      <p:sp>
        <p:nvSpPr>
          <p:cNvPr id="6" name="Footer Placeholder 5">
            <a:extLst>
              <a:ext uri="{FF2B5EF4-FFF2-40B4-BE49-F238E27FC236}">
                <a16:creationId xmlns:a16="http://schemas.microsoft.com/office/drawing/2014/main" id="{EE52E9BF-521D-411C-82CB-2CEF60951D8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CF01026-5029-4986-9EEB-CBD5D22B0E97}"/>
              </a:ext>
            </a:extLst>
          </p:cNvPr>
          <p:cNvSpPr>
            <a:spLocks noGrp="1"/>
          </p:cNvSpPr>
          <p:nvPr>
            <p:ph type="sldNum" sz="quarter" idx="12"/>
          </p:nvPr>
        </p:nvSpPr>
        <p:spPr/>
        <p:txBody>
          <a:bodyPr/>
          <a:lstStyle/>
          <a:p>
            <a:fld id="{950308ED-CB6C-4722-B2C6-157BF7F835ED}" type="slidenum">
              <a:rPr lang="en-GB" smtClean="0"/>
              <a:t>‹#›</a:t>
            </a:fld>
            <a:endParaRPr lang="en-GB"/>
          </a:p>
        </p:txBody>
      </p:sp>
    </p:spTree>
    <p:extLst>
      <p:ext uri="{BB962C8B-B14F-4D97-AF65-F5344CB8AC3E}">
        <p14:creationId xmlns:p14="http://schemas.microsoft.com/office/powerpoint/2010/main" val="2677206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E7D61-CA66-477F-8B0C-BA07C21E982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B3AB0FB-FC75-456B-AE5E-D093DDFD3D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E2ED8B-B407-4906-806C-F9E270713E4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4022FDE-7198-460E-AD84-C5C8DE34E8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FA6ED2-1D99-4FCE-9863-6DCBB10E49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B2F512B-F40A-4C9D-AC32-9A93947FDB96}"/>
              </a:ext>
            </a:extLst>
          </p:cNvPr>
          <p:cNvSpPr>
            <a:spLocks noGrp="1"/>
          </p:cNvSpPr>
          <p:nvPr>
            <p:ph type="dt" sz="half" idx="10"/>
          </p:nvPr>
        </p:nvSpPr>
        <p:spPr/>
        <p:txBody>
          <a:bodyPr/>
          <a:lstStyle/>
          <a:p>
            <a:fld id="{532400B2-12FB-4A07-B606-70712BAF29D6}" type="datetimeFigureOut">
              <a:rPr lang="en-GB" smtClean="0"/>
              <a:t>05/10/2021</a:t>
            </a:fld>
            <a:endParaRPr lang="en-GB"/>
          </a:p>
        </p:txBody>
      </p:sp>
      <p:sp>
        <p:nvSpPr>
          <p:cNvPr id="8" name="Footer Placeholder 7">
            <a:extLst>
              <a:ext uri="{FF2B5EF4-FFF2-40B4-BE49-F238E27FC236}">
                <a16:creationId xmlns:a16="http://schemas.microsoft.com/office/drawing/2014/main" id="{C1E414C3-0CC4-4CCC-AEFD-8EC6508D889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FA28B87-A47D-4D1E-AA73-B6AF58CDDA28}"/>
              </a:ext>
            </a:extLst>
          </p:cNvPr>
          <p:cNvSpPr>
            <a:spLocks noGrp="1"/>
          </p:cNvSpPr>
          <p:nvPr>
            <p:ph type="sldNum" sz="quarter" idx="12"/>
          </p:nvPr>
        </p:nvSpPr>
        <p:spPr/>
        <p:txBody>
          <a:bodyPr/>
          <a:lstStyle/>
          <a:p>
            <a:fld id="{950308ED-CB6C-4722-B2C6-157BF7F835ED}" type="slidenum">
              <a:rPr lang="en-GB" smtClean="0"/>
              <a:t>‹#›</a:t>
            </a:fld>
            <a:endParaRPr lang="en-GB"/>
          </a:p>
        </p:txBody>
      </p:sp>
    </p:spTree>
    <p:extLst>
      <p:ext uri="{BB962C8B-B14F-4D97-AF65-F5344CB8AC3E}">
        <p14:creationId xmlns:p14="http://schemas.microsoft.com/office/powerpoint/2010/main" val="3418949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2E79A-51CE-4E9D-AACB-7A714690CA5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F2BAE64-62A9-48C6-BACB-A783CF4008F0}"/>
              </a:ext>
            </a:extLst>
          </p:cNvPr>
          <p:cNvSpPr>
            <a:spLocks noGrp="1"/>
          </p:cNvSpPr>
          <p:nvPr>
            <p:ph type="dt" sz="half" idx="10"/>
          </p:nvPr>
        </p:nvSpPr>
        <p:spPr/>
        <p:txBody>
          <a:bodyPr/>
          <a:lstStyle/>
          <a:p>
            <a:fld id="{532400B2-12FB-4A07-B606-70712BAF29D6}" type="datetimeFigureOut">
              <a:rPr lang="en-GB" smtClean="0"/>
              <a:t>05/10/2021</a:t>
            </a:fld>
            <a:endParaRPr lang="en-GB"/>
          </a:p>
        </p:txBody>
      </p:sp>
      <p:sp>
        <p:nvSpPr>
          <p:cNvPr id="4" name="Footer Placeholder 3">
            <a:extLst>
              <a:ext uri="{FF2B5EF4-FFF2-40B4-BE49-F238E27FC236}">
                <a16:creationId xmlns:a16="http://schemas.microsoft.com/office/drawing/2014/main" id="{DC87C437-FEA0-4D7C-8200-3E6EE4DF2C3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A0AB9B6-98E6-4E6A-98C7-FAAF5DEF0CD3}"/>
              </a:ext>
            </a:extLst>
          </p:cNvPr>
          <p:cNvSpPr>
            <a:spLocks noGrp="1"/>
          </p:cNvSpPr>
          <p:nvPr>
            <p:ph type="sldNum" sz="quarter" idx="12"/>
          </p:nvPr>
        </p:nvSpPr>
        <p:spPr/>
        <p:txBody>
          <a:bodyPr/>
          <a:lstStyle/>
          <a:p>
            <a:fld id="{950308ED-CB6C-4722-B2C6-157BF7F835ED}" type="slidenum">
              <a:rPr lang="en-GB" smtClean="0"/>
              <a:t>‹#›</a:t>
            </a:fld>
            <a:endParaRPr lang="en-GB"/>
          </a:p>
        </p:txBody>
      </p:sp>
    </p:spTree>
    <p:extLst>
      <p:ext uri="{BB962C8B-B14F-4D97-AF65-F5344CB8AC3E}">
        <p14:creationId xmlns:p14="http://schemas.microsoft.com/office/powerpoint/2010/main" val="2605262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62D6ED-3042-4472-B443-B8C427CD2BB2}"/>
              </a:ext>
            </a:extLst>
          </p:cNvPr>
          <p:cNvSpPr>
            <a:spLocks noGrp="1"/>
          </p:cNvSpPr>
          <p:nvPr>
            <p:ph type="dt" sz="half" idx="10"/>
          </p:nvPr>
        </p:nvSpPr>
        <p:spPr/>
        <p:txBody>
          <a:bodyPr/>
          <a:lstStyle/>
          <a:p>
            <a:fld id="{532400B2-12FB-4A07-B606-70712BAF29D6}" type="datetimeFigureOut">
              <a:rPr lang="en-GB" smtClean="0"/>
              <a:t>05/10/2021</a:t>
            </a:fld>
            <a:endParaRPr lang="en-GB"/>
          </a:p>
        </p:txBody>
      </p:sp>
      <p:sp>
        <p:nvSpPr>
          <p:cNvPr id="3" name="Footer Placeholder 2">
            <a:extLst>
              <a:ext uri="{FF2B5EF4-FFF2-40B4-BE49-F238E27FC236}">
                <a16:creationId xmlns:a16="http://schemas.microsoft.com/office/drawing/2014/main" id="{2F1D8F88-FDB7-40A3-B255-83C62F975FF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20E79F4-1A84-44DA-82D5-67BC720D75EF}"/>
              </a:ext>
            </a:extLst>
          </p:cNvPr>
          <p:cNvSpPr>
            <a:spLocks noGrp="1"/>
          </p:cNvSpPr>
          <p:nvPr>
            <p:ph type="sldNum" sz="quarter" idx="12"/>
          </p:nvPr>
        </p:nvSpPr>
        <p:spPr/>
        <p:txBody>
          <a:bodyPr/>
          <a:lstStyle/>
          <a:p>
            <a:fld id="{950308ED-CB6C-4722-B2C6-157BF7F835ED}" type="slidenum">
              <a:rPr lang="en-GB" smtClean="0"/>
              <a:t>‹#›</a:t>
            </a:fld>
            <a:endParaRPr lang="en-GB"/>
          </a:p>
        </p:txBody>
      </p:sp>
    </p:spTree>
    <p:extLst>
      <p:ext uri="{BB962C8B-B14F-4D97-AF65-F5344CB8AC3E}">
        <p14:creationId xmlns:p14="http://schemas.microsoft.com/office/powerpoint/2010/main" val="28637334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4BAA-156A-4618-BA5E-F144DFD8FB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04CFD14-42B7-4467-9FFC-ED7D4F92E3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7CF5B60-9AC5-4141-9E4D-3CEEDD8604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883008-BFB8-4248-A955-B481CB4DA4AF}"/>
              </a:ext>
            </a:extLst>
          </p:cNvPr>
          <p:cNvSpPr>
            <a:spLocks noGrp="1"/>
          </p:cNvSpPr>
          <p:nvPr>
            <p:ph type="dt" sz="half" idx="10"/>
          </p:nvPr>
        </p:nvSpPr>
        <p:spPr/>
        <p:txBody>
          <a:bodyPr/>
          <a:lstStyle/>
          <a:p>
            <a:fld id="{532400B2-12FB-4A07-B606-70712BAF29D6}" type="datetimeFigureOut">
              <a:rPr lang="en-GB" smtClean="0"/>
              <a:t>05/10/2021</a:t>
            </a:fld>
            <a:endParaRPr lang="en-GB"/>
          </a:p>
        </p:txBody>
      </p:sp>
      <p:sp>
        <p:nvSpPr>
          <p:cNvPr id="6" name="Footer Placeholder 5">
            <a:extLst>
              <a:ext uri="{FF2B5EF4-FFF2-40B4-BE49-F238E27FC236}">
                <a16:creationId xmlns:a16="http://schemas.microsoft.com/office/drawing/2014/main" id="{E19FC2B8-3E7F-44C2-B1B2-D4D6CEA7C49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C941939-431F-4282-80D1-6A8859A60F73}"/>
              </a:ext>
            </a:extLst>
          </p:cNvPr>
          <p:cNvSpPr>
            <a:spLocks noGrp="1"/>
          </p:cNvSpPr>
          <p:nvPr>
            <p:ph type="sldNum" sz="quarter" idx="12"/>
          </p:nvPr>
        </p:nvSpPr>
        <p:spPr/>
        <p:txBody>
          <a:bodyPr/>
          <a:lstStyle/>
          <a:p>
            <a:fld id="{950308ED-CB6C-4722-B2C6-157BF7F835ED}" type="slidenum">
              <a:rPr lang="en-GB" smtClean="0"/>
              <a:t>‹#›</a:t>
            </a:fld>
            <a:endParaRPr lang="en-GB"/>
          </a:p>
        </p:txBody>
      </p:sp>
    </p:spTree>
    <p:extLst>
      <p:ext uri="{BB962C8B-B14F-4D97-AF65-F5344CB8AC3E}">
        <p14:creationId xmlns:p14="http://schemas.microsoft.com/office/powerpoint/2010/main" val="40804423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FD355-A3E7-4EBF-B578-6CCE8A6A54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A797F4A-CB9D-444F-B790-421929F212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000F052-4664-4B1D-B894-7D7ACF78EB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F78ADC-6658-405F-837D-719A0433D909}"/>
              </a:ext>
            </a:extLst>
          </p:cNvPr>
          <p:cNvSpPr>
            <a:spLocks noGrp="1"/>
          </p:cNvSpPr>
          <p:nvPr>
            <p:ph type="dt" sz="half" idx="10"/>
          </p:nvPr>
        </p:nvSpPr>
        <p:spPr/>
        <p:txBody>
          <a:bodyPr/>
          <a:lstStyle/>
          <a:p>
            <a:fld id="{532400B2-12FB-4A07-B606-70712BAF29D6}" type="datetimeFigureOut">
              <a:rPr lang="en-GB" smtClean="0"/>
              <a:t>05/10/2021</a:t>
            </a:fld>
            <a:endParaRPr lang="en-GB"/>
          </a:p>
        </p:txBody>
      </p:sp>
      <p:sp>
        <p:nvSpPr>
          <p:cNvPr id="6" name="Footer Placeholder 5">
            <a:extLst>
              <a:ext uri="{FF2B5EF4-FFF2-40B4-BE49-F238E27FC236}">
                <a16:creationId xmlns:a16="http://schemas.microsoft.com/office/drawing/2014/main" id="{8DBE3D13-228C-4E26-A723-D4A5C934E26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7656565-FCE0-4FB4-8187-F7F4E7F8BBDF}"/>
              </a:ext>
            </a:extLst>
          </p:cNvPr>
          <p:cNvSpPr>
            <a:spLocks noGrp="1"/>
          </p:cNvSpPr>
          <p:nvPr>
            <p:ph type="sldNum" sz="quarter" idx="12"/>
          </p:nvPr>
        </p:nvSpPr>
        <p:spPr/>
        <p:txBody>
          <a:bodyPr/>
          <a:lstStyle/>
          <a:p>
            <a:fld id="{950308ED-CB6C-4722-B2C6-157BF7F835ED}" type="slidenum">
              <a:rPr lang="en-GB" smtClean="0"/>
              <a:t>‹#›</a:t>
            </a:fld>
            <a:endParaRPr lang="en-GB"/>
          </a:p>
        </p:txBody>
      </p:sp>
    </p:spTree>
    <p:extLst>
      <p:ext uri="{BB962C8B-B14F-4D97-AF65-F5344CB8AC3E}">
        <p14:creationId xmlns:p14="http://schemas.microsoft.com/office/powerpoint/2010/main" val="3684510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E6A9A8-F5A4-4F1D-B039-EE7AD32A60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3F68E72-8B3D-43A1-8C51-8A46AC2886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D144363-396A-4BA1-A86D-023708479C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2400B2-12FB-4A07-B606-70712BAF29D6}" type="datetimeFigureOut">
              <a:rPr lang="en-GB" smtClean="0"/>
              <a:t>05/10/2021</a:t>
            </a:fld>
            <a:endParaRPr lang="en-GB"/>
          </a:p>
        </p:txBody>
      </p:sp>
      <p:sp>
        <p:nvSpPr>
          <p:cNvPr id="5" name="Footer Placeholder 4">
            <a:extLst>
              <a:ext uri="{FF2B5EF4-FFF2-40B4-BE49-F238E27FC236}">
                <a16:creationId xmlns:a16="http://schemas.microsoft.com/office/drawing/2014/main" id="{F6A0CB8B-6BB0-4CB9-9FA3-EAE17B76DF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F0B3B51-7CA0-4321-B1F4-B1CF976EAA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0308ED-CB6C-4722-B2C6-157BF7F835ED}" type="slidenum">
              <a:rPr lang="en-GB" smtClean="0"/>
              <a:t>‹#›</a:t>
            </a:fld>
            <a:endParaRPr lang="en-GB"/>
          </a:p>
        </p:txBody>
      </p:sp>
    </p:spTree>
    <p:extLst>
      <p:ext uri="{BB962C8B-B14F-4D97-AF65-F5344CB8AC3E}">
        <p14:creationId xmlns:p14="http://schemas.microsoft.com/office/powerpoint/2010/main" val="37243288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image" Target="../media/image2.jpeg"/><Relationship Id="rId7" Type="http://schemas.openxmlformats.org/officeDocument/2006/relationships/image" Target="../media/image5.gif"/><Relationship Id="rId2" Type="http://schemas.openxmlformats.org/officeDocument/2006/relationships/image" Target="../media/image1.gif"/><Relationship Id="rId1" Type="http://schemas.openxmlformats.org/officeDocument/2006/relationships/slideLayout" Target="../slideLayouts/slideLayout1.xml"/><Relationship Id="rId6" Type="http://schemas.openxmlformats.org/officeDocument/2006/relationships/image" Target="../media/image4.gif"/><Relationship Id="rId11" Type="http://schemas.openxmlformats.org/officeDocument/2006/relationships/image" Target="../media/image8.gif"/><Relationship Id="rId5" Type="http://schemas.microsoft.com/office/2007/relationships/hdphoto" Target="../media/hdphoto1.wdp"/><Relationship Id="rId10" Type="http://schemas.microsoft.com/office/2007/relationships/hdphoto" Target="../media/hdphoto2.wdp"/><Relationship Id="rId4" Type="http://schemas.openxmlformats.org/officeDocument/2006/relationships/image" Target="../media/image3.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11.xml.rels><?xml version="1.0" encoding="UTF-8" standalone="yes"?>
<Relationships xmlns="http://schemas.openxmlformats.org/package/2006/relationships"><Relationship Id="rId8" Type="http://schemas.openxmlformats.org/officeDocument/2006/relationships/image" Target="../media/image61.png"/><Relationship Id="rId13" Type="http://schemas.microsoft.com/office/2007/relationships/hdphoto" Target="../media/hdphoto14.wdp"/><Relationship Id="rId3" Type="http://schemas.microsoft.com/office/2007/relationships/hdphoto" Target="../media/hdphoto9.wdp"/><Relationship Id="rId7" Type="http://schemas.microsoft.com/office/2007/relationships/hdphoto" Target="../media/hdphoto11.wdp"/><Relationship Id="rId12"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0.png"/><Relationship Id="rId11" Type="http://schemas.microsoft.com/office/2007/relationships/hdphoto" Target="../media/hdphoto13.wdp"/><Relationship Id="rId5" Type="http://schemas.microsoft.com/office/2007/relationships/hdphoto" Target="../media/hdphoto10.wdp"/><Relationship Id="rId10" Type="http://schemas.openxmlformats.org/officeDocument/2006/relationships/image" Target="../media/image62.png"/><Relationship Id="rId4" Type="http://schemas.openxmlformats.org/officeDocument/2006/relationships/image" Target="../media/image59.png"/><Relationship Id="rId9" Type="http://schemas.microsoft.com/office/2007/relationships/hdphoto" Target="../media/hdphoto12.wdp"/><Relationship Id="rId14" Type="http://schemas.openxmlformats.org/officeDocument/2006/relationships/image" Target="../media/image64.jpeg"/></Relationships>
</file>

<file path=ppt/slides/_rels/slide12.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1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76.jpeg"/><Relationship Id="rId3" Type="http://schemas.microsoft.com/office/2007/relationships/hdphoto" Target="../media/hdphoto16.wdp"/><Relationship Id="rId7" Type="http://schemas.openxmlformats.org/officeDocument/2006/relationships/image" Target="../media/image75.jpe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16.xml.rels><?xml version="1.0" encoding="UTF-8" standalone="yes"?>
<Relationships xmlns="http://schemas.openxmlformats.org/package/2006/relationships"><Relationship Id="rId8" Type="http://schemas.openxmlformats.org/officeDocument/2006/relationships/image" Target="../media/image76.jpeg"/><Relationship Id="rId3" Type="http://schemas.microsoft.com/office/2007/relationships/hdphoto" Target="../media/hdphoto16.wdp"/><Relationship Id="rId7" Type="http://schemas.openxmlformats.org/officeDocument/2006/relationships/image" Target="../media/image75.jpe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17.xml.rels><?xml version="1.0" encoding="UTF-8" standalone="yes"?>
<Relationships xmlns="http://schemas.openxmlformats.org/package/2006/relationships"><Relationship Id="rId8" Type="http://schemas.openxmlformats.org/officeDocument/2006/relationships/image" Target="../media/image80.png"/><Relationship Id="rId3" Type="http://schemas.microsoft.com/office/2007/relationships/hdphoto" Target="../media/hdphoto17.wdp"/><Relationship Id="rId7" Type="http://schemas.microsoft.com/office/2007/relationships/hdphoto" Target="../media/hdphoto19.wdp"/><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79.png"/><Relationship Id="rId5" Type="http://schemas.microsoft.com/office/2007/relationships/hdphoto" Target="../media/hdphoto18.wdp"/><Relationship Id="rId4" Type="http://schemas.openxmlformats.org/officeDocument/2006/relationships/image" Target="../media/image78.png"/><Relationship Id="rId9" Type="http://schemas.microsoft.com/office/2007/relationships/hdphoto" Target="../media/hdphoto20.wdp"/></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83.png"/><Relationship Id="rId1" Type="http://schemas.openxmlformats.org/officeDocument/2006/relationships/slideLayout" Target="../slideLayouts/slideLayout7.xml"/><Relationship Id="rId4" Type="http://schemas.openxmlformats.org/officeDocument/2006/relationships/image" Target="../media/image84.jpeg"/></Relationships>
</file>

<file path=ppt/slides/_rels/slide21.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89.jpeg"/><Relationship Id="rId2" Type="http://schemas.openxmlformats.org/officeDocument/2006/relationships/image" Target="../media/image85.jpeg"/><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image" Target="../media/image87.jpeg"/><Relationship Id="rId4" Type="http://schemas.microsoft.com/office/2007/relationships/hdphoto" Target="../media/hdphoto22.wdp"/></Relationships>
</file>

<file path=ppt/slides/_rels/slide22.xml.rels><?xml version="1.0" encoding="UTF-8" standalone="yes"?>
<Relationships xmlns="http://schemas.openxmlformats.org/package/2006/relationships"><Relationship Id="rId3" Type="http://schemas.openxmlformats.org/officeDocument/2006/relationships/image" Target="../media/image91.jpeg"/><Relationship Id="rId7" Type="http://schemas.openxmlformats.org/officeDocument/2006/relationships/image" Target="../media/image95.jpeg"/><Relationship Id="rId2" Type="http://schemas.openxmlformats.org/officeDocument/2006/relationships/image" Target="../media/image90.jpeg"/><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jpeg"/><Relationship Id="rId4" Type="http://schemas.openxmlformats.org/officeDocument/2006/relationships/image" Target="../media/image92.jpeg"/></Relationships>
</file>

<file path=ppt/slides/_rels/slide2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 Id="rId6" Type="http://schemas.openxmlformats.org/officeDocument/2006/relationships/image" Target="../media/image100.jpeg"/><Relationship Id="rId5" Type="http://schemas.openxmlformats.org/officeDocument/2006/relationships/image" Target="../media/image99.png"/><Relationship Id="rId4" Type="http://schemas.openxmlformats.org/officeDocument/2006/relationships/image" Target="../media/image98.jpeg"/></Relationships>
</file>

<file path=ppt/slides/_rels/slide2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jpeg"/><Relationship Id="rId11" Type="http://schemas.openxmlformats.org/officeDocument/2006/relationships/image" Target="../media/image26.png"/><Relationship Id="rId5" Type="http://schemas.openxmlformats.org/officeDocument/2006/relationships/image" Target="../media/image20.jpeg"/><Relationship Id="rId10" Type="http://schemas.openxmlformats.org/officeDocument/2006/relationships/image" Target="../media/image25.jpeg"/><Relationship Id="rId4" Type="http://schemas.openxmlformats.org/officeDocument/2006/relationships/image" Target="../media/image19.jpeg"/><Relationship Id="rId9" Type="http://schemas.openxmlformats.org/officeDocument/2006/relationships/image" Target="../media/image24.jpe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29.png"/><Relationship Id="rId5" Type="http://schemas.microsoft.com/office/2007/relationships/hdphoto" Target="../media/hdphoto4.wdp"/><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7.jpeg"/><Relationship Id="rId7" Type="http://schemas.microsoft.com/office/2007/relationships/hdphoto" Target="../media/hdphoto6.wdp"/><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png"/><Relationship Id="rId9" Type="http://schemas.openxmlformats.org/officeDocument/2006/relationships/image" Target="../media/image42.jpeg"/></Relationships>
</file>

<file path=ppt/slides/_rels/slide9.xml.rels><?xml version="1.0" encoding="UTF-8" standalone="yes"?>
<Relationships xmlns="http://schemas.openxmlformats.org/package/2006/relationships"><Relationship Id="rId8" Type="http://schemas.openxmlformats.org/officeDocument/2006/relationships/image" Target="../media/image49.png"/><Relationship Id="rId13" Type="http://schemas.microsoft.com/office/2007/relationships/hdphoto" Target="../media/hdphoto7.wdp"/><Relationship Id="rId3" Type="http://schemas.openxmlformats.org/officeDocument/2006/relationships/image" Target="../media/image44.jpeg"/><Relationship Id="rId7" Type="http://schemas.openxmlformats.org/officeDocument/2006/relationships/image" Target="../media/image48.jpeg"/><Relationship Id="rId12" Type="http://schemas.openxmlformats.org/officeDocument/2006/relationships/image" Target="../media/image53.png"/><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jpeg"/><Relationship Id="rId15" Type="http://schemas.microsoft.com/office/2007/relationships/hdphoto" Target="../media/hdphoto8.wdp"/><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Butterfly GIF - Butterfly Fly - Discover &amp;amp; Share GIFs">
            <a:extLst>
              <a:ext uri="{FF2B5EF4-FFF2-40B4-BE49-F238E27FC236}">
                <a16:creationId xmlns:a16="http://schemas.microsoft.com/office/drawing/2014/main" id="{108CBF03-F3BE-4708-86DE-EC313E5C7490}"/>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040968" y="-14111"/>
            <a:ext cx="1485345" cy="144358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D640299C-5538-4692-91DC-911DD11626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101" y="1415364"/>
            <a:ext cx="9675798" cy="544263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93 Leaf - Green Leaves Transparent Background - 799x405 PNG Download -  PNGkit">
            <a:extLst>
              <a:ext uri="{FF2B5EF4-FFF2-40B4-BE49-F238E27FC236}">
                <a16:creationId xmlns:a16="http://schemas.microsoft.com/office/drawing/2014/main" id="{4BA63BD4-132D-4B00-8359-387641F5248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97" b="89897" l="2805" r="97317">
                        <a14:foregroundMark x1="6463" y1="52577" x2="6463" y2="52577"/>
                        <a14:foregroundMark x1="5366" y1="42268" x2="5366" y2="42268"/>
                        <a14:foregroundMark x1="2805" y1="50309" x2="2805" y2="50309"/>
                        <a14:foregroundMark x1="93049" y1="47010" x2="93049" y2="47010"/>
                        <a14:foregroundMark x1="30244" y1="39794" x2="30244" y2="39794"/>
                        <a14:foregroundMark x1="14634" y1="64124" x2="14634" y2="64124"/>
                        <a14:foregroundMark x1="97317" y1="41237" x2="97317" y2="41237"/>
                        <a14:backgroundMark x1="20366" y1="46804" x2="20366" y2="46804"/>
                        <a14:backgroundMark x1="21829" y1="55464" x2="21829" y2="55464"/>
                        <a14:backgroundMark x1="20732" y1="58557" x2="20732" y2="58557"/>
                        <a14:backgroundMark x1="33415" y1="58763" x2="33415" y2="58763"/>
                        <a14:backgroundMark x1="35366" y1="55464" x2="35366" y2="55464"/>
                        <a14:backgroundMark x1="35366" y1="55464" x2="35366" y2="55464"/>
                        <a14:backgroundMark x1="51585" y1="44948" x2="51585" y2="44948"/>
                        <a14:backgroundMark x1="74146" y1="62680" x2="74146" y2="62680"/>
                        <a14:backgroundMark x1="80732" y1="60619" x2="80732" y2="60619"/>
                      </a14:backgroundRemoval>
                    </a14:imgEffect>
                  </a14:imgLayer>
                </a14:imgProps>
              </a:ext>
              <a:ext uri="{28A0092B-C50C-407E-A947-70E740481C1C}">
                <a14:useLocalDpi xmlns:a14="http://schemas.microsoft.com/office/drawing/2010/main" val="0"/>
              </a:ext>
            </a:extLst>
          </a:blip>
          <a:srcRect/>
          <a:stretch>
            <a:fillRect/>
          </a:stretch>
        </p:blipFill>
        <p:spPr bwMode="auto">
          <a:xfrm rot="16200000">
            <a:off x="-2103703" y="2238368"/>
            <a:ext cx="6117719" cy="361840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FC44D4DE-44AB-48C4-B577-E2EB4F43AFC3}"/>
              </a:ext>
            </a:extLst>
          </p:cNvPr>
          <p:cNvSpPr/>
          <p:nvPr/>
        </p:nvSpPr>
        <p:spPr>
          <a:xfrm>
            <a:off x="3487753" y="161925"/>
            <a:ext cx="5216493" cy="923330"/>
          </a:xfrm>
          <a:prstGeom prst="rect">
            <a:avLst/>
          </a:prstGeom>
          <a:solidFill>
            <a:schemeClr val="accent5">
              <a:lumMod val="75000"/>
            </a:schemeClr>
          </a:solidFill>
        </p:spPr>
        <p:txBody>
          <a:bodyPr wrap="none" lIns="91440" tIns="45720" rIns="91440" bIns="45720">
            <a:spAutoFit/>
          </a:bodyPr>
          <a:lstStyle/>
          <a:p>
            <a:pPr algn="ctr"/>
            <a:r>
              <a:rPr lang="en-US" sz="5400" cap="none" spc="0" dirty="0">
                <a:ln w="12700">
                  <a:noFill/>
                  <a:prstDash val="solid"/>
                </a:ln>
                <a:solidFill>
                  <a:schemeClr val="accent4">
                    <a:lumMod val="40000"/>
                    <a:lumOff val="60000"/>
                  </a:schemeClr>
                </a:solidFill>
                <a:latin typeface="Century Gothic" panose="020B0502020202020204" pitchFamily="34" charset="0"/>
              </a:rPr>
              <a:t>3.1 </a:t>
            </a:r>
            <a:r>
              <a:rPr lang="en-US" sz="5400" dirty="0">
                <a:ln w="12700">
                  <a:noFill/>
                  <a:prstDash val="solid"/>
                </a:ln>
                <a:solidFill>
                  <a:schemeClr val="accent4">
                    <a:lumMod val="40000"/>
                    <a:lumOff val="60000"/>
                  </a:schemeClr>
                </a:solidFill>
                <a:latin typeface="Century Gothic" panose="020B0502020202020204" pitchFamily="34" charset="0"/>
              </a:rPr>
              <a:t>E</a:t>
            </a:r>
            <a:r>
              <a:rPr lang="en-US" sz="5400" cap="none" spc="0" dirty="0">
                <a:ln w="12700">
                  <a:noFill/>
                  <a:prstDash val="solid"/>
                </a:ln>
                <a:solidFill>
                  <a:schemeClr val="accent4">
                    <a:lumMod val="40000"/>
                    <a:lumOff val="60000"/>
                  </a:schemeClr>
                </a:solidFill>
                <a:latin typeface="Century Gothic" panose="020B0502020202020204" pitchFamily="34" charset="0"/>
              </a:rPr>
              <a:t>cosystems</a:t>
            </a:r>
            <a:endParaRPr lang="en-GB" sz="5400" cap="none" spc="0" dirty="0">
              <a:ln w="12700">
                <a:noFill/>
                <a:prstDash val="solid"/>
              </a:ln>
              <a:solidFill>
                <a:schemeClr val="accent4">
                  <a:lumMod val="40000"/>
                  <a:lumOff val="60000"/>
                </a:schemeClr>
              </a:solidFill>
              <a:latin typeface="Century Gothic" panose="020B0502020202020204" pitchFamily="34" charset="0"/>
            </a:endParaRPr>
          </a:p>
        </p:txBody>
      </p:sp>
      <p:pic>
        <p:nvPicPr>
          <p:cNvPr id="1028" name="Picture 4" descr="93 Leaf - Green Leaves Transparent Background - 799x405 PNG Download -  PNGkit">
            <a:extLst>
              <a:ext uri="{FF2B5EF4-FFF2-40B4-BE49-F238E27FC236}">
                <a16:creationId xmlns:a16="http://schemas.microsoft.com/office/drawing/2014/main" id="{6D3238C6-1983-44D6-BE24-C8FF624FE00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97" b="89897" l="2805" r="97317">
                        <a14:foregroundMark x1="6463" y1="52577" x2="6463" y2="52577"/>
                        <a14:foregroundMark x1="5366" y1="42268" x2="5366" y2="42268"/>
                        <a14:foregroundMark x1="2805" y1="50309" x2="2805" y2="50309"/>
                        <a14:foregroundMark x1="93049" y1="47010" x2="93049" y2="47010"/>
                        <a14:foregroundMark x1="30244" y1="39794" x2="30244" y2="39794"/>
                        <a14:foregroundMark x1="14634" y1="64124" x2="14634" y2="64124"/>
                        <a14:foregroundMark x1="97317" y1="41237" x2="97317" y2="41237"/>
                        <a14:backgroundMark x1="20366" y1="46804" x2="20366" y2="46804"/>
                        <a14:backgroundMark x1="21829" y1="55464" x2="21829" y2="55464"/>
                        <a14:backgroundMark x1="20732" y1="58557" x2="20732" y2="58557"/>
                        <a14:backgroundMark x1="33415" y1="58763" x2="33415" y2="58763"/>
                        <a14:backgroundMark x1="35366" y1="55464" x2="35366" y2="55464"/>
                        <a14:backgroundMark x1="35366" y1="55464" x2="35366" y2="55464"/>
                        <a14:backgroundMark x1="51585" y1="44948" x2="51585" y2="44948"/>
                        <a14:backgroundMark x1="74146" y1="62680" x2="74146" y2="62680"/>
                        <a14:backgroundMark x1="80732" y1="60619" x2="80732" y2="60619"/>
                      </a14:backgroundRemoval>
                    </a14:imgEffect>
                  </a14:imgLayer>
                </a14:imgProps>
              </a:ext>
              <a:ext uri="{28A0092B-C50C-407E-A947-70E740481C1C}">
                <a14:useLocalDpi xmlns:a14="http://schemas.microsoft.com/office/drawing/2010/main" val="0"/>
              </a:ext>
            </a:extLst>
          </a:blip>
          <a:srcRect/>
          <a:stretch>
            <a:fillRect/>
          </a:stretch>
        </p:blipFill>
        <p:spPr bwMode="auto">
          <a:xfrm rot="16200000">
            <a:off x="-993287" y="194270"/>
            <a:ext cx="3224041" cy="190690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Beetle gif by FunnyGoatPerson on DeviantArt">
            <a:extLst>
              <a:ext uri="{FF2B5EF4-FFF2-40B4-BE49-F238E27FC236}">
                <a16:creationId xmlns:a16="http://schemas.microsoft.com/office/drawing/2014/main" id="{053FA2E6-5D98-434E-BFA1-16308793433D}"/>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7424" y="4009533"/>
            <a:ext cx="2025160" cy="20251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93 Leaf - Green Leaves Transparent Background - 799x405 PNG Download -  PNGkit">
            <a:extLst>
              <a:ext uri="{FF2B5EF4-FFF2-40B4-BE49-F238E27FC236}">
                <a16:creationId xmlns:a16="http://schemas.microsoft.com/office/drawing/2014/main" id="{E334A260-D9DF-4428-A94F-16B2019BC01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97" b="89897" l="2805" r="97317">
                        <a14:foregroundMark x1="6463" y1="52577" x2="6463" y2="52577"/>
                        <a14:foregroundMark x1="5366" y1="42268" x2="5366" y2="42268"/>
                        <a14:foregroundMark x1="2805" y1="50309" x2="2805" y2="50309"/>
                        <a14:foregroundMark x1="93049" y1="47010" x2="93049" y2="47010"/>
                        <a14:foregroundMark x1="30244" y1="39794" x2="30244" y2="39794"/>
                        <a14:foregroundMark x1="14634" y1="64124" x2="14634" y2="64124"/>
                        <a14:foregroundMark x1="97317" y1="41237" x2="97317" y2="41237"/>
                        <a14:backgroundMark x1="20366" y1="46804" x2="20366" y2="46804"/>
                        <a14:backgroundMark x1="21829" y1="55464" x2="21829" y2="55464"/>
                        <a14:backgroundMark x1="20732" y1="58557" x2="20732" y2="58557"/>
                        <a14:backgroundMark x1="33415" y1="58763" x2="33415" y2="58763"/>
                        <a14:backgroundMark x1="35366" y1="55464" x2="35366" y2="55464"/>
                        <a14:backgroundMark x1="35366" y1="55464" x2="35366" y2="55464"/>
                        <a14:backgroundMark x1="51585" y1="44948" x2="51585" y2="44948"/>
                        <a14:backgroundMark x1="74146" y1="62680" x2="74146" y2="62680"/>
                        <a14:backgroundMark x1="80732" y1="60619" x2="80732" y2="60619"/>
                      </a14:backgroundRemoval>
                    </a14:imgEffect>
                  </a14:imgLayer>
                </a14:imgProps>
              </a:ext>
              <a:ext uri="{28A0092B-C50C-407E-A947-70E740481C1C}">
                <a14:useLocalDpi xmlns:a14="http://schemas.microsoft.com/office/drawing/2010/main" val="0"/>
              </a:ext>
            </a:extLst>
          </a:blip>
          <a:srcRect/>
          <a:stretch>
            <a:fillRect/>
          </a:stretch>
        </p:blipFill>
        <p:spPr bwMode="auto">
          <a:xfrm rot="5400000">
            <a:off x="-1152875" y="2602213"/>
            <a:ext cx="3224041" cy="190690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17CD57A8-9677-4469-8363-57D1893E3F80}"/>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094134" y="4474857"/>
            <a:ext cx="1754948" cy="1018633"/>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Trout Clipart Animated Gif - Coral Reef Fish - 1100x1100 Wallpaper -  teahub.io">
            <a:extLst>
              <a:ext uri="{FF2B5EF4-FFF2-40B4-BE49-F238E27FC236}">
                <a16:creationId xmlns:a16="http://schemas.microsoft.com/office/drawing/2014/main" id="{6DE40B8B-8915-46FB-A8A5-40A1C8931F69}"/>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369632" y="2641186"/>
            <a:ext cx="3228102" cy="322810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93 Leaf - Green Leaves Transparent Background - 799x405 PNG Download -  PNGkit">
            <a:extLst>
              <a:ext uri="{FF2B5EF4-FFF2-40B4-BE49-F238E27FC236}">
                <a16:creationId xmlns:a16="http://schemas.microsoft.com/office/drawing/2014/main" id="{3B1AC133-2A66-4A8F-BE6B-DD9C1AE5CFB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97" b="89897" l="2805" r="97317">
                        <a14:foregroundMark x1="6463" y1="52577" x2="6463" y2="52577"/>
                        <a14:foregroundMark x1="5366" y1="42268" x2="5366" y2="42268"/>
                        <a14:foregroundMark x1="2805" y1="50309" x2="2805" y2="50309"/>
                        <a14:foregroundMark x1="93049" y1="47010" x2="93049" y2="47010"/>
                        <a14:foregroundMark x1="30244" y1="39794" x2="30244" y2="39794"/>
                        <a14:foregroundMark x1="14634" y1="64124" x2="14634" y2="64124"/>
                        <a14:foregroundMark x1="97317" y1="41237" x2="97317" y2="41237"/>
                        <a14:backgroundMark x1="20366" y1="46804" x2="20366" y2="46804"/>
                        <a14:backgroundMark x1="21829" y1="55464" x2="21829" y2="55464"/>
                        <a14:backgroundMark x1="20732" y1="58557" x2="20732" y2="58557"/>
                        <a14:backgroundMark x1="33415" y1="58763" x2="33415" y2="58763"/>
                        <a14:backgroundMark x1="35366" y1="55464" x2="35366" y2="55464"/>
                        <a14:backgroundMark x1="35366" y1="55464" x2="35366" y2="55464"/>
                        <a14:backgroundMark x1="51585" y1="44948" x2="51585" y2="44948"/>
                        <a14:backgroundMark x1="74146" y1="62680" x2="74146" y2="62680"/>
                        <a14:backgroundMark x1="80732" y1="60619" x2="80732" y2="60619"/>
                      </a14:backgroundRemoval>
                    </a14:imgEffect>
                  </a14:imgLayer>
                </a14:imgProps>
              </a:ext>
              <a:ext uri="{28A0092B-C50C-407E-A947-70E740481C1C}">
                <a14:useLocalDpi xmlns:a14="http://schemas.microsoft.com/office/drawing/2010/main" val="0"/>
              </a:ext>
            </a:extLst>
          </a:blip>
          <a:srcRect/>
          <a:stretch>
            <a:fillRect/>
          </a:stretch>
        </p:blipFill>
        <p:spPr bwMode="auto">
          <a:xfrm rot="16200000">
            <a:off x="9288780" y="896578"/>
            <a:ext cx="4458297" cy="263691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tore Item: Butterfly Sponsor - 22nd Annual Debra Canada Charity Golf  Classic">
            <a:extLst>
              <a:ext uri="{FF2B5EF4-FFF2-40B4-BE49-F238E27FC236}">
                <a16:creationId xmlns:a16="http://schemas.microsoft.com/office/drawing/2014/main" id="{3D59CF46-9C47-4464-9543-9E5E0AE7EB11}"/>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8077" r="92154">
                        <a14:foregroundMark x1="91462" y1="66385" x2="92154" y2="48615"/>
                        <a14:foregroundMark x1="92154" y1="48615" x2="91000" y2="46923"/>
                        <a14:foregroundMark x1="8077" y1="38923" x2="8077" y2="38923"/>
                      </a14:backgroundRemoval>
                    </a14:imgEffect>
                  </a14:imgLayer>
                </a14:imgProps>
              </a:ext>
              <a:ext uri="{28A0092B-C50C-407E-A947-70E740481C1C}">
                <a14:useLocalDpi xmlns:a14="http://schemas.microsoft.com/office/drawing/2010/main" val="0"/>
              </a:ext>
            </a:extLst>
          </a:blip>
          <a:srcRect/>
          <a:stretch>
            <a:fillRect/>
          </a:stretch>
        </p:blipFill>
        <p:spPr bwMode="auto">
          <a:xfrm>
            <a:off x="9271380" y="-245942"/>
            <a:ext cx="2830578" cy="283057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93 Leaf - Green Leaves Transparent Background - 799x405 PNG Download -  PNGkit">
            <a:extLst>
              <a:ext uri="{FF2B5EF4-FFF2-40B4-BE49-F238E27FC236}">
                <a16:creationId xmlns:a16="http://schemas.microsoft.com/office/drawing/2014/main" id="{16282020-A351-42B5-97B2-DC23C64E3BC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97" b="89897" l="2805" r="97317">
                        <a14:foregroundMark x1="6463" y1="52577" x2="6463" y2="52577"/>
                        <a14:foregroundMark x1="5366" y1="42268" x2="5366" y2="42268"/>
                        <a14:foregroundMark x1="2805" y1="50309" x2="2805" y2="50309"/>
                        <a14:foregroundMark x1="93049" y1="47010" x2="93049" y2="47010"/>
                        <a14:foregroundMark x1="30244" y1="39794" x2="30244" y2="39794"/>
                        <a14:foregroundMark x1="14634" y1="64124" x2="14634" y2="64124"/>
                        <a14:foregroundMark x1="97317" y1="41237" x2="97317" y2="41237"/>
                        <a14:backgroundMark x1="20366" y1="46804" x2="20366" y2="46804"/>
                        <a14:backgroundMark x1="21829" y1="55464" x2="21829" y2="55464"/>
                        <a14:backgroundMark x1="20732" y1="58557" x2="20732" y2="58557"/>
                        <a14:backgroundMark x1="33415" y1="58763" x2="33415" y2="58763"/>
                        <a14:backgroundMark x1="35366" y1="55464" x2="35366" y2="55464"/>
                        <a14:backgroundMark x1="35366" y1="55464" x2="35366" y2="55464"/>
                        <a14:backgroundMark x1="51585" y1="44948" x2="51585" y2="44948"/>
                        <a14:backgroundMark x1="74146" y1="62680" x2="74146" y2="62680"/>
                        <a14:backgroundMark x1="80732" y1="60619" x2="80732" y2="60619"/>
                      </a14:backgroundRemoval>
                    </a14:imgEffect>
                  </a14:imgLayer>
                </a14:imgProps>
              </a:ext>
              <a:ext uri="{28A0092B-C50C-407E-A947-70E740481C1C}">
                <a14:useLocalDpi xmlns:a14="http://schemas.microsoft.com/office/drawing/2010/main" val="0"/>
              </a:ext>
            </a:extLst>
          </a:blip>
          <a:srcRect/>
          <a:stretch>
            <a:fillRect/>
          </a:stretch>
        </p:blipFill>
        <p:spPr bwMode="auto">
          <a:xfrm rot="16200000">
            <a:off x="9419377" y="3977142"/>
            <a:ext cx="4458297" cy="263691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Spider GIFs - Get the best GIF on GIPHY">
            <a:extLst>
              <a:ext uri="{FF2B5EF4-FFF2-40B4-BE49-F238E27FC236}">
                <a16:creationId xmlns:a16="http://schemas.microsoft.com/office/drawing/2014/main" id="{2F6A4237-3CDB-4992-A719-CCE041599080}"/>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0144125" y="3429000"/>
            <a:ext cx="2047875"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48743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6CEAE1-56B4-4C67-A564-07E169D90E0C}"/>
              </a:ext>
            </a:extLst>
          </p:cNvPr>
          <p:cNvSpPr/>
          <p:nvPr/>
        </p:nvSpPr>
        <p:spPr>
          <a:xfrm>
            <a:off x="195912" y="-104776"/>
            <a:ext cx="3397084" cy="830997"/>
          </a:xfrm>
          <a:prstGeom prst="rect">
            <a:avLst/>
          </a:prstGeom>
          <a:solidFill>
            <a:schemeClr val="bg1"/>
          </a:solidFill>
        </p:spPr>
        <p:txBody>
          <a:bodyPr wrap="none" lIns="91440" tIns="45720" rIns="91440" bIns="45720">
            <a:spAutoFit/>
          </a:bodyPr>
          <a:lstStyle/>
          <a:p>
            <a:pPr algn="ctr"/>
            <a:r>
              <a:rPr lang="en-US" sz="4800" u="sng" cap="none" spc="0" dirty="0">
                <a:ln w="12700">
                  <a:noFill/>
                  <a:prstDash val="solid"/>
                </a:ln>
                <a:solidFill>
                  <a:schemeClr val="accent4">
                    <a:lumMod val="75000"/>
                  </a:schemeClr>
                </a:solidFill>
                <a:latin typeface="Century Gothic" panose="020B0502020202020204" pitchFamily="34" charset="0"/>
              </a:rPr>
              <a:t>Population</a:t>
            </a:r>
            <a:endParaRPr lang="en-GB" sz="4800" u="sng" cap="none" spc="0" dirty="0">
              <a:ln w="12700">
                <a:noFill/>
                <a:prstDash val="solid"/>
              </a:ln>
              <a:solidFill>
                <a:schemeClr val="accent4">
                  <a:lumMod val="75000"/>
                </a:schemeClr>
              </a:solidFill>
              <a:latin typeface="Century Gothic" panose="020B0502020202020204" pitchFamily="34" charset="0"/>
            </a:endParaRPr>
          </a:p>
        </p:txBody>
      </p:sp>
      <p:pic>
        <p:nvPicPr>
          <p:cNvPr id="8194" name="Picture 2" descr="World&amp;#39;s population to hit 9.7 billion in 2050 – UN report">
            <a:extLst>
              <a:ext uri="{FF2B5EF4-FFF2-40B4-BE49-F238E27FC236}">
                <a16:creationId xmlns:a16="http://schemas.microsoft.com/office/drawing/2014/main" id="{E6FCB5A4-4F5A-4C69-91E7-09E87772C6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589" y="985005"/>
            <a:ext cx="4507536" cy="2575735"/>
          </a:xfrm>
          <a:prstGeom prst="rect">
            <a:avLst/>
          </a:prstGeom>
          <a:noFill/>
          <a:ln w="41275">
            <a:solidFill>
              <a:schemeClr val="accent4">
                <a:lumMod val="60000"/>
                <a:lumOff val="40000"/>
              </a:schemeClr>
            </a:solidFill>
          </a:ln>
          <a:extLst>
            <a:ext uri="{909E8E84-426E-40DD-AFC4-6F175D3DCCD1}">
              <a14:hiddenFill xmlns:a14="http://schemas.microsoft.com/office/drawing/2010/main">
                <a:solidFill>
                  <a:srgbClr val="FFFFFF"/>
                </a:solidFill>
              </a14:hiddenFill>
            </a:ext>
          </a:extLst>
        </p:spPr>
      </p:pic>
      <p:pic>
        <p:nvPicPr>
          <p:cNvPr id="8196" name="Picture 4" descr="Zebra Group Jigsaw Puzzle">
            <a:extLst>
              <a:ext uri="{FF2B5EF4-FFF2-40B4-BE49-F238E27FC236}">
                <a16:creationId xmlns:a16="http://schemas.microsoft.com/office/drawing/2014/main" id="{D1CF7D10-5321-456E-9B1E-387C9FF5F9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589" y="3819525"/>
            <a:ext cx="4507536" cy="2857500"/>
          </a:xfrm>
          <a:prstGeom prst="rect">
            <a:avLst/>
          </a:prstGeom>
          <a:noFill/>
          <a:ln w="47625">
            <a:solidFill>
              <a:schemeClr val="accent4">
                <a:lumMod val="60000"/>
                <a:lumOff val="40000"/>
              </a:schemeClr>
            </a:solid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8F7E02F-A3AB-4FD0-824A-2CDC54B14D43}"/>
              </a:ext>
            </a:extLst>
          </p:cNvPr>
          <p:cNvSpPr txBox="1"/>
          <p:nvPr/>
        </p:nvSpPr>
        <p:spPr>
          <a:xfrm>
            <a:off x="5221911" y="985005"/>
            <a:ext cx="6667499" cy="1569660"/>
          </a:xfrm>
          <a:prstGeom prst="rect">
            <a:avLst/>
          </a:prstGeom>
          <a:solidFill>
            <a:schemeClr val="accent5">
              <a:lumMod val="60000"/>
              <a:lumOff val="40000"/>
            </a:schemeClr>
          </a:solidFill>
        </p:spPr>
        <p:txBody>
          <a:bodyPr wrap="square">
            <a:spAutoFit/>
          </a:bodyPr>
          <a:lstStyle/>
          <a:p>
            <a:pPr marL="0" indent="0">
              <a:lnSpc>
                <a:spcPct val="100000"/>
              </a:lnSpc>
              <a:buNone/>
            </a:pPr>
            <a:r>
              <a:rPr lang="en-US" sz="3200" b="0" i="0" u="none" strike="noStrike" dirty="0">
                <a:latin typeface="Century Gothic" panose="020B0502020202020204" pitchFamily="34" charset="0"/>
              </a:rPr>
              <a:t>All of the members of a </a:t>
            </a:r>
            <a:r>
              <a:rPr lang="en-US" sz="3200" b="1" i="0" u="none" strike="noStrike" dirty="0">
                <a:latin typeface="Century Gothic" panose="020B0502020202020204" pitchFamily="34" charset="0"/>
              </a:rPr>
              <a:t>single species </a:t>
            </a:r>
            <a:r>
              <a:rPr lang="en-US" sz="3200" b="0" i="0" u="none" strike="noStrike" dirty="0">
                <a:latin typeface="Century Gothic" panose="020B0502020202020204" pitchFamily="34" charset="0"/>
              </a:rPr>
              <a:t>that live within a geographical area.</a:t>
            </a:r>
            <a:endParaRPr lang="en-US" sz="3200" dirty="0">
              <a:latin typeface="Century Gothic" panose="020B0502020202020204" pitchFamily="34" charset="0"/>
            </a:endParaRPr>
          </a:p>
        </p:txBody>
      </p:sp>
      <p:pic>
        <p:nvPicPr>
          <p:cNvPr id="8198" name="Picture 6" descr="Yoair Blog - The world&amp;#39;s anthropology blog publication.">
            <a:extLst>
              <a:ext uri="{FF2B5EF4-FFF2-40B4-BE49-F238E27FC236}">
                <a16:creationId xmlns:a16="http://schemas.microsoft.com/office/drawing/2014/main" id="{B830FA69-9DC6-4550-BA7E-63ACA61E96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1911" y="2924175"/>
            <a:ext cx="6667500" cy="3752850"/>
          </a:xfrm>
          <a:prstGeom prst="rect">
            <a:avLst/>
          </a:prstGeom>
          <a:noFill/>
          <a:ln w="41275">
            <a:solidFill>
              <a:schemeClr val="accent4">
                <a:lumMod val="60000"/>
                <a:lumOff val="4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1659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500"/>
                                  </p:stCondLst>
                                  <p:childTnLst>
                                    <p:set>
                                      <p:cBhvr>
                                        <p:cTn id="9" dur="1" fill="hold">
                                          <p:stCondLst>
                                            <p:cond delay="0"/>
                                          </p:stCondLst>
                                        </p:cTn>
                                        <p:tgtEl>
                                          <p:spTgt spid="8194"/>
                                        </p:tgtEl>
                                        <p:attrNameLst>
                                          <p:attrName>style.visibility</p:attrName>
                                        </p:attrNameLst>
                                      </p:cBhvr>
                                      <p:to>
                                        <p:strVal val="visible"/>
                                      </p:to>
                                    </p:set>
                                    <p:animEffect transition="in" filter="fade">
                                      <p:cBhvr>
                                        <p:cTn id="10" dur="500"/>
                                        <p:tgtEl>
                                          <p:spTgt spid="8194"/>
                                        </p:tgtEl>
                                      </p:cBhvr>
                                    </p:animEffect>
                                  </p:childTnLst>
                                </p:cTn>
                              </p:par>
                            </p:childTnLst>
                          </p:cTn>
                        </p:par>
                        <p:par>
                          <p:cTn id="11" fill="hold">
                            <p:stCondLst>
                              <p:cond delay="1000"/>
                            </p:stCondLst>
                            <p:childTnLst>
                              <p:par>
                                <p:cTn id="12" presetID="10" presetClass="entr" presetSubtype="0" fill="hold" nodeType="afterEffect">
                                  <p:stCondLst>
                                    <p:cond delay="500"/>
                                  </p:stCondLst>
                                  <p:childTnLst>
                                    <p:set>
                                      <p:cBhvr>
                                        <p:cTn id="13" dur="1" fill="hold">
                                          <p:stCondLst>
                                            <p:cond delay="0"/>
                                          </p:stCondLst>
                                        </p:cTn>
                                        <p:tgtEl>
                                          <p:spTgt spid="8196"/>
                                        </p:tgtEl>
                                        <p:attrNameLst>
                                          <p:attrName>style.visibility</p:attrName>
                                        </p:attrNameLst>
                                      </p:cBhvr>
                                      <p:to>
                                        <p:strVal val="visible"/>
                                      </p:to>
                                    </p:set>
                                    <p:animEffect transition="in" filter="fade">
                                      <p:cBhvr>
                                        <p:cTn id="14" dur="500"/>
                                        <p:tgtEl>
                                          <p:spTgt spid="8196"/>
                                        </p:tgtEl>
                                      </p:cBhvr>
                                    </p:animEffect>
                                  </p:childTnLst>
                                </p:cTn>
                              </p:par>
                            </p:childTnLst>
                          </p:cTn>
                        </p:par>
                        <p:par>
                          <p:cTn id="15" fill="hold">
                            <p:stCondLst>
                              <p:cond delay="2000"/>
                            </p:stCondLst>
                            <p:childTnLst>
                              <p:par>
                                <p:cTn id="16" presetID="10" presetClass="entr" presetSubtype="0" fill="hold" nodeType="afterEffect">
                                  <p:stCondLst>
                                    <p:cond delay="500"/>
                                  </p:stCondLst>
                                  <p:childTnLst>
                                    <p:set>
                                      <p:cBhvr>
                                        <p:cTn id="17" dur="1" fill="hold">
                                          <p:stCondLst>
                                            <p:cond delay="0"/>
                                          </p:stCondLst>
                                        </p:cTn>
                                        <p:tgtEl>
                                          <p:spTgt spid="8198"/>
                                        </p:tgtEl>
                                        <p:attrNameLst>
                                          <p:attrName>style.visibility</p:attrName>
                                        </p:attrNameLst>
                                      </p:cBhvr>
                                      <p:to>
                                        <p:strVal val="visible"/>
                                      </p:to>
                                    </p:set>
                                    <p:animEffect transition="in" filter="fade">
                                      <p:cBhvr>
                                        <p:cTn id="18" dur="500"/>
                                        <p:tgtEl>
                                          <p:spTgt spid="8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0" name="Picture 10" descr="House plant cartoon Royalty Free Vector Image - VectorStock">
            <a:extLst>
              <a:ext uri="{FF2B5EF4-FFF2-40B4-BE49-F238E27FC236}">
                <a16:creationId xmlns:a16="http://schemas.microsoft.com/office/drawing/2014/main" id="{25E6A4F7-7C93-44B8-9D71-050FDC36417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7778" b="90000" l="10000" r="90000">
                        <a14:foregroundMark x1="45143" y1="7778" x2="45143" y2="7778"/>
                      </a14:backgroundRemoval>
                    </a14:imgEffect>
                  </a14:imgLayer>
                </a14:imgProps>
              </a:ext>
              <a:ext uri="{28A0092B-C50C-407E-A947-70E740481C1C}">
                <a14:useLocalDpi xmlns:a14="http://schemas.microsoft.com/office/drawing/2010/main" val="0"/>
              </a:ext>
            </a:extLst>
          </a:blip>
          <a:srcRect/>
          <a:stretch>
            <a:fillRect/>
          </a:stretch>
        </p:blipFill>
        <p:spPr bwMode="auto">
          <a:xfrm>
            <a:off x="5925840" y="2548102"/>
            <a:ext cx="2548527" cy="393201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0BF7474-308A-4D90-983F-125FA660B596}"/>
              </a:ext>
            </a:extLst>
          </p:cNvPr>
          <p:cNvSpPr txBox="1"/>
          <p:nvPr/>
        </p:nvSpPr>
        <p:spPr>
          <a:xfrm>
            <a:off x="222324" y="1616174"/>
            <a:ext cx="6977779" cy="954107"/>
          </a:xfrm>
          <a:prstGeom prst="rect">
            <a:avLst/>
          </a:prstGeom>
          <a:solidFill>
            <a:schemeClr val="accent5">
              <a:lumMod val="60000"/>
              <a:lumOff val="40000"/>
            </a:schemeClr>
          </a:solidFill>
        </p:spPr>
        <p:txBody>
          <a:bodyPr wrap="square">
            <a:spAutoFit/>
          </a:bodyPr>
          <a:lstStyle/>
          <a:p>
            <a:r>
              <a:rPr lang="en-GB" sz="2800" dirty="0">
                <a:latin typeface="Century Gothic" panose="020B0502020202020204" pitchFamily="34" charset="0"/>
              </a:rPr>
              <a:t>All the different populations of animal and plant living together in a habitat.</a:t>
            </a:r>
          </a:p>
        </p:txBody>
      </p:sp>
      <p:sp>
        <p:nvSpPr>
          <p:cNvPr id="6" name="Rectangle 5">
            <a:extLst>
              <a:ext uri="{FF2B5EF4-FFF2-40B4-BE49-F238E27FC236}">
                <a16:creationId xmlns:a16="http://schemas.microsoft.com/office/drawing/2014/main" id="{B4186893-7B50-4AC8-AA24-482F09BD6400}"/>
              </a:ext>
            </a:extLst>
          </p:cNvPr>
          <p:cNvSpPr/>
          <p:nvPr/>
        </p:nvSpPr>
        <p:spPr>
          <a:xfrm>
            <a:off x="222324" y="319244"/>
            <a:ext cx="3651962" cy="830997"/>
          </a:xfrm>
          <a:prstGeom prst="rect">
            <a:avLst/>
          </a:prstGeom>
          <a:noFill/>
        </p:spPr>
        <p:txBody>
          <a:bodyPr wrap="none" lIns="91440" tIns="45720" rIns="91440" bIns="45720">
            <a:spAutoFit/>
          </a:bodyPr>
          <a:lstStyle/>
          <a:p>
            <a:pPr algn="ctr"/>
            <a:r>
              <a:rPr lang="en-GB" sz="4800" u="sng" dirty="0">
                <a:ln w="12700">
                  <a:noFill/>
                  <a:prstDash val="solid"/>
                </a:ln>
                <a:solidFill>
                  <a:schemeClr val="accent4">
                    <a:lumMod val="75000"/>
                  </a:schemeClr>
                </a:solidFill>
                <a:latin typeface="Century Gothic" panose="020B0502020202020204" pitchFamily="34" charset="0"/>
              </a:rPr>
              <a:t>Community</a:t>
            </a:r>
            <a:endParaRPr lang="en-GB" sz="4800" u="sng" cap="none" spc="0" dirty="0">
              <a:ln w="12700">
                <a:noFill/>
                <a:prstDash val="solid"/>
              </a:ln>
              <a:solidFill>
                <a:schemeClr val="accent4">
                  <a:lumMod val="75000"/>
                </a:schemeClr>
              </a:solidFill>
              <a:latin typeface="Century Gothic" panose="020B0502020202020204" pitchFamily="34" charset="0"/>
            </a:endParaRPr>
          </a:p>
        </p:txBody>
      </p:sp>
      <p:pic>
        <p:nvPicPr>
          <p:cNvPr id="10242" name="Picture 2" descr="Family Cartoon Happiness Illustration - Human Family Cartoon - 1500x1500  PNG Download - PNGkit">
            <a:extLst>
              <a:ext uri="{FF2B5EF4-FFF2-40B4-BE49-F238E27FC236}">
                <a16:creationId xmlns:a16="http://schemas.microsoft.com/office/drawing/2014/main" id="{BCBB9D5E-8EC7-4BCE-964F-C4801CE2613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8096127" y="826399"/>
            <a:ext cx="3540663" cy="5648325"/>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Flying Dog Cartoon Stock Illustrations – 1,221 Flying Dog Cartoon Stock  Illustrations, Vectors &amp;amp; Clipart - Dreamstime">
            <a:extLst>
              <a:ext uri="{FF2B5EF4-FFF2-40B4-BE49-F238E27FC236}">
                <a16:creationId xmlns:a16="http://schemas.microsoft.com/office/drawing/2014/main" id="{DA65B7A0-5C49-4F75-8275-FEC52C9E8F7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2451" b="97917" l="10000" r="91000">
                        <a14:foregroundMark x1="34000" y1="9069" x2="34000" y2="9069"/>
                        <a14:foregroundMark x1="63750" y1="93873" x2="63750" y2="93873"/>
                        <a14:foregroundMark x1="87875" y1="95098" x2="87875" y2="95098"/>
                        <a14:foregroundMark x1="63000" y1="97917" x2="63000" y2="97917"/>
                        <a14:foregroundMark x1="34000" y1="2451" x2="34000" y2="2451"/>
                        <a14:foregroundMark x1="91000" y1="92525" x2="91000" y2="92525"/>
                      </a14:backgroundRemoval>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540917" y="4145697"/>
            <a:ext cx="2287709" cy="2333625"/>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Cartoon Cute Cat Vector Pet Cat Material, Cat Clipart, Cartoon Animals, Cartoon  Pets PNG and Vector with Transparent Background for Free Download">
            <a:extLst>
              <a:ext uri="{FF2B5EF4-FFF2-40B4-BE49-F238E27FC236}">
                <a16:creationId xmlns:a16="http://schemas.microsoft.com/office/drawing/2014/main" id="{84ADE957-065E-4412-B515-A27B79F7E5B2}"/>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42656" y1="40938" x2="30469" y2="15781"/>
                        <a14:foregroundMark x1="30469" y1="15781" x2="29531" y2="14688"/>
                        <a14:foregroundMark x1="38438" y1="44844" x2="48281" y2="40469"/>
                        <a14:foregroundMark x1="43906" y1="35000" x2="47188" y2="26094"/>
                        <a14:foregroundMark x1="34375" y1="36719" x2="37344" y2="40625"/>
                        <a14:foregroundMark x1="33897" y1="43376" x2="38906" y2="39531"/>
                        <a14:foregroundMark x1="32188" y1="44688" x2="33854" y2="43409"/>
                        <a14:foregroundMark x1="38906" y1="39531" x2="39375" y2="38438"/>
                        <a14:foregroundMark x1="49063" y1="45781" x2="54375" y2="39688"/>
                        <a14:foregroundMark x1="55000" y1="40000" x2="60469" y2="35625"/>
                        <a14:foregroundMark x1="27370" y1="38125" x2="26719" y2="37344"/>
                        <a14:foregroundMark x1="27631" y1="38438" x2="27370" y2="38125"/>
                        <a14:foregroundMark x1="28152" y1="39063" x2="27631" y2="38438"/>
                        <a14:foregroundMark x1="29128" y1="40235" x2="28152" y2="39063"/>
                        <a14:foregroundMark x1="30273" y1="41609" x2="29866" y2="41120"/>
                        <a14:foregroundMark x1="27353" y1="39063" x2="27813" y2="39688"/>
                        <a14:foregroundMark x1="27237" y1="38906" x2="27353" y2="39063"/>
                        <a14:foregroundMark x1="26892" y1="38438" x2="27237" y2="38906"/>
                        <a14:foregroundMark x1="26661" y1="38125" x2="26892" y2="38438"/>
                        <a14:foregroundMark x1="25625" y1="36719" x2="26661" y2="38125"/>
                        <a14:foregroundMark x1="26176" y1="38438" x2="26563" y2="38906"/>
                        <a14:foregroundMark x1="25917" y1="38125" x2="26176" y2="38438"/>
                        <a14:foregroundMark x1="23594" y1="35313" x2="25917" y2="38125"/>
                        <a14:foregroundMark x1="24781" y1="38125" x2="23594" y2="37500"/>
                        <a14:foregroundMark x1="25376" y1="38438" x2="24781" y2="38125"/>
                        <a14:foregroundMark x1="26265" y1="38906" x2="25376" y2="38438"/>
                        <a14:foregroundMark x1="26563" y1="39063" x2="26265" y2="38906"/>
                        <a14:foregroundMark x1="29843" y1="41161" x2="30422" y2="41527"/>
                        <a14:foregroundMark x1="26531" y1="39063" x2="28933" y2="40584"/>
                        <a14:foregroundMark x1="26283" y1="38906" x2="26531" y2="39063"/>
                        <a14:foregroundMark x1="25544" y1="38438" x2="26283" y2="38906"/>
                        <a14:foregroundMark x1="25050" y1="38125" x2="25544" y2="38438"/>
                        <a14:foregroundMark x1="24063" y1="37500" x2="25050" y2="38125"/>
                        <a14:foregroundMark x1="31460" y1="44713" x2="32031" y2="45313"/>
                        <a14:foregroundMark x1="22188" y1="37031" x2="22188" y2="37031"/>
                        <a14:foregroundMark x1="21406" y1="37031" x2="21406" y2="37031"/>
                        <a14:foregroundMark x1="20000" y1="37188" x2="20000" y2="37188"/>
                        <a14:foregroundMark x1="15781" y1="38281" x2="20313" y2="37344"/>
                        <a14:foregroundMark x1="16875" y1="43125" x2="28125" y2="38750"/>
                        <a14:foregroundMark x1="15313" y1="35000" x2="23281" y2="33906"/>
                        <a14:foregroundMark x1="23281" y1="33906" x2="27031" y2="34844"/>
                        <a14:backgroundMark x1="29219" y1="42188" x2="30938" y2="45000"/>
                        <a14:backgroundMark x1="28125" y1="42031" x2="29531" y2="41719"/>
                      </a14:backgroundRemoval>
                    </a14:imgEffect>
                  </a14:imgLayer>
                </a14:imgProps>
              </a:ext>
              <a:ext uri="{28A0092B-C50C-407E-A947-70E740481C1C}">
                <a14:useLocalDpi xmlns:a14="http://schemas.microsoft.com/office/drawing/2010/main" val="0"/>
              </a:ext>
            </a:extLst>
          </a:blip>
          <a:srcRect/>
          <a:stretch>
            <a:fillRect/>
          </a:stretch>
        </p:blipFill>
        <p:spPr bwMode="auto">
          <a:xfrm>
            <a:off x="10383836" y="5099784"/>
            <a:ext cx="1808164" cy="1808164"/>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Plant Pot Cartoon Images, Stock Photos &amp;amp; Vectors | Shutterstock">
            <a:extLst>
              <a:ext uri="{FF2B5EF4-FFF2-40B4-BE49-F238E27FC236}">
                <a16:creationId xmlns:a16="http://schemas.microsoft.com/office/drawing/2014/main" id="{58F94F26-ECA5-499A-ADF0-B75221EF8A3A}"/>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36866" y1="23929" x2="36866" y2="23929"/>
                        <a14:foregroundMark x1="39631" y1="18571" x2="39631" y2="18571"/>
                        <a14:foregroundMark x1="63134" y1="24286" x2="63134" y2="24286"/>
                        <a14:foregroundMark x1="35484" y1="85714" x2="53917" y2="83929"/>
                        <a14:foregroundMark x1="58525" y1="81429" x2="61751" y2="84643"/>
                        <a14:foregroundMark x1="63594" y1="81071" x2="63594" y2="81071"/>
                      </a14:backgroundRemoval>
                    </a14:imgEffect>
                  </a14:imgLayer>
                </a14:imgProps>
              </a:ext>
              <a:ext uri="{28A0092B-C50C-407E-A947-70E740481C1C}">
                <a14:useLocalDpi xmlns:a14="http://schemas.microsoft.com/office/drawing/2010/main" val="0"/>
              </a:ext>
            </a:extLst>
          </a:blip>
          <a:srcRect/>
          <a:stretch>
            <a:fillRect/>
          </a:stretch>
        </p:blipFill>
        <p:spPr bwMode="auto">
          <a:xfrm>
            <a:off x="5284092" y="3655159"/>
            <a:ext cx="2362815" cy="3048793"/>
          </a:xfrm>
          <a:prstGeom prst="rect">
            <a:avLst/>
          </a:prstGeom>
          <a:noFill/>
          <a:extLst>
            <a:ext uri="{909E8E84-426E-40DD-AFC4-6F175D3DCCD1}">
              <a14:hiddenFill xmlns:a14="http://schemas.microsoft.com/office/drawing/2010/main">
                <a:solidFill>
                  <a:srgbClr val="FFFFFF"/>
                </a:solidFill>
              </a14:hiddenFill>
            </a:ext>
          </a:extLst>
        </p:spPr>
      </p:pic>
      <p:pic>
        <p:nvPicPr>
          <p:cNvPr id="10254" name="Picture 14" descr="You searched for houseplant cartoon vector illustration. stem with leaves  in flowerpot. foliage in container for office. potted plant flat color  object. interior decoration isolated on white background. houseplant cartoon  vector illustration">
            <a:extLst>
              <a:ext uri="{FF2B5EF4-FFF2-40B4-BE49-F238E27FC236}">
                <a16:creationId xmlns:a16="http://schemas.microsoft.com/office/drawing/2014/main" id="{9C648DF4-06F1-494A-B4EF-0ADA775A7AF3}"/>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374104" y="4574322"/>
            <a:ext cx="2333626" cy="2333626"/>
          </a:xfrm>
          <a:prstGeom prst="rect">
            <a:avLst/>
          </a:prstGeom>
          <a:noFill/>
          <a:extLst>
            <a:ext uri="{909E8E84-426E-40DD-AFC4-6F175D3DCCD1}">
              <a14:hiddenFill xmlns:a14="http://schemas.microsoft.com/office/drawing/2010/main">
                <a:solidFill>
                  <a:srgbClr val="FFFFFF"/>
                </a:solidFill>
              </a14:hiddenFill>
            </a:ext>
          </a:extLst>
        </p:spPr>
      </p:pic>
      <p:pic>
        <p:nvPicPr>
          <p:cNvPr id="10256" name="Picture 16" descr="What is a Tropical Rainforest? - Amazon Aid Foundation">
            <a:extLst>
              <a:ext uri="{FF2B5EF4-FFF2-40B4-BE49-F238E27FC236}">
                <a16:creationId xmlns:a16="http://schemas.microsoft.com/office/drawing/2014/main" id="{DD66F0CE-FA71-4EB9-9E73-0229EEC804A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32707" y="2998114"/>
            <a:ext cx="5468523" cy="3417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4952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p:cTn id="7" dur="500" fill="hold"/>
                                        <p:tgtEl>
                                          <p:spTgt spid="10242"/>
                                        </p:tgtEl>
                                        <p:attrNameLst>
                                          <p:attrName>ppt_w</p:attrName>
                                        </p:attrNameLst>
                                      </p:cBhvr>
                                      <p:tavLst>
                                        <p:tav tm="0">
                                          <p:val>
                                            <p:fltVal val="0"/>
                                          </p:val>
                                        </p:tav>
                                        <p:tav tm="100000">
                                          <p:val>
                                            <p:strVal val="#ppt_w"/>
                                          </p:val>
                                        </p:tav>
                                      </p:tavLst>
                                    </p:anim>
                                    <p:anim calcmode="lin" valueType="num">
                                      <p:cBhvr>
                                        <p:cTn id="8" dur="500" fill="hold"/>
                                        <p:tgtEl>
                                          <p:spTgt spid="10242"/>
                                        </p:tgtEl>
                                        <p:attrNameLst>
                                          <p:attrName>ppt_h</p:attrName>
                                        </p:attrNameLst>
                                      </p:cBhvr>
                                      <p:tavLst>
                                        <p:tav tm="0">
                                          <p:val>
                                            <p:fltVal val="0"/>
                                          </p:val>
                                        </p:tav>
                                        <p:tav tm="100000">
                                          <p:val>
                                            <p:strVal val="#ppt_h"/>
                                          </p:val>
                                        </p:tav>
                                      </p:tavLst>
                                    </p:anim>
                                    <p:animEffect transition="in" filter="fade">
                                      <p:cBhvr>
                                        <p:cTn id="9" dur="500"/>
                                        <p:tgtEl>
                                          <p:spTgt spid="10242"/>
                                        </p:tgtEl>
                                      </p:cBhvr>
                                    </p:animEffect>
                                  </p:childTnLst>
                                </p:cTn>
                              </p:par>
                            </p:childTnLst>
                          </p:cTn>
                        </p:par>
                        <p:par>
                          <p:cTn id="10" fill="hold">
                            <p:stCondLst>
                              <p:cond delay="500"/>
                            </p:stCondLst>
                            <p:childTnLst>
                              <p:par>
                                <p:cTn id="11" presetID="53" presetClass="entr" presetSubtype="16" fill="hold" nodeType="afterEffect">
                                  <p:stCondLst>
                                    <p:cond delay="250"/>
                                  </p:stCondLst>
                                  <p:childTnLst>
                                    <p:set>
                                      <p:cBhvr>
                                        <p:cTn id="12" dur="1" fill="hold">
                                          <p:stCondLst>
                                            <p:cond delay="0"/>
                                          </p:stCondLst>
                                        </p:cTn>
                                        <p:tgtEl>
                                          <p:spTgt spid="10244"/>
                                        </p:tgtEl>
                                        <p:attrNameLst>
                                          <p:attrName>style.visibility</p:attrName>
                                        </p:attrNameLst>
                                      </p:cBhvr>
                                      <p:to>
                                        <p:strVal val="visible"/>
                                      </p:to>
                                    </p:set>
                                    <p:anim calcmode="lin" valueType="num">
                                      <p:cBhvr>
                                        <p:cTn id="13" dur="250" fill="hold"/>
                                        <p:tgtEl>
                                          <p:spTgt spid="10244"/>
                                        </p:tgtEl>
                                        <p:attrNameLst>
                                          <p:attrName>ppt_w</p:attrName>
                                        </p:attrNameLst>
                                      </p:cBhvr>
                                      <p:tavLst>
                                        <p:tav tm="0">
                                          <p:val>
                                            <p:fltVal val="0"/>
                                          </p:val>
                                        </p:tav>
                                        <p:tav tm="100000">
                                          <p:val>
                                            <p:strVal val="#ppt_w"/>
                                          </p:val>
                                        </p:tav>
                                      </p:tavLst>
                                    </p:anim>
                                    <p:anim calcmode="lin" valueType="num">
                                      <p:cBhvr>
                                        <p:cTn id="14" dur="250" fill="hold"/>
                                        <p:tgtEl>
                                          <p:spTgt spid="10244"/>
                                        </p:tgtEl>
                                        <p:attrNameLst>
                                          <p:attrName>ppt_h</p:attrName>
                                        </p:attrNameLst>
                                      </p:cBhvr>
                                      <p:tavLst>
                                        <p:tav tm="0">
                                          <p:val>
                                            <p:fltVal val="0"/>
                                          </p:val>
                                        </p:tav>
                                        <p:tav tm="100000">
                                          <p:val>
                                            <p:strVal val="#ppt_h"/>
                                          </p:val>
                                        </p:tav>
                                      </p:tavLst>
                                    </p:anim>
                                    <p:animEffect transition="in" filter="fade">
                                      <p:cBhvr>
                                        <p:cTn id="15" dur="250"/>
                                        <p:tgtEl>
                                          <p:spTgt spid="10244"/>
                                        </p:tgtEl>
                                      </p:cBhvr>
                                    </p:animEffect>
                                  </p:childTnLst>
                                </p:cTn>
                              </p:par>
                            </p:childTnLst>
                          </p:cTn>
                        </p:par>
                        <p:par>
                          <p:cTn id="16" fill="hold">
                            <p:stCondLst>
                              <p:cond delay="1000"/>
                            </p:stCondLst>
                            <p:childTnLst>
                              <p:par>
                                <p:cTn id="17" presetID="53" presetClass="entr" presetSubtype="16" fill="hold" nodeType="afterEffect">
                                  <p:stCondLst>
                                    <p:cond delay="250"/>
                                  </p:stCondLst>
                                  <p:childTnLst>
                                    <p:set>
                                      <p:cBhvr>
                                        <p:cTn id="18" dur="1" fill="hold">
                                          <p:stCondLst>
                                            <p:cond delay="0"/>
                                          </p:stCondLst>
                                        </p:cTn>
                                        <p:tgtEl>
                                          <p:spTgt spid="10248"/>
                                        </p:tgtEl>
                                        <p:attrNameLst>
                                          <p:attrName>style.visibility</p:attrName>
                                        </p:attrNameLst>
                                      </p:cBhvr>
                                      <p:to>
                                        <p:strVal val="visible"/>
                                      </p:to>
                                    </p:set>
                                    <p:anim calcmode="lin" valueType="num">
                                      <p:cBhvr>
                                        <p:cTn id="19" dur="250" fill="hold"/>
                                        <p:tgtEl>
                                          <p:spTgt spid="10248"/>
                                        </p:tgtEl>
                                        <p:attrNameLst>
                                          <p:attrName>ppt_w</p:attrName>
                                        </p:attrNameLst>
                                      </p:cBhvr>
                                      <p:tavLst>
                                        <p:tav tm="0">
                                          <p:val>
                                            <p:fltVal val="0"/>
                                          </p:val>
                                        </p:tav>
                                        <p:tav tm="100000">
                                          <p:val>
                                            <p:strVal val="#ppt_w"/>
                                          </p:val>
                                        </p:tav>
                                      </p:tavLst>
                                    </p:anim>
                                    <p:anim calcmode="lin" valueType="num">
                                      <p:cBhvr>
                                        <p:cTn id="20" dur="250" fill="hold"/>
                                        <p:tgtEl>
                                          <p:spTgt spid="10248"/>
                                        </p:tgtEl>
                                        <p:attrNameLst>
                                          <p:attrName>ppt_h</p:attrName>
                                        </p:attrNameLst>
                                      </p:cBhvr>
                                      <p:tavLst>
                                        <p:tav tm="0">
                                          <p:val>
                                            <p:fltVal val="0"/>
                                          </p:val>
                                        </p:tav>
                                        <p:tav tm="100000">
                                          <p:val>
                                            <p:strVal val="#ppt_h"/>
                                          </p:val>
                                        </p:tav>
                                      </p:tavLst>
                                    </p:anim>
                                    <p:animEffect transition="in" filter="fade">
                                      <p:cBhvr>
                                        <p:cTn id="21" dur="250"/>
                                        <p:tgtEl>
                                          <p:spTgt spid="10248"/>
                                        </p:tgtEl>
                                      </p:cBhvr>
                                    </p:animEffect>
                                  </p:childTnLst>
                                </p:cTn>
                              </p:par>
                            </p:childTnLst>
                          </p:cTn>
                        </p:par>
                        <p:par>
                          <p:cTn id="22" fill="hold">
                            <p:stCondLst>
                              <p:cond delay="1500"/>
                            </p:stCondLst>
                            <p:childTnLst>
                              <p:par>
                                <p:cTn id="23" presetID="53" presetClass="entr" presetSubtype="16" fill="hold" nodeType="afterEffect">
                                  <p:stCondLst>
                                    <p:cond delay="250"/>
                                  </p:stCondLst>
                                  <p:childTnLst>
                                    <p:set>
                                      <p:cBhvr>
                                        <p:cTn id="24" dur="1" fill="hold">
                                          <p:stCondLst>
                                            <p:cond delay="0"/>
                                          </p:stCondLst>
                                        </p:cTn>
                                        <p:tgtEl>
                                          <p:spTgt spid="10254"/>
                                        </p:tgtEl>
                                        <p:attrNameLst>
                                          <p:attrName>style.visibility</p:attrName>
                                        </p:attrNameLst>
                                      </p:cBhvr>
                                      <p:to>
                                        <p:strVal val="visible"/>
                                      </p:to>
                                    </p:set>
                                    <p:anim calcmode="lin" valueType="num">
                                      <p:cBhvr>
                                        <p:cTn id="25" dur="250" fill="hold"/>
                                        <p:tgtEl>
                                          <p:spTgt spid="10254"/>
                                        </p:tgtEl>
                                        <p:attrNameLst>
                                          <p:attrName>ppt_w</p:attrName>
                                        </p:attrNameLst>
                                      </p:cBhvr>
                                      <p:tavLst>
                                        <p:tav tm="0">
                                          <p:val>
                                            <p:fltVal val="0"/>
                                          </p:val>
                                        </p:tav>
                                        <p:tav tm="100000">
                                          <p:val>
                                            <p:strVal val="#ppt_w"/>
                                          </p:val>
                                        </p:tav>
                                      </p:tavLst>
                                    </p:anim>
                                    <p:anim calcmode="lin" valueType="num">
                                      <p:cBhvr>
                                        <p:cTn id="26" dur="250" fill="hold"/>
                                        <p:tgtEl>
                                          <p:spTgt spid="10254"/>
                                        </p:tgtEl>
                                        <p:attrNameLst>
                                          <p:attrName>ppt_h</p:attrName>
                                        </p:attrNameLst>
                                      </p:cBhvr>
                                      <p:tavLst>
                                        <p:tav tm="0">
                                          <p:val>
                                            <p:fltVal val="0"/>
                                          </p:val>
                                        </p:tav>
                                        <p:tav tm="100000">
                                          <p:val>
                                            <p:strVal val="#ppt_h"/>
                                          </p:val>
                                        </p:tav>
                                      </p:tavLst>
                                    </p:anim>
                                    <p:animEffect transition="in" filter="fade">
                                      <p:cBhvr>
                                        <p:cTn id="27" dur="250"/>
                                        <p:tgtEl>
                                          <p:spTgt spid="10254"/>
                                        </p:tgtEl>
                                      </p:cBhvr>
                                    </p:animEffect>
                                  </p:childTnLst>
                                </p:cTn>
                              </p:par>
                            </p:childTnLst>
                          </p:cTn>
                        </p:par>
                        <p:par>
                          <p:cTn id="28" fill="hold">
                            <p:stCondLst>
                              <p:cond delay="2000"/>
                            </p:stCondLst>
                            <p:childTnLst>
                              <p:par>
                                <p:cTn id="29" presetID="53" presetClass="entr" presetSubtype="16" fill="hold" nodeType="afterEffect">
                                  <p:stCondLst>
                                    <p:cond delay="250"/>
                                  </p:stCondLst>
                                  <p:childTnLst>
                                    <p:set>
                                      <p:cBhvr>
                                        <p:cTn id="30" dur="1" fill="hold">
                                          <p:stCondLst>
                                            <p:cond delay="0"/>
                                          </p:stCondLst>
                                        </p:cTn>
                                        <p:tgtEl>
                                          <p:spTgt spid="10252"/>
                                        </p:tgtEl>
                                        <p:attrNameLst>
                                          <p:attrName>style.visibility</p:attrName>
                                        </p:attrNameLst>
                                      </p:cBhvr>
                                      <p:to>
                                        <p:strVal val="visible"/>
                                      </p:to>
                                    </p:set>
                                    <p:anim calcmode="lin" valueType="num">
                                      <p:cBhvr>
                                        <p:cTn id="31" dur="250" fill="hold"/>
                                        <p:tgtEl>
                                          <p:spTgt spid="10252"/>
                                        </p:tgtEl>
                                        <p:attrNameLst>
                                          <p:attrName>ppt_w</p:attrName>
                                        </p:attrNameLst>
                                      </p:cBhvr>
                                      <p:tavLst>
                                        <p:tav tm="0">
                                          <p:val>
                                            <p:fltVal val="0"/>
                                          </p:val>
                                        </p:tav>
                                        <p:tav tm="100000">
                                          <p:val>
                                            <p:strVal val="#ppt_w"/>
                                          </p:val>
                                        </p:tav>
                                      </p:tavLst>
                                    </p:anim>
                                    <p:anim calcmode="lin" valueType="num">
                                      <p:cBhvr>
                                        <p:cTn id="32" dur="250" fill="hold"/>
                                        <p:tgtEl>
                                          <p:spTgt spid="10252"/>
                                        </p:tgtEl>
                                        <p:attrNameLst>
                                          <p:attrName>ppt_h</p:attrName>
                                        </p:attrNameLst>
                                      </p:cBhvr>
                                      <p:tavLst>
                                        <p:tav tm="0">
                                          <p:val>
                                            <p:fltVal val="0"/>
                                          </p:val>
                                        </p:tav>
                                        <p:tav tm="100000">
                                          <p:val>
                                            <p:strVal val="#ppt_h"/>
                                          </p:val>
                                        </p:tav>
                                      </p:tavLst>
                                    </p:anim>
                                    <p:animEffect transition="in" filter="fade">
                                      <p:cBhvr>
                                        <p:cTn id="33" dur="250"/>
                                        <p:tgtEl>
                                          <p:spTgt spid="10252"/>
                                        </p:tgtEl>
                                      </p:cBhvr>
                                    </p:animEffect>
                                  </p:childTnLst>
                                </p:cTn>
                              </p:par>
                            </p:childTnLst>
                          </p:cTn>
                        </p:par>
                        <p:par>
                          <p:cTn id="34" fill="hold">
                            <p:stCondLst>
                              <p:cond delay="2500"/>
                            </p:stCondLst>
                            <p:childTnLst>
                              <p:par>
                                <p:cTn id="35" presetID="53" presetClass="entr" presetSubtype="16" fill="hold" nodeType="afterEffect">
                                  <p:stCondLst>
                                    <p:cond delay="250"/>
                                  </p:stCondLst>
                                  <p:childTnLst>
                                    <p:set>
                                      <p:cBhvr>
                                        <p:cTn id="36" dur="1" fill="hold">
                                          <p:stCondLst>
                                            <p:cond delay="0"/>
                                          </p:stCondLst>
                                        </p:cTn>
                                        <p:tgtEl>
                                          <p:spTgt spid="10250"/>
                                        </p:tgtEl>
                                        <p:attrNameLst>
                                          <p:attrName>style.visibility</p:attrName>
                                        </p:attrNameLst>
                                      </p:cBhvr>
                                      <p:to>
                                        <p:strVal val="visible"/>
                                      </p:to>
                                    </p:set>
                                    <p:anim calcmode="lin" valueType="num">
                                      <p:cBhvr>
                                        <p:cTn id="37" dur="250" fill="hold"/>
                                        <p:tgtEl>
                                          <p:spTgt spid="10250"/>
                                        </p:tgtEl>
                                        <p:attrNameLst>
                                          <p:attrName>ppt_w</p:attrName>
                                        </p:attrNameLst>
                                      </p:cBhvr>
                                      <p:tavLst>
                                        <p:tav tm="0">
                                          <p:val>
                                            <p:fltVal val="0"/>
                                          </p:val>
                                        </p:tav>
                                        <p:tav tm="100000">
                                          <p:val>
                                            <p:strVal val="#ppt_w"/>
                                          </p:val>
                                        </p:tav>
                                      </p:tavLst>
                                    </p:anim>
                                    <p:anim calcmode="lin" valueType="num">
                                      <p:cBhvr>
                                        <p:cTn id="38" dur="250" fill="hold"/>
                                        <p:tgtEl>
                                          <p:spTgt spid="10250"/>
                                        </p:tgtEl>
                                        <p:attrNameLst>
                                          <p:attrName>ppt_h</p:attrName>
                                        </p:attrNameLst>
                                      </p:cBhvr>
                                      <p:tavLst>
                                        <p:tav tm="0">
                                          <p:val>
                                            <p:fltVal val="0"/>
                                          </p:val>
                                        </p:tav>
                                        <p:tav tm="100000">
                                          <p:val>
                                            <p:strVal val="#ppt_h"/>
                                          </p:val>
                                        </p:tav>
                                      </p:tavLst>
                                    </p:anim>
                                    <p:animEffect transition="in" filter="fade">
                                      <p:cBhvr>
                                        <p:cTn id="39" dur="250"/>
                                        <p:tgtEl>
                                          <p:spTgt spid="10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B56662B-7D80-4298-BB33-7AF1BC1D1259}"/>
              </a:ext>
            </a:extLst>
          </p:cNvPr>
          <p:cNvSpPr/>
          <p:nvPr/>
        </p:nvSpPr>
        <p:spPr>
          <a:xfrm>
            <a:off x="195262" y="235841"/>
            <a:ext cx="3308919" cy="830997"/>
          </a:xfrm>
          <a:prstGeom prst="rect">
            <a:avLst/>
          </a:prstGeom>
          <a:noFill/>
        </p:spPr>
        <p:txBody>
          <a:bodyPr wrap="none" lIns="91440" tIns="45720" rIns="91440" bIns="45720">
            <a:spAutoFit/>
          </a:bodyPr>
          <a:lstStyle/>
          <a:p>
            <a:pPr algn="ctr"/>
            <a:r>
              <a:rPr lang="en-GB" sz="4800" u="sng" dirty="0">
                <a:ln w="12700">
                  <a:noFill/>
                  <a:prstDash val="solid"/>
                </a:ln>
                <a:solidFill>
                  <a:schemeClr val="accent4">
                    <a:lumMod val="75000"/>
                  </a:schemeClr>
                </a:solidFill>
                <a:latin typeface="Century Gothic" panose="020B0502020202020204" pitchFamily="34" charset="0"/>
              </a:rPr>
              <a:t>Ecosystem</a:t>
            </a:r>
            <a:endParaRPr lang="en-GB" sz="4800" u="sng" cap="none" spc="0" dirty="0">
              <a:ln w="12700">
                <a:noFill/>
                <a:prstDash val="solid"/>
              </a:ln>
              <a:solidFill>
                <a:schemeClr val="accent4">
                  <a:lumMod val="75000"/>
                </a:schemeClr>
              </a:solidFill>
              <a:latin typeface="Century Gothic" panose="020B0502020202020204" pitchFamily="34" charset="0"/>
            </a:endParaRPr>
          </a:p>
        </p:txBody>
      </p:sp>
      <p:sp>
        <p:nvSpPr>
          <p:cNvPr id="7" name="TextBox 6">
            <a:extLst>
              <a:ext uri="{FF2B5EF4-FFF2-40B4-BE49-F238E27FC236}">
                <a16:creationId xmlns:a16="http://schemas.microsoft.com/office/drawing/2014/main" id="{53269686-F2BF-4CE9-8A7E-AC0754B4D869}"/>
              </a:ext>
            </a:extLst>
          </p:cNvPr>
          <p:cNvSpPr txBox="1"/>
          <p:nvPr/>
        </p:nvSpPr>
        <p:spPr>
          <a:xfrm>
            <a:off x="195262" y="1150241"/>
            <a:ext cx="11801475" cy="954107"/>
          </a:xfrm>
          <a:prstGeom prst="rect">
            <a:avLst/>
          </a:prstGeom>
          <a:solidFill>
            <a:schemeClr val="accent5">
              <a:lumMod val="60000"/>
              <a:lumOff val="40000"/>
            </a:schemeClr>
          </a:solidFill>
        </p:spPr>
        <p:txBody>
          <a:bodyPr wrap="square">
            <a:spAutoFit/>
          </a:bodyPr>
          <a:lstStyle/>
          <a:p>
            <a:r>
              <a:rPr lang="en-GB" sz="2800" dirty="0">
                <a:latin typeface="Century Gothic" panose="020B0502020202020204" pitchFamily="34" charset="0"/>
              </a:rPr>
              <a:t>All the organisms (the </a:t>
            </a:r>
            <a:r>
              <a:rPr lang="en-GB" sz="2800" b="1" dirty="0">
                <a:latin typeface="Century Gothic" panose="020B0502020202020204" pitchFamily="34" charset="0"/>
              </a:rPr>
              <a:t>community</a:t>
            </a:r>
            <a:r>
              <a:rPr lang="en-GB" sz="2800" dirty="0">
                <a:latin typeface="Century Gothic" panose="020B0502020202020204" pitchFamily="34" charset="0"/>
              </a:rPr>
              <a:t>) living in a particular </a:t>
            </a:r>
            <a:r>
              <a:rPr lang="en-GB" sz="2800" b="1" dirty="0">
                <a:latin typeface="Century Gothic" panose="020B0502020202020204" pitchFamily="34" charset="0"/>
              </a:rPr>
              <a:t>habitat</a:t>
            </a:r>
            <a:r>
              <a:rPr lang="en-GB" sz="2800" dirty="0">
                <a:latin typeface="Century Gothic" panose="020B0502020202020204" pitchFamily="34" charset="0"/>
              </a:rPr>
              <a:t> and the </a:t>
            </a:r>
            <a:r>
              <a:rPr lang="en-GB" sz="2800" b="1" dirty="0">
                <a:latin typeface="Century Gothic" panose="020B0502020202020204" pitchFamily="34" charset="0"/>
              </a:rPr>
              <a:t>non-living components </a:t>
            </a:r>
            <a:r>
              <a:rPr lang="en-GB" sz="2800" dirty="0">
                <a:latin typeface="Century Gothic" panose="020B0502020202020204" pitchFamily="34" charset="0"/>
              </a:rPr>
              <a:t>with which the organisms interact. </a:t>
            </a:r>
          </a:p>
        </p:txBody>
      </p:sp>
      <p:pic>
        <p:nvPicPr>
          <p:cNvPr id="11266" name="Picture 2" descr="Ecosystem pic">
            <a:extLst>
              <a:ext uri="{FF2B5EF4-FFF2-40B4-BE49-F238E27FC236}">
                <a16:creationId xmlns:a16="http://schemas.microsoft.com/office/drawing/2014/main" id="{CA0D72D8-7036-4BE7-AB38-04B70B24CC48}"/>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b="4167"/>
          <a:stretch/>
        </p:blipFill>
        <p:spPr bwMode="auto">
          <a:xfrm>
            <a:off x="6096000" y="2187751"/>
            <a:ext cx="5900737" cy="4470224"/>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What Is an Ecosystem? - Definition &amp;amp; Explanation - Video &amp;amp; Lesson  Transcript | Study.com">
            <a:extLst>
              <a:ext uri="{FF2B5EF4-FFF2-40B4-BE49-F238E27FC236}">
                <a16:creationId xmlns:a16="http://schemas.microsoft.com/office/drawing/2014/main" id="{BFA49A66-2AC3-4EE7-AB9B-A3C4DA44A69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05" t="6945" r="19135" b="9722"/>
          <a:stretch/>
        </p:blipFill>
        <p:spPr bwMode="auto">
          <a:xfrm>
            <a:off x="195262" y="2187751"/>
            <a:ext cx="5719763" cy="4470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6438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500"/>
                                  </p:stCondLst>
                                  <p:childTnLst>
                                    <p:set>
                                      <p:cBhvr>
                                        <p:cTn id="9" dur="1" fill="hold">
                                          <p:stCondLst>
                                            <p:cond delay="0"/>
                                          </p:stCondLst>
                                        </p:cTn>
                                        <p:tgtEl>
                                          <p:spTgt spid="11268"/>
                                        </p:tgtEl>
                                        <p:attrNameLst>
                                          <p:attrName>style.visibility</p:attrName>
                                        </p:attrNameLst>
                                      </p:cBhvr>
                                      <p:to>
                                        <p:strVal val="visible"/>
                                      </p:to>
                                    </p:set>
                                    <p:animEffect transition="in" filter="fade">
                                      <p:cBhvr>
                                        <p:cTn id="10" dur="500"/>
                                        <p:tgtEl>
                                          <p:spTgt spid="11268"/>
                                        </p:tgtEl>
                                      </p:cBhvr>
                                    </p:animEffect>
                                  </p:childTnLst>
                                </p:cTn>
                              </p:par>
                            </p:childTnLst>
                          </p:cTn>
                        </p:par>
                        <p:par>
                          <p:cTn id="11" fill="hold">
                            <p:stCondLst>
                              <p:cond delay="1000"/>
                            </p:stCondLst>
                            <p:childTnLst>
                              <p:par>
                                <p:cTn id="12" presetID="10" presetClass="entr" presetSubtype="0" fill="hold" nodeType="afterEffect">
                                  <p:stCondLst>
                                    <p:cond delay="500"/>
                                  </p:stCondLst>
                                  <p:childTnLst>
                                    <p:set>
                                      <p:cBhvr>
                                        <p:cTn id="13" dur="1" fill="hold">
                                          <p:stCondLst>
                                            <p:cond delay="0"/>
                                          </p:stCondLst>
                                        </p:cTn>
                                        <p:tgtEl>
                                          <p:spTgt spid="11266"/>
                                        </p:tgtEl>
                                        <p:attrNameLst>
                                          <p:attrName>style.visibility</p:attrName>
                                        </p:attrNameLst>
                                      </p:cBhvr>
                                      <p:to>
                                        <p:strVal val="visible"/>
                                      </p:to>
                                    </p:set>
                                    <p:animEffect transition="in" filter="fade">
                                      <p:cBhvr>
                                        <p:cTn id="14"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6AE9A69-EEDA-4115-B10D-CC29517FE947}"/>
              </a:ext>
            </a:extLst>
          </p:cNvPr>
          <p:cNvSpPr/>
          <p:nvPr/>
        </p:nvSpPr>
        <p:spPr>
          <a:xfrm>
            <a:off x="130343" y="235841"/>
            <a:ext cx="3438762" cy="830997"/>
          </a:xfrm>
          <a:prstGeom prst="rect">
            <a:avLst/>
          </a:prstGeom>
          <a:noFill/>
        </p:spPr>
        <p:txBody>
          <a:bodyPr wrap="none" lIns="91440" tIns="45720" rIns="91440" bIns="45720">
            <a:spAutoFit/>
          </a:bodyPr>
          <a:lstStyle/>
          <a:p>
            <a:pPr algn="ctr"/>
            <a:r>
              <a:rPr lang="en-GB" sz="4800" u="sng" dirty="0">
                <a:ln w="12700">
                  <a:noFill/>
                  <a:prstDash val="solid"/>
                </a:ln>
                <a:solidFill>
                  <a:schemeClr val="accent4">
                    <a:lumMod val="75000"/>
                  </a:schemeClr>
                </a:solidFill>
                <a:latin typeface="Century Gothic" panose="020B0502020202020204" pitchFamily="34" charset="0"/>
              </a:rPr>
              <a:t>Biodiversity</a:t>
            </a:r>
            <a:endParaRPr lang="en-GB" sz="4800" u="sng" cap="none" spc="0" dirty="0">
              <a:ln w="12700">
                <a:noFill/>
                <a:prstDash val="solid"/>
              </a:ln>
              <a:solidFill>
                <a:schemeClr val="accent4">
                  <a:lumMod val="75000"/>
                </a:schemeClr>
              </a:solidFill>
              <a:latin typeface="Century Gothic" panose="020B0502020202020204" pitchFamily="34" charset="0"/>
            </a:endParaRPr>
          </a:p>
        </p:txBody>
      </p:sp>
      <p:sp>
        <p:nvSpPr>
          <p:cNvPr id="5" name="TextBox 4">
            <a:extLst>
              <a:ext uri="{FF2B5EF4-FFF2-40B4-BE49-F238E27FC236}">
                <a16:creationId xmlns:a16="http://schemas.microsoft.com/office/drawing/2014/main" id="{FB5DD40F-4415-4086-B758-76DBDC8AB64B}"/>
              </a:ext>
            </a:extLst>
          </p:cNvPr>
          <p:cNvSpPr txBox="1"/>
          <p:nvPr/>
        </p:nvSpPr>
        <p:spPr>
          <a:xfrm>
            <a:off x="195262" y="1150241"/>
            <a:ext cx="11801475" cy="954107"/>
          </a:xfrm>
          <a:prstGeom prst="rect">
            <a:avLst/>
          </a:prstGeom>
          <a:solidFill>
            <a:schemeClr val="accent5">
              <a:lumMod val="60000"/>
              <a:lumOff val="40000"/>
            </a:schemeClr>
          </a:solidFill>
        </p:spPr>
        <p:txBody>
          <a:bodyPr wrap="square">
            <a:spAutoFit/>
          </a:bodyPr>
          <a:lstStyle/>
          <a:p>
            <a:r>
              <a:rPr lang="en-GB" sz="2800" dirty="0">
                <a:latin typeface="Century Gothic" panose="020B0502020202020204" pitchFamily="34" charset="0"/>
              </a:rPr>
              <a:t>The </a:t>
            </a:r>
            <a:r>
              <a:rPr lang="en-GB" sz="2800" b="1" dirty="0">
                <a:latin typeface="Century Gothic" panose="020B0502020202020204" pitchFamily="34" charset="0"/>
              </a:rPr>
              <a:t>variety</a:t>
            </a:r>
            <a:r>
              <a:rPr lang="en-GB" sz="2800" dirty="0">
                <a:latin typeface="Century Gothic" panose="020B0502020202020204" pitchFamily="34" charset="0"/>
              </a:rPr>
              <a:t> and relative </a:t>
            </a:r>
            <a:r>
              <a:rPr lang="en-GB" sz="2800" b="1" dirty="0">
                <a:latin typeface="Century Gothic" panose="020B0502020202020204" pitchFamily="34" charset="0"/>
              </a:rPr>
              <a:t>abundance</a:t>
            </a:r>
            <a:r>
              <a:rPr lang="en-GB" sz="2800" dirty="0">
                <a:latin typeface="Century Gothic" panose="020B0502020202020204" pitchFamily="34" charset="0"/>
              </a:rPr>
              <a:t> of species present in an ecosystem. </a:t>
            </a:r>
          </a:p>
        </p:txBody>
      </p:sp>
      <p:pic>
        <p:nvPicPr>
          <p:cNvPr id="12292" name="Picture 4" descr="What is biodiversity? Its definition, protection, loss and CSR commitments">
            <a:extLst>
              <a:ext uri="{FF2B5EF4-FFF2-40B4-BE49-F238E27FC236}">
                <a16:creationId xmlns:a16="http://schemas.microsoft.com/office/drawing/2014/main" id="{2C7B43D8-3011-40D2-9BB1-5F2325351D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5950" y="2187751"/>
            <a:ext cx="6300787" cy="4484512"/>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Dasgupta Review on Economics of Biodiversity | SEI">
            <a:extLst>
              <a:ext uri="{FF2B5EF4-FFF2-40B4-BE49-F238E27FC236}">
                <a16:creationId xmlns:a16="http://schemas.microsoft.com/office/drawing/2014/main" id="{E8025272-4B4E-4D9F-8182-8E77D4C290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975" y="1857976"/>
            <a:ext cx="4973638" cy="5084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7429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500"/>
                                  </p:stCondLst>
                                  <p:childTnLst>
                                    <p:set>
                                      <p:cBhvr>
                                        <p:cTn id="9" dur="1" fill="hold">
                                          <p:stCondLst>
                                            <p:cond delay="0"/>
                                          </p:stCondLst>
                                        </p:cTn>
                                        <p:tgtEl>
                                          <p:spTgt spid="12294"/>
                                        </p:tgtEl>
                                        <p:attrNameLst>
                                          <p:attrName>style.visibility</p:attrName>
                                        </p:attrNameLst>
                                      </p:cBhvr>
                                      <p:to>
                                        <p:strVal val="visible"/>
                                      </p:to>
                                    </p:set>
                                    <p:animEffect transition="in" filter="fade">
                                      <p:cBhvr>
                                        <p:cTn id="10" dur="500"/>
                                        <p:tgtEl>
                                          <p:spTgt spid="12294"/>
                                        </p:tgtEl>
                                      </p:cBhvr>
                                    </p:animEffect>
                                  </p:childTnLst>
                                </p:cTn>
                              </p:par>
                            </p:childTnLst>
                          </p:cTn>
                        </p:par>
                        <p:par>
                          <p:cTn id="11" fill="hold">
                            <p:stCondLst>
                              <p:cond delay="1000"/>
                            </p:stCondLst>
                            <p:childTnLst>
                              <p:par>
                                <p:cTn id="12" presetID="10" presetClass="entr" presetSubtype="0" fill="hold" nodeType="afterEffect">
                                  <p:stCondLst>
                                    <p:cond delay="500"/>
                                  </p:stCondLst>
                                  <p:childTnLst>
                                    <p:set>
                                      <p:cBhvr>
                                        <p:cTn id="13" dur="1" fill="hold">
                                          <p:stCondLst>
                                            <p:cond delay="0"/>
                                          </p:stCondLst>
                                        </p:cTn>
                                        <p:tgtEl>
                                          <p:spTgt spid="12292"/>
                                        </p:tgtEl>
                                        <p:attrNameLst>
                                          <p:attrName>style.visibility</p:attrName>
                                        </p:attrNameLst>
                                      </p:cBhvr>
                                      <p:to>
                                        <p:strVal val="visible"/>
                                      </p:to>
                                    </p:set>
                                    <p:animEffect transition="in" filter="fade">
                                      <p:cBhvr>
                                        <p:cTn id="14" dur="500"/>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biodiversity loss | Causes, Effects, &amp;amp; Facts | Britannica">
            <a:extLst>
              <a:ext uri="{FF2B5EF4-FFF2-40B4-BE49-F238E27FC236}">
                <a16:creationId xmlns:a16="http://schemas.microsoft.com/office/drawing/2014/main" id="{0D7D2DD2-E4C7-4051-BE81-249DDAFCB6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1485" b="3922"/>
          <a:stretch/>
        </p:blipFill>
        <p:spPr bwMode="auto">
          <a:xfrm>
            <a:off x="-1" y="1219199"/>
            <a:ext cx="5876925" cy="4029075"/>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Nations Unite for Oceans: New GEF Publication Captures 20 Years of Ocean  Sustainability Impacts | Global Environment Facility">
            <a:extLst>
              <a:ext uri="{FF2B5EF4-FFF2-40B4-BE49-F238E27FC236}">
                <a16:creationId xmlns:a16="http://schemas.microsoft.com/office/drawing/2014/main" id="{18720EBA-8F39-49D1-896A-D057AE9228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264" t="7115" r="8965"/>
          <a:stretch/>
        </p:blipFill>
        <p:spPr bwMode="auto">
          <a:xfrm>
            <a:off x="6048374" y="1219199"/>
            <a:ext cx="6143625" cy="402907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B3E1B8D7-E2B8-439C-9F57-55355D1CE76F}"/>
              </a:ext>
            </a:extLst>
          </p:cNvPr>
          <p:cNvSpPr/>
          <p:nvPr/>
        </p:nvSpPr>
        <p:spPr>
          <a:xfrm>
            <a:off x="795340" y="5248274"/>
            <a:ext cx="4806124" cy="830997"/>
          </a:xfrm>
          <a:prstGeom prst="rect">
            <a:avLst/>
          </a:prstGeom>
          <a:noFill/>
        </p:spPr>
        <p:txBody>
          <a:bodyPr wrap="none" lIns="91440" tIns="45720" rIns="91440" bIns="45720">
            <a:spAutoFit/>
          </a:bodyPr>
          <a:lstStyle/>
          <a:p>
            <a:pPr algn="ctr"/>
            <a:r>
              <a:rPr lang="en-GB" sz="4800" u="sng" dirty="0">
                <a:ln w="12700">
                  <a:noFill/>
                  <a:prstDash val="solid"/>
                </a:ln>
                <a:solidFill>
                  <a:schemeClr val="accent4">
                    <a:lumMod val="75000"/>
                  </a:schemeClr>
                </a:solidFill>
                <a:latin typeface="Century Gothic" panose="020B0502020202020204" pitchFamily="34" charset="0"/>
              </a:rPr>
              <a:t>Low Biodiversity</a:t>
            </a:r>
            <a:endParaRPr lang="en-GB" sz="4800" u="sng" cap="none" spc="0" dirty="0">
              <a:ln w="12700">
                <a:noFill/>
                <a:prstDash val="solid"/>
              </a:ln>
              <a:solidFill>
                <a:schemeClr val="accent4">
                  <a:lumMod val="75000"/>
                </a:schemeClr>
              </a:solidFill>
              <a:latin typeface="Century Gothic" panose="020B0502020202020204" pitchFamily="34" charset="0"/>
            </a:endParaRPr>
          </a:p>
        </p:txBody>
      </p:sp>
      <p:sp>
        <p:nvSpPr>
          <p:cNvPr id="7" name="Rectangle 6">
            <a:extLst>
              <a:ext uri="{FF2B5EF4-FFF2-40B4-BE49-F238E27FC236}">
                <a16:creationId xmlns:a16="http://schemas.microsoft.com/office/drawing/2014/main" id="{9D80969E-6307-4044-926E-756907F4FB99}"/>
              </a:ext>
            </a:extLst>
          </p:cNvPr>
          <p:cNvSpPr/>
          <p:nvPr/>
        </p:nvSpPr>
        <p:spPr>
          <a:xfrm>
            <a:off x="6590538" y="5248273"/>
            <a:ext cx="4940776" cy="830997"/>
          </a:xfrm>
          <a:prstGeom prst="rect">
            <a:avLst/>
          </a:prstGeom>
          <a:noFill/>
        </p:spPr>
        <p:txBody>
          <a:bodyPr wrap="none" lIns="91440" tIns="45720" rIns="91440" bIns="45720">
            <a:spAutoFit/>
          </a:bodyPr>
          <a:lstStyle/>
          <a:p>
            <a:pPr algn="ctr"/>
            <a:r>
              <a:rPr lang="en-GB" sz="4800" u="sng" dirty="0">
                <a:ln w="12700">
                  <a:noFill/>
                  <a:prstDash val="solid"/>
                </a:ln>
                <a:solidFill>
                  <a:schemeClr val="accent4">
                    <a:lumMod val="75000"/>
                  </a:schemeClr>
                </a:solidFill>
                <a:latin typeface="Century Gothic" panose="020B0502020202020204" pitchFamily="34" charset="0"/>
              </a:rPr>
              <a:t>High Biodiversity</a:t>
            </a:r>
            <a:endParaRPr lang="en-GB" sz="4800" u="sng" cap="none" spc="0" dirty="0">
              <a:ln w="12700">
                <a:noFill/>
                <a:prstDash val="solid"/>
              </a:ln>
              <a:solidFill>
                <a:schemeClr val="accent4">
                  <a:lumMod val="75000"/>
                </a:schemeClr>
              </a:solidFill>
              <a:latin typeface="Century Gothic" panose="020B0502020202020204" pitchFamily="34" charset="0"/>
            </a:endParaRPr>
          </a:p>
        </p:txBody>
      </p:sp>
    </p:spTree>
    <p:extLst>
      <p:ext uri="{BB962C8B-B14F-4D97-AF65-F5344CB8AC3E}">
        <p14:creationId xmlns:p14="http://schemas.microsoft.com/office/powerpoint/2010/main" val="2650250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3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and Drawn Colorful Wildflowers. Floral Contour Drawing. Doodle, Cartoon,  Sketch Style. Decorative Border With Flowers For Print, Banner, Card.  Isolated Design Elements, Abstract Poppy, Tulip Daisy Royalty Free  Cliparts, Vectors, And Stock">
            <a:extLst>
              <a:ext uri="{FF2B5EF4-FFF2-40B4-BE49-F238E27FC236}">
                <a16:creationId xmlns:a16="http://schemas.microsoft.com/office/drawing/2014/main" id="{19C51858-0F27-4518-BE0B-B18E0658F4D3}"/>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51615" b="99462" l="2462" r="94846">
                        <a14:foregroundMark x1="10846" y1="96692" x2="14615" y2="61769"/>
                        <a14:foregroundMark x1="15385" y1="62615" x2="41923" y2="99154"/>
                        <a14:foregroundMark x1="25308" y1="96000" x2="39923" y2="63231"/>
                        <a14:foregroundMark x1="39923" y1="63231" x2="46769" y2="67846"/>
                        <a14:foregroundMark x1="46769" y1="67846" x2="48308" y2="71692"/>
                        <a14:foregroundMark x1="34692" y1="68308" x2="23308" y2="61846"/>
                        <a14:foregroundMark x1="23308" y1="61846" x2="23077" y2="61385"/>
                        <a14:foregroundMark x1="18923" y1="61077" x2="28000" y2="58385"/>
                        <a14:foregroundMark x1="28000" y1="58385" x2="32923" y2="62385"/>
                        <a14:foregroundMark x1="23615" y1="57615" x2="23615" y2="54462"/>
                        <a14:foregroundMark x1="24000" y1="54462" x2="36538" y2="67231"/>
                        <a14:foregroundMark x1="35692" y1="64308" x2="32385" y2="60154"/>
                        <a14:foregroundMark x1="33462" y1="59615" x2="36769" y2="61385"/>
                        <a14:foregroundMark x1="31077" y1="60000" x2="36077" y2="60308"/>
                        <a14:foregroundMark x1="35000" y1="59692" x2="28615" y2="59692"/>
                        <a14:foregroundMark x1="15308" y1="60000" x2="11077" y2="66846"/>
                        <a14:foregroundMark x1="11077" y1="66846" x2="12769" y2="70846"/>
                        <a14:foregroundMark x1="10692" y1="61692" x2="19000" y2="54000"/>
                        <a14:foregroundMark x1="19000" y1="54000" x2="19846" y2="57231"/>
                        <a14:foregroundMark x1="14692" y1="55846" x2="10385" y2="57077"/>
                        <a14:foregroundMark x1="10385" y1="56923" x2="17462" y2="54000"/>
                        <a14:foregroundMark x1="14308" y1="54308" x2="13077" y2="53769"/>
                        <a14:foregroundMark x1="7615" y1="66231" x2="6923" y2="97077"/>
                        <a14:foregroundMark x1="6000" y1="95000" x2="4846" y2="80538"/>
                        <a14:foregroundMark x1="47538" y1="95385" x2="71692" y2="91769"/>
                        <a14:foregroundMark x1="71692" y1="91769" x2="90692" y2="91769"/>
                        <a14:foregroundMark x1="90692" y1="86077" x2="72923" y2="64846"/>
                        <a14:foregroundMark x1="72923" y1="64846" x2="72923" y2="64846"/>
                        <a14:foregroundMark x1="57462" y1="69615" x2="84846" y2="66077"/>
                        <a14:foregroundMark x1="84846" y1="66077" x2="84846" y2="66000"/>
                        <a14:foregroundMark x1="58077" y1="70538" x2="80692" y2="93231"/>
                        <a14:foregroundMark x1="77385" y1="84692" x2="63846" y2="98308"/>
                        <a14:foregroundMark x1="63846" y1="98308" x2="56385" y2="99846"/>
                        <a14:foregroundMark x1="56385" y1="99846" x2="56385" y2="99846"/>
                        <a14:foregroundMark x1="13077" y1="99615" x2="29154" y2="97538"/>
                        <a14:foregroundMark x1="8231" y1="99615" x2="4692" y2="98615"/>
                        <a14:foregroundMark x1="2769" y1="84615" x2="4308" y2="84615"/>
                        <a14:foregroundMark x1="52538" y1="66692" x2="61077" y2="60769"/>
                        <a14:foregroundMark x1="61077" y1="60769" x2="86692" y2="59846"/>
                        <a14:foregroundMark x1="86692" y1="59846" x2="90692" y2="60538"/>
                        <a14:foregroundMark x1="51923" y1="61923" x2="52077" y2="58615"/>
                        <a14:foregroundMark x1="73462" y1="57615" x2="70154" y2="55538"/>
                        <a14:foregroundMark x1="72538" y1="55154" x2="68769" y2="51769"/>
                        <a14:foregroundMark x1="88615" y1="74462" x2="94462" y2="90385"/>
                        <a14:foregroundMark x1="94462" y1="90385" x2="94462" y2="90385"/>
                        <a14:foregroundMark x1="95538" y1="97923" x2="94846" y2="74538"/>
                        <a14:foregroundMark x1="94846" y1="74538" x2="86538" y2="65000"/>
                        <a14:foregroundMark x1="91538" y1="71692" x2="93769" y2="68923"/>
                        <a14:backgroundMark x1="3769" y1="69154" x2="3769" y2="67385"/>
                        <a14:backgroundMark x1="692" y1="95846" x2="1077" y2="78923"/>
                      </a14:backgroundRemoval>
                    </a14:imgEffect>
                  </a14:imgLayer>
                </a14:imgProps>
              </a:ext>
              <a:ext uri="{28A0092B-C50C-407E-A947-70E740481C1C}">
                <a14:useLocalDpi xmlns:a14="http://schemas.microsoft.com/office/drawing/2010/main" val="0"/>
              </a:ext>
            </a:extLst>
          </a:blip>
          <a:srcRect t="50000"/>
          <a:stretch/>
        </p:blipFill>
        <p:spPr bwMode="auto">
          <a:xfrm>
            <a:off x="6921513" y="4994263"/>
            <a:ext cx="2508276" cy="1254138"/>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Grass cartoon texture field shape Royalty Free Vector Image">
            <a:extLst>
              <a:ext uri="{FF2B5EF4-FFF2-40B4-BE49-F238E27FC236}">
                <a16:creationId xmlns:a16="http://schemas.microsoft.com/office/drawing/2014/main" id="{F9761053-B3AC-449E-A090-D8229B413F6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250" b="19305"/>
          <a:stretch/>
        </p:blipFill>
        <p:spPr bwMode="auto">
          <a:xfrm>
            <a:off x="9991573" y="4629150"/>
            <a:ext cx="2298701" cy="1724025"/>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Bunny clipart 2 - Clipartix">
            <a:extLst>
              <a:ext uri="{FF2B5EF4-FFF2-40B4-BE49-F238E27FC236}">
                <a16:creationId xmlns:a16="http://schemas.microsoft.com/office/drawing/2014/main" id="{92C62A03-BA43-41E3-93D4-B7AD8FBB07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91392" y="3125390"/>
            <a:ext cx="1638143" cy="1076325"/>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Mouse cartoon Royalty Free Vector Image - VectorStock">
            <a:extLst>
              <a:ext uri="{FF2B5EF4-FFF2-40B4-BE49-F238E27FC236}">
                <a16:creationId xmlns:a16="http://schemas.microsoft.com/office/drawing/2014/main" id="{D4CC6EF3-9305-4ED4-96BA-DF7589107BE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610" t="11250" r="6229" b="20139"/>
          <a:stretch/>
        </p:blipFill>
        <p:spPr bwMode="auto">
          <a:xfrm>
            <a:off x="10793439" y="3249277"/>
            <a:ext cx="1284261" cy="877489"/>
          </a:xfrm>
          <a:prstGeom prst="rect">
            <a:avLst/>
          </a:prstGeom>
          <a:noFill/>
          <a:extLst>
            <a:ext uri="{909E8E84-426E-40DD-AFC4-6F175D3DCCD1}">
              <a14:hiddenFill xmlns:a14="http://schemas.microsoft.com/office/drawing/2010/main">
                <a:solidFill>
                  <a:srgbClr val="FFFFFF"/>
                </a:solidFill>
              </a14:hiddenFill>
            </a:ext>
          </a:extLst>
        </p:spPr>
      </p:pic>
      <p:pic>
        <p:nvPicPr>
          <p:cNvPr id="15370" name="Picture 10" descr="Smiling Green Snake Cartoon Drawing&amp;quot; Poster by funktiger | Redbubble">
            <a:extLst>
              <a:ext uri="{FF2B5EF4-FFF2-40B4-BE49-F238E27FC236}">
                <a16:creationId xmlns:a16="http://schemas.microsoft.com/office/drawing/2014/main" id="{16CFF1EF-863B-4792-A14E-4BCA18D2FB5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9306" t="11250" r="16667" b="11250"/>
          <a:stretch/>
        </p:blipFill>
        <p:spPr bwMode="auto">
          <a:xfrm rot="19588628">
            <a:off x="10355225" y="959950"/>
            <a:ext cx="1492339" cy="1806344"/>
          </a:xfrm>
          <a:prstGeom prst="rect">
            <a:avLst/>
          </a:prstGeom>
          <a:noFill/>
          <a:extLst>
            <a:ext uri="{909E8E84-426E-40DD-AFC4-6F175D3DCCD1}">
              <a14:hiddenFill xmlns:a14="http://schemas.microsoft.com/office/drawing/2010/main">
                <a:solidFill>
                  <a:srgbClr val="FFFFFF"/>
                </a:solidFill>
              </a14:hiddenFill>
            </a:ext>
          </a:extLst>
        </p:spPr>
      </p:pic>
      <p:pic>
        <p:nvPicPr>
          <p:cNvPr id="15372" name="Picture 12" descr="Cartoon hawk icon on white background Royalty Free Vector">
            <a:extLst>
              <a:ext uri="{FF2B5EF4-FFF2-40B4-BE49-F238E27FC236}">
                <a16:creationId xmlns:a16="http://schemas.microsoft.com/office/drawing/2014/main" id="{9AE246ED-37C2-415D-A03C-DA5D2D8974C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900" t="16945" r="10250" b="22777"/>
          <a:stretch/>
        </p:blipFill>
        <p:spPr bwMode="auto">
          <a:xfrm>
            <a:off x="6658054" y="86074"/>
            <a:ext cx="2893880" cy="224676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11B5958-6BDB-42FE-A05D-7EAFEF911DD5}"/>
              </a:ext>
            </a:extLst>
          </p:cNvPr>
          <p:cNvSpPr txBox="1"/>
          <p:nvPr/>
        </p:nvSpPr>
        <p:spPr>
          <a:xfrm>
            <a:off x="214313" y="216791"/>
            <a:ext cx="6205538" cy="1815882"/>
          </a:xfrm>
          <a:prstGeom prst="rect">
            <a:avLst/>
          </a:prstGeom>
          <a:solidFill>
            <a:schemeClr val="accent5">
              <a:lumMod val="60000"/>
              <a:lumOff val="40000"/>
            </a:schemeClr>
          </a:solidFill>
        </p:spPr>
        <p:txBody>
          <a:bodyPr wrap="square">
            <a:spAutoFit/>
          </a:bodyPr>
          <a:lstStyle/>
          <a:p>
            <a:r>
              <a:rPr lang="en-GB" sz="2800" dirty="0">
                <a:latin typeface="Century Gothic" panose="020B0502020202020204" pitchFamily="34" charset="0"/>
              </a:rPr>
              <a:t>This diagram shows the feeding relationships between members of a </a:t>
            </a:r>
            <a:r>
              <a:rPr lang="en-GB" sz="2800" b="1" dirty="0">
                <a:latin typeface="Century Gothic" panose="020B0502020202020204" pitchFamily="34" charset="0"/>
              </a:rPr>
              <a:t>community</a:t>
            </a:r>
            <a:r>
              <a:rPr lang="en-GB" sz="2800" dirty="0">
                <a:latin typeface="Century Gothic" panose="020B0502020202020204" pitchFamily="34" charset="0"/>
              </a:rPr>
              <a:t>. This is called a </a:t>
            </a:r>
            <a:r>
              <a:rPr lang="en-GB" sz="2800" b="1" dirty="0">
                <a:latin typeface="Century Gothic" panose="020B0502020202020204" pitchFamily="34" charset="0"/>
              </a:rPr>
              <a:t>food web.</a:t>
            </a:r>
            <a:endParaRPr lang="en-GB" sz="2800" dirty="0">
              <a:latin typeface="Century Gothic" panose="020B0502020202020204" pitchFamily="34" charset="0"/>
            </a:endParaRPr>
          </a:p>
        </p:txBody>
      </p:sp>
      <p:sp>
        <p:nvSpPr>
          <p:cNvPr id="4" name="Rectangle 3">
            <a:extLst>
              <a:ext uri="{FF2B5EF4-FFF2-40B4-BE49-F238E27FC236}">
                <a16:creationId xmlns:a16="http://schemas.microsoft.com/office/drawing/2014/main" id="{571F0615-1277-4E89-ACB0-BE398450682B}"/>
              </a:ext>
            </a:extLst>
          </p:cNvPr>
          <p:cNvSpPr/>
          <p:nvPr/>
        </p:nvSpPr>
        <p:spPr>
          <a:xfrm>
            <a:off x="7195533" y="6248401"/>
            <a:ext cx="2117887" cy="523220"/>
          </a:xfrm>
          <a:prstGeom prst="rect">
            <a:avLst/>
          </a:prstGeom>
          <a:noFill/>
        </p:spPr>
        <p:txBody>
          <a:bodyPr wrap="none" lIns="91440" tIns="45720" rIns="91440" bIns="45720">
            <a:spAutoFit/>
          </a:bodyPr>
          <a:lstStyle/>
          <a:p>
            <a:pPr algn="ctr"/>
            <a:r>
              <a:rPr lang="en-US" sz="2800" b="0" cap="none" spc="0" dirty="0">
                <a:ln w="0"/>
                <a:solidFill>
                  <a:schemeClr val="tx1"/>
                </a:solidFill>
                <a:latin typeface="Century Gothic" panose="020B0502020202020204" pitchFamily="34" charset="0"/>
              </a:rPr>
              <a:t>Wildflowers</a:t>
            </a:r>
          </a:p>
        </p:txBody>
      </p:sp>
      <p:sp>
        <p:nvSpPr>
          <p:cNvPr id="12" name="Rectangle 11">
            <a:extLst>
              <a:ext uri="{FF2B5EF4-FFF2-40B4-BE49-F238E27FC236}">
                <a16:creationId xmlns:a16="http://schemas.microsoft.com/office/drawing/2014/main" id="{D0A867E5-E965-45CC-B12E-BA12F70304A4}"/>
              </a:ext>
            </a:extLst>
          </p:cNvPr>
          <p:cNvSpPr/>
          <p:nvPr/>
        </p:nvSpPr>
        <p:spPr>
          <a:xfrm>
            <a:off x="10576505" y="6257390"/>
            <a:ext cx="1128835" cy="523220"/>
          </a:xfrm>
          <a:prstGeom prst="rect">
            <a:avLst/>
          </a:prstGeom>
          <a:noFill/>
        </p:spPr>
        <p:txBody>
          <a:bodyPr wrap="none" lIns="91440" tIns="45720" rIns="91440" bIns="45720">
            <a:spAutoFit/>
          </a:bodyPr>
          <a:lstStyle/>
          <a:p>
            <a:pPr algn="ctr"/>
            <a:r>
              <a:rPr lang="en-US" sz="2800" b="0" cap="none" spc="0" dirty="0">
                <a:ln w="0"/>
                <a:solidFill>
                  <a:schemeClr val="tx1"/>
                </a:solidFill>
                <a:latin typeface="Century Gothic" panose="020B0502020202020204" pitchFamily="34" charset="0"/>
              </a:rPr>
              <a:t>Grass</a:t>
            </a:r>
          </a:p>
        </p:txBody>
      </p:sp>
      <p:sp>
        <p:nvSpPr>
          <p:cNvPr id="13" name="Rectangle 12">
            <a:extLst>
              <a:ext uri="{FF2B5EF4-FFF2-40B4-BE49-F238E27FC236}">
                <a16:creationId xmlns:a16="http://schemas.microsoft.com/office/drawing/2014/main" id="{115583E1-A43A-4B1F-841A-8A4CAF8D96D0}"/>
              </a:ext>
            </a:extLst>
          </p:cNvPr>
          <p:cNvSpPr/>
          <p:nvPr/>
        </p:nvSpPr>
        <p:spPr>
          <a:xfrm>
            <a:off x="6419851" y="4040038"/>
            <a:ext cx="1332416" cy="523220"/>
          </a:xfrm>
          <a:prstGeom prst="rect">
            <a:avLst/>
          </a:prstGeom>
          <a:noFill/>
        </p:spPr>
        <p:txBody>
          <a:bodyPr wrap="none" lIns="91440" tIns="45720" rIns="91440" bIns="45720">
            <a:spAutoFit/>
          </a:bodyPr>
          <a:lstStyle/>
          <a:p>
            <a:pPr algn="ctr"/>
            <a:r>
              <a:rPr lang="en-US" sz="2800" dirty="0">
                <a:ln w="0"/>
                <a:latin typeface="Century Gothic" panose="020B0502020202020204" pitchFamily="34" charset="0"/>
              </a:rPr>
              <a:t>Rabbit</a:t>
            </a:r>
            <a:endParaRPr lang="en-US" sz="2800" b="0" cap="none" spc="0" dirty="0">
              <a:ln w="0"/>
              <a:solidFill>
                <a:schemeClr val="tx1"/>
              </a:solidFill>
              <a:latin typeface="Century Gothic" panose="020B0502020202020204" pitchFamily="34" charset="0"/>
            </a:endParaRPr>
          </a:p>
        </p:txBody>
      </p:sp>
      <p:sp>
        <p:nvSpPr>
          <p:cNvPr id="14" name="Rectangle 13">
            <a:extLst>
              <a:ext uri="{FF2B5EF4-FFF2-40B4-BE49-F238E27FC236}">
                <a16:creationId xmlns:a16="http://schemas.microsoft.com/office/drawing/2014/main" id="{67D05A8A-D1F6-4AE3-8413-7E5AC28FCE34}"/>
              </a:ext>
            </a:extLst>
          </p:cNvPr>
          <p:cNvSpPr/>
          <p:nvPr/>
        </p:nvSpPr>
        <p:spPr>
          <a:xfrm>
            <a:off x="10749069" y="4060278"/>
            <a:ext cx="1342034" cy="523220"/>
          </a:xfrm>
          <a:prstGeom prst="rect">
            <a:avLst/>
          </a:prstGeom>
          <a:noFill/>
        </p:spPr>
        <p:txBody>
          <a:bodyPr wrap="none" lIns="91440" tIns="45720" rIns="91440" bIns="45720">
            <a:spAutoFit/>
          </a:bodyPr>
          <a:lstStyle/>
          <a:p>
            <a:pPr algn="ctr"/>
            <a:r>
              <a:rPr lang="en-US" sz="2800" dirty="0">
                <a:ln w="0"/>
                <a:latin typeface="Century Gothic" panose="020B0502020202020204" pitchFamily="34" charset="0"/>
              </a:rPr>
              <a:t>Mouse</a:t>
            </a:r>
            <a:endParaRPr lang="en-US" sz="2800" b="0" cap="none" spc="0" dirty="0">
              <a:ln w="0"/>
              <a:solidFill>
                <a:schemeClr val="tx1"/>
              </a:solidFill>
              <a:latin typeface="Century Gothic" panose="020B0502020202020204" pitchFamily="34" charset="0"/>
            </a:endParaRPr>
          </a:p>
        </p:txBody>
      </p:sp>
      <p:sp>
        <p:nvSpPr>
          <p:cNvPr id="15" name="Rectangle 14">
            <a:extLst>
              <a:ext uri="{FF2B5EF4-FFF2-40B4-BE49-F238E27FC236}">
                <a16:creationId xmlns:a16="http://schemas.microsoft.com/office/drawing/2014/main" id="{61B2A628-E807-4155-AFB6-2618673D5F9F}"/>
              </a:ext>
            </a:extLst>
          </p:cNvPr>
          <p:cNvSpPr/>
          <p:nvPr/>
        </p:nvSpPr>
        <p:spPr>
          <a:xfrm>
            <a:off x="10896053" y="2527695"/>
            <a:ext cx="1242648" cy="523220"/>
          </a:xfrm>
          <a:prstGeom prst="rect">
            <a:avLst/>
          </a:prstGeom>
          <a:noFill/>
        </p:spPr>
        <p:txBody>
          <a:bodyPr wrap="none" lIns="91440" tIns="45720" rIns="91440" bIns="45720">
            <a:spAutoFit/>
          </a:bodyPr>
          <a:lstStyle/>
          <a:p>
            <a:pPr algn="ctr"/>
            <a:r>
              <a:rPr lang="en-US" sz="2800" dirty="0">
                <a:ln w="0"/>
                <a:latin typeface="Century Gothic" panose="020B0502020202020204" pitchFamily="34" charset="0"/>
              </a:rPr>
              <a:t>Snake</a:t>
            </a:r>
            <a:endParaRPr lang="en-US" sz="2800" b="0" cap="none" spc="0" dirty="0">
              <a:ln w="0"/>
              <a:solidFill>
                <a:schemeClr val="tx1"/>
              </a:solidFill>
              <a:latin typeface="Century Gothic" panose="020B0502020202020204" pitchFamily="34" charset="0"/>
            </a:endParaRPr>
          </a:p>
        </p:txBody>
      </p:sp>
      <p:sp>
        <p:nvSpPr>
          <p:cNvPr id="16" name="Rectangle 15">
            <a:extLst>
              <a:ext uri="{FF2B5EF4-FFF2-40B4-BE49-F238E27FC236}">
                <a16:creationId xmlns:a16="http://schemas.microsoft.com/office/drawing/2014/main" id="{673C80C9-A462-497B-AB97-292B36EFA04A}"/>
              </a:ext>
            </a:extLst>
          </p:cNvPr>
          <p:cNvSpPr/>
          <p:nvPr/>
        </p:nvSpPr>
        <p:spPr>
          <a:xfrm>
            <a:off x="6874074" y="2209733"/>
            <a:ext cx="1152881" cy="523220"/>
          </a:xfrm>
          <a:prstGeom prst="rect">
            <a:avLst/>
          </a:prstGeom>
          <a:noFill/>
        </p:spPr>
        <p:txBody>
          <a:bodyPr wrap="none" lIns="91440" tIns="45720" rIns="91440" bIns="45720">
            <a:spAutoFit/>
          </a:bodyPr>
          <a:lstStyle/>
          <a:p>
            <a:pPr algn="ctr"/>
            <a:r>
              <a:rPr lang="en-US" sz="2800" dirty="0">
                <a:ln w="0"/>
                <a:latin typeface="Century Gothic" panose="020B0502020202020204" pitchFamily="34" charset="0"/>
              </a:rPr>
              <a:t>Hawk</a:t>
            </a:r>
            <a:endParaRPr lang="en-US" sz="2800" b="0" cap="none" spc="0" dirty="0">
              <a:ln w="0"/>
              <a:solidFill>
                <a:schemeClr val="tx1"/>
              </a:solidFill>
              <a:latin typeface="Century Gothic" panose="020B0502020202020204" pitchFamily="34" charset="0"/>
            </a:endParaRPr>
          </a:p>
        </p:txBody>
      </p:sp>
      <p:cxnSp>
        <p:nvCxnSpPr>
          <p:cNvPr id="6" name="Straight Arrow Connector 5">
            <a:extLst>
              <a:ext uri="{FF2B5EF4-FFF2-40B4-BE49-F238E27FC236}">
                <a16:creationId xmlns:a16="http://schemas.microsoft.com/office/drawing/2014/main" id="{76B5B232-1F32-499E-B55F-DA919C508CBE}"/>
              </a:ext>
            </a:extLst>
          </p:cNvPr>
          <p:cNvCxnSpPr/>
          <p:nvPr/>
        </p:nvCxnSpPr>
        <p:spPr>
          <a:xfrm flipH="1" flipV="1">
            <a:off x="8219378" y="4201715"/>
            <a:ext cx="804940" cy="941785"/>
          </a:xfrm>
          <a:prstGeom prst="straightConnector1">
            <a:avLst/>
          </a:prstGeom>
          <a:ln w="57150">
            <a:tailEnd type="triangle"/>
          </a:ln>
        </p:spPr>
        <p:style>
          <a:lnRef idx="3">
            <a:schemeClr val="accent5"/>
          </a:lnRef>
          <a:fillRef idx="0">
            <a:schemeClr val="accent5"/>
          </a:fillRef>
          <a:effectRef idx="2">
            <a:schemeClr val="accent5"/>
          </a:effectRef>
          <a:fontRef idx="minor">
            <a:schemeClr val="tx1"/>
          </a:fontRef>
        </p:style>
      </p:cxnSp>
      <p:cxnSp>
        <p:nvCxnSpPr>
          <p:cNvPr id="19" name="Straight Arrow Connector 18">
            <a:extLst>
              <a:ext uri="{FF2B5EF4-FFF2-40B4-BE49-F238E27FC236}">
                <a16:creationId xmlns:a16="http://schemas.microsoft.com/office/drawing/2014/main" id="{A61E59D4-E496-47C1-8D19-52A9EDAB65E9}"/>
              </a:ext>
            </a:extLst>
          </p:cNvPr>
          <p:cNvCxnSpPr>
            <a:cxnSpLocks/>
          </p:cNvCxnSpPr>
          <p:nvPr/>
        </p:nvCxnSpPr>
        <p:spPr>
          <a:xfrm flipH="1" flipV="1">
            <a:off x="8430420" y="4060278"/>
            <a:ext cx="1986924" cy="1266639"/>
          </a:xfrm>
          <a:prstGeom prst="straightConnector1">
            <a:avLst/>
          </a:prstGeom>
          <a:ln w="57150">
            <a:tailEnd type="triangle"/>
          </a:ln>
        </p:spPr>
        <p:style>
          <a:lnRef idx="3">
            <a:schemeClr val="accent5"/>
          </a:lnRef>
          <a:fillRef idx="0">
            <a:schemeClr val="accent5"/>
          </a:fillRef>
          <a:effectRef idx="2">
            <a:schemeClr val="accent5"/>
          </a:effectRef>
          <a:fontRef idx="minor">
            <a:schemeClr val="tx1"/>
          </a:fontRef>
        </p:style>
      </p:cxnSp>
      <p:cxnSp>
        <p:nvCxnSpPr>
          <p:cNvPr id="21" name="Straight Arrow Connector 20">
            <a:extLst>
              <a:ext uri="{FF2B5EF4-FFF2-40B4-BE49-F238E27FC236}">
                <a16:creationId xmlns:a16="http://schemas.microsoft.com/office/drawing/2014/main" id="{C3CB3387-9B92-43C2-A2B7-814295A7B3E3}"/>
              </a:ext>
            </a:extLst>
          </p:cNvPr>
          <p:cNvCxnSpPr>
            <a:cxnSpLocks/>
          </p:cNvCxnSpPr>
          <p:nvPr/>
        </p:nvCxnSpPr>
        <p:spPr>
          <a:xfrm flipV="1">
            <a:off x="8501036" y="3796383"/>
            <a:ext cx="2127350" cy="1193831"/>
          </a:xfrm>
          <a:prstGeom prst="straightConnector1">
            <a:avLst/>
          </a:prstGeom>
          <a:ln w="57150">
            <a:tailEnd type="triangle"/>
          </a:ln>
        </p:spPr>
        <p:style>
          <a:lnRef idx="3">
            <a:schemeClr val="accent5"/>
          </a:lnRef>
          <a:fillRef idx="0">
            <a:schemeClr val="accent5"/>
          </a:fillRef>
          <a:effectRef idx="2">
            <a:schemeClr val="accent5"/>
          </a:effectRef>
          <a:fontRef idx="minor">
            <a:schemeClr val="tx1"/>
          </a:fontRef>
        </p:style>
      </p:cxnSp>
      <p:cxnSp>
        <p:nvCxnSpPr>
          <p:cNvPr id="24" name="Straight Arrow Connector 23">
            <a:extLst>
              <a:ext uri="{FF2B5EF4-FFF2-40B4-BE49-F238E27FC236}">
                <a16:creationId xmlns:a16="http://schemas.microsoft.com/office/drawing/2014/main" id="{B90FE021-E8B5-4589-A724-9AE87E5DB71A}"/>
              </a:ext>
            </a:extLst>
          </p:cNvPr>
          <p:cNvCxnSpPr>
            <a:cxnSpLocks/>
          </p:cNvCxnSpPr>
          <p:nvPr/>
        </p:nvCxnSpPr>
        <p:spPr>
          <a:xfrm flipV="1">
            <a:off x="10588845" y="3760274"/>
            <a:ext cx="307208" cy="933324"/>
          </a:xfrm>
          <a:prstGeom prst="straightConnector1">
            <a:avLst/>
          </a:prstGeom>
          <a:ln w="57150">
            <a:tailEnd type="triangle"/>
          </a:ln>
        </p:spPr>
        <p:style>
          <a:lnRef idx="3">
            <a:schemeClr val="accent5"/>
          </a:lnRef>
          <a:fillRef idx="0">
            <a:schemeClr val="accent5"/>
          </a:fillRef>
          <a:effectRef idx="2">
            <a:schemeClr val="accent5"/>
          </a:effectRef>
          <a:fontRef idx="minor">
            <a:schemeClr val="tx1"/>
          </a:fontRef>
        </p:style>
      </p:cxnSp>
      <p:cxnSp>
        <p:nvCxnSpPr>
          <p:cNvPr id="28" name="Straight Arrow Connector 27">
            <a:extLst>
              <a:ext uri="{FF2B5EF4-FFF2-40B4-BE49-F238E27FC236}">
                <a16:creationId xmlns:a16="http://schemas.microsoft.com/office/drawing/2014/main" id="{CC5D7DB0-EEB6-4186-858C-FC4DAA45E6C8}"/>
              </a:ext>
            </a:extLst>
          </p:cNvPr>
          <p:cNvCxnSpPr>
            <a:cxnSpLocks/>
            <a:stCxn id="15366" idx="3"/>
          </p:cNvCxnSpPr>
          <p:nvPr/>
        </p:nvCxnSpPr>
        <p:spPr>
          <a:xfrm flipV="1">
            <a:off x="8329535" y="2132019"/>
            <a:ext cx="1957465" cy="1531534"/>
          </a:xfrm>
          <a:prstGeom prst="straightConnector1">
            <a:avLst/>
          </a:prstGeom>
          <a:ln w="57150">
            <a:tailEnd type="triangle"/>
          </a:ln>
        </p:spPr>
        <p:style>
          <a:lnRef idx="3">
            <a:schemeClr val="accent5"/>
          </a:lnRef>
          <a:fillRef idx="0">
            <a:schemeClr val="accent5"/>
          </a:fillRef>
          <a:effectRef idx="2">
            <a:schemeClr val="accent5"/>
          </a:effectRef>
          <a:fontRef idx="minor">
            <a:schemeClr val="tx1"/>
          </a:fontRef>
        </p:style>
      </p:cxnSp>
      <p:cxnSp>
        <p:nvCxnSpPr>
          <p:cNvPr id="31" name="Straight Arrow Connector 30">
            <a:extLst>
              <a:ext uri="{FF2B5EF4-FFF2-40B4-BE49-F238E27FC236}">
                <a16:creationId xmlns:a16="http://schemas.microsoft.com/office/drawing/2014/main" id="{B8E428A7-2949-4300-B438-CCAC6D5B2B17}"/>
              </a:ext>
            </a:extLst>
          </p:cNvPr>
          <p:cNvCxnSpPr>
            <a:cxnSpLocks/>
          </p:cNvCxnSpPr>
          <p:nvPr/>
        </p:nvCxnSpPr>
        <p:spPr>
          <a:xfrm flipV="1">
            <a:off x="10672056" y="2698785"/>
            <a:ext cx="77714" cy="928020"/>
          </a:xfrm>
          <a:prstGeom prst="straightConnector1">
            <a:avLst/>
          </a:prstGeom>
          <a:ln w="57150">
            <a:tailEnd type="triangle"/>
          </a:ln>
        </p:spPr>
        <p:style>
          <a:lnRef idx="3">
            <a:schemeClr val="accent5"/>
          </a:lnRef>
          <a:fillRef idx="0">
            <a:schemeClr val="accent5"/>
          </a:fillRef>
          <a:effectRef idx="2">
            <a:schemeClr val="accent5"/>
          </a:effectRef>
          <a:fontRef idx="minor">
            <a:schemeClr val="tx1"/>
          </a:fontRef>
        </p:style>
      </p:cxnSp>
      <p:cxnSp>
        <p:nvCxnSpPr>
          <p:cNvPr id="33" name="Straight Arrow Connector 32">
            <a:extLst>
              <a:ext uri="{FF2B5EF4-FFF2-40B4-BE49-F238E27FC236}">
                <a16:creationId xmlns:a16="http://schemas.microsoft.com/office/drawing/2014/main" id="{34B70484-785E-4B4B-B524-BF6D3862F4D5}"/>
              </a:ext>
            </a:extLst>
          </p:cNvPr>
          <p:cNvCxnSpPr>
            <a:cxnSpLocks/>
          </p:cNvCxnSpPr>
          <p:nvPr/>
        </p:nvCxnSpPr>
        <p:spPr>
          <a:xfrm flipV="1">
            <a:off x="8108768" y="2271296"/>
            <a:ext cx="194535" cy="1297698"/>
          </a:xfrm>
          <a:prstGeom prst="straightConnector1">
            <a:avLst/>
          </a:prstGeom>
          <a:ln w="57150">
            <a:tailEnd type="triangle"/>
          </a:ln>
        </p:spPr>
        <p:style>
          <a:lnRef idx="3">
            <a:schemeClr val="accent5"/>
          </a:lnRef>
          <a:fillRef idx="0">
            <a:schemeClr val="accent5"/>
          </a:fillRef>
          <a:effectRef idx="2">
            <a:schemeClr val="accent5"/>
          </a:effectRef>
          <a:fontRef idx="minor">
            <a:schemeClr val="tx1"/>
          </a:fontRef>
        </p:style>
      </p:cxnSp>
      <p:cxnSp>
        <p:nvCxnSpPr>
          <p:cNvPr id="35" name="Straight Arrow Connector 34">
            <a:extLst>
              <a:ext uri="{FF2B5EF4-FFF2-40B4-BE49-F238E27FC236}">
                <a16:creationId xmlns:a16="http://schemas.microsoft.com/office/drawing/2014/main" id="{E279029F-0B9C-4ECF-A6DA-EFDF339AD963}"/>
              </a:ext>
            </a:extLst>
          </p:cNvPr>
          <p:cNvCxnSpPr>
            <a:cxnSpLocks/>
          </p:cNvCxnSpPr>
          <p:nvPr/>
        </p:nvCxnSpPr>
        <p:spPr>
          <a:xfrm flipH="1" flipV="1">
            <a:off x="9423882" y="641681"/>
            <a:ext cx="1014222" cy="1243623"/>
          </a:xfrm>
          <a:prstGeom prst="straightConnector1">
            <a:avLst/>
          </a:prstGeom>
          <a:ln w="57150">
            <a:tailEnd type="triangle"/>
          </a:ln>
        </p:spPr>
        <p:style>
          <a:lnRef idx="3">
            <a:schemeClr val="accent5"/>
          </a:lnRef>
          <a:fillRef idx="0">
            <a:schemeClr val="accent5"/>
          </a:fillRef>
          <a:effectRef idx="2">
            <a:schemeClr val="accent5"/>
          </a:effectRef>
          <a:fontRef idx="minor">
            <a:schemeClr val="tx1"/>
          </a:fontRef>
        </p:style>
      </p:cxnSp>
      <p:cxnSp>
        <p:nvCxnSpPr>
          <p:cNvPr id="37" name="Straight Arrow Connector 36">
            <a:extLst>
              <a:ext uri="{FF2B5EF4-FFF2-40B4-BE49-F238E27FC236}">
                <a16:creationId xmlns:a16="http://schemas.microsoft.com/office/drawing/2014/main" id="{134FE0CB-8D85-4A14-8860-1E7F7A9B62BF}"/>
              </a:ext>
            </a:extLst>
          </p:cNvPr>
          <p:cNvCxnSpPr>
            <a:cxnSpLocks/>
          </p:cNvCxnSpPr>
          <p:nvPr/>
        </p:nvCxnSpPr>
        <p:spPr>
          <a:xfrm flipH="1" flipV="1">
            <a:off x="8809742" y="1540014"/>
            <a:ext cx="2002797" cy="1831580"/>
          </a:xfrm>
          <a:prstGeom prst="straightConnector1">
            <a:avLst/>
          </a:prstGeom>
          <a:ln w="57150">
            <a:tailEnd type="triangle"/>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1001461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BBD7D298-22E1-44F1-BDD1-0CD869494884}"/>
              </a:ext>
            </a:extLst>
          </p:cNvPr>
          <p:cNvGrpSpPr/>
          <p:nvPr/>
        </p:nvGrpSpPr>
        <p:grpSpPr>
          <a:xfrm>
            <a:off x="6419851" y="86074"/>
            <a:ext cx="5870423" cy="6694536"/>
            <a:chOff x="6419851" y="86074"/>
            <a:chExt cx="5870423" cy="6694536"/>
          </a:xfrm>
        </p:grpSpPr>
        <p:pic>
          <p:nvPicPr>
            <p:cNvPr id="26" name="Picture 2" descr="Hand Drawn Colorful Wildflowers. Floral Contour Drawing. Doodle, Cartoon,  Sketch Style. Decorative Border With Flowers For Print, Banner, Card.  Isolated Design Elements, Abstract Poppy, Tulip Daisy Royalty Free  Cliparts, Vectors, And Stock">
              <a:extLst>
                <a:ext uri="{FF2B5EF4-FFF2-40B4-BE49-F238E27FC236}">
                  <a16:creationId xmlns:a16="http://schemas.microsoft.com/office/drawing/2014/main" id="{BE7EB9DE-C586-46AE-8369-D7A62613C5C4}"/>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51615" b="99462" l="2462" r="94846">
                          <a14:foregroundMark x1="10846" y1="96692" x2="14615" y2="61769"/>
                          <a14:foregroundMark x1="15385" y1="62615" x2="41923" y2="99154"/>
                          <a14:foregroundMark x1="25308" y1="96000" x2="39923" y2="63231"/>
                          <a14:foregroundMark x1="39923" y1="63231" x2="46769" y2="67846"/>
                          <a14:foregroundMark x1="46769" y1="67846" x2="48308" y2="71692"/>
                          <a14:foregroundMark x1="34692" y1="68308" x2="23308" y2="61846"/>
                          <a14:foregroundMark x1="23308" y1="61846" x2="23077" y2="61385"/>
                          <a14:foregroundMark x1="18923" y1="61077" x2="28000" y2="58385"/>
                          <a14:foregroundMark x1="28000" y1="58385" x2="32923" y2="62385"/>
                          <a14:foregroundMark x1="23615" y1="57615" x2="23615" y2="54462"/>
                          <a14:foregroundMark x1="24000" y1="54462" x2="36538" y2="67231"/>
                          <a14:foregroundMark x1="35692" y1="64308" x2="32385" y2="60154"/>
                          <a14:foregroundMark x1="33462" y1="59615" x2="36769" y2="61385"/>
                          <a14:foregroundMark x1="31077" y1="60000" x2="36077" y2="60308"/>
                          <a14:foregroundMark x1="35000" y1="59692" x2="28615" y2="59692"/>
                          <a14:foregroundMark x1="15308" y1="60000" x2="11077" y2="66846"/>
                          <a14:foregroundMark x1="11077" y1="66846" x2="12769" y2="70846"/>
                          <a14:foregroundMark x1="10692" y1="61692" x2="19000" y2="54000"/>
                          <a14:foregroundMark x1="19000" y1="54000" x2="19846" y2="57231"/>
                          <a14:foregroundMark x1="14692" y1="55846" x2="10385" y2="57077"/>
                          <a14:foregroundMark x1="10385" y1="56923" x2="17462" y2="54000"/>
                          <a14:foregroundMark x1="14308" y1="54308" x2="13077" y2="53769"/>
                          <a14:foregroundMark x1="7615" y1="66231" x2="6923" y2="97077"/>
                          <a14:foregroundMark x1="6000" y1="95000" x2="4846" y2="80538"/>
                          <a14:foregroundMark x1="47538" y1="95385" x2="71692" y2="91769"/>
                          <a14:foregroundMark x1="71692" y1="91769" x2="90692" y2="91769"/>
                          <a14:foregroundMark x1="90692" y1="86077" x2="72923" y2="64846"/>
                          <a14:foregroundMark x1="72923" y1="64846" x2="72923" y2="64846"/>
                          <a14:foregroundMark x1="57462" y1="69615" x2="84846" y2="66077"/>
                          <a14:foregroundMark x1="84846" y1="66077" x2="84846" y2="66000"/>
                          <a14:foregroundMark x1="58077" y1="70538" x2="80692" y2="93231"/>
                          <a14:foregroundMark x1="77385" y1="84692" x2="63846" y2="98308"/>
                          <a14:foregroundMark x1="63846" y1="98308" x2="56385" y2="99846"/>
                          <a14:foregroundMark x1="56385" y1="99846" x2="56385" y2="99846"/>
                          <a14:foregroundMark x1="13077" y1="99615" x2="29154" y2="97538"/>
                          <a14:foregroundMark x1="8231" y1="99615" x2="4692" y2="98615"/>
                          <a14:foregroundMark x1="2769" y1="84615" x2="4308" y2="84615"/>
                          <a14:foregroundMark x1="52538" y1="66692" x2="61077" y2="60769"/>
                          <a14:foregroundMark x1="61077" y1="60769" x2="86692" y2="59846"/>
                          <a14:foregroundMark x1="86692" y1="59846" x2="90692" y2="60538"/>
                          <a14:foregroundMark x1="51923" y1="61923" x2="52077" y2="58615"/>
                          <a14:foregroundMark x1="73462" y1="57615" x2="70154" y2="55538"/>
                          <a14:foregroundMark x1="72538" y1="55154" x2="68769" y2="51769"/>
                          <a14:foregroundMark x1="88615" y1="74462" x2="94462" y2="90385"/>
                          <a14:foregroundMark x1="94462" y1="90385" x2="94462" y2="90385"/>
                          <a14:foregroundMark x1="95538" y1="97923" x2="94846" y2="74538"/>
                          <a14:foregroundMark x1="94846" y1="74538" x2="86538" y2="65000"/>
                          <a14:foregroundMark x1="91538" y1="71692" x2="93769" y2="68923"/>
                          <a14:backgroundMark x1="3769" y1="69154" x2="3769" y2="67385"/>
                          <a14:backgroundMark x1="692" y1="95846" x2="1077" y2="78923"/>
                        </a14:backgroundRemoval>
                      </a14:imgEffect>
                    </a14:imgLayer>
                  </a14:imgProps>
                </a:ext>
                <a:ext uri="{28A0092B-C50C-407E-A947-70E740481C1C}">
                  <a14:useLocalDpi xmlns:a14="http://schemas.microsoft.com/office/drawing/2010/main" val="0"/>
                </a:ext>
              </a:extLst>
            </a:blip>
            <a:srcRect t="50000"/>
            <a:stretch/>
          </p:blipFill>
          <p:spPr bwMode="auto">
            <a:xfrm>
              <a:off x="6921513" y="4994263"/>
              <a:ext cx="2508276" cy="125413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Grass cartoon texture field shape Royalty Free Vector Image">
              <a:extLst>
                <a:ext uri="{FF2B5EF4-FFF2-40B4-BE49-F238E27FC236}">
                  <a16:creationId xmlns:a16="http://schemas.microsoft.com/office/drawing/2014/main" id="{E411E5AF-6ED8-4215-AF07-7B3228B7762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250" b="19305"/>
            <a:stretch/>
          </p:blipFill>
          <p:spPr bwMode="auto">
            <a:xfrm>
              <a:off x="9991573" y="4629150"/>
              <a:ext cx="2298701" cy="172402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Bunny clipart 2 - Clipartix">
              <a:extLst>
                <a:ext uri="{FF2B5EF4-FFF2-40B4-BE49-F238E27FC236}">
                  <a16:creationId xmlns:a16="http://schemas.microsoft.com/office/drawing/2014/main" id="{61BC27A6-BABB-4293-8BF8-2C8BA69424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91392" y="3125390"/>
              <a:ext cx="1638143" cy="107632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Mouse cartoon Royalty Free Vector Image - VectorStock">
              <a:extLst>
                <a:ext uri="{FF2B5EF4-FFF2-40B4-BE49-F238E27FC236}">
                  <a16:creationId xmlns:a16="http://schemas.microsoft.com/office/drawing/2014/main" id="{1B059423-AC1E-4B61-ACA7-8075A318128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610" t="11250" r="6229" b="20139"/>
            <a:stretch/>
          </p:blipFill>
          <p:spPr bwMode="auto">
            <a:xfrm>
              <a:off x="10793439" y="3249277"/>
              <a:ext cx="1284261" cy="87748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Smiling Green Snake Cartoon Drawing&amp;quot; Poster by funktiger | Redbubble">
              <a:extLst>
                <a:ext uri="{FF2B5EF4-FFF2-40B4-BE49-F238E27FC236}">
                  <a16:creationId xmlns:a16="http://schemas.microsoft.com/office/drawing/2014/main" id="{891CDABA-C945-4EC2-8DE8-84B0FFC57A6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9306" t="11250" r="16667" b="11250"/>
            <a:stretch/>
          </p:blipFill>
          <p:spPr bwMode="auto">
            <a:xfrm rot="19588628">
              <a:off x="10355225" y="959950"/>
              <a:ext cx="1492339" cy="180634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2" descr="Cartoon hawk icon on white background Royalty Free Vector">
              <a:extLst>
                <a:ext uri="{FF2B5EF4-FFF2-40B4-BE49-F238E27FC236}">
                  <a16:creationId xmlns:a16="http://schemas.microsoft.com/office/drawing/2014/main" id="{86067A9C-709A-43A9-84C5-E070F222974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900" t="16945" r="10250" b="22777"/>
            <a:stretch/>
          </p:blipFill>
          <p:spPr bwMode="auto">
            <a:xfrm>
              <a:off x="6658054" y="86074"/>
              <a:ext cx="2893880" cy="2246769"/>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a:extLst>
                <a:ext uri="{FF2B5EF4-FFF2-40B4-BE49-F238E27FC236}">
                  <a16:creationId xmlns:a16="http://schemas.microsoft.com/office/drawing/2014/main" id="{35B93DA5-7F08-42F1-BD52-C2230B0F1945}"/>
                </a:ext>
              </a:extLst>
            </p:cNvPr>
            <p:cNvSpPr/>
            <p:nvPr/>
          </p:nvSpPr>
          <p:spPr>
            <a:xfrm>
              <a:off x="7195533" y="6248401"/>
              <a:ext cx="2117887" cy="523220"/>
            </a:xfrm>
            <a:prstGeom prst="rect">
              <a:avLst/>
            </a:prstGeom>
            <a:noFill/>
          </p:spPr>
          <p:txBody>
            <a:bodyPr wrap="none" lIns="91440" tIns="45720" rIns="91440" bIns="45720">
              <a:spAutoFit/>
            </a:bodyPr>
            <a:lstStyle/>
            <a:p>
              <a:pPr algn="ctr"/>
              <a:r>
                <a:rPr lang="en-US" sz="2800" b="0" cap="none" spc="0" dirty="0">
                  <a:ln w="0"/>
                  <a:solidFill>
                    <a:schemeClr val="tx1"/>
                  </a:solidFill>
                  <a:latin typeface="Century Gothic" panose="020B0502020202020204" pitchFamily="34" charset="0"/>
                </a:rPr>
                <a:t>Wildflowers</a:t>
              </a:r>
            </a:p>
          </p:txBody>
        </p:sp>
        <p:sp>
          <p:nvSpPr>
            <p:cNvPr id="33" name="Rectangle 32">
              <a:extLst>
                <a:ext uri="{FF2B5EF4-FFF2-40B4-BE49-F238E27FC236}">
                  <a16:creationId xmlns:a16="http://schemas.microsoft.com/office/drawing/2014/main" id="{13899F61-59A1-4AC1-BF38-EFDA7C150F93}"/>
                </a:ext>
              </a:extLst>
            </p:cNvPr>
            <p:cNvSpPr/>
            <p:nvPr/>
          </p:nvSpPr>
          <p:spPr>
            <a:xfrm>
              <a:off x="10576505" y="6257390"/>
              <a:ext cx="1128835" cy="523220"/>
            </a:xfrm>
            <a:prstGeom prst="rect">
              <a:avLst/>
            </a:prstGeom>
            <a:noFill/>
          </p:spPr>
          <p:txBody>
            <a:bodyPr wrap="none" lIns="91440" tIns="45720" rIns="91440" bIns="45720">
              <a:spAutoFit/>
            </a:bodyPr>
            <a:lstStyle/>
            <a:p>
              <a:pPr algn="ctr"/>
              <a:r>
                <a:rPr lang="en-US" sz="2800" b="0" cap="none" spc="0" dirty="0">
                  <a:ln w="0"/>
                  <a:solidFill>
                    <a:schemeClr val="tx1"/>
                  </a:solidFill>
                  <a:latin typeface="Century Gothic" panose="020B0502020202020204" pitchFamily="34" charset="0"/>
                </a:rPr>
                <a:t>Grass</a:t>
              </a:r>
            </a:p>
          </p:txBody>
        </p:sp>
        <p:sp>
          <p:nvSpPr>
            <p:cNvPr id="34" name="Rectangle 33">
              <a:extLst>
                <a:ext uri="{FF2B5EF4-FFF2-40B4-BE49-F238E27FC236}">
                  <a16:creationId xmlns:a16="http://schemas.microsoft.com/office/drawing/2014/main" id="{60381459-4150-4139-8F56-DFD8CE1FB829}"/>
                </a:ext>
              </a:extLst>
            </p:cNvPr>
            <p:cNvSpPr/>
            <p:nvPr/>
          </p:nvSpPr>
          <p:spPr>
            <a:xfrm>
              <a:off x="6419851" y="4040038"/>
              <a:ext cx="1332416" cy="523220"/>
            </a:xfrm>
            <a:prstGeom prst="rect">
              <a:avLst/>
            </a:prstGeom>
            <a:noFill/>
          </p:spPr>
          <p:txBody>
            <a:bodyPr wrap="none" lIns="91440" tIns="45720" rIns="91440" bIns="45720">
              <a:spAutoFit/>
            </a:bodyPr>
            <a:lstStyle/>
            <a:p>
              <a:pPr algn="ctr"/>
              <a:r>
                <a:rPr lang="en-US" sz="2800" dirty="0">
                  <a:ln w="0"/>
                  <a:latin typeface="Century Gothic" panose="020B0502020202020204" pitchFamily="34" charset="0"/>
                </a:rPr>
                <a:t>Rabbit</a:t>
              </a:r>
              <a:endParaRPr lang="en-US" sz="2800" b="0" cap="none" spc="0" dirty="0">
                <a:ln w="0"/>
                <a:solidFill>
                  <a:schemeClr val="tx1"/>
                </a:solidFill>
                <a:latin typeface="Century Gothic" panose="020B0502020202020204" pitchFamily="34" charset="0"/>
              </a:endParaRPr>
            </a:p>
          </p:txBody>
        </p:sp>
        <p:sp>
          <p:nvSpPr>
            <p:cNvPr id="35" name="Rectangle 34">
              <a:extLst>
                <a:ext uri="{FF2B5EF4-FFF2-40B4-BE49-F238E27FC236}">
                  <a16:creationId xmlns:a16="http://schemas.microsoft.com/office/drawing/2014/main" id="{C519C76E-02DA-40DC-A5F9-2D80D395A272}"/>
                </a:ext>
              </a:extLst>
            </p:cNvPr>
            <p:cNvSpPr/>
            <p:nvPr/>
          </p:nvSpPr>
          <p:spPr>
            <a:xfrm>
              <a:off x="10749069" y="4060278"/>
              <a:ext cx="1342034" cy="523220"/>
            </a:xfrm>
            <a:prstGeom prst="rect">
              <a:avLst/>
            </a:prstGeom>
            <a:noFill/>
          </p:spPr>
          <p:txBody>
            <a:bodyPr wrap="none" lIns="91440" tIns="45720" rIns="91440" bIns="45720">
              <a:spAutoFit/>
            </a:bodyPr>
            <a:lstStyle/>
            <a:p>
              <a:pPr algn="ctr"/>
              <a:r>
                <a:rPr lang="en-US" sz="2800" dirty="0">
                  <a:ln w="0"/>
                  <a:latin typeface="Century Gothic" panose="020B0502020202020204" pitchFamily="34" charset="0"/>
                </a:rPr>
                <a:t>Mouse</a:t>
              </a:r>
              <a:endParaRPr lang="en-US" sz="2800" b="0" cap="none" spc="0" dirty="0">
                <a:ln w="0"/>
                <a:solidFill>
                  <a:schemeClr val="tx1"/>
                </a:solidFill>
                <a:latin typeface="Century Gothic" panose="020B0502020202020204" pitchFamily="34" charset="0"/>
              </a:endParaRPr>
            </a:p>
          </p:txBody>
        </p:sp>
        <p:sp>
          <p:nvSpPr>
            <p:cNvPr id="36" name="Rectangle 35">
              <a:extLst>
                <a:ext uri="{FF2B5EF4-FFF2-40B4-BE49-F238E27FC236}">
                  <a16:creationId xmlns:a16="http://schemas.microsoft.com/office/drawing/2014/main" id="{948A0D58-A385-4C26-A37E-6813100A5F8A}"/>
                </a:ext>
              </a:extLst>
            </p:cNvPr>
            <p:cNvSpPr/>
            <p:nvPr/>
          </p:nvSpPr>
          <p:spPr>
            <a:xfrm>
              <a:off x="6874074" y="2209733"/>
              <a:ext cx="1152881" cy="523220"/>
            </a:xfrm>
            <a:prstGeom prst="rect">
              <a:avLst/>
            </a:prstGeom>
            <a:noFill/>
          </p:spPr>
          <p:txBody>
            <a:bodyPr wrap="none" lIns="91440" tIns="45720" rIns="91440" bIns="45720">
              <a:spAutoFit/>
            </a:bodyPr>
            <a:lstStyle/>
            <a:p>
              <a:pPr algn="ctr"/>
              <a:r>
                <a:rPr lang="en-US" sz="2800" dirty="0">
                  <a:ln w="0"/>
                  <a:latin typeface="Century Gothic" panose="020B0502020202020204" pitchFamily="34" charset="0"/>
                </a:rPr>
                <a:t>Hawk</a:t>
              </a:r>
              <a:endParaRPr lang="en-US" sz="2800" b="0" cap="none" spc="0" dirty="0">
                <a:ln w="0"/>
                <a:solidFill>
                  <a:schemeClr val="tx1"/>
                </a:solidFill>
                <a:latin typeface="Century Gothic" panose="020B0502020202020204" pitchFamily="34" charset="0"/>
              </a:endParaRPr>
            </a:p>
          </p:txBody>
        </p:sp>
        <p:cxnSp>
          <p:nvCxnSpPr>
            <p:cNvPr id="37" name="Straight Arrow Connector 36">
              <a:extLst>
                <a:ext uri="{FF2B5EF4-FFF2-40B4-BE49-F238E27FC236}">
                  <a16:creationId xmlns:a16="http://schemas.microsoft.com/office/drawing/2014/main" id="{5FDE0CF6-C0B5-4BC7-B90F-4DEEAF7B9534}"/>
                </a:ext>
              </a:extLst>
            </p:cNvPr>
            <p:cNvCxnSpPr/>
            <p:nvPr/>
          </p:nvCxnSpPr>
          <p:spPr>
            <a:xfrm flipH="1" flipV="1">
              <a:off x="8219378" y="4201715"/>
              <a:ext cx="804940" cy="941785"/>
            </a:xfrm>
            <a:prstGeom prst="straightConnector1">
              <a:avLst/>
            </a:prstGeom>
            <a:ln w="57150">
              <a:tailEnd type="triangle"/>
            </a:ln>
          </p:spPr>
          <p:style>
            <a:lnRef idx="3">
              <a:schemeClr val="accent5"/>
            </a:lnRef>
            <a:fillRef idx="0">
              <a:schemeClr val="accent5"/>
            </a:fillRef>
            <a:effectRef idx="2">
              <a:schemeClr val="accent5"/>
            </a:effectRef>
            <a:fontRef idx="minor">
              <a:schemeClr val="tx1"/>
            </a:fontRef>
          </p:style>
        </p:cxnSp>
        <p:cxnSp>
          <p:nvCxnSpPr>
            <p:cNvPr id="38" name="Straight Arrow Connector 37">
              <a:extLst>
                <a:ext uri="{FF2B5EF4-FFF2-40B4-BE49-F238E27FC236}">
                  <a16:creationId xmlns:a16="http://schemas.microsoft.com/office/drawing/2014/main" id="{B8D48723-5A52-4C0A-A64E-8DED026C36DA}"/>
                </a:ext>
              </a:extLst>
            </p:cNvPr>
            <p:cNvCxnSpPr>
              <a:cxnSpLocks/>
            </p:cNvCxnSpPr>
            <p:nvPr/>
          </p:nvCxnSpPr>
          <p:spPr>
            <a:xfrm flipH="1" flipV="1">
              <a:off x="8430420" y="4060278"/>
              <a:ext cx="1986924" cy="1266639"/>
            </a:xfrm>
            <a:prstGeom prst="straightConnector1">
              <a:avLst/>
            </a:prstGeom>
            <a:ln w="57150">
              <a:tailEnd type="triangle"/>
            </a:ln>
          </p:spPr>
          <p:style>
            <a:lnRef idx="3">
              <a:schemeClr val="accent5"/>
            </a:lnRef>
            <a:fillRef idx="0">
              <a:schemeClr val="accent5"/>
            </a:fillRef>
            <a:effectRef idx="2">
              <a:schemeClr val="accent5"/>
            </a:effectRef>
            <a:fontRef idx="minor">
              <a:schemeClr val="tx1"/>
            </a:fontRef>
          </p:style>
        </p:cxnSp>
        <p:cxnSp>
          <p:nvCxnSpPr>
            <p:cNvPr id="39" name="Straight Arrow Connector 38">
              <a:extLst>
                <a:ext uri="{FF2B5EF4-FFF2-40B4-BE49-F238E27FC236}">
                  <a16:creationId xmlns:a16="http://schemas.microsoft.com/office/drawing/2014/main" id="{E8AF6AF0-F3B7-47A6-95C7-64B5D5FC1BCE}"/>
                </a:ext>
              </a:extLst>
            </p:cNvPr>
            <p:cNvCxnSpPr>
              <a:cxnSpLocks/>
            </p:cNvCxnSpPr>
            <p:nvPr/>
          </p:nvCxnSpPr>
          <p:spPr>
            <a:xfrm flipV="1">
              <a:off x="8501036" y="3796383"/>
              <a:ext cx="2127350" cy="1193831"/>
            </a:xfrm>
            <a:prstGeom prst="straightConnector1">
              <a:avLst/>
            </a:prstGeom>
            <a:ln w="57150">
              <a:tailEnd type="triangle"/>
            </a:ln>
          </p:spPr>
          <p:style>
            <a:lnRef idx="3">
              <a:schemeClr val="accent5"/>
            </a:lnRef>
            <a:fillRef idx="0">
              <a:schemeClr val="accent5"/>
            </a:fillRef>
            <a:effectRef idx="2">
              <a:schemeClr val="accent5"/>
            </a:effectRef>
            <a:fontRef idx="minor">
              <a:schemeClr val="tx1"/>
            </a:fontRef>
          </p:style>
        </p:cxnSp>
        <p:cxnSp>
          <p:nvCxnSpPr>
            <p:cNvPr id="40" name="Straight Arrow Connector 39">
              <a:extLst>
                <a:ext uri="{FF2B5EF4-FFF2-40B4-BE49-F238E27FC236}">
                  <a16:creationId xmlns:a16="http://schemas.microsoft.com/office/drawing/2014/main" id="{925155C2-E5DC-4FF9-94E3-FCED2FFDC9AA}"/>
                </a:ext>
              </a:extLst>
            </p:cNvPr>
            <p:cNvCxnSpPr>
              <a:cxnSpLocks/>
            </p:cNvCxnSpPr>
            <p:nvPr/>
          </p:nvCxnSpPr>
          <p:spPr>
            <a:xfrm flipV="1">
              <a:off x="10588845" y="3760274"/>
              <a:ext cx="307208" cy="933324"/>
            </a:xfrm>
            <a:prstGeom prst="straightConnector1">
              <a:avLst/>
            </a:prstGeom>
            <a:ln w="57150">
              <a:tailEnd type="triangle"/>
            </a:ln>
          </p:spPr>
          <p:style>
            <a:lnRef idx="3">
              <a:schemeClr val="accent5"/>
            </a:lnRef>
            <a:fillRef idx="0">
              <a:schemeClr val="accent5"/>
            </a:fillRef>
            <a:effectRef idx="2">
              <a:schemeClr val="accent5"/>
            </a:effectRef>
            <a:fontRef idx="minor">
              <a:schemeClr val="tx1"/>
            </a:fontRef>
          </p:style>
        </p:cxnSp>
        <p:cxnSp>
          <p:nvCxnSpPr>
            <p:cNvPr id="41" name="Straight Arrow Connector 40">
              <a:extLst>
                <a:ext uri="{FF2B5EF4-FFF2-40B4-BE49-F238E27FC236}">
                  <a16:creationId xmlns:a16="http://schemas.microsoft.com/office/drawing/2014/main" id="{B378C8B7-579C-4FB5-8A1A-4B131482786C}"/>
                </a:ext>
              </a:extLst>
            </p:cNvPr>
            <p:cNvCxnSpPr>
              <a:cxnSpLocks/>
              <a:stCxn id="28" idx="3"/>
            </p:cNvCxnSpPr>
            <p:nvPr/>
          </p:nvCxnSpPr>
          <p:spPr>
            <a:xfrm flipV="1">
              <a:off x="8329535" y="2132019"/>
              <a:ext cx="1957465" cy="1531534"/>
            </a:xfrm>
            <a:prstGeom prst="straightConnector1">
              <a:avLst/>
            </a:prstGeom>
            <a:ln w="57150">
              <a:tailEnd type="triangle"/>
            </a:ln>
          </p:spPr>
          <p:style>
            <a:lnRef idx="3">
              <a:schemeClr val="accent5"/>
            </a:lnRef>
            <a:fillRef idx="0">
              <a:schemeClr val="accent5"/>
            </a:fillRef>
            <a:effectRef idx="2">
              <a:schemeClr val="accent5"/>
            </a:effectRef>
            <a:fontRef idx="minor">
              <a:schemeClr val="tx1"/>
            </a:fontRef>
          </p:style>
        </p:cxnSp>
        <p:cxnSp>
          <p:nvCxnSpPr>
            <p:cNvPr id="42" name="Straight Arrow Connector 41">
              <a:extLst>
                <a:ext uri="{FF2B5EF4-FFF2-40B4-BE49-F238E27FC236}">
                  <a16:creationId xmlns:a16="http://schemas.microsoft.com/office/drawing/2014/main" id="{044CEE78-AD64-4BB2-AA37-F462DDEE8642}"/>
                </a:ext>
              </a:extLst>
            </p:cNvPr>
            <p:cNvCxnSpPr>
              <a:cxnSpLocks/>
            </p:cNvCxnSpPr>
            <p:nvPr/>
          </p:nvCxnSpPr>
          <p:spPr>
            <a:xfrm flipV="1">
              <a:off x="10672056" y="2698785"/>
              <a:ext cx="77714" cy="928020"/>
            </a:xfrm>
            <a:prstGeom prst="straightConnector1">
              <a:avLst/>
            </a:prstGeom>
            <a:ln w="57150">
              <a:tailEnd type="triangle"/>
            </a:ln>
          </p:spPr>
          <p:style>
            <a:lnRef idx="3">
              <a:schemeClr val="accent5"/>
            </a:lnRef>
            <a:fillRef idx="0">
              <a:schemeClr val="accent5"/>
            </a:fillRef>
            <a:effectRef idx="2">
              <a:schemeClr val="accent5"/>
            </a:effectRef>
            <a:fontRef idx="minor">
              <a:schemeClr val="tx1"/>
            </a:fontRef>
          </p:style>
        </p:cxnSp>
        <p:cxnSp>
          <p:nvCxnSpPr>
            <p:cNvPr id="43" name="Straight Arrow Connector 42">
              <a:extLst>
                <a:ext uri="{FF2B5EF4-FFF2-40B4-BE49-F238E27FC236}">
                  <a16:creationId xmlns:a16="http://schemas.microsoft.com/office/drawing/2014/main" id="{B06F4687-6EB1-4F29-A253-EFFA06E970E4}"/>
                </a:ext>
              </a:extLst>
            </p:cNvPr>
            <p:cNvCxnSpPr>
              <a:cxnSpLocks/>
            </p:cNvCxnSpPr>
            <p:nvPr/>
          </p:nvCxnSpPr>
          <p:spPr>
            <a:xfrm flipV="1">
              <a:off x="8108768" y="2271296"/>
              <a:ext cx="194535" cy="1297698"/>
            </a:xfrm>
            <a:prstGeom prst="straightConnector1">
              <a:avLst/>
            </a:prstGeom>
            <a:ln w="57150">
              <a:tailEnd type="triangle"/>
            </a:ln>
          </p:spPr>
          <p:style>
            <a:lnRef idx="3">
              <a:schemeClr val="accent5"/>
            </a:lnRef>
            <a:fillRef idx="0">
              <a:schemeClr val="accent5"/>
            </a:fillRef>
            <a:effectRef idx="2">
              <a:schemeClr val="accent5"/>
            </a:effectRef>
            <a:fontRef idx="minor">
              <a:schemeClr val="tx1"/>
            </a:fontRef>
          </p:style>
        </p:cxnSp>
        <p:cxnSp>
          <p:nvCxnSpPr>
            <p:cNvPr id="44" name="Straight Arrow Connector 43">
              <a:extLst>
                <a:ext uri="{FF2B5EF4-FFF2-40B4-BE49-F238E27FC236}">
                  <a16:creationId xmlns:a16="http://schemas.microsoft.com/office/drawing/2014/main" id="{3B40CC7B-E9EE-4C54-9FD3-3C3A6E4B4C5D}"/>
                </a:ext>
              </a:extLst>
            </p:cNvPr>
            <p:cNvCxnSpPr>
              <a:cxnSpLocks/>
            </p:cNvCxnSpPr>
            <p:nvPr/>
          </p:nvCxnSpPr>
          <p:spPr>
            <a:xfrm flipH="1" flipV="1">
              <a:off x="9423882" y="641681"/>
              <a:ext cx="1014222" cy="1243623"/>
            </a:xfrm>
            <a:prstGeom prst="straightConnector1">
              <a:avLst/>
            </a:prstGeom>
            <a:ln w="57150">
              <a:tailEnd type="triangle"/>
            </a:ln>
          </p:spPr>
          <p:style>
            <a:lnRef idx="3">
              <a:schemeClr val="accent5"/>
            </a:lnRef>
            <a:fillRef idx="0">
              <a:schemeClr val="accent5"/>
            </a:fillRef>
            <a:effectRef idx="2">
              <a:schemeClr val="accent5"/>
            </a:effectRef>
            <a:fontRef idx="minor">
              <a:schemeClr val="tx1"/>
            </a:fontRef>
          </p:style>
        </p:cxnSp>
        <p:cxnSp>
          <p:nvCxnSpPr>
            <p:cNvPr id="45" name="Straight Arrow Connector 44">
              <a:extLst>
                <a:ext uri="{FF2B5EF4-FFF2-40B4-BE49-F238E27FC236}">
                  <a16:creationId xmlns:a16="http://schemas.microsoft.com/office/drawing/2014/main" id="{8C2F0648-1143-4462-9E35-D62D1357459F}"/>
                </a:ext>
              </a:extLst>
            </p:cNvPr>
            <p:cNvCxnSpPr>
              <a:cxnSpLocks/>
            </p:cNvCxnSpPr>
            <p:nvPr/>
          </p:nvCxnSpPr>
          <p:spPr>
            <a:xfrm flipH="1" flipV="1">
              <a:off x="8809742" y="1540014"/>
              <a:ext cx="2002797" cy="1831580"/>
            </a:xfrm>
            <a:prstGeom prst="straightConnector1">
              <a:avLst/>
            </a:prstGeom>
            <a:ln w="57150">
              <a:tailEnd type="triangle"/>
            </a:ln>
          </p:spPr>
          <p:style>
            <a:lnRef idx="3">
              <a:schemeClr val="accent5"/>
            </a:lnRef>
            <a:fillRef idx="0">
              <a:schemeClr val="accent5"/>
            </a:fillRef>
            <a:effectRef idx="2">
              <a:schemeClr val="accent5"/>
            </a:effectRef>
            <a:fontRef idx="minor">
              <a:schemeClr val="tx1"/>
            </a:fontRef>
          </p:style>
        </p:cxnSp>
      </p:grpSp>
      <p:sp>
        <p:nvSpPr>
          <p:cNvPr id="46" name="Arrow: Right 45">
            <a:extLst>
              <a:ext uri="{FF2B5EF4-FFF2-40B4-BE49-F238E27FC236}">
                <a16:creationId xmlns:a16="http://schemas.microsoft.com/office/drawing/2014/main" id="{9E3D7ECA-8BDA-416C-AFF3-C44926C9FDF3}"/>
              </a:ext>
            </a:extLst>
          </p:cNvPr>
          <p:cNvSpPr/>
          <p:nvPr/>
        </p:nvSpPr>
        <p:spPr>
          <a:xfrm>
            <a:off x="2820955" y="5226176"/>
            <a:ext cx="3022168" cy="1209675"/>
          </a:xfrm>
          <a:prstGeom prst="rightArrow">
            <a:avLst>
              <a:gd name="adj1" fmla="val 37402"/>
              <a:gd name="adj2"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a:extLst>
              <a:ext uri="{FF2B5EF4-FFF2-40B4-BE49-F238E27FC236}">
                <a16:creationId xmlns:a16="http://schemas.microsoft.com/office/drawing/2014/main" id="{4AC6CA51-B1FF-48CE-8148-689F7A4C2A56}"/>
              </a:ext>
            </a:extLst>
          </p:cNvPr>
          <p:cNvSpPr/>
          <p:nvPr/>
        </p:nvSpPr>
        <p:spPr>
          <a:xfrm>
            <a:off x="2916759" y="5477070"/>
            <a:ext cx="2272352" cy="707886"/>
          </a:xfrm>
          <a:prstGeom prst="rect">
            <a:avLst/>
          </a:prstGeom>
          <a:noFill/>
        </p:spPr>
        <p:txBody>
          <a:bodyPr wrap="none" lIns="91440" tIns="45720" rIns="91440" bIns="45720">
            <a:spAutoFit/>
          </a:bodyPr>
          <a:lstStyle/>
          <a:p>
            <a:pPr algn="ctr"/>
            <a:r>
              <a:rPr lang="en-US" sz="4000" b="0" cap="none" spc="0" dirty="0">
                <a:ln w="0"/>
                <a:solidFill>
                  <a:schemeClr val="bg1"/>
                </a:solidFill>
              </a:rPr>
              <a:t>Producers</a:t>
            </a:r>
          </a:p>
        </p:txBody>
      </p:sp>
      <p:sp>
        <p:nvSpPr>
          <p:cNvPr id="48" name="Arrow: Right 47">
            <a:extLst>
              <a:ext uri="{FF2B5EF4-FFF2-40B4-BE49-F238E27FC236}">
                <a16:creationId xmlns:a16="http://schemas.microsoft.com/office/drawing/2014/main" id="{6D46C24B-74F8-4F4D-9648-D6B7C14D1F55}"/>
              </a:ext>
            </a:extLst>
          </p:cNvPr>
          <p:cNvSpPr/>
          <p:nvPr/>
        </p:nvSpPr>
        <p:spPr>
          <a:xfrm>
            <a:off x="2823038" y="2035301"/>
            <a:ext cx="3042708" cy="1209675"/>
          </a:xfrm>
          <a:prstGeom prst="rightArrow">
            <a:avLst>
              <a:gd name="adj1" fmla="val 37402"/>
              <a:gd name="adj2"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0EBD65B4-D9C7-47FE-B4AB-0DC61F1E1E87}"/>
              </a:ext>
            </a:extLst>
          </p:cNvPr>
          <p:cNvSpPr/>
          <p:nvPr/>
        </p:nvSpPr>
        <p:spPr>
          <a:xfrm>
            <a:off x="2823038" y="2271296"/>
            <a:ext cx="2505046" cy="707886"/>
          </a:xfrm>
          <a:prstGeom prst="rect">
            <a:avLst/>
          </a:prstGeom>
          <a:noFill/>
        </p:spPr>
        <p:txBody>
          <a:bodyPr wrap="none" lIns="91440" tIns="45720" rIns="91440" bIns="45720">
            <a:spAutoFit/>
          </a:bodyPr>
          <a:lstStyle/>
          <a:p>
            <a:pPr algn="ctr"/>
            <a:r>
              <a:rPr lang="en-US" sz="4000" b="0" cap="none" spc="0" dirty="0">
                <a:ln w="0"/>
                <a:solidFill>
                  <a:schemeClr val="bg1"/>
                </a:solidFill>
              </a:rPr>
              <a:t>Consumers</a:t>
            </a:r>
          </a:p>
        </p:txBody>
      </p:sp>
      <p:sp>
        <p:nvSpPr>
          <p:cNvPr id="50" name="Left Brace 49">
            <a:extLst>
              <a:ext uri="{FF2B5EF4-FFF2-40B4-BE49-F238E27FC236}">
                <a16:creationId xmlns:a16="http://schemas.microsoft.com/office/drawing/2014/main" id="{0C38F276-9C9E-4C16-BA97-7AD94A17DD16}"/>
              </a:ext>
            </a:extLst>
          </p:cNvPr>
          <p:cNvSpPr/>
          <p:nvPr/>
        </p:nvSpPr>
        <p:spPr>
          <a:xfrm>
            <a:off x="6036521" y="367204"/>
            <a:ext cx="332888" cy="4545867"/>
          </a:xfrm>
          <a:prstGeom prst="leftBrace">
            <a:avLst>
              <a:gd name="adj1" fmla="val 74144"/>
              <a:gd name="adj2" fmla="val 49790"/>
            </a:avLst>
          </a:prstGeom>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1" name="Rectangle 50">
            <a:extLst>
              <a:ext uri="{FF2B5EF4-FFF2-40B4-BE49-F238E27FC236}">
                <a16:creationId xmlns:a16="http://schemas.microsoft.com/office/drawing/2014/main" id="{60058051-312C-4AE8-AEC1-85A54F472857}"/>
              </a:ext>
            </a:extLst>
          </p:cNvPr>
          <p:cNvSpPr/>
          <p:nvPr/>
        </p:nvSpPr>
        <p:spPr>
          <a:xfrm>
            <a:off x="371475" y="1724025"/>
            <a:ext cx="2438160" cy="207235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nSpc>
                <a:spcPct val="107000"/>
              </a:lnSpc>
              <a:spcAft>
                <a:spcPts val="800"/>
              </a:spcAft>
            </a:pPr>
            <a:r>
              <a:rPr lang="en-GB" sz="2000">
                <a:effectLst/>
                <a:latin typeface="Century Gothic" panose="020B0502020202020204" pitchFamily="34" charset="0"/>
              </a:rPr>
              <a:t>An animal that obtains energy by eating other organisms</a:t>
            </a:r>
            <a:endParaRPr lang="en-GB"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52" name="Rectangle 51">
            <a:extLst>
              <a:ext uri="{FF2B5EF4-FFF2-40B4-BE49-F238E27FC236}">
                <a16:creationId xmlns:a16="http://schemas.microsoft.com/office/drawing/2014/main" id="{86977596-F449-4A6E-9E47-FBC27594F39C}"/>
              </a:ext>
            </a:extLst>
          </p:cNvPr>
          <p:cNvSpPr/>
          <p:nvPr/>
        </p:nvSpPr>
        <p:spPr>
          <a:xfrm>
            <a:off x="382795" y="4496664"/>
            <a:ext cx="2438160" cy="207235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nSpc>
                <a:spcPct val="107000"/>
              </a:lnSpc>
              <a:spcAft>
                <a:spcPts val="800"/>
              </a:spcAft>
            </a:pPr>
            <a:r>
              <a:rPr lang="en-US" sz="2000" dirty="0">
                <a:effectLst/>
                <a:latin typeface="Century Gothic" panose="020B0502020202020204" pitchFamily="34" charset="0"/>
              </a:rPr>
              <a:t>Green plants that produce their own food by photosynthesis.</a:t>
            </a:r>
            <a:endParaRPr lang="en-GB" dirty="0">
              <a:effectLst/>
              <a:latin typeface="Century Gothic" panose="020B0502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336785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ross 11">
            <a:extLst>
              <a:ext uri="{FF2B5EF4-FFF2-40B4-BE49-F238E27FC236}">
                <a16:creationId xmlns:a16="http://schemas.microsoft.com/office/drawing/2014/main" id="{7DFE06B6-AC61-4F46-8586-BE0200488132}"/>
              </a:ext>
            </a:extLst>
          </p:cNvPr>
          <p:cNvSpPr/>
          <p:nvPr/>
        </p:nvSpPr>
        <p:spPr>
          <a:xfrm>
            <a:off x="3603848" y="147818"/>
            <a:ext cx="4763519" cy="4645044"/>
          </a:xfrm>
          <a:prstGeom prst="plus">
            <a:avLst>
              <a:gd name="adj" fmla="val 43346"/>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394" name="Picture 10" descr="Green grass border Royalty Free Vector Image - VectorStock">
            <a:extLst>
              <a:ext uri="{FF2B5EF4-FFF2-40B4-BE49-F238E27FC236}">
                <a16:creationId xmlns:a16="http://schemas.microsoft.com/office/drawing/2014/main" id="{676430F6-78B5-4578-95DE-A455269903DF}"/>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9231" b="63077" l="1400" r="99800">
                        <a14:foregroundMark x1="2900" y1="53077" x2="44400" y2="57436"/>
                        <a14:foregroundMark x1="44400" y1="57436" x2="77600" y2="55897"/>
                        <a14:foregroundMark x1="77600" y1="55897" x2="99800" y2="56538"/>
                        <a14:foregroundMark x1="97200" y1="63077" x2="2900" y2="60641"/>
                        <a14:foregroundMark x1="2100" y1="48846" x2="2100" y2="47821"/>
                        <a14:foregroundMark x1="1400" y1="47051" x2="8900" y2="48333"/>
                        <a14:foregroundMark x1="11900" y1="46538" x2="16500" y2="46154"/>
                        <a14:foregroundMark x1="18400" y1="46667" x2="25000" y2="46667"/>
                        <a14:foregroundMark x1="28600" y1="46282" x2="35400" y2="46667"/>
                        <a14:foregroundMark x1="35400" y1="46667" x2="42600" y2="46282"/>
                        <a14:foregroundMark x1="43600" y1="46410" x2="53900" y2="46410"/>
                        <a14:foregroundMark x1="53900" y1="46410" x2="63800" y2="46410"/>
                        <a14:foregroundMark x1="64200" y1="46410" x2="76800" y2="45769"/>
                        <a14:foregroundMark x1="76800" y1="45769" x2="87200" y2="47051"/>
                      </a14:backgroundRemoval>
                    </a14:imgEffect>
                  </a14:imgLayer>
                </a14:imgProps>
              </a:ext>
              <a:ext uri="{28A0092B-C50C-407E-A947-70E740481C1C}">
                <a14:useLocalDpi xmlns:a14="http://schemas.microsoft.com/office/drawing/2010/main" val="0"/>
              </a:ext>
            </a:extLst>
          </a:blip>
          <a:srcRect t="36369" b="34722"/>
          <a:stretch/>
        </p:blipFill>
        <p:spPr bwMode="auto">
          <a:xfrm>
            <a:off x="-131440" y="4987547"/>
            <a:ext cx="12454880" cy="194754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E89E6C5-FE24-42EA-B065-AD3340C4674D}"/>
              </a:ext>
            </a:extLst>
          </p:cNvPr>
          <p:cNvSpPr/>
          <p:nvPr/>
        </p:nvSpPr>
        <p:spPr>
          <a:xfrm>
            <a:off x="4276722" y="137777"/>
            <a:ext cx="3638551" cy="1255254"/>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lnSpc>
                <a:spcPct val="107000"/>
              </a:lnSpc>
              <a:spcAft>
                <a:spcPts val="800"/>
              </a:spcAft>
            </a:pPr>
            <a:r>
              <a:rPr lang="en-GB" sz="3200" dirty="0">
                <a:effectLst/>
                <a:latin typeface="Century Gothic" panose="020B0502020202020204" pitchFamily="34" charset="0"/>
                <a:ea typeface="Calibri" panose="020F0502020204030204" pitchFamily="34" charset="0"/>
                <a:cs typeface="Times New Roman" panose="02020603050405020304" pitchFamily="18" charset="0"/>
              </a:rPr>
              <a:t>There are 3 types of consumers</a:t>
            </a:r>
            <a:endParaRPr lang="en-GB" sz="2800"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A8A0F516-2D3F-4C22-B546-C2349592D364}"/>
              </a:ext>
            </a:extLst>
          </p:cNvPr>
          <p:cNvSpPr/>
          <p:nvPr/>
        </p:nvSpPr>
        <p:spPr>
          <a:xfrm>
            <a:off x="5382059" y="2965266"/>
            <a:ext cx="1326897" cy="34537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800" dirty="0">
                <a:effectLst/>
                <a:latin typeface="Century Gothic" panose="020B0502020202020204" pitchFamily="34" charset="0"/>
                <a:ea typeface="Calibri" panose="020F0502020204030204" pitchFamily="34" charset="0"/>
                <a:cs typeface="Times New Roman" panose="02020603050405020304" pitchFamily="18" charset="0"/>
              </a:rPr>
              <a:t>Omnivore</a:t>
            </a:r>
            <a:endParaRPr lang="en-GB" dirty="0"/>
          </a:p>
        </p:txBody>
      </p:sp>
      <p:pic>
        <p:nvPicPr>
          <p:cNvPr id="16388" name="Picture 4" descr="Cattle illustration graphy Illustration, cartoon cows, white and black cow  illustration, cartoon Character, cartoon Arms, cow Goat Family png | PNGWing">
            <a:extLst>
              <a:ext uri="{FF2B5EF4-FFF2-40B4-BE49-F238E27FC236}">
                <a16:creationId xmlns:a16="http://schemas.microsoft.com/office/drawing/2014/main" id="{550DF904-5E4E-4EDB-B5E9-3C6B3396800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742" b="97881" l="2935" r="98152">
                        <a14:foregroundMark x1="3152" y1="35232" x2="6957" y2="15629"/>
                        <a14:foregroundMark x1="15543" y1="10861" x2="15761" y2="8742"/>
                        <a14:foregroundMark x1="10761" y1="11258" x2="13913" y2="11788"/>
                        <a14:foregroundMark x1="12174" y1="9801" x2="15109" y2="12185"/>
                        <a14:foregroundMark x1="26304" y1="97881" x2="32717" y2="79470"/>
                        <a14:foregroundMark x1="32717" y1="79470" x2="34239" y2="69139"/>
                        <a14:foregroundMark x1="89239" y1="98278" x2="92717" y2="81060"/>
                        <a14:foregroundMark x1="92717" y1="81060" x2="91304" y2="32053"/>
                        <a14:foregroundMark x1="95217" y1="29007" x2="98152" y2="61987"/>
                      </a14:backgroundRemoval>
                    </a14:imgEffect>
                  </a14:imgLayer>
                </a14:imgProps>
              </a:ext>
              <a:ext uri="{28A0092B-C50C-407E-A947-70E740481C1C}">
                <a14:useLocalDpi xmlns:a14="http://schemas.microsoft.com/office/drawing/2010/main" val="0"/>
              </a:ext>
            </a:extLst>
          </a:blip>
          <a:srcRect/>
          <a:stretch>
            <a:fillRect/>
          </a:stretch>
        </p:blipFill>
        <p:spPr bwMode="auto">
          <a:xfrm>
            <a:off x="8703375" y="3536783"/>
            <a:ext cx="3231774" cy="2652215"/>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Buy Schleich Lion Online at Low Prices in India - Amazon.in">
            <a:extLst>
              <a:ext uri="{FF2B5EF4-FFF2-40B4-BE49-F238E27FC236}">
                <a16:creationId xmlns:a16="http://schemas.microsoft.com/office/drawing/2014/main" id="{28D46761-DC82-46DB-8792-356EF2B84027}"/>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237" b="89958" l="10000" r="90467">
                        <a14:foregroundMark x1="15200" y1="8351" x2="27067" y2="6237"/>
                        <a14:foregroundMark x1="90467" y1="68288" x2="90467" y2="68288"/>
                      </a14:backgroundRemoval>
                    </a14:imgEffect>
                  </a14:imgLayer>
                </a14:imgProps>
              </a:ext>
              <a:ext uri="{28A0092B-C50C-407E-A947-70E740481C1C}">
                <a14:useLocalDpi xmlns:a14="http://schemas.microsoft.com/office/drawing/2010/main" val="0"/>
              </a:ext>
            </a:extLst>
          </a:blip>
          <a:srcRect/>
          <a:stretch>
            <a:fillRect/>
          </a:stretch>
        </p:blipFill>
        <p:spPr bwMode="auto">
          <a:xfrm>
            <a:off x="555690" y="3670495"/>
            <a:ext cx="3928304" cy="247741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C9781B72-5259-4A6F-A48C-031B31277B03}"/>
              </a:ext>
            </a:extLst>
          </p:cNvPr>
          <p:cNvSpPr/>
          <p:nvPr/>
        </p:nvSpPr>
        <p:spPr>
          <a:xfrm>
            <a:off x="-78116" y="2423472"/>
            <a:ext cx="2498569" cy="1384995"/>
          </a:xfrm>
          <a:prstGeom prst="rect">
            <a:avLst/>
          </a:prstGeom>
          <a:noFill/>
        </p:spPr>
        <p:txBody>
          <a:bodyPr wrap="none" lIns="91440" tIns="45720" rIns="91440" bIns="45720">
            <a:spAutoFit/>
          </a:bodyPr>
          <a:lstStyle/>
          <a:p>
            <a:pPr marL="457200" indent="-457200">
              <a:buFont typeface="Arial" panose="020B0604020202020204" pitchFamily="34" charset="0"/>
              <a:buChar char="•"/>
            </a:pPr>
            <a:r>
              <a:rPr lang="en-US" sz="28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Zebra</a:t>
            </a:r>
          </a:p>
          <a:p>
            <a:pPr marL="457200" indent="-457200">
              <a:buFont typeface="Arial" panose="020B0604020202020204" pitchFamily="34" charset="0"/>
              <a:buChar char="•"/>
            </a:pPr>
            <a:r>
              <a:rPr lang="en-US" sz="28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Deer</a:t>
            </a:r>
          </a:p>
          <a:p>
            <a:pPr marL="457200" indent="-457200">
              <a:buFont typeface="Arial" panose="020B0604020202020204" pitchFamily="34" charset="0"/>
              <a:buChar char="•"/>
            </a:pPr>
            <a:r>
              <a:rPr lang="en-US" sz="28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Wilder beast</a:t>
            </a:r>
          </a:p>
        </p:txBody>
      </p:sp>
      <p:sp>
        <p:nvSpPr>
          <p:cNvPr id="16" name="Rectangle 15">
            <a:extLst>
              <a:ext uri="{FF2B5EF4-FFF2-40B4-BE49-F238E27FC236}">
                <a16:creationId xmlns:a16="http://schemas.microsoft.com/office/drawing/2014/main" id="{4B20D274-CCA6-4B59-BDEB-3B473036627C}"/>
              </a:ext>
            </a:extLst>
          </p:cNvPr>
          <p:cNvSpPr/>
          <p:nvPr/>
        </p:nvSpPr>
        <p:spPr>
          <a:xfrm>
            <a:off x="6415492" y="4173526"/>
            <a:ext cx="1739579" cy="1384995"/>
          </a:xfrm>
          <a:prstGeom prst="rect">
            <a:avLst/>
          </a:prstGeom>
          <a:noFill/>
        </p:spPr>
        <p:txBody>
          <a:bodyPr wrap="none" lIns="91440" tIns="45720" rIns="91440" bIns="45720">
            <a:spAutoFit/>
          </a:bodyPr>
          <a:lstStyle/>
          <a:p>
            <a:pPr marL="457200" indent="-457200">
              <a:buFont typeface="Arial" panose="020B0604020202020204" pitchFamily="34" charset="0"/>
              <a:buChar char="•"/>
            </a:pPr>
            <a:r>
              <a:rPr lang="en-US" sz="28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Berries</a:t>
            </a:r>
          </a:p>
          <a:p>
            <a:pPr marL="457200" indent="-457200">
              <a:buFont typeface="Arial" panose="020B0604020202020204" pitchFamily="34" charset="0"/>
              <a:buChar char="•"/>
            </a:pPr>
            <a:r>
              <a:rPr lang="en-US" sz="28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Salmon</a:t>
            </a:r>
          </a:p>
          <a:p>
            <a:pPr marL="457200" indent="-457200">
              <a:buFont typeface="Arial" panose="020B0604020202020204" pitchFamily="34" charset="0"/>
              <a:buChar char="•"/>
            </a:pPr>
            <a:r>
              <a:rPr lang="en-US" sz="28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Insects </a:t>
            </a:r>
          </a:p>
        </p:txBody>
      </p:sp>
      <p:sp>
        <p:nvSpPr>
          <p:cNvPr id="17" name="Rectangle 16">
            <a:extLst>
              <a:ext uri="{FF2B5EF4-FFF2-40B4-BE49-F238E27FC236}">
                <a16:creationId xmlns:a16="http://schemas.microsoft.com/office/drawing/2014/main" id="{B50E6686-E7DF-44A5-A790-DA2ACCFD3E3B}"/>
              </a:ext>
            </a:extLst>
          </p:cNvPr>
          <p:cNvSpPr/>
          <p:nvPr/>
        </p:nvSpPr>
        <p:spPr>
          <a:xfrm>
            <a:off x="9757562" y="3516199"/>
            <a:ext cx="1443665" cy="523220"/>
          </a:xfrm>
          <a:prstGeom prst="rect">
            <a:avLst/>
          </a:prstGeom>
          <a:noFill/>
        </p:spPr>
        <p:txBody>
          <a:bodyPr wrap="none" lIns="91440" tIns="45720" rIns="91440" bIns="45720">
            <a:spAutoFit/>
          </a:bodyPr>
          <a:lstStyle/>
          <a:p>
            <a:pPr marL="457200" indent="-457200">
              <a:buFont typeface="Arial" panose="020B0604020202020204" pitchFamily="34" charset="0"/>
              <a:buChar char="•"/>
            </a:pPr>
            <a:r>
              <a:rPr lang="en-US" sz="28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Grass</a:t>
            </a:r>
            <a:endParaRPr lang="en-US" sz="28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13" name="Arrow: Bent 12">
            <a:extLst>
              <a:ext uri="{FF2B5EF4-FFF2-40B4-BE49-F238E27FC236}">
                <a16:creationId xmlns:a16="http://schemas.microsoft.com/office/drawing/2014/main" id="{52507597-70D3-451A-AE6B-5ED573FF1012}"/>
              </a:ext>
            </a:extLst>
          </p:cNvPr>
          <p:cNvSpPr/>
          <p:nvPr/>
        </p:nvSpPr>
        <p:spPr>
          <a:xfrm rot="5400000">
            <a:off x="8118751" y="1812817"/>
            <a:ext cx="1471348" cy="2170066"/>
          </a:xfrm>
          <a:prstGeom prst="bentArrow">
            <a:avLst>
              <a:gd name="adj1" fmla="val 41874"/>
              <a:gd name="adj2" fmla="val 45716"/>
              <a:gd name="adj3" fmla="val 24353"/>
              <a:gd name="adj4" fmla="val 2886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1" name="Arrow: Bent 20">
            <a:extLst>
              <a:ext uri="{FF2B5EF4-FFF2-40B4-BE49-F238E27FC236}">
                <a16:creationId xmlns:a16="http://schemas.microsoft.com/office/drawing/2014/main" id="{7B6A8CC3-5D8B-4E6E-A43F-804D81260076}"/>
              </a:ext>
            </a:extLst>
          </p:cNvPr>
          <p:cNvSpPr/>
          <p:nvPr/>
        </p:nvSpPr>
        <p:spPr>
          <a:xfrm rot="5400000" flipV="1">
            <a:off x="2569109" y="1493898"/>
            <a:ext cx="1471348" cy="2807905"/>
          </a:xfrm>
          <a:prstGeom prst="bentArrow">
            <a:avLst>
              <a:gd name="adj1" fmla="val 41874"/>
              <a:gd name="adj2" fmla="val 45716"/>
              <a:gd name="adj3" fmla="val 24353"/>
              <a:gd name="adj4" fmla="val 2886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7" name="Rectangle 6">
            <a:extLst>
              <a:ext uri="{FF2B5EF4-FFF2-40B4-BE49-F238E27FC236}">
                <a16:creationId xmlns:a16="http://schemas.microsoft.com/office/drawing/2014/main" id="{612EEAAE-3D32-41D5-B127-0E21D2804B00}"/>
              </a:ext>
            </a:extLst>
          </p:cNvPr>
          <p:cNvSpPr/>
          <p:nvPr/>
        </p:nvSpPr>
        <p:spPr>
          <a:xfrm>
            <a:off x="3527256" y="2299352"/>
            <a:ext cx="1385887" cy="33542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800" dirty="0">
                <a:effectLst/>
                <a:latin typeface="Century Gothic" panose="020B0502020202020204" pitchFamily="34" charset="0"/>
                <a:ea typeface="Calibri" panose="020F0502020204030204" pitchFamily="34" charset="0"/>
                <a:cs typeface="Times New Roman" panose="02020603050405020304" pitchFamily="18" charset="0"/>
              </a:rPr>
              <a:t>Carnivore</a:t>
            </a:r>
            <a:endParaRPr lang="en-GB" dirty="0"/>
          </a:p>
        </p:txBody>
      </p:sp>
      <p:sp>
        <p:nvSpPr>
          <p:cNvPr id="10" name="Rectangle 9">
            <a:extLst>
              <a:ext uri="{FF2B5EF4-FFF2-40B4-BE49-F238E27FC236}">
                <a16:creationId xmlns:a16="http://schemas.microsoft.com/office/drawing/2014/main" id="{7828EC2B-A1C1-4E63-A03A-D203FA8F0968}"/>
              </a:ext>
            </a:extLst>
          </p:cNvPr>
          <p:cNvSpPr/>
          <p:nvPr/>
        </p:nvSpPr>
        <p:spPr>
          <a:xfrm>
            <a:off x="7141415" y="2280920"/>
            <a:ext cx="1302544" cy="33542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800" dirty="0">
                <a:effectLst/>
                <a:latin typeface="Century Gothic" panose="020B0502020202020204" pitchFamily="34" charset="0"/>
                <a:ea typeface="Calibri" panose="020F0502020204030204" pitchFamily="34" charset="0"/>
                <a:cs typeface="Times New Roman" panose="02020603050405020304" pitchFamily="18" charset="0"/>
              </a:rPr>
              <a:t>Herbivore</a:t>
            </a:r>
            <a:endParaRPr lang="en-GB" dirty="0"/>
          </a:p>
        </p:txBody>
      </p:sp>
      <p:sp>
        <p:nvSpPr>
          <p:cNvPr id="14" name="Isosceles Triangle 13">
            <a:extLst>
              <a:ext uri="{FF2B5EF4-FFF2-40B4-BE49-F238E27FC236}">
                <a16:creationId xmlns:a16="http://schemas.microsoft.com/office/drawing/2014/main" id="{8638860B-845A-4D9C-A776-4629FB1BA261}"/>
              </a:ext>
            </a:extLst>
          </p:cNvPr>
          <p:cNvSpPr/>
          <p:nvPr/>
        </p:nvSpPr>
        <p:spPr>
          <a:xfrm rot="10800000">
            <a:off x="5345268" y="4655695"/>
            <a:ext cx="1277572" cy="335421"/>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392" name="Picture 8" descr="271,422 BEST Cartoon Bears IMAGES, STOCK PHOTOS &amp;amp; VECTORS | Adobe Stock">
            <a:extLst>
              <a:ext uri="{FF2B5EF4-FFF2-40B4-BE49-F238E27FC236}">
                <a16:creationId xmlns:a16="http://schemas.microsoft.com/office/drawing/2014/main" id="{B33ACEBF-7A14-421F-B2B9-D5D0116624CF}"/>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444" b="94444" l="9259" r="89815">
                        <a14:foregroundMark x1="38889" y1="9722" x2="38889" y2="9722"/>
                        <a14:foregroundMark x1="31944" y1="94444" x2="31944" y2="94444"/>
                      </a14:backgroundRemoval>
                    </a14:imgEffect>
                  </a14:imgLayer>
                </a14:imgProps>
              </a:ext>
              <a:ext uri="{28A0092B-C50C-407E-A947-70E740481C1C}">
                <a14:useLocalDpi xmlns:a14="http://schemas.microsoft.com/office/drawing/2010/main" val="0"/>
              </a:ext>
            </a:extLst>
          </a:blip>
          <a:srcRect/>
          <a:stretch>
            <a:fillRect/>
          </a:stretch>
        </p:blipFill>
        <p:spPr bwMode="auto">
          <a:xfrm>
            <a:off x="4179310" y="2747706"/>
            <a:ext cx="1956014" cy="3260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5835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39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638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39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 grpId="0" animBg="1"/>
      <p:bldP spid="9" grpId="0" animBg="1"/>
      <p:bldP spid="11" grpId="0"/>
      <p:bldP spid="16" grpId="0"/>
      <p:bldP spid="17" grpId="0"/>
      <p:bldP spid="13" grpId="0" animBg="1"/>
      <p:bldP spid="21" grpId="0" animBg="1"/>
      <p:bldP spid="7"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A7FFCC-3D95-4EE2-BDD4-CED2BEF51758}"/>
              </a:ext>
            </a:extLst>
          </p:cNvPr>
          <p:cNvSpPr/>
          <p:nvPr/>
        </p:nvSpPr>
        <p:spPr>
          <a:xfrm>
            <a:off x="-95250" y="0"/>
            <a:ext cx="12458700" cy="6883994"/>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graphicFrame>
        <p:nvGraphicFramePr>
          <p:cNvPr id="2" name="Table 1"/>
          <p:cNvGraphicFramePr>
            <a:graphicFrameLocks noGrp="1"/>
          </p:cNvGraphicFramePr>
          <p:nvPr>
            <p:extLst>
              <p:ext uri="{D42A27DB-BD31-4B8C-83A1-F6EECF244321}">
                <p14:modId xmlns:p14="http://schemas.microsoft.com/office/powerpoint/2010/main" val="2643769014"/>
              </p:ext>
            </p:extLst>
          </p:nvPr>
        </p:nvGraphicFramePr>
        <p:xfrm>
          <a:off x="1990725" y="0"/>
          <a:ext cx="7522029" cy="6883994"/>
        </p:xfrm>
        <a:graphic>
          <a:graphicData uri="http://schemas.openxmlformats.org/drawingml/2006/table">
            <a:tbl>
              <a:tblPr firstRow="1" firstCol="1" bandRow="1">
                <a:tableStyleId>{E269D01E-BC32-4049-B463-5C60D7B0CCD2}</a:tableStyleId>
              </a:tblPr>
              <a:tblGrid>
                <a:gridCol w="1894114">
                  <a:extLst>
                    <a:ext uri="{9D8B030D-6E8A-4147-A177-3AD203B41FA5}">
                      <a16:colId xmlns:a16="http://schemas.microsoft.com/office/drawing/2014/main" val="20000"/>
                    </a:ext>
                  </a:extLst>
                </a:gridCol>
                <a:gridCol w="5627915">
                  <a:extLst>
                    <a:ext uri="{9D8B030D-6E8A-4147-A177-3AD203B41FA5}">
                      <a16:colId xmlns:a16="http://schemas.microsoft.com/office/drawing/2014/main" val="20001"/>
                    </a:ext>
                  </a:extLst>
                </a:gridCol>
              </a:tblGrid>
              <a:tr h="265998">
                <a:tc>
                  <a:txBody>
                    <a:bodyPr/>
                    <a:lstStyle/>
                    <a:p>
                      <a:pPr algn="ctr">
                        <a:lnSpc>
                          <a:spcPct val="107000"/>
                        </a:lnSpc>
                        <a:spcAft>
                          <a:spcPts val="800"/>
                        </a:spcAft>
                      </a:pPr>
                      <a:r>
                        <a:rPr lang="en-GB" sz="1800" dirty="0">
                          <a:effectLst/>
                        </a:rPr>
                        <a:t>Term</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7570" marR="57570" marT="0" marB="0" anchor="b"/>
                </a:tc>
                <a:tc>
                  <a:txBody>
                    <a:bodyPr/>
                    <a:lstStyle/>
                    <a:p>
                      <a:pPr algn="ctr">
                        <a:lnSpc>
                          <a:spcPct val="107000"/>
                        </a:lnSpc>
                        <a:spcAft>
                          <a:spcPts val="800"/>
                        </a:spcAft>
                      </a:pPr>
                      <a:r>
                        <a:rPr lang="en-GB" sz="1800">
                          <a:effectLst/>
                        </a:rPr>
                        <a:t>Definition</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57570" marR="57570" marT="0" marB="0" anchor="b"/>
                </a:tc>
                <a:extLst>
                  <a:ext uri="{0D108BD9-81ED-4DB2-BD59-A6C34878D82A}">
                    <a16:rowId xmlns:a16="http://schemas.microsoft.com/office/drawing/2014/main" val="10000"/>
                  </a:ext>
                </a:extLst>
              </a:tr>
              <a:tr h="544342">
                <a:tc>
                  <a:txBody>
                    <a:bodyPr/>
                    <a:lstStyle/>
                    <a:p>
                      <a:pPr>
                        <a:lnSpc>
                          <a:spcPct val="107000"/>
                        </a:lnSpc>
                        <a:spcAft>
                          <a:spcPts val="800"/>
                        </a:spcAft>
                      </a:pPr>
                      <a:r>
                        <a:rPr lang="en-GB" sz="1800" dirty="0">
                          <a:effectLst/>
                        </a:rPr>
                        <a:t> Population</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7570" marR="57570" marT="0" marB="0" anchor="b"/>
                </a:tc>
                <a:tc>
                  <a:txBody>
                    <a:bodyPr/>
                    <a:lstStyle/>
                    <a:p>
                      <a:pPr>
                        <a:lnSpc>
                          <a:spcPct val="107000"/>
                        </a:lnSpc>
                        <a:spcAft>
                          <a:spcPts val="800"/>
                        </a:spcAft>
                      </a:pPr>
                      <a:r>
                        <a:rPr lang="en-GB" sz="1800" dirty="0">
                          <a:effectLst/>
                        </a:rPr>
                        <a:t>The total number of organisms of the same species that live in a particular habitat.</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7570" marR="57570" marT="0" marB="0" anchor="b"/>
                </a:tc>
                <a:extLst>
                  <a:ext uri="{0D108BD9-81ED-4DB2-BD59-A6C34878D82A}">
                    <a16:rowId xmlns:a16="http://schemas.microsoft.com/office/drawing/2014/main" val="10001"/>
                  </a:ext>
                </a:extLst>
              </a:tr>
              <a:tr h="544342">
                <a:tc>
                  <a:txBody>
                    <a:bodyPr/>
                    <a:lstStyle/>
                    <a:p>
                      <a:pPr>
                        <a:lnSpc>
                          <a:spcPct val="107000"/>
                        </a:lnSpc>
                        <a:spcAft>
                          <a:spcPts val="800"/>
                        </a:spcAft>
                      </a:pPr>
                      <a:r>
                        <a:rPr lang="en-GB" sz="1800" dirty="0">
                          <a:effectLst/>
                        </a:rPr>
                        <a:t> Species</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7570" marR="57570" marT="0" marB="0" anchor="b"/>
                </a:tc>
                <a:tc>
                  <a:txBody>
                    <a:bodyPr/>
                    <a:lstStyle/>
                    <a:p>
                      <a:pPr>
                        <a:lnSpc>
                          <a:spcPct val="107000"/>
                        </a:lnSpc>
                        <a:spcAft>
                          <a:spcPts val="800"/>
                        </a:spcAft>
                      </a:pPr>
                      <a:r>
                        <a:rPr lang="en-GB" sz="1800">
                          <a:effectLst/>
                        </a:rPr>
                        <a:t>A group of organisms that can interbreed to produce fertile offspring.</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57570" marR="57570" marT="0" marB="0" anchor="b"/>
                </a:tc>
                <a:extLst>
                  <a:ext uri="{0D108BD9-81ED-4DB2-BD59-A6C34878D82A}">
                    <a16:rowId xmlns:a16="http://schemas.microsoft.com/office/drawing/2014/main" val="10002"/>
                  </a:ext>
                </a:extLst>
              </a:tr>
              <a:tr h="544342">
                <a:tc>
                  <a:txBody>
                    <a:bodyPr/>
                    <a:lstStyle/>
                    <a:p>
                      <a:pPr>
                        <a:lnSpc>
                          <a:spcPct val="107000"/>
                        </a:lnSpc>
                        <a:spcAft>
                          <a:spcPts val="800"/>
                        </a:spcAft>
                      </a:pPr>
                      <a:r>
                        <a:rPr lang="en-GB" sz="1800" dirty="0">
                          <a:effectLst/>
                        </a:rPr>
                        <a:t> Producers</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7570" marR="57570" marT="0" marB="0" anchor="b"/>
                </a:tc>
                <a:tc>
                  <a:txBody>
                    <a:bodyPr/>
                    <a:lstStyle/>
                    <a:p>
                      <a:pPr>
                        <a:lnSpc>
                          <a:spcPct val="107000"/>
                        </a:lnSpc>
                        <a:spcAft>
                          <a:spcPts val="800"/>
                        </a:spcAft>
                      </a:pPr>
                      <a:r>
                        <a:rPr lang="en-US" sz="1800">
                          <a:effectLst/>
                        </a:rPr>
                        <a:t>Green plants that produce their own food by photosynthesis.</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57570" marR="57570" marT="0" marB="0" anchor="b"/>
                </a:tc>
                <a:extLst>
                  <a:ext uri="{0D108BD9-81ED-4DB2-BD59-A6C34878D82A}">
                    <a16:rowId xmlns:a16="http://schemas.microsoft.com/office/drawing/2014/main" val="10003"/>
                  </a:ext>
                </a:extLst>
              </a:tr>
              <a:tr h="544342">
                <a:tc>
                  <a:txBody>
                    <a:bodyPr/>
                    <a:lstStyle/>
                    <a:p>
                      <a:pPr>
                        <a:lnSpc>
                          <a:spcPct val="107000"/>
                        </a:lnSpc>
                        <a:spcAft>
                          <a:spcPts val="800"/>
                        </a:spcAft>
                      </a:pPr>
                      <a:r>
                        <a:rPr lang="en-GB" sz="1800" dirty="0">
                          <a:effectLst/>
                        </a:rPr>
                        <a:t> Consumer</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7570" marR="57570" marT="0" marB="0" anchor="b"/>
                </a:tc>
                <a:tc>
                  <a:txBody>
                    <a:bodyPr/>
                    <a:lstStyle/>
                    <a:p>
                      <a:pPr>
                        <a:lnSpc>
                          <a:spcPct val="107000"/>
                        </a:lnSpc>
                        <a:spcAft>
                          <a:spcPts val="800"/>
                        </a:spcAft>
                      </a:pPr>
                      <a:r>
                        <a:rPr lang="en-GB" sz="1800">
                          <a:effectLst/>
                        </a:rPr>
                        <a:t>An animal that obtains energy by eating other organisms</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57570" marR="57570" marT="0" marB="0" anchor="b"/>
                </a:tc>
                <a:extLst>
                  <a:ext uri="{0D108BD9-81ED-4DB2-BD59-A6C34878D82A}">
                    <a16:rowId xmlns:a16="http://schemas.microsoft.com/office/drawing/2014/main" val="10004"/>
                  </a:ext>
                </a:extLst>
              </a:tr>
              <a:tr h="489732">
                <a:tc>
                  <a:txBody>
                    <a:bodyPr/>
                    <a:lstStyle/>
                    <a:p>
                      <a:pPr>
                        <a:lnSpc>
                          <a:spcPct val="107000"/>
                        </a:lnSpc>
                        <a:spcAft>
                          <a:spcPts val="800"/>
                        </a:spcAft>
                      </a:pPr>
                      <a:r>
                        <a:rPr lang="en-GB" sz="1800" dirty="0">
                          <a:effectLst/>
                        </a:rPr>
                        <a:t> Herbivore</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7570" marR="57570" marT="0" marB="0" anchor="b"/>
                </a:tc>
                <a:tc>
                  <a:txBody>
                    <a:bodyPr/>
                    <a:lstStyle/>
                    <a:p>
                      <a:pPr>
                        <a:lnSpc>
                          <a:spcPct val="107000"/>
                        </a:lnSpc>
                        <a:spcAft>
                          <a:spcPts val="800"/>
                        </a:spcAft>
                      </a:pPr>
                      <a:r>
                        <a:rPr lang="en-GB" sz="1800">
                          <a:effectLst/>
                        </a:rPr>
                        <a:t>A consumer that eats plants only</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57570" marR="57570" marT="0" marB="0" anchor="b"/>
                </a:tc>
                <a:extLst>
                  <a:ext uri="{0D108BD9-81ED-4DB2-BD59-A6C34878D82A}">
                    <a16:rowId xmlns:a16="http://schemas.microsoft.com/office/drawing/2014/main" val="10005"/>
                  </a:ext>
                </a:extLst>
              </a:tr>
              <a:tr h="489732">
                <a:tc>
                  <a:txBody>
                    <a:bodyPr/>
                    <a:lstStyle/>
                    <a:p>
                      <a:pPr>
                        <a:lnSpc>
                          <a:spcPct val="107000"/>
                        </a:lnSpc>
                        <a:spcAft>
                          <a:spcPts val="800"/>
                        </a:spcAft>
                      </a:pPr>
                      <a:r>
                        <a:rPr lang="en-GB" sz="1800" dirty="0">
                          <a:effectLst/>
                        </a:rPr>
                        <a:t> Carnivore</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7570" marR="57570" marT="0" marB="0" anchor="b"/>
                </a:tc>
                <a:tc>
                  <a:txBody>
                    <a:bodyPr/>
                    <a:lstStyle/>
                    <a:p>
                      <a:pPr>
                        <a:lnSpc>
                          <a:spcPct val="107000"/>
                        </a:lnSpc>
                        <a:spcAft>
                          <a:spcPts val="800"/>
                        </a:spcAft>
                      </a:pPr>
                      <a:r>
                        <a:rPr lang="en-US" sz="1800">
                          <a:effectLst/>
                        </a:rPr>
                        <a:t>A consumer</a:t>
                      </a:r>
                      <a:r>
                        <a:rPr lang="en-GB" sz="1800">
                          <a:effectLst/>
                        </a:rPr>
                        <a:t> that eats other animals only</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57570" marR="57570" marT="0" marB="0" anchor="b"/>
                </a:tc>
                <a:extLst>
                  <a:ext uri="{0D108BD9-81ED-4DB2-BD59-A6C34878D82A}">
                    <a16:rowId xmlns:a16="http://schemas.microsoft.com/office/drawing/2014/main" val="10006"/>
                  </a:ext>
                </a:extLst>
              </a:tr>
              <a:tr h="489732">
                <a:tc>
                  <a:txBody>
                    <a:bodyPr/>
                    <a:lstStyle/>
                    <a:p>
                      <a:pPr>
                        <a:lnSpc>
                          <a:spcPct val="107000"/>
                        </a:lnSpc>
                        <a:spcAft>
                          <a:spcPts val="800"/>
                        </a:spcAft>
                      </a:pPr>
                      <a:r>
                        <a:rPr lang="en-GB" sz="1800" dirty="0">
                          <a:effectLst/>
                        </a:rPr>
                        <a:t> Omnivore</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7570" marR="57570" marT="0" marB="0" anchor="b"/>
                </a:tc>
                <a:tc>
                  <a:txBody>
                    <a:bodyPr/>
                    <a:lstStyle/>
                    <a:p>
                      <a:pPr>
                        <a:lnSpc>
                          <a:spcPct val="107000"/>
                        </a:lnSpc>
                        <a:spcAft>
                          <a:spcPts val="800"/>
                        </a:spcAft>
                      </a:pPr>
                      <a:r>
                        <a:rPr lang="en-US" sz="1800" dirty="0">
                          <a:effectLst/>
                        </a:rPr>
                        <a:t>A consumer that eats both plants and animals</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7570" marR="57570" marT="0" marB="0" anchor="b"/>
                </a:tc>
                <a:extLst>
                  <a:ext uri="{0D108BD9-81ED-4DB2-BD59-A6C34878D82A}">
                    <a16:rowId xmlns:a16="http://schemas.microsoft.com/office/drawing/2014/main" val="10007"/>
                  </a:ext>
                </a:extLst>
              </a:tr>
              <a:tr h="656382">
                <a:tc>
                  <a:txBody>
                    <a:bodyPr/>
                    <a:lstStyle/>
                    <a:p>
                      <a:pPr>
                        <a:lnSpc>
                          <a:spcPct val="107000"/>
                        </a:lnSpc>
                        <a:spcAft>
                          <a:spcPts val="800"/>
                        </a:spcAft>
                      </a:pPr>
                      <a:r>
                        <a:rPr lang="en-US" sz="1800" dirty="0">
                          <a:effectLst/>
                        </a:rPr>
                        <a:t> Biodiversity</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7570" marR="57570" marT="0" marB="0" anchor="b"/>
                </a:tc>
                <a:tc>
                  <a:txBody>
                    <a:bodyPr/>
                    <a:lstStyle/>
                    <a:p>
                      <a:pPr>
                        <a:lnSpc>
                          <a:spcPct val="107000"/>
                        </a:lnSpc>
                        <a:spcAft>
                          <a:spcPts val="800"/>
                        </a:spcAft>
                      </a:pPr>
                      <a:r>
                        <a:rPr lang="en-US" sz="1800" dirty="0">
                          <a:effectLst/>
                        </a:rPr>
                        <a:t>The term used to describe the variety and relative abundance of species present in an ecosystem.</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7570" marR="57570" marT="0" marB="0" anchor="b"/>
                </a:tc>
                <a:extLst>
                  <a:ext uri="{0D108BD9-81ED-4DB2-BD59-A6C34878D82A}">
                    <a16:rowId xmlns:a16="http://schemas.microsoft.com/office/drawing/2014/main" val="10008"/>
                  </a:ext>
                </a:extLst>
              </a:tr>
              <a:tr h="544342">
                <a:tc>
                  <a:txBody>
                    <a:bodyPr/>
                    <a:lstStyle/>
                    <a:p>
                      <a:pPr>
                        <a:lnSpc>
                          <a:spcPct val="107000"/>
                        </a:lnSpc>
                        <a:spcAft>
                          <a:spcPts val="800"/>
                        </a:spcAft>
                      </a:pPr>
                      <a:r>
                        <a:rPr lang="en-US" sz="1800" dirty="0">
                          <a:effectLst/>
                        </a:rPr>
                        <a:t> Predator</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7570" marR="57570" marT="0" marB="0" anchor="b"/>
                </a:tc>
                <a:tc>
                  <a:txBody>
                    <a:bodyPr/>
                    <a:lstStyle/>
                    <a:p>
                      <a:pPr>
                        <a:lnSpc>
                          <a:spcPct val="107000"/>
                        </a:lnSpc>
                        <a:spcAft>
                          <a:spcPts val="800"/>
                        </a:spcAft>
                      </a:pPr>
                      <a:r>
                        <a:rPr lang="en-US" sz="1800" dirty="0">
                          <a:effectLst/>
                        </a:rPr>
                        <a:t>An animal that obtains food by hunting and killing prey organisms</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7570" marR="57570" marT="0" marB="0" anchor="b"/>
                </a:tc>
                <a:extLst>
                  <a:ext uri="{0D108BD9-81ED-4DB2-BD59-A6C34878D82A}">
                    <a16:rowId xmlns:a16="http://schemas.microsoft.com/office/drawing/2014/main" val="10009"/>
                  </a:ext>
                </a:extLst>
              </a:tr>
              <a:tr h="489732">
                <a:tc>
                  <a:txBody>
                    <a:bodyPr/>
                    <a:lstStyle/>
                    <a:p>
                      <a:pPr>
                        <a:lnSpc>
                          <a:spcPct val="107000"/>
                        </a:lnSpc>
                        <a:spcAft>
                          <a:spcPts val="800"/>
                        </a:spcAft>
                      </a:pPr>
                      <a:r>
                        <a:rPr lang="en-US" sz="1800" dirty="0">
                          <a:effectLst/>
                        </a:rPr>
                        <a:t> Prey</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7570" marR="57570" marT="0" marB="0" anchor="b"/>
                </a:tc>
                <a:tc>
                  <a:txBody>
                    <a:bodyPr/>
                    <a:lstStyle/>
                    <a:p>
                      <a:pPr>
                        <a:lnSpc>
                          <a:spcPct val="107000"/>
                        </a:lnSpc>
                        <a:spcAft>
                          <a:spcPts val="800"/>
                        </a:spcAft>
                      </a:pPr>
                      <a:r>
                        <a:rPr lang="en-US" sz="1800" dirty="0">
                          <a:effectLst/>
                        </a:rPr>
                        <a:t>An animal that is hunted and eaten by a predator</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7570" marR="57570" marT="0" marB="0" anchor="b"/>
                </a:tc>
                <a:extLst>
                  <a:ext uri="{0D108BD9-81ED-4DB2-BD59-A6C34878D82A}">
                    <a16:rowId xmlns:a16="http://schemas.microsoft.com/office/drawing/2014/main" val="10010"/>
                  </a:ext>
                </a:extLst>
              </a:tr>
              <a:tr h="544342">
                <a:tc>
                  <a:txBody>
                    <a:bodyPr/>
                    <a:lstStyle/>
                    <a:p>
                      <a:pPr>
                        <a:lnSpc>
                          <a:spcPct val="107000"/>
                        </a:lnSpc>
                        <a:spcAft>
                          <a:spcPts val="800"/>
                        </a:spcAft>
                      </a:pPr>
                      <a:r>
                        <a:rPr lang="en-US" sz="1800" dirty="0">
                          <a:effectLst/>
                        </a:rPr>
                        <a:t> Food chain</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7570" marR="57570" marT="0" marB="0" anchor="b"/>
                </a:tc>
                <a:tc>
                  <a:txBody>
                    <a:bodyPr/>
                    <a:lstStyle/>
                    <a:p>
                      <a:pPr>
                        <a:lnSpc>
                          <a:spcPct val="107000"/>
                        </a:lnSpc>
                        <a:spcAft>
                          <a:spcPts val="800"/>
                        </a:spcAft>
                      </a:pPr>
                      <a:r>
                        <a:rPr lang="en-US" sz="1800">
                          <a:effectLst/>
                        </a:rPr>
                        <a:t>A diagram that represents how energy flows from one organism to another during feeding.</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57570" marR="57570" marT="0" marB="0" anchor="b"/>
                </a:tc>
                <a:extLst>
                  <a:ext uri="{0D108BD9-81ED-4DB2-BD59-A6C34878D82A}">
                    <a16:rowId xmlns:a16="http://schemas.microsoft.com/office/drawing/2014/main" val="10011"/>
                  </a:ext>
                </a:extLst>
              </a:tr>
              <a:tr h="544342">
                <a:tc>
                  <a:txBody>
                    <a:bodyPr/>
                    <a:lstStyle/>
                    <a:p>
                      <a:pPr>
                        <a:lnSpc>
                          <a:spcPct val="107000"/>
                        </a:lnSpc>
                        <a:spcAft>
                          <a:spcPts val="800"/>
                        </a:spcAft>
                      </a:pPr>
                      <a:r>
                        <a:rPr lang="en-US" sz="1800" dirty="0">
                          <a:effectLst/>
                        </a:rPr>
                        <a:t> Food web</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7570" marR="57570" marT="0" marB="0" anchor="b"/>
                </a:tc>
                <a:tc>
                  <a:txBody>
                    <a:bodyPr/>
                    <a:lstStyle/>
                    <a:p>
                      <a:pPr>
                        <a:lnSpc>
                          <a:spcPct val="107000"/>
                        </a:lnSpc>
                        <a:spcAft>
                          <a:spcPts val="800"/>
                        </a:spcAft>
                      </a:pPr>
                      <a:r>
                        <a:rPr lang="en-US" sz="1800" dirty="0">
                          <a:effectLst/>
                        </a:rPr>
                        <a:t>A diagram that shows the feeding relationships between members of a community.</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7570" marR="57570" marT="0" marB="0" anchor="b"/>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8800530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E43A5D-5F5C-4C03-9E12-697C3A4C341D}"/>
              </a:ext>
            </a:extLst>
          </p:cNvPr>
          <p:cNvSpPr>
            <a:spLocks noGrp="1"/>
          </p:cNvSpPr>
          <p:nvPr>
            <p:ph idx="1"/>
          </p:nvPr>
        </p:nvSpPr>
        <p:spPr>
          <a:xfrm>
            <a:off x="80279" y="1376505"/>
            <a:ext cx="7779309" cy="5695405"/>
          </a:xfrm>
        </p:spPr>
        <p:txBody>
          <a:bodyPr>
            <a:normAutofit/>
          </a:bodyPr>
          <a:lstStyle/>
          <a:p>
            <a:pPr marL="114300" indent="0">
              <a:buFont typeface="Wingdings 2" panose="05020102010507070707" pitchFamily="18" charset="2"/>
              <a:buNone/>
            </a:pPr>
            <a:endParaRPr lang="en-GB" altLang="en-US" sz="700" dirty="0">
              <a:latin typeface="Century Gothic" panose="020B0502020202020204" pitchFamily="34" charset="0"/>
            </a:endParaRPr>
          </a:p>
          <a:p>
            <a:pPr marL="114300" indent="0">
              <a:buFont typeface="Wingdings 2" panose="05020102010507070707" pitchFamily="18" charset="2"/>
              <a:buNone/>
            </a:pPr>
            <a:r>
              <a:rPr lang="en-GB" altLang="en-US" sz="2400" dirty="0">
                <a:latin typeface="Century Gothic" panose="020B0502020202020204" pitchFamily="34" charset="0"/>
              </a:rPr>
              <a:t>This is related to:</a:t>
            </a:r>
          </a:p>
          <a:p>
            <a:pPr marL="114300" indent="0"/>
            <a:endParaRPr lang="en-GB" altLang="en-US" sz="700" dirty="0">
              <a:latin typeface="Century Gothic" panose="020B0502020202020204" pitchFamily="34" charset="0"/>
            </a:endParaRPr>
          </a:p>
          <a:p>
            <a:pPr marL="571500" indent="-457200"/>
            <a:r>
              <a:rPr lang="en-GB" altLang="en-US" sz="2400" dirty="0">
                <a:latin typeface="Century Gothic" panose="020B0502020202020204" pitchFamily="34" charset="0"/>
              </a:rPr>
              <a:t>Where it lives, its </a:t>
            </a:r>
            <a:r>
              <a:rPr lang="en-GB" altLang="en-US" sz="2400" b="1" dirty="0">
                <a:latin typeface="Century Gothic" panose="020B0502020202020204" pitchFamily="34" charset="0"/>
              </a:rPr>
              <a:t>habitat</a:t>
            </a:r>
            <a:r>
              <a:rPr lang="en-GB" altLang="en-US" sz="2400" dirty="0">
                <a:latin typeface="Century Gothic" panose="020B0502020202020204" pitchFamily="34" charset="0"/>
              </a:rPr>
              <a:t> </a:t>
            </a:r>
            <a:r>
              <a:rPr lang="en-GB" altLang="en-US" sz="2400" dirty="0" err="1">
                <a:latin typeface="Century Gothic" panose="020B0502020202020204" pitchFamily="34" charset="0"/>
              </a:rPr>
              <a:t>eg.</a:t>
            </a:r>
            <a:r>
              <a:rPr lang="en-GB" altLang="en-US" sz="2400" dirty="0">
                <a:latin typeface="Century Gothic" panose="020B0502020202020204" pitchFamily="34" charset="0"/>
              </a:rPr>
              <a:t> soil</a:t>
            </a:r>
          </a:p>
          <a:p>
            <a:pPr marL="114300" indent="0"/>
            <a:endParaRPr lang="en-GB" altLang="en-US" sz="700" dirty="0">
              <a:latin typeface="Century Gothic" panose="020B0502020202020204" pitchFamily="34" charset="0"/>
            </a:endParaRPr>
          </a:p>
          <a:p>
            <a:pPr marL="571500" indent="-457200"/>
            <a:r>
              <a:rPr lang="en-GB" altLang="en-US" sz="2400" dirty="0">
                <a:latin typeface="Century Gothic" panose="020B0502020202020204" pitchFamily="34" charset="0"/>
              </a:rPr>
              <a:t>Its </a:t>
            </a:r>
            <a:r>
              <a:rPr lang="en-GB" altLang="en-US" sz="2400" b="1" dirty="0">
                <a:latin typeface="Century Gothic" panose="020B0502020202020204" pitchFamily="34" charset="0"/>
              </a:rPr>
              <a:t>feeding level </a:t>
            </a:r>
            <a:r>
              <a:rPr lang="en-GB" altLang="en-US" sz="2400" dirty="0">
                <a:latin typeface="Century Gothic" panose="020B0502020202020204" pitchFamily="34" charset="0"/>
              </a:rPr>
              <a:t>and </a:t>
            </a:r>
            <a:r>
              <a:rPr lang="en-GB" altLang="en-US" sz="2400" b="1" dirty="0">
                <a:latin typeface="Century Gothic" panose="020B0502020202020204" pitchFamily="34" charset="0"/>
              </a:rPr>
              <a:t>mode of life </a:t>
            </a:r>
            <a:r>
              <a:rPr lang="en-GB" altLang="en-US" sz="2400" dirty="0" err="1">
                <a:latin typeface="Century Gothic" panose="020B0502020202020204" pitchFamily="34" charset="0"/>
              </a:rPr>
              <a:t>eg.</a:t>
            </a:r>
            <a:r>
              <a:rPr lang="en-GB" altLang="en-US" sz="2400" dirty="0">
                <a:latin typeface="Century Gothic" panose="020B0502020202020204" pitchFamily="34" charset="0"/>
              </a:rPr>
              <a:t> consumer, predator</a:t>
            </a:r>
          </a:p>
          <a:p>
            <a:pPr marL="114300" indent="0"/>
            <a:endParaRPr lang="en-GB" altLang="en-US" sz="600" dirty="0">
              <a:latin typeface="Century Gothic" panose="020B0502020202020204" pitchFamily="34" charset="0"/>
            </a:endParaRPr>
          </a:p>
          <a:p>
            <a:pPr marL="571500" indent="-457200"/>
            <a:r>
              <a:rPr lang="en-GB" altLang="en-US" sz="2400" dirty="0">
                <a:latin typeface="Century Gothic" panose="020B0502020202020204" pitchFamily="34" charset="0"/>
              </a:rPr>
              <a:t>How it </a:t>
            </a:r>
            <a:r>
              <a:rPr lang="en-GB" altLang="en-US" sz="2400" b="1" dirty="0">
                <a:latin typeface="Century Gothic" panose="020B0502020202020204" pitchFamily="34" charset="0"/>
              </a:rPr>
              <a:t>interacts</a:t>
            </a:r>
            <a:r>
              <a:rPr lang="en-GB" altLang="en-US" sz="2400" dirty="0">
                <a:latin typeface="Century Gothic" panose="020B0502020202020204" pitchFamily="34" charset="0"/>
              </a:rPr>
              <a:t> with other organisms in the ecosystem, such as predators and competitors</a:t>
            </a:r>
          </a:p>
          <a:p>
            <a:pPr marL="285750" indent="-171450"/>
            <a:endParaRPr lang="en-GB" altLang="en-US" sz="700" dirty="0">
              <a:latin typeface="Century Gothic" panose="020B0502020202020204" pitchFamily="34" charset="0"/>
            </a:endParaRPr>
          </a:p>
          <a:p>
            <a:pPr marL="571500" indent="-457200"/>
            <a:r>
              <a:rPr lang="en-GB" altLang="en-US" sz="2400" dirty="0">
                <a:latin typeface="Century Gothic" panose="020B0502020202020204" pitchFamily="34" charset="0"/>
              </a:rPr>
              <a:t>A niche</a:t>
            </a:r>
            <a:r>
              <a:rPr lang="en-GB" altLang="en-US" sz="2400" b="1" dirty="0">
                <a:latin typeface="Century Gothic" panose="020B0502020202020204" pitchFamily="34" charset="0"/>
              </a:rPr>
              <a:t> </a:t>
            </a:r>
            <a:r>
              <a:rPr lang="en-GB" altLang="en-US" sz="2400" dirty="0">
                <a:latin typeface="Century Gothic" panose="020B0502020202020204" pitchFamily="34" charset="0"/>
              </a:rPr>
              <a:t>also includes how an organism makes use of the </a:t>
            </a:r>
            <a:r>
              <a:rPr lang="en-GB" altLang="en-US" sz="2400" b="1" dirty="0">
                <a:latin typeface="Century Gothic" panose="020B0502020202020204" pitchFamily="34" charset="0"/>
              </a:rPr>
              <a:t>resources </a:t>
            </a:r>
            <a:r>
              <a:rPr lang="en-GB" altLang="en-US" sz="2400" dirty="0">
                <a:latin typeface="Century Gothic" panose="020B0502020202020204" pitchFamily="34" charset="0"/>
              </a:rPr>
              <a:t>in an ecosystem such as </a:t>
            </a:r>
            <a:r>
              <a:rPr lang="en-GB" altLang="en-US" sz="2400" b="1" dirty="0">
                <a:latin typeface="Century Gothic" panose="020B0502020202020204" pitchFamily="34" charset="0"/>
              </a:rPr>
              <a:t>light</a:t>
            </a:r>
            <a:r>
              <a:rPr lang="en-GB" altLang="en-US" sz="2400" dirty="0">
                <a:latin typeface="Century Gothic" panose="020B0502020202020204" pitchFamily="34" charset="0"/>
              </a:rPr>
              <a:t>, </a:t>
            </a:r>
            <a:r>
              <a:rPr lang="en-GB" altLang="en-US" sz="2400" b="1" dirty="0">
                <a:latin typeface="Century Gothic" panose="020B0502020202020204" pitchFamily="34" charset="0"/>
              </a:rPr>
              <a:t>temperature</a:t>
            </a:r>
            <a:r>
              <a:rPr lang="en-GB" altLang="en-US" sz="2400" dirty="0">
                <a:latin typeface="Century Gothic" panose="020B0502020202020204" pitchFamily="34" charset="0"/>
              </a:rPr>
              <a:t> and </a:t>
            </a:r>
            <a:r>
              <a:rPr lang="en-GB" altLang="en-US" sz="2400" b="1" dirty="0">
                <a:latin typeface="Century Gothic" panose="020B0502020202020204" pitchFamily="34" charset="0"/>
              </a:rPr>
              <a:t>nutrients, </a:t>
            </a:r>
            <a:r>
              <a:rPr lang="en-GB" altLang="en-US" sz="2400" dirty="0">
                <a:latin typeface="Century Gothic" panose="020B0502020202020204" pitchFamily="34" charset="0"/>
              </a:rPr>
              <a:t>and the </a:t>
            </a:r>
            <a:r>
              <a:rPr lang="en-GB" altLang="en-US" sz="2400" b="1" dirty="0">
                <a:latin typeface="Century Gothic" panose="020B0502020202020204" pitchFamily="34" charset="0"/>
              </a:rPr>
              <a:t>conditions </a:t>
            </a:r>
            <a:r>
              <a:rPr lang="en-GB" altLang="en-US" sz="2400" dirty="0">
                <a:latin typeface="Century Gothic" panose="020B0502020202020204" pitchFamily="34" charset="0"/>
              </a:rPr>
              <a:t>it can tolerate</a:t>
            </a:r>
          </a:p>
          <a:p>
            <a:pPr marL="114300" indent="0">
              <a:buNone/>
            </a:pPr>
            <a:endParaRPr lang="en-GB" altLang="en-US" sz="2000" dirty="0">
              <a:latin typeface="Century Gothic" panose="020B0502020202020204" pitchFamily="34" charset="0"/>
            </a:endParaRPr>
          </a:p>
          <a:p>
            <a:endParaRPr lang="en-GB" sz="2000" dirty="0">
              <a:latin typeface="Century Gothic" panose="020B0502020202020204" pitchFamily="34" charset="0"/>
            </a:endParaRPr>
          </a:p>
        </p:txBody>
      </p:sp>
      <p:sp>
        <p:nvSpPr>
          <p:cNvPr id="9" name="Rectangle 8">
            <a:extLst>
              <a:ext uri="{FF2B5EF4-FFF2-40B4-BE49-F238E27FC236}">
                <a16:creationId xmlns:a16="http://schemas.microsoft.com/office/drawing/2014/main" id="{F8BE2878-2A49-4ECD-B802-35DFEA417AAF}"/>
              </a:ext>
            </a:extLst>
          </p:cNvPr>
          <p:cNvSpPr/>
          <p:nvPr/>
        </p:nvSpPr>
        <p:spPr>
          <a:xfrm>
            <a:off x="414105" y="165799"/>
            <a:ext cx="1936749" cy="830997"/>
          </a:xfrm>
          <a:prstGeom prst="rect">
            <a:avLst/>
          </a:prstGeom>
          <a:noFill/>
        </p:spPr>
        <p:txBody>
          <a:bodyPr wrap="none" lIns="91440" tIns="45720" rIns="91440" bIns="45720">
            <a:spAutoFit/>
          </a:bodyPr>
          <a:lstStyle/>
          <a:p>
            <a:pPr algn="ctr"/>
            <a:r>
              <a:rPr lang="en-GB" sz="4800" u="sng" dirty="0">
                <a:ln w="12700">
                  <a:noFill/>
                  <a:prstDash val="solid"/>
                </a:ln>
                <a:solidFill>
                  <a:schemeClr val="accent4">
                    <a:lumMod val="75000"/>
                  </a:schemeClr>
                </a:solidFill>
                <a:latin typeface="Century Gothic" panose="020B0502020202020204" pitchFamily="34" charset="0"/>
              </a:rPr>
              <a:t>Niche</a:t>
            </a:r>
            <a:endParaRPr lang="en-GB" sz="4800" u="sng" cap="none" spc="0" dirty="0">
              <a:ln w="12700">
                <a:noFill/>
                <a:prstDash val="solid"/>
              </a:ln>
              <a:solidFill>
                <a:schemeClr val="accent4">
                  <a:lumMod val="75000"/>
                </a:schemeClr>
              </a:solidFill>
              <a:latin typeface="Century Gothic" panose="020B0502020202020204" pitchFamily="34" charset="0"/>
            </a:endParaRPr>
          </a:p>
        </p:txBody>
      </p:sp>
      <p:sp>
        <p:nvSpPr>
          <p:cNvPr id="10" name="TextBox 9">
            <a:extLst>
              <a:ext uri="{FF2B5EF4-FFF2-40B4-BE49-F238E27FC236}">
                <a16:creationId xmlns:a16="http://schemas.microsoft.com/office/drawing/2014/main" id="{EFFFB728-9EF6-4547-864D-9E94AD174859}"/>
              </a:ext>
            </a:extLst>
          </p:cNvPr>
          <p:cNvSpPr txBox="1"/>
          <p:nvPr/>
        </p:nvSpPr>
        <p:spPr>
          <a:xfrm>
            <a:off x="2539014" y="150828"/>
            <a:ext cx="6897950" cy="1077218"/>
          </a:xfrm>
          <a:prstGeom prst="rect">
            <a:avLst/>
          </a:prstGeom>
          <a:solidFill>
            <a:schemeClr val="accent5">
              <a:lumMod val="60000"/>
              <a:lumOff val="40000"/>
            </a:schemeClr>
          </a:solidFill>
        </p:spPr>
        <p:txBody>
          <a:bodyPr wrap="square">
            <a:spAutoFit/>
          </a:bodyPr>
          <a:lstStyle/>
          <a:p>
            <a:pPr marL="114300" indent="0">
              <a:buFont typeface="Wingdings 2" panose="05020102010507070707" pitchFamily="18" charset="2"/>
              <a:buNone/>
            </a:pPr>
            <a:r>
              <a:rPr lang="en-GB" altLang="en-US" sz="2800" dirty="0">
                <a:latin typeface="Century Gothic" panose="020B0502020202020204" pitchFamily="34" charset="0"/>
              </a:rPr>
              <a:t>A </a:t>
            </a:r>
            <a:r>
              <a:rPr lang="en-GB" altLang="en-US" sz="2800" b="1" dirty="0">
                <a:latin typeface="Century Gothic" panose="020B0502020202020204" pitchFamily="34" charset="0"/>
              </a:rPr>
              <a:t>niche</a:t>
            </a:r>
            <a:r>
              <a:rPr lang="en-GB" altLang="en-US" sz="2800" dirty="0">
                <a:latin typeface="Century Gothic" panose="020B0502020202020204" pitchFamily="34" charset="0"/>
              </a:rPr>
              <a:t> is the </a:t>
            </a:r>
            <a:r>
              <a:rPr lang="en-GB" altLang="en-US" sz="2800" b="1" dirty="0">
                <a:latin typeface="Century Gothic" panose="020B0502020202020204" pitchFamily="34" charset="0"/>
              </a:rPr>
              <a:t>role</a:t>
            </a:r>
            <a:r>
              <a:rPr lang="en-GB" altLang="en-US" sz="2800" dirty="0">
                <a:latin typeface="Century Gothic" panose="020B0502020202020204" pitchFamily="34" charset="0"/>
              </a:rPr>
              <a:t> an organism plays within the </a:t>
            </a:r>
            <a:r>
              <a:rPr lang="en-GB" altLang="en-US" sz="2800" b="1" dirty="0">
                <a:latin typeface="Century Gothic" panose="020B0502020202020204" pitchFamily="34" charset="0"/>
              </a:rPr>
              <a:t>community.</a:t>
            </a:r>
          </a:p>
          <a:p>
            <a:pPr marL="114300" indent="0">
              <a:buFont typeface="Wingdings 2" panose="05020102010507070707" pitchFamily="18" charset="2"/>
              <a:buNone/>
            </a:pPr>
            <a:endParaRPr lang="en-GB" altLang="en-US" sz="800" dirty="0">
              <a:latin typeface="Century Gothic" panose="020B0502020202020204" pitchFamily="34" charset="0"/>
            </a:endParaRPr>
          </a:p>
        </p:txBody>
      </p:sp>
      <p:pic>
        <p:nvPicPr>
          <p:cNvPr id="1026" name="Picture 2" descr="The Importance of Garden Worms | Kellogg Garden Organics™">
            <a:extLst>
              <a:ext uri="{FF2B5EF4-FFF2-40B4-BE49-F238E27FC236}">
                <a16:creationId xmlns:a16="http://schemas.microsoft.com/office/drawing/2014/main" id="{6EF64D66-916A-4DD9-AA91-D5FBCDF1A7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0910" y="1376505"/>
            <a:ext cx="3889655" cy="25911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irds and Worms Simulation Website">
            <a:extLst>
              <a:ext uri="{FF2B5EF4-FFF2-40B4-BE49-F238E27FC236}">
                <a16:creationId xmlns:a16="http://schemas.microsoft.com/office/drawing/2014/main" id="{27324C9C-9AB2-4375-95B7-E01ECD4739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0110" y="4116068"/>
            <a:ext cx="3890455" cy="2591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2684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arth Ecosystem Stock Illustrations – 15,739 Earth Ecosystem Stock  Illustrations, Vectors &amp;amp; Clipart - Dreamstime">
            <a:extLst>
              <a:ext uri="{FF2B5EF4-FFF2-40B4-BE49-F238E27FC236}">
                <a16:creationId xmlns:a16="http://schemas.microsoft.com/office/drawing/2014/main" id="{3CD54C50-E1EA-4A36-9546-12E8C5EC3BCC}"/>
              </a:ext>
            </a:extLst>
          </p:cNvPr>
          <p:cNvPicPr>
            <a:picLocks noChangeAspect="1" noChangeArrowheads="1"/>
          </p:cNvPicPr>
          <p:nvPr/>
        </p:nvPicPr>
        <p:blipFill>
          <a:blip r:embed="rId2">
            <a:alphaModFix amt="62000"/>
            <a:extLst>
              <a:ext uri="{28A0092B-C50C-407E-A947-70E740481C1C}">
                <a14:useLocalDpi xmlns:a14="http://schemas.microsoft.com/office/drawing/2010/main" val="0"/>
              </a:ext>
            </a:extLst>
          </a:blip>
          <a:srcRect/>
          <a:stretch>
            <a:fillRect/>
          </a:stretch>
        </p:blipFill>
        <p:spPr bwMode="auto">
          <a:xfrm>
            <a:off x="4784992" y="43180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9405B94-81AE-4F5E-8145-EAF6F2CDE1D8}"/>
              </a:ext>
            </a:extLst>
          </p:cNvPr>
          <p:cNvSpPr/>
          <p:nvPr/>
        </p:nvSpPr>
        <p:spPr>
          <a:xfrm>
            <a:off x="0" y="382059"/>
            <a:ext cx="4570482" cy="830997"/>
          </a:xfrm>
          <a:prstGeom prst="rect">
            <a:avLst/>
          </a:prstGeom>
          <a:solidFill>
            <a:schemeClr val="accent5">
              <a:lumMod val="75000"/>
            </a:schemeClr>
          </a:solidFill>
        </p:spPr>
        <p:txBody>
          <a:bodyPr wrap="none" lIns="91440" tIns="45720" rIns="91440" bIns="45720">
            <a:spAutoFit/>
          </a:bodyPr>
          <a:lstStyle/>
          <a:p>
            <a:pPr algn="ctr"/>
            <a:r>
              <a:rPr lang="en-US" sz="4800" cap="none" spc="0" dirty="0">
                <a:ln w="12700">
                  <a:noFill/>
                  <a:prstDash val="solid"/>
                </a:ln>
                <a:solidFill>
                  <a:schemeClr val="accent4">
                    <a:lumMod val="40000"/>
                    <a:lumOff val="60000"/>
                  </a:schemeClr>
                </a:solidFill>
                <a:latin typeface="Century Gothic" panose="020B0502020202020204" pitchFamily="34" charset="0"/>
              </a:rPr>
              <a:t>3.1 </a:t>
            </a:r>
            <a:r>
              <a:rPr lang="en-US" sz="4800" dirty="0">
                <a:ln w="12700">
                  <a:noFill/>
                  <a:prstDash val="solid"/>
                </a:ln>
                <a:solidFill>
                  <a:schemeClr val="accent4">
                    <a:lumMod val="40000"/>
                    <a:lumOff val="60000"/>
                  </a:schemeClr>
                </a:solidFill>
                <a:latin typeface="Century Gothic" panose="020B0502020202020204" pitchFamily="34" charset="0"/>
              </a:rPr>
              <a:t>E</a:t>
            </a:r>
            <a:r>
              <a:rPr lang="en-US" sz="4800" cap="none" spc="0" dirty="0">
                <a:ln w="12700">
                  <a:noFill/>
                  <a:prstDash val="solid"/>
                </a:ln>
                <a:solidFill>
                  <a:schemeClr val="accent4">
                    <a:lumMod val="40000"/>
                    <a:lumOff val="60000"/>
                  </a:schemeClr>
                </a:solidFill>
                <a:latin typeface="Century Gothic" panose="020B0502020202020204" pitchFamily="34" charset="0"/>
              </a:rPr>
              <a:t>cosystems</a:t>
            </a:r>
            <a:endParaRPr lang="en-GB" sz="4800" cap="none" spc="0" dirty="0">
              <a:ln w="12700">
                <a:noFill/>
                <a:prstDash val="solid"/>
              </a:ln>
              <a:solidFill>
                <a:schemeClr val="accent4">
                  <a:lumMod val="40000"/>
                  <a:lumOff val="60000"/>
                </a:schemeClr>
              </a:solidFill>
              <a:latin typeface="Century Gothic" panose="020B0502020202020204" pitchFamily="34" charset="0"/>
            </a:endParaRPr>
          </a:p>
        </p:txBody>
      </p:sp>
      <p:pic>
        <p:nvPicPr>
          <p:cNvPr id="6" name="Picture 5">
            <a:extLst>
              <a:ext uri="{FF2B5EF4-FFF2-40B4-BE49-F238E27FC236}">
                <a16:creationId xmlns:a16="http://schemas.microsoft.com/office/drawing/2014/main" id="{C00A9DA4-8334-4827-8370-1A5CA517EC65}"/>
              </a:ext>
            </a:extLst>
          </p:cNvPr>
          <p:cNvPicPr>
            <a:picLocks noChangeAspect="1"/>
          </p:cNvPicPr>
          <p:nvPr/>
        </p:nvPicPr>
        <p:blipFill>
          <a:blip r:embed="rId3"/>
          <a:stretch>
            <a:fillRect/>
          </a:stretch>
        </p:blipFill>
        <p:spPr>
          <a:xfrm>
            <a:off x="337106" y="1426823"/>
            <a:ext cx="3896269" cy="4867954"/>
          </a:xfrm>
          <a:prstGeom prst="rect">
            <a:avLst/>
          </a:prstGeom>
        </p:spPr>
      </p:pic>
      <p:pic>
        <p:nvPicPr>
          <p:cNvPr id="8" name="Picture 7">
            <a:extLst>
              <a:ext uri="{FF2B5EF4-FFF2-40B4-BE49-F238E27FC236}">
                <a16:creationId xmlns:a16="http://schemas.microsoft.com/office/drawing/2014/main" id="{A4041979-0D46-427E-B489-4470A0EA4FF4}"/>
              </a:ext>
            </a:extLst>
          </p:cNvPr>
          <p:cNvPicPr>
            <a:picLocks noChangeAspect="1"/>
          </p:cNvPicPr>
          <p:nvPr/>
        </p:nvPicPr>
        <p:blipFill>
          <a:blip r:embed="rId4">
            <a:alphaModFix amt="83000"/>
          </a:blip>
          <a:stretch>
            <a:fillRect/>
          </a:stretch>
        </p:blipFill>
        <p:spPr>
          <a:xfrm>
            <a:off x="4384408" y="1525266"/>
            <a:ext cx="3829584" cy="2076740"/>
          </a:xfrm>
          <a:prstGeom prst="rect">
            <a:avLst/>
          </a:prstGeom>
        </p:spPr>
      </p:pic>
      <p:pic>
        <p:nvPicPr>
          <p:cNvPr id="10" name="Picture 9">
            <a:extLst>
              <a:ext uri="{FF2B5EF4-FFF2-40B4-BE49-F238E27FC236}">
                <a16:creationId xmlns:a16="http://schemas.microsoft.com/office/drawing/2014/main" id="{6807432E-42EF-4839-AF40-83C6C9172725}"/>
              </a:ext>
            </a:extLst>
          </p:cNvPr>
          <p:cNvPicPr>
            <a:picLocks noChangeAspect="1"/>
          </p:cNvPicPr>
          <p:nvPr/>
        </p:nvPicPr>
        <p:blipFill>
          <a:blip r:embed="rId5">
            <a:alphaModFix amt="79000"/>
          </a:blip>
          <a:stretch>
            <a:fillRect/>
          </a:stretch>
        </p:blipFill>
        <p:spPr>
          <a:xfrm>
            <a:off x="4570482" y="3680821"/>
            <a:ext cx="3277057" cy="466790"/>
          </a:xfrm>
          <a:prstGeom prst="rect">
            <a:avLst/>
          </a:prstGeom>
        </p:spPr>
      </p:pic>
    </p:spTree>
    <p:extLst>
      <p:ext uri="{BB962C8B-B14F-4D97-AF65-F5344CB8AC3E}">
        <p14:creationId xmlns:p14="http://schemas.microsoft.com/office/powerpoint/2010/main" val="2468298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82087" y="444995"/>
            <a:ext cx="3049386" cy="758824"/>
          </a:xfrm>
          <a:prstGeom prst="rect">
            <a:avLst/>
          </a:prstGeom>
          <a:solidFill>
            <a:schemeClr val="accent5">
              <a:lumMod val="60000"/>
              <a:lumOff val="40000"/>
              <a:alpha val="84000"/>
            </a:schemeClr>
          </a:solidFill>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GB" sz="4400" dirty="0">
                <a:solidFill>
                  <a:schemeClr val="bg1"/>
                </a:solidFill>
                <a:latin typeface="Century Gothic" panose="020B0502020202020204" pitchFamily="34" charset="0"/>
              </a:rPr>
              <a:t>Example</a:t>
            </a:r>
          </a:p>
        </p:txBody>
      </p:sp>
      <p:pic>
        <p:nvPicPr>
          <p:cNvPr id="88066" name="Picture 2" descr="Image result for niche red fox"/>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Lst>
          </a:blip>
          <a:srcRect l="3056" t="23542" r="5694" b="21088"/>
          <a:stretch>
            <a:fillRect/>
          </a:stretch>
        </p:blipFill>
        <p:spPr bwMode="auto">
          <a:xfrm>
            <a:off x="2122996" y="1271449"/>
            <a:ext cx="8343900" cy="3797300"/>
          </a:xfrm>
          <a:prstGeom prst="rect">
            <a:avLst/>
          </a:prstGeom>
          <a:noFill/>
        </p:spPr>
      </p:pic>
      <p:pic>
        <p:nvPicPr>
          <p:cNvPr id="88068" name="Picture 4" descr="Image result for niche red fox"/>
          <p:cNvPicPr>
            <a:picLocks noChangeAspect="1" noChangeArrowheads="1"/>
          </p:cNvPicPr>
          <p:nvPr/>
        </p:nvPicPr>
        <p:blipFill>
          <a:blip r:embed="rId4" cstate="print"/>
          <a:srcRect/>
          <a:stretch>
            <a:fillRect/>
          </a:stretch>
        </p:blipFill>
        <p:spPr bwMode="auto">
          <a:xfrm>
            <a:off x="7714819" y="2165533"/>
            <a:ext cx="2920999" cy="4392479"/>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Text Box 4"/>
          <p:cNvSpPr txBox="1">
            <a:spLocks noChangeArrowheads="1"/>
          </p:cNvSpPr>
          <p:nvPr/>
        </p:nvSpPr>
        <p:spPr bwMode="auto">
          <a:xfrm>
            <a:off x="6712559" y="921741"/>
            <a:ext cx="4739635" cy="584775"/>
          </a:xfrm>
          <a:prstGeom prst="rect">
            <a:avLst/>
          </a:prstGeom>
          <a:solidFill>
            <a:schemeClr val="accent5">
              <a:lumMod val="60000"/>
              <a:lumOff val="40000"/>
            </a:schemeClr>
          </a:solidFill>
          <a:ln w="9525">
            <a:noFill/>
            <a:miter lim="800000"/>
            <a:headEnd/>
            <a:tailEnd/>
          </a:ln>
        </p:spPr>
        <p:txBody>
          <a:bodyPr wrap="square">
            <a:spAutoFit/>
          </a:bodyPr>
          <a:lstStyle/>
          <a:p>
            <a:pPr>
              <a:spcBef>
                <a:spcPct val="50000"/>
              </a:spcBef>
            </a:pPr>
            <a:r>
              <a:rPr lang="en-GB" sz="3200" dirty="0">
                <a:latin typeface="Century Gothic" panose="020B0502020202020204" pitchFamily="34" charset="0"/>
              </a:rPr>
              <a:t>Animals compete for: </a:t>
            </a:r>
          </a:p>
        </p:txBody>
      </p:sp>
      <p:sp>
        <p:nvSpPr>
          <p:cNvPr id="25605" name="Text Box 5"/>
          <p:cNvSpPr txBox="1">
            <a:spLocks noChangeArrowheads="1"/>
          </p:cNvSpPr>
          <p:nvPr/>
        </p:nvSpPr>
        <p:spPr bwMode="auto">
          <a:xfrm>
            <a:off x="6712559" y="1559205"/>
            <a:ext cx="4248472" cy="523220"/>
          </a:xfrm>
          <a:prstGeom prst="rect">
            <a:avLst/>
          </a:prstGeom>
          <a:solidFill>
            <a:schemeClr val="bg1"/>
          </a:solidFill>
          <a:ln w="9525">
            <a:noFill/>
            <a:miter lim="800000"/>
            <a:headEnd/>
            <a:tailEnd/>
          </a:ln>
        </p:spPr>
        <p:txBody>
          <a:bodyPr wrap="square">
            <a:spAutoFit/>
          </a:bodyPr>
          <a:lstStyle/>
          <a:p>
            <a:pPr>
              <a:spcBef>
                <a:spcPct val="50000"/>
              </a:spcBef>
            </a:pPr>
            <a:r>
              <a:rPr lang="en-GB" sz="2800" dirty="0">
                <a:latin typeface="Century Gothic" panose="020B0502020202020204" pitchFamily="34" charset="0"/>
              </a:rPr>
              <a:t>Food and water</a:t>
            </a:r>
          </a:p>
        </p:txBody>
      </p:sp>
      <p:sp>
        <p:nvSpPr>
          <p:cNvPr id="25606" name="Text Box 6"/>
          <p:cNvSpPr txBox="1">
            <a:spLocks noChangeArrowheads="1"/>
          </p:cNvSpPr>
          <p:nvPr/>
        </p:nvSpPr>
        <p:spPr bwMode="auto">
          <a:xfrm>
            <a:off x="6712559" y="2203700"/>
            <a:ext cx="4248472" cy="523220"/>
          </a:xfrm>
          <a:prstGeom prst="rect">
            <a:avLst/>
          </a:prstGeom>
          <a:solidFill>
            <a:schemeClr val="bg1"/>
          </a:solidFill>
          <a:ln w="9525">
            <a:noFill/>
            <a:miter lim="800000"/>
            <a:headEnd/>
            <a:tailEnd/>
          </a:ln>
        </p:spPr>
        <p:txBody>
          <a:bodyPr wrap="square">
            <a:spAutoFit/>
          </a:bodyPr>
          <a:lstStyle/>
          <a:p>
            <a:pPr>
              <a:spcBef>
                <a:spcPct val="50000"/>
              </a:spcBef>
            </a:pPr>
            <a:r>
              <a:rPr lang="en-GB" sz="2800" dirty="0">
                <a:latin typeface="Century Gothic" panose="020B0502020202020204" pitchFamily="34" charset="0"/>
              </a:rPr>
              <a:t>Shelter (territories)</a:t>
            </a:r>
          </a:p>
        </p:txBody>
      </p:sp>
      <p:sp>
        <p:nvSpPr>
          <p:cNvPr id="25607" name="Text Box 7"/>
          <p:cNvSpPr txBox="1">
            <a:spLocks noChangeArrowheads="1"/>
          </p:cNvSpPr>
          <p:nvPr/>
        </p:nvSpPr>
        <p:spPr bwMode="auto">
          <a:xfrm>
            <a:off x="6712559" y="2726920"/>
            <a:ext cx="4248472" cy="523220"/>
          </a:xfrm>
          <a:prstGeom prst="rect">
            <a:avLst/>
          </a:prstGeom>
          <a:solidFill>
            <a:schemeClr val="bg1"/>
          </a:solidFill>
          <a:ln w="9525">
            <a:noFill/>
            <a:miter lim="800000"/>
            <a:headEnd/>
            <a:tailEnd/>
          </a:ln>
        </p:spPr>
        <p:txBody>
          <a:bodyPr wrap="square">
            <a:spAutoFit/>
          </a:bodyPr>
          <a:lstStyle/>
          <a:p>
            <a:pPr>
              <a:spcBef>
                <a:spcPct val="50000"/>
              </a:spcBef>
            </a:pPr>
            <a:r>
              <a:rPr lang="en-GB" sz="2800" dirty="0">
                <a:latin typeface="Century Gothic" panose="020B0502020202020204" pitchFamily="34" charset="0"/>
              </a:rPr>
              <a:t>Mates</a:t>
            </a:r>
          </a:p>
        </p:txBody>
      </p:sp>
      <p:sp>
        <p:nvSpPr>
          <p:cNvPr id="25608" name="Text Box 8"/>
          <p:cNvSpPr txBox="1">
            <a:spLocks noChangeArrowheads="1"/>
          </p:cNvSpPr>
          <p:nvPr/>
        </p:nvSpPr>
        <p:spPr bwMode="auto">
          <a:xfrm>
            <a:off x="485385" y="918009"/>
            <a:ext cx="4117713" cy="584775"/>
          </a:xfrm>
          <a:prstGeom prst="rect">
            <a:avLst/>
          </a:prstGeom>
          <a:solidFill>
            <a:schemeClr val="accent5">
              <a:lumMod val="60000"/>
              <a:lumOff val="40000"/>
            </a:schemeClr>
          </a:solidFill>
          <a:ln w="9525">
            <a:noFill/>
            <a:miter lim="800000"/>
            <a:headEnd/>
            <a:tailEnd/>
          </a:ln>
        </p:spPr>
        <p:txBody>
          <a:bodyPr wrap="square">
            <a:spAutoFit/>
          </a:bodyPr>
          <a:lstStyle/>
          <a:p>
            <a:pPr>
              <a:spcBef>
                <a:spcPct val="50000"/>
              </a:spcBef>
            </a:pPr>
            <a:r>
              <a:rPr lang="en-GB" sz="3200" dirty="0">
                <a:latin typeface="Century Gothic" panose="020B0502020202020204" pitchFamily="34" charset="0"/>
              </a:rPr>
              <a:t>Plants compete for: </a:t>
            </a:r>
          </a:p>
        </p:txBody>
      </p:sp>
      <p:sp>
        <p:nvSpPr>
          <p:cNvPr id="25609" name="Text Box 9"/>
          <p:cNvSpPr txBox="1">
            <a:spLocks noChangeArrowheads="1"/>
          </p:cNvSpPr>
          <p:nvPr/>
        </p:nvSpPr>
        <p:spPr bwMode="auto">
          <a:xfrm>
            <a:off x="485385" y="1502784"/>
            <a:ext cx="3005138" cy="523220"/>
          </a:xfrm>
          <a:prstGeom prst="rect">
            <a:avLst/>
          </a:prstGeom>
          <a:solidFill>
            <a:schemeClr val="bg1"/>
          </a:solidFill>
          <a:ln w="9525">
            <a:noFill/>
            <a:miter lim="800000"/>
            <a:headEnd/>
            <a:tailEnd/>
          </a:ln>
        </p:spPr>
        <p:txBody>
          <a:bodyPr>
            <a:spAutoFit/>
          </a:bodyPr>
          <a:lstStyle/>
          <a:p>
            <a:pPr>
              <a:spcBef>
                <a:spcPct val="50000"/>
              </a:spcBef>
            </a:pPr>
            <a:r>
              <a:rPr lang="en-GB" sz="2800" dirty="0">
                <a:latin typeface="Century Gothic" panose="020B0502020202020204" pitchFamily="34" charset="0"/>
              </a:rPr>
              <a:t>Light</a:t>
            </a:r>
          </a:p>
        </p:txBody>
      </p:sp>
      <p:sp>
        <p:nvSpPr>
          <p:cNvPr id="25610" name="Text Box 10"/>
          <p:cNvSpPr txBox="1">
            <a:spLocks noChangeArrowheads="1"/>
          </p:cNvSpPr>
          <p:nvPr/>
        </p:nvSpPr>
        <p:spPr bwMode="auto">
          <a:xfrm>
            <a:off x="485385" y="2078848"/>
            <a:ext cx="3005138" cy="523220"/>
          </a:xfrm>
          <a:prstGeom prst="rect">
            <a:avLst/>
          </a:prstGeom>
          <a:solidFill>
            <a:schemeClr val="bg1"/>
          </a:solidFill>
          <a:ln w="9525">
            <a:noFill/>
            <a:miter lim="800000"/>
            <a:headEnd/>
            <a:tailEnd/>
          </a:ln>
        </p:spPr>
        <p:txBody>
          <a:bodyPr>
            <a:spAutoFit/>
          </a:bodyPr>
          <a:lstStyle/>
          <a:p>
            <a:pPr>
              <a:spcBef>
                <a:spcPct val="50000"/>
              </a:spcBef>
            </a:pPr>
            <a:r>
              <a:rPr lang="en-GB" sz="2800" dirty="0">
                <a:latin typeface="Century Gothic" panose="020B0502020202020204" pitchFamily="34" charset="0"/>
              </a:rPr>
              <a:t>Water</a:t>
            </a:r>
          </a:p>
        </p:txBody>
      </p:sp>
      <p:sp>
        <p:nvSpPr>
          <p:cNvPr id="25611" name="Text Box 11"/>
          <p:cNvSpPr txBox="1">
            <a:spLocks noChangeArrowheads="1"/>
          </p:cNvSpPr>
          <p:nvPr/>
        </p:nvSpPr>
        <p:spPr bwMode="auto">
          <a:xfrm>
            <a:off x="485385" y="2726920"/>
            <a:ext cx="3005138" cy="523220"/>
          </a:xfrm>
          <a:prstGeom prst="rect">
            <a:avLst/>
          </a:prstGeom>
          <a:solidFill>
            <a:schemeClr val="bg1"/>
          </a:solidFill>
          <a:ln w="9525">
            <a:noFill/>
            <a:miter lim="800000"/>
            <a:headEnd/>
            <a:tailEnd/>
          </a:ln>
        </p:spPr>
        <p:txBody>
          <a:bodyPr wrap="square">
            <a:spAutoFit/>
          </a:bodyPr>
          <a:lstStyle/>
          <a:p>
            <a:pPr>
              <a:spcBef>
                <a:spcPct val="50000"/>
              </a:spcBef>
            </a:pPr>
            <a:r>
              <a:rPr lang="en-GB" sz="2800" dirty="0">
                <a:latin typeface="Century Gothic" panose="020B0502020202020204" pitchFamily="34" charset="0"/>
              </a:rPr>
              <a:t>Minerals</a:t>
            </a:r>
          </a:p>
        </p:txBody>
      </p:sp>
      <p:sp>
        <p:nvSpPr>
          <p:cNvPr id="25613" name="Text Box 13"/>
          <p:cNvSpPr txBox="1">
            <a:spLocks noChangeArrowheads="1"/>
          </p:cNvSpPr>
          <p:nvPr/>
        </p:nvSpPr>
        <p:spPr bwMode="auto">
          <a:xfrm>
            <a:off x="485385" y="3374992"/>
            <a:ext cx="3005138" cy="523220"/>
          </a:xfrm>
          <a:prstGeom prst="rect">
            <a:avLst/>
          </a:prstGeom>
          <a:solidFill>
            <a:schemeClr val="bg1"/>
          </a:solidFill>
          <a:ln w="9525">
            <a:noFill/>
            <a:miter lim="800000"/>
            <a:headEnd/>
            <a:tailEnd/>
          </a:ln>
        </p:spPr>
        <p:txBody>
          <a:bodyPr wrap="square">
            <a:spAutoFit/>
          </a:bodyPr>
          <a:lstStyle/>
          <a:p>
            <a:pPr>
              <a:spcBef>
                <a:spcPct val="50000"/>
              </a:spcBef>
            </a:pPr>
            <a:r>
              <a:rPr lang="en-GB" sz="2800" dirty="0">
                <a:latin typeface="Century Gothic" panose="020B0502020202020204" pitchFamily="34" charset="0"/>
              </a:rPr>
              <a:t>Space</a:t>
            </a:r>
          </a:p>
        </p:txBody>
      </p:sp>
      <p:sp>
        <p:nvSpPr>
          <p:cNvPr id="15" name="Rectangle 14">
            <a:extLst>
              <a:ext uri="{FF2B5EF4-FFF2-40B4-BE49-F238E27FC236}">
                <a16:creationId xmlns:a16="http://schemas.microsoft.com/office/drawing/2014/main" id="{1BA87ECC-21C5-4730-91CD-FE59C09B8814}"/>
              </a:ext>
            </a:extLst>
          </p:cNvPr>
          <p:cNvSpPr/>
          <p:nvPr/>
        </p:nvSpPr>
        <p:spPr>
          <a:xfrm>
            <a:off x="3817399" y="-73554"/>
            <a:ext cx="3926075" cy="830997"/>
          </a:xfrm>
          <a:prstGeom prst="rect">
            <a:avLst/>
          </a:prstGeom>
          <a:noFill/>
        </p:spPr>
        <p:txBody>
          <a:bodyPr wrap="none" lIns="91440" tIns="45720" rIns="91440" bIns="45720">
            <a:spAutoFit/>
          </a:bodyPr>
          <a:lstStyle/>
          <a:p>
            <a:pPr algn="ctr"/>
            <a:r>
              <a:rPr lang="en-GB" sz="4800" u="sng" cap="none" spc="0" dirty="0">
                <a:ln w="12700">
                  <a:noFill/>
                  <a:prstDash val="solid"/>
                </a:ln>
                <a:solidFill>
                  <a:schemeClr val="accent4">
                    <a:lumMod val="75000"/>
                  </a:schemeClr>
                </a:solidFill>
                <a:latin typeface="Century Gothic" panose="020B0502020202020204" pitchFamily="34" charset="0"/>
              </a:rPr>
              <a:t>Competition</a:t>
            </a:r>
          </a:p>
        </p:txBody>
      </p:sp>
      <p:pic>
        <p:nvPicPr>
          <p:cNvPr id="2050" name="Picture 2" descr="Bloomageddon: seven clever ways bluebells win the woodland turf war">
            <a:extLst>
              <a:ext uri="{FF2B5EF4-FFF2-40B4-BE49-F238E27FC236}">
                <a16:creationId xmlns:a16="http://schemas.microsoft.com/office/drawing/2014/main" id="{61CB1809-357C-4FF5-ACD0-402C3DF83B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107" y="4542375"/>
            <a:ext cx="2834936" cy="212620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3 Ways to Keep Tree Roots from Growing in Your Sewer Lines - Magnificent  Plumbing &amp;amp; Rooter">
            <a:extLst>
              <a:ext uri="{FF2B5EF4-FFF2-40B4-BE49-F238E27FC236}">
                <a16:creationId xmlns:a16="http://schemas.microsoft.com/office/drawing/2014/main" id="{CD93D41B-EF29-4E24-83C8-D3C679E0D34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094" b="99141" l="1894" r="95167">
                        <a14:foregroundMark x1="26649" y1="64609" x2="17440" y2="76406"/>
                        <a14:foregroundMark x1="14108" y1="62266" x2="35990" y2="99141"/>
                        <a14:foregroundMark x1="30111" y1="82734" x2="50816" y2="87109"/>
                        <a14:foregroundMark x1="50816" y1="87109" x2="51012" y2="87344"/>
                        <a14:foregroundMark x1="43762" y1="90391" x2="72959" y2="84688"/>
                        <a14:foregroundMark x1="43305" y1="92813" x2="56499" y2="94375"/>
                        <a14:foregroundMark x1="56499" y1="94375" x2="68909" y2="93984"/>
                        <a14:foregroundMark x1="68909" y1="93984" x2="68975" y2="93828"/>
                        <a14:foregroundMark x1="68975" y1="93828" x2="83997" y2="70547"/>
                        <a14:foregroundMark x1="83997" y1="70547" x2="84128" y2="70156"/>
                        <a14:foregroundMark x1="81450" y1="62500" x2="86153" y2="69219"/>
                        <a14:foregroundMark x1="86153" y1="69219" x2="85565" y2="80547"/>
                        <a14:foregroundMark x1="85565" y1="80547" x2="84259" y2="82188"/>
                        <a14:foregroundMark x1="81450" y1="57578" x2="93860" y2="74063"/>
                        <a14:foregroundMark x1="93860" y1="74063" x2="95167" y2="77813"/>
                        <a14:foregroundMark x1="91901" y1="76094" x2="79360" y2="85078"/>
                        <a14:foregroundMark x1="77988" y1="87344" x2="70477" y2="92813"/>
                        <a14:foregroundMark x1="84259" y1="82344" x2="91835" y2="85313"/>
                        <a14:foregroundMark x1="88896" y1="61484" x2="85304" y2="56172"/>
                        <a14:foregroundMark x1="91313" y1="67188" x2="87916" y2="54141"/>
                        <a14:foregroundMark x1="58067" y1="55547" x2="63161" y2="57578"/>
                        <a14:foregroundMark x1="34553" y1="6094" x2="64141" y2="7109"/>
                        <a14:foregroundMark x1="11822" y1="67969" x2="6989" y2="75625"/>
                        <a14:foregroundMark x1="5225" y1="65469" x2="12149" y2="69766"/>
                        <a14:foregroundMark x1="12149" y1="69766" x2="20379" y2="83203"/>
                        <a14:foregroundMark x1="1894" y1="68516" x2="20314" y2="62031"/>
                        <a14:foregroundMark x1="20314" y1="62031" x2="24690" y2="54219"/>
                        <a14:foregroundMark x1="24690" y1="54219" x2="27629" y2="57188"/>
                        <a14:foregroundMark x1="30895" y1="57891" x2="37622" y2="58125"/>
                        <a14:foregroundMark x1="39843" y1="67969" x2="39843" y2="69922"/>
                      </a14:backgroundRemoval>
                    </a14:imgEffect>
                  </a14:imgLayer>
                </a14:imgProps>
              </a:ext>
              <a:ext uri="{28A0092B-C50C-407E-A947-70E740481C1C}">
                <a14:useLocalDpi xmlns:a14="http://schemas.microsoft.com/office/drawing/2010/main" val="0"/>
              </a:ext>
            </a:extLst>
          </a:blip>
          <a:srcRect/>
          <a:stretch>
            <a:fillRect/>
          </a:stretch>
        </p:blipFill>
        <p:spPr bwMode="auto">
          <a:xfrm>
            <a:off x="3702428" y="1422438"/>
            <a:ext cx="3795111" cy="317299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y Enviro Blog: Blog 7">
            <a:extLst>
              <a:ext uri="{FF2B5EF4-FFF2-40B4-BE49-F238E27FC236}">
                <a16:creationId xmlns:a16="http://schemas.microsoft.com/office/drawing/2014/main" id="{1A6B1007-2B3F-4A8B-928E-4936E81209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5974" y="4542375"/>
            <a:ext cx="3187206" cy="212620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Fighting jaguars - Wander Lord">
            <a:extLst>
              <a:ext uri="{FF2B5EF4-FFF2-40B4-BE49-F238E27FC236}">
                <a16:creationId xmlns:a16="http://schemas.microsoft.com/office/drawing/2014/main" id="{D0262F7C-0971-4C52-8116-658F0FFBC9C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4577"/>
          <a:stretch/>
        </p:blipFill>
        <p:spPr bwMode="auto">
          <a:xfrm>
            <a:off x="6368466" y="4542375"/>
            <a:ext cx="3748538" cy="212620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Animal Competition - Advanced ( Read ) | Biology | CK-12 Foundation">
            <a:extLst>
              <a:ext uri="{FF2B5EF4-FFF2-40B4-BE49-F238E27FC236}">
                <a16:creationId xmlns:a16="http://schemas.microsoft.com/office/drawing/2014/main" id="{4459244E-FBE7-48FD-A469-C8C99AC0B9A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3107" r="16425"/>
          <a:stretch/>
        </p:blipFill>
        <p:spPr bwMode="auto">
          <a:xfrm>
            <a:off x="10252290" y="4542375"/>
            <a:ext cx="1788769" cy="2126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7226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0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60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6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6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6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60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60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60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6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animBg="1"/>
      <p:bldP spid="25605" grpId="0" animBg="1"/>
      <p:bldP spid="25606" grpId="0" animBg="1"/>
      <p:bldP spid="25607" grpId="0" animBg="1"/>
      <p:bldP spid="25608" grpId="0" animBg="1"/>
      <p:bldP spid="25609" grpId="0" animBg="1"/>
      <p:bldP spid="25610" grpId="0" animBg="1"/>
      <p:bldP spid="25611" grpId="0" animBg="1"/>
      <p:bldP spid="256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B5F0708-FE66-4BC2-B5C5-CE62E66E979A}"/>
              </a:ext>
            </a:extLst>
          </p:cNvPr>
          <p:cNvSpPr/>
          <p:nvPr/>
        </p:nvSpPr>
        <p:spPr>
          <a:xfrm>
            <a:off x="311852" y="62377"/>
            <a:ext cx="7701147" cy="830997"/>
          </a:xfrm>
          <a:prstGeom prst="rect">
            <a:avLst/>
          </a:prstGeom>
          <a:noFill/>
        </p:spPr>
        <p:txBody>
          <a:bodyPr wrap="none" lIns="91440" tIns="45720" rIns="91440" bIns="45720">
            <a:spAutoFit/>
          </a:bodyPr>
          <a:lstStyle/>
          <a:p>
            <a:pPr algn="ctr"/>
            <a:r>
              <a:rPr lang="en-GB" sz="4800" u="sng" cap="none" spc="0" dirty="0">
                <a:ln w="12700">
                  <a:noFill/>
                  <a:prstDash val="solid"/>
                </a:ln>
                <a:solidFill>
                  <a:schemeClr val="accent4">
                    <a:lumMod val="75000"/>
                  </a:schemeClr>
                </a:solidFill>
                <a:latin typeface="Century Gothic" panose="020B0502020202020204" pitchFamily="34" charset="0"/>
              </a:rPr>
              <a:t>Interspecific Competition</a:t>
            </a:r>
          </a:p>
        </p:txBody>
      </p:sp>
      <p:sp>
        <p:nvSpPr>
          <p:cNvPr id="13" name="TextBox 12">
            <a:extLst>
              <a:ext uri="{FF2B5EF4-FFF2-40B4-BE49-F238E27FC236}">
                <a16:creationId xmlns:a16="http://schemas.microsoft.com/office/drawing/2014/main" id="{311CD8B5-FCC4-4815-80AA-AFCD308D080B}"/>
              </a:ext>
            </a:extLst>
          </p:cNvPr>
          <p:cNvSpPr txBox="1"/>
          <p:nvPr/>
        </p:nvSpPr>
        <p:spPr>
          <a:xfrm>
            <a:off x="426036" y="1087201"/>
            <a:ext cx="7701146" cy="1384995"/>
          </a:xfrm>
          <a:prstGeom prst="rect">
            <a:avLst/>
          </a:prstGeom>
          <a:solidFill>
            <a:schemeClr val="accent5">
              <a:lumMod val="60000"/>
              <a:lumOff val="40000"/>
            </a:schemeClr>
          </a:solidFill>
        </p:spPr>
        <p:txBody>
          <a:bodyPr wrap="square">
            <a:spAutoFit/>
          </a:bodyPr>
          <a:lstStyle/>
          <a:p>
            <a:r>
              <a:rPr lang="en-GB" sz="2800" dirty="0">
                <a:latin typeface="Century Gothic" panose="020B0502020202020204" pitchFamily="34" charset="0"/>
              </a:rPr>
              <a:t>This type of competition occurs amongst individuals of </a:t>
            </a:r>
            <a:r>
              <a:rPr lang="en-GB" sz="2800" b="1" dirty="0">
                <a:latin typeface="Century Gothic" panose="020B0502020202020204" pitchFamily="34" charset="0"/>
              </a:rPr>
              <a:t>different</a:t>
            </a:r>
            <a:r>
              <a:rPr lang="en-GB" sz="2800" dirty="0">
                <a:latin typeface="Century Gothic" panose="020B0502020202020204" pitchFamily="34" charset="0"/>
              </a:rPr>
              <a:t> species for </a:t>
            </a:r>
            <a:r>
              <a:rPr lang="en-GB" sz="2800" b="1" dirty="0">
                <a:latin typeface="Century Gothic" panose="020B0502020202020204" pitchFamily="34" charset="0"/>
              </a:rPr>
              <a:t>one or a few</a:t>
            </a:r>
            <a:r>
              <a:rPr lang="en-GB" sz="2800" dirty="0">
                <a:latin typeface="Century Gothic" panose="020B0502020202020204" pitchFamily="34" charset="0"/>
              </a:rPr>
              <a:t> of the resources they require. </a:t>
            </a:r>
          </a:p>
        </p:txBody>
      </p:sp>
      <p:pic>
        <p:nvPicPr>
          <p:cNvPr id="3082" name="Picture 10" descr="Interspecific Competition">
            <a:extLst>
              <a:ext uri="{FF2B5EF4-FFF2-40B4-BE49-F238E27FC236}">
                <a16:creationId xmlns:a16="http://schemas.microsoft.com/office/drawing/2014/main" id="{EA028BA9-2058-4256-8CC6-5177B217550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668"/>
          <a:stretch/>
        </p:blipFill>
        <p:spPr bwMode="auto">
          <a:xfrm>
            <a:off x="10191750" y="4703732"/>
            <a:ext cx="1914387" cy="2066925"/>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The Influence of Interspecific Competition and Other Factors on the  Distribution of the Barnacle Chthamalus Stellatus. Joseph Connell (1961) |  Francis O&amp;#39;Leary&amp;#39;s Working Title">
            <a:extLst>
              <a:ext uri="{FF2B5EF4-FFF2-40B4-BE49-F238E27FC236}">
                <a16:creationId xmlns:a16="http://schemas.microsoft.com/office/drawing/2014/main" id="{6F4F9646-F06D-4854-96F5-C7B213A67C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0125" y="2636809"/>
            <a:ext cx="3486012" cy="2066924"/>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Interspecific Competition High Res Stock Images | Shutterstock">
            <a:extLst>
              <a:ext uri="{FF2B5EF4-FFF2-40B4-BE49-F238E27FC236}">
                <a16:creationId xmlns:a16="http://schemas.microsoft.com/office/drawing/2014/main" id="{35CB07AB-65F4-4831-9D66-E14DF7C6704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9286"/>
          <a:stretch/>
        </p:blipFill>
        <p:spPr bwMode="auto">
          <a:xfrm>
            <a:off x="8620123" y="87343"/>
            <a:ext cx="3486013" cy="2549465"/>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Red squirrel launches itself at grey squirrel in viral photo | Fox News">
            <a:extLst>
              <a:ext uri="{FF2B5EF4-FFF2-40B4-BE49-F238E27FC236}">
                <a16:creationId xmlns:a16="http://schemas.microsoft.com/office/drawing/2014/main" id="{89D6557B-71EC-4636-B631-DA753B6F106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821" r="28383"/>
          <a:stretch/>
        </p:blipFill>
        <p:spPr bwMode="auto">
          <a:xfrm>
            <a:off x="8620123" y="4703731"/>
            <a:ext cx="1571626" cy="2066926"/>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a:extLst>
              <a:ext uri="{FF2B5EF4-FFF2-40B4-BE49-F238E27FC236}">
                <a16:creationId xmlns:a16="http://schemas.microsoft.com/office/drawing/2014/main" id="{88AAFBD5-0B27-4C52-B1D7-D59D238CC1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44650" y="4133254"/>
            <a:ext cx="3461034" cy="2943821"/>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descr="Squirrel Royalty Free Vector Image - VectorStock">
            <a:extLst>
              <a:ext uri="{FF2B5EF4-FFF2-40B4-BE49-F238E27FC236}">
                <a16:creationId xmlns:a16="http://schemas.microsoft.com/office/drawing/2014/main" id="{08EA946D-0F39-4B7A-959C-5C57AB36488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8611"/>
          <a:stretch/>
        </p:blipFill>
        <p:spPr bwMode="auto">
          <a:xfrm flipH="1">
            <a:off x="311852" y="4325111"/>
            <a:ext cx="2888664" cy="257033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3C6972C0-94C1-4FF8-881D-742C325C6AA8}"/>
              </a:ext>
            </a:extLst>
          </p:cNvPr>
          <p:cNvSpPr/>
          <p:nvPr/>
        </p:nvSpPr>
        <p:spPr>
          <a:xfrm>
            <a:off x="2928448" y="3663391"/>
            <a:ext cx="2430202" cy="1323439"/>
          </a:xfrm>
          <a:prstGeom prst="rect">
            <a:avLst/>
          </a:prstGeom>
          <a:noFill/>
        </p:spPr>
        <p:txBody>
          <a:bodyPr wrap="square" lIns="91440" tIns="45720" rIns="91440" bIns="45720">
            <a:spAutoFit/>
          </a:bodyPr>
          <a:lstStyle/>
          <a:p>
            <a:pPr algn="ctr"/>
            <a:r>
              <a:rPr lang="en-US" sz="2000" dirty="0">
                <a:ln w="0"/>
                <a:effectLst>
                  <a:outerShdw blurRad="38100" dist="19050" dir="2700000" algn="tl" rotWithShape="0">
                    <a:schemeClr val="dk1">
                      <a:alpha val="40000"/>
                    </a:schemeClr>
                  </a:outerShdw>
                </a:effectLst>
              </a:rPr>
              <a:t>Grey squirrels and red squirrels compete for the same food. </a:t>
            </a:r>
            <a:endParaRPr lang="en-US" sz="20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01464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9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B5F0708-FE66-4BC2-B5C5-CE62E66E979A}"/>
              </a:ext>
            </a:extLst>
          </p:cNvPr>
          <p:cNvSpPr/>
          <p:nvPr/>
        </p:nvSpPr>
        <p:spPr>
          <a:xfrm>
            <a:off x="302234" y="62377"/>
            <a:ext cx="7720383" cy="830997"/>
          </a:xfrm>
          <a:prstGeom prst="rect">
            <a:avLst/>
          </a:prstGeom>
          <a:noFill/>
        </p:spPr>
        <p:txBody>
          <a:bodyPr wrap="none" lIns="91440" tIns="45720" rIns="91440" bIns="45720">
            <a:spAutoFit/>
          </a:bodyPr>
          <a:lstStyle/>
          <a:p>
            <a:pPr algn="ctr"/>
            <a:r>
              <a:rPr lang="en-GB" sz="4800" u="sng" cap="none" spc="0" dirty="0">
                <a:ln w="12700">
                  <a:noFill/>
                  <a:prstDash val="solid"/>
                </a:ln>
                <a:solidFill>
                  <a:schemeClr val="accent4">
                    <a:lumMod val="75000"/>
                  </a:schemeClr>
                </a:solidFill>
                <a:latin typeface="Century Gothic" panose="020B0502020202020204" pitchFamily="34" charset="0"/>
              </a:rPr>
              <a:t>Intraspecific Competition</a:t>
            </a:r>
          </a:p>
        </p:txBody>
      </p:sp>
      <p:pic>
        <p:nvPicPr>
          <p:cNvPr id="3074" name="Picture 2" descr="Intraspecific competition - Wikipedia">
            <a:extLst>
              <a:ext uri="{FF2B5EF4-FFF2-40B4-BE49-F238E27FC236}">
                <a16:creationId xmlns:a16="http://schemas.microsoft.com/office/drawing/2014/main" id="{97FD10FF-6194-4C4A-8D80-A1949BBB52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16330" y="1624477"/>
            <a:ext cx="1711845" cy="219258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ll you Need to Know about Intraspecific Competition - The New Ecologist">
            <a:extLst>
              <a:ext uri="{FF2B5EF4-FFF2-40B4-BE49-F238E27FC236}">
                <a16:creationId xmlns:a16="http://schemas.microsoft.com/office/drawing/2014/main" id="{DFB558C8-A4B3-4599-8B11-A8134DC42F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3475" y="3645625"/>
            <a:ext cx="3374700" cy="314999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Polar Bear Behavior - Polar Bears International">
            <a:extLst>
              <a:ext uri="{FF2B5EF4-FFF2-40B4-BE49-F238E27FC236}">
                <a16:creationId xmlns:a16="http://schemas.microsoft.com/office/drawing/2014/main" id="{307D4D93-2CF2-4593-A77B-5A9F66AA6E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53475" y="62377"/>
            <a:ext cx="3374700" cy="15621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ECOLOGY TEST 3 (exploitation, competition, life history) Flashcards |  Quizlet">
            <a:extLst>
              <a:ext uri="{FF2B5EF4-FFF2-40B4-BE49-F238E27FC236}">
                <a16:creationId xmlns:a16="http://schemas.microsoft.com/office/drawing/2014/main" id="{6AFAC75F-149B-40AA-A279-D2D13A48EE9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246" r="22517"/>
          <a:stretch/>
        </p:blipFill>
        <p:spPr bwMode="auto">
          <a:xfrm>
            <a:off x="8753475" y="1626325"/>
            <a:ext cx="1664220" cy="20193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311CD8B5-FCC4-4815-80AA-AFCD308D080B}"/>
              </a:ext>
            </a:extLst>
          </p:cNvPr>
          <p:cNvSpPr txBox="1"/>
          <p:nvPr/>
        </p:nvSpPr>
        <p:spPr>
          <a:xfrm>
            <a:off x="426036" y="1060568"/>
            <a:ext cx="7701146" cy="2246769"/>
          </a:xfrm>
          <a:prstGeom prst="rect">
            <a:avLst/>
          </a:prstGeom>
          <a:solidFill>
            <a:schemeClr val="accent5">
              <a:lumMod val="60000"/>
              <a:lumOff val="40000"/>
            </a:schemeClr>
          </a:solidFill>
        </p:spPr>
        <p:txBody>
          <a:bodyPr wrap="square">
            <a:spAutoFit/>
          </a:bodyPr>
          <a:lstStyle/>
          <a:p>
            <a:r>
              <a:rPr lang="en-GB" sz="2800" dirty="0">
                <a:latin typeface="Century Gothic" panose="020B0502020202020204" pitchFamily="34" charset="0"/>
              </a:rPr>
              <a:t>This type of competition occurs amongst individuals of the </a:t>
            </a:r>
            <a:r>
              <a:rPr lang="en-GB" sz="2800" b="1" dirty="0">
                <a:latin typeface="Century Gothic" panose="020B0502020202020204" pitchFamily="34" charset="0"/>
              </a:rPr>
              <a:t>same</a:t>
            </a:r>
            <a:r>
              <a:rPr lang="en-GB" sz="2800" dirty="0">
                <a:latin typeface="Century Gothic" panose="020B0502020202020204" pitchFamily="34" charset="0"/>
              </a:rPr>
              <a:t> species and is for </a:t>
            </a:r>
            <a:r>
              <a:rPr lang="en-GB" sz="2800" b="1" dirty="0">
                <a:latin typeface="Century Gothic" panose="020B0502020202020204" pitchFamily="34" charset="0"/>
              </a:rPr>
              <a:t>all </a:t>
            </a:r>
            <a:r>
              <a:rPr lang="en-GB" sz="2800" dirty="0">
                <a:latin typeface="Century Gothic" panose="020B0502020202020204" pitchFamily="34" charset="0"/>
              </a:rPr>
              <a:t>the resources they require. Therefore, intraspecific competition is </a:t>
            </a:r>
            <a:r>
              <a:rPr lang="en-GB" sz="2800" b="1" dirty="0">
                <a:latin typeface="Century Gothic" panose="020B0502020202020204" pitchFamily="34" charset="0"/>
              </a:rPr>
              <a:t>more intense </a:t>
            </a:r>
            <a:r>
              <a:rPr lang="en-GB" sz="2800" dirty="0">
                <a:latin typeface="Century Gothic" panose="020B0502020202020204" pitchFamily="34" charset="0"/>
              </a:rPr>
              <a:t>than interspecific competition </a:t>
            </a:r>
          </a:p>
        </p:txBody>
      </p:sp>
      <p:pic>
        <p:nvPicPr>
          <p:cNvPr id="4098" name="Picture 2" descr="Polar bear cartoon flat Royalty Free Vector Image">
            <a:extLst>
              <a:ext uri="{FF2B5EF4-FFF2-40B4-BE49-F238E27FC236}">
                <a16:creationId xmlns:a16="http://schemas.microsoft.com/office/drawing/2014/main" id="{8B0542B4-55B7-45E6-8ED6-48681BF2BD1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476" t="13027" r="9533" b="21667"/>
          <a:stretch/>
        </p:blipFill>
        <p:spPr bwMode="auto">
          <a:xfrm>
            <a:off x="4876268" y="4901299"/>
            <a:ext cx="2938462" cy="20348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Polar bear cartoon flat Royalty Free Vector Image">
            <a:extLst>
              <a:ext uri="{FF2B5EF4-FFF2-40B4-BE49-F238E27FC236}">
                <a16:creationId xmlns:a16="http://schemas.microsoft.com/office/drawing/2014/main" id="{A8EFF507-E2F5-4049-BF3C-F8304CE1711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476" t="13027" r="9533" b="21667"/>
          <a:stretch/>
        </p:blipFill>
        <p:spPr bwMode="auto">
          <a:xfrm flipH="1">
            <a:off x="953123" y="4901298"/>
            <a:ext cx="2797969" cy="203488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14C947E1-D0FC-44BA-9066-85C8DCB49DC8}"/>
              </a:ext>
            </a:extLst>
          </p:cNvPr>
          <p:cNvSpPr/>
          <p:nvPr/>
        </p:nvSpPr>
        <p:spPr>
          <a:xfrm>
            <a:off x="2786404" y="3645625"/>
            <a:ext cx="3167553" cy="1015663"/>
          </a:xfrm>
          <a:prstGeom prst="rect">
            <a:avLst/>
          </a:prstGeom>
          <a:noFill/>
        </p:spPr>
        <p:txBody>
          <a:bodyPr wrap="square" lIns="91440" tIns="45720" rIns="91440" bIns="45720">
            <a:spAutoFit/>
          </a:bodyPr>
          <a:lstStyle/>
          <a:p>
            <a:pPr algn="ctr"/>
            <a:r>
              <a:rPr lang="en-US" sz="2000" dirty="0">
                <a:ln w="0"/>
                <a:effectLst>
                  <a:outerShdw blurRad="38100" dist="19050" dir="2700000" algn="tl" rotWithShape="0">
                    <a:schemeClr val="dk1">
                      <a:alpha val="40000"/>
                    </a:schemeClr>
                  </a:outerShdw>
                </a:effectLst>
              </a:rPr>
              <a:t>Two male polar bears compete for the same food, shelter, water and females. </a:t>
            </a:r>
            <a:endParaRPr lang="en-US" sz="20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306317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890D5F72-9695-49DB-9996-64E67EBA13B7}"/>
              </a:ext>
            </a:extLst>
          </p:cNvPr>
          <p:cNvPicPr>
            <a:picLocks noChangeAspect="1" noChangeArrowheads="1"/>
          </p:cNvPicPr>
          <p:nvPr/>
        </p:nvPicPr>
        <p:blipFill>
          <a:blip r:embed="rId2" cstate="print"/>
          <a:srcRect/>
          <a:stretch>
            <a:fillRect/>
          </a:stretch>
        </p:blipFill>
        <p:spPr bwMode="auto">
          <a:xfrm>
            <a:off x="1535837" y="1060696"/>
            <a:ext cx="8305800" cy="4116388"/>
          </a:xfrm>
          <a:prstGeom prst="rect">
            <a:avLst/>
          </a:prstGeom>
          <a:noFill/>
          <a:ln w="9525">
            <a:noFill/>
            <a:miter lim="800000"/>
            <a:headEnd/>
            <a:tailEnd/>
          </a:ln>
        </p:spPr>
      </p:pic>
      <p:sp>
        <p:nvSpPr>
          <p:cNvPr id="5" name="Text Box 4">
            <a:extLst>
              <a:ext uri="{FF2B5EF4-FFF2-40B4-BE49-F238E27FC236}">
                <a16:creationId xmlns:a16="http://schemas.microsoft.com/office/drawing/2014/main" id="{CD7F9B42-5624-466E-9553-3A2C164B2997}"/>
              </a:ext>
            </a:extLst>
          </p:cNvPr>
          <p:cNvSpPr txBox="1">
            <a:spLocks noChangeArrowheads="1"/>
          </p:cNvSpPr>
          <p:nvPr/>
        </p:nvSpPr>
        <p:spPr bwMode="auto">
          <a:xfrm>
            <a:off x="3315071" y="4595596"/>
            <a:ext cx="5867400" cy="366713"/>
          </a:xfrm>
          <a:prstGeom prst="rect">
            <a:avLst/>
          </a:prstGeom>
          <a:noFill/>
          <a:ln w="9525">
            <a:noFill/>
            <a:miter lim="800000"/>
            <a:headEnd/>
            <a:tailEnd/>
          </a:ln>
        </p:spPr>
        <p:txBody>
          <a:bodyPr>
            <a:spAutoFit/>
          </a:bodyPr>
          <a:lstStyle/>
          <a:p>
            <a:pPr algn="ctr" eaLnBrk="1" hangingPunct="1">
              <a:spcBef>
                <a:spcPct val="50000"/>
              </a:spcBef>
            </a:pPr>
            <a:r>
              <a:rPr lang="en-GB" dirty="0">
                <a:solidFill>
                  <a:srgbClr val="FF0000"/>
                </a:solidFill>
                <a:latin typeface="Trebuchet MS" pitchFamily="34" charset="0"/>
              </a:rPr>
              <a:t>Giraffes will tend to feed on higher leaves than zebra.</a:t>
            </a:r>
            <a:endParaRPr lang="en-US" dirty="0">
              <a:solidFill>
                <a:srgbClr val="FF0000"/>
              </a:solidFill>
              <a:latin typeface="Trebuchet MS" pitchFamily="34" charset="0"/>
            </a:endParaRPr>
          </a:p>
        </p:txBody>
      </p:sp>
      <p:sp>
        <p:nvSpPr>
          <p:cNvPr id="6" name="Text Box 4">
            <a:extLst>
              <a:ext uri="{FF2B5EF4-FFF2-40B4-BE49-F238E27FC236}">
                <a16:creationId xmlns:a16="http://schemas.microsoft.com/office/drawing/2014/main" id="{D5DAEBC1-1E4B-437A-8D6E-E1AD4C6E4EAA}"/>
              </a:ext>
            </a:extLst>
          </p:cNvPr>
          <p:cNvSpPr txBox="1">
            <a:spLocks noChangeArrowheads="1"/>
          </p:cNvSpPr>
          <p:nvPr/>
        </p:nvSpPr>
        <p:spPr bwMode="auto">
          <a:xfrm>
            <a:off x="3391271" y="5052796"/>
            <a:ext cx="5867400" cy="641350"/>
          </a:xfrm>
          <a:prstGeom prst="rect">
            <a:avLst/>
          </a:prstGeom>
          <a:solidFill>
            <a:schemeClr val="bg1"/>
          </a:solidFill>
          <a:ln w="9525">
            <a:noFill/>
            <a:miter lim="800000"/>
            <a:headEnd/>
            <a:tailEnd/>
          </a:ln>
        </p:spPr>
        <p:txBody>
          <a:bodyPr>
            <a:spAutoFit/>
          </a:bodyPr>
          <a:lstStyle/>
          <a:p>
            <a:pPr algn="ctr" eaLnBrk="1" hangingPunct="1">
              <a:spcBef>
                <a:spcPct val="50000"/>
              </a:spcBef>
            </a:pPr>
            <a:r>
              <a:rPr lang="en-GB" dirty="0">
                <a:solidFill>
                  <a:srgbClr val="FF0000"/>
                </a:solidFill>
                <a:latin typeface="Trebuchet MS" pitchFamily="34" charset="0"/>
              </a:rPr>
              <a:t>Zebra have an alternative food source as they feed on grasses as well as </a:t>
            </a:r>
            <a:r>
              <a:rPr lang="en-GB" i="1" dirty="0">
                <a:solidFill>
                  <a:srgbClr val="FF0000"/>
                </a:solidFill>
                <a:latin typeface="Trebuchet MS" pitchFamily="34" charset="0"/>
              </a:rPr>
              <a:t>Acacia</a:t>
            </a:r>
            <a:r>
              <a:rPr lang="en-GB" dirty="0">
                <a:solidFill>
                  <a:srgbClr val="FF0000"/>
                </a:solidFill>
                <a:latin typeface="Trebuchet MS" pitchFamily="34" charset="0"/>
              </a:rPr>
              <a:t> trees.</a:t>
            </a:r>
            <a:endParaRPr lang="en-US" dirty="0">
              <a:solidFill>
                <a:srgbClr val="FF0000"/>
              </a:solidFill>
              <a:latin typeface="Trebuchet MS" pitchFamily="34" charset="0"/>
            </a:endParaRPr>
          </a:p>
        </p:txBody>
      </p:sp>
      <p:sp>
        <p:nvSpPr>
          <p:cNvPr id="7" name="Rectangle 6">
            <a:extLst>
              <a:ext uri="{FF2B5EF4-FFF2-40B4-BE49-F238E27FC236}">
                <a16:creationId xmlns:a16="http://schemas.microsoft.com/office/drawing/2014/main" id="{D35CB567-17EC-4C7F-83E2-F73C50362E09}"/>
              </a:ext>
            </a:extLst>
          </p:cNvPr>
          <p:cNvSpPr/>
          <p:nvPr/>
        </p:nvSpPr>
        <p:spPr>
          <a:xfrm>
            <a:off x="0" y="0"/>
            <a:ext cx="1389947" cy="64633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2000" b="1" dirty="0"/>
              <a:t>Past Paper Question</a:t>
            </a:r>
          </a:p>
        </p:txBody>
      </p:sp>
    </p:spTree>
    <p:extLst>
      <p:ext uri="{BB962C8B-B14F-4D97-AF65-F5344CB8AC3E}">
        <p14:creationId xmlns:p14="http://schemas.microsoft.com/office/powerpoint/2010/main" val="181213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auto0"/>
          <p:cNvPicPr>
            <a:picLocks noChangeAspect="1" noChangeArrowheads="1"/>
          </p:cNvPicPr>
          <p:nvPr/>
        </p:nvPicPr>
        <p:blipFill>
          <a:blip r:embed="rId2" cstate="print">
            <a:lum bright="-6000" contrast="24000"/>
          </a:blip>
          <a:srcRect t="12048" r="62801" b="56226"/>
          <a:stretch>
            <a:fillRect/>
          </a:stretch>
        </p:blipFill>
        <p:spPr bwMode="auto">
          <a:xfrm>
            <a:off x="1363978" y="168842"/>
            <a:ext cx="4434841" cy="2749601"/>
          </a:xfrm>
          <a:prstGeom prst="rect">
            <a:avLst/>
          </a:prstGeom>
          <a:noFill/>
          <a:ln w="9525">
            <a:noFill/>
            <a:miter lim="800000"/>
            <a:headEnd/>
            <a:tailEnd/>
          </a:ln>
        </p:spPr>
      </p:pic>
      <p:sp>
        <p:nvSpPr>
          <p:cNvPr id="27652" name="Text Box 5"/>
          <p:cNvSpPr txBox="1">
            <a:spLocks noChangeArrowheads="1"/>
          </p:cNvSpPr>
          <p:nvPr/>
        </p:nvSpPr>
        <p:spPr bwMode="auto">
          <a:xfrm>
            <a:off x="5867399" y="472440"/>
            <a:ext cx="6046434" cy="646331"/>
          </a:xfrm>
          <a:prstGeom prst="rect">
            <a:avLst/>
          </a:prstGeom>
          <a:solidFill>
            <a:schemeClr val="bg1"/>
          </a:solidFill>
          <a:ln w="9525">
            <a:noFill/>
            <a:miter lim="800000"/>
            <a:headEnd/>
            <a:tailEnd/>
          </a:ln>
        </p:spPr>
        <p:txBody>
          <a:bodyPr wrap="square">
            <a:spAutoFit/>
          </a:bodyPr>
          <a:lstStyle/>
          <a:p>
            <a:pPr eaLnBrk="1" hangingPunct="1">
              <a:spcBef>
                <a:spcPct val="50000"/>
              </a:spcBef>
            </a:pPr>
            <a:r>
              <a:rPr lang="en-GB" dirty="0">
                <a:latin typeface="Century Gothic" panose="020B0502020202020204" pitchFamily="34" charset="0"/>
              </a:rPr>
              <a:t>1. Which bird can feed on all of the burrowing animals shown?</a:t>
            </a:r>
            <a:endParaRPr lang="en-US" dirty="0">
              <a:latin typeface="Century Gothic" panose="020B0502020202020204" pitchFamily="34" charset="0"/>
            </a:endParaRPr>
          </a:p>
        </p:txBody>
      </p:sp>
      <p:sp>
        <p:nvSpPr>
          <p:cNvPr id="27653" name="Text Box 6"/>
          <p:cNvSpPr txBox="1">
            <a:spLocks noChangeArrowheads="1"/>
          </p:cNvSpPr>
          <p:nvPr/>
        </p:nvSpPr>
        <p:spPr bwMode="auto">
          <a:xfrm>
            <a:off x="5867399" y="1783080"/>
            <a:ext cx="6046434" cy="646331"/>
          </a:xfrm>
          <a:prstGeom prst="rect">
            <a:avLst/>
          </a:prstGeom>
          <a:solidFill>
            <a:schemeClr val="bg1"/>
          </a:solidFill>
          <a:ln w="9525">
            <a:noFill/>
            <a:miter lim="800000"/>
            <a:headEnd/>
            <a:tailEnd/>
          </a:ln>
        </p:spPr>
        <p:txBody>
          <a:bodyPr wrap="square">
            <a:spAutoFit/>
          </a:bodyPr>
          <a:lstStyle/>
          <a:p>
            <a:pPr eaLnBrk="1" hangingPunct="1">
              <a:spcBef>
                <a:spcPct val="50000"/>
              </a:spcBef>
            </a:pPr>
            <a:r>
              <a:rPr lang="en-GB" dirty="0">
                <a:latin typeface="Century Gothic" panose="020B0502020202020204" pitchFamily="34" charset="0"/>
              </a:rPr>
              <a:t>2. Which bird can feed on only one of the burrowing animals?</a:t>
            </a:r>
            <a:endParaRPr lang="en-US" dirty="0">
              <a:latin typeface="Century Gothic" panose="020B0502020202020204" pitchFamily="34" charset="0"/>
            </a:endParaRPr>
          </a:p>
        </p:txBody>
      </p:sp>
      <p:pic>
        <p:nvPicPr>
          <p:cNvPr id="27656" name="Picture 12"/>
          <p:cNvPicPr>
            <a:picLocks noChangeAspect="1" noChangeArrowheads="1"/>
          </p:cNvPicPr>
          <p:nvPr/>
        </p:nvPicPr>
        <p:blipFill>
          <a:blip r:embed="rId3" cstate="print"/>
          <a:srcRect/>
          <a:stretch>
            <a:fillRect/>
          </a:stretch>
        </p:blipFill>
        <p:spPr bwMode="auto">
          <a:xfrm>
            <a:off x="1106599" y="2952205"/>
            <a:ext cx="4949597" cy="3928496"/>
          </a:xfrm>
          <a:prstGeom prst="rect">
            <a:avLst/>
          </a:prstGeom>
          <a:noFill/>
          <a:ln w="9525">
            <a:noFill/>
            <a:miter lim="800000"/>
            <a:headEnd/>
            <a:tailEnd/>
          </a:ln>
        </p:spPr>
      </p:pic>
      <p:sp>
        <p:nvSpPr>
          <p:cNvPr id="16397" name="Text Box 4"/>
          <p:cNvSpPr txBox="1">
            <a:spLocks noChangeArrowheads="1"/>
          </p:cNvSpPr>
          <p:nvPr/>
        </p:nvSpPr>
        <p:spPr bwMode="auto">
          <a:xfrm>
            <a:off x="7482839" y="960121"/>
            <a:ext cx="3743031" cy="369332"/>
          </a:xfrm>
          <a:prstGeom prst="rect">
            <a:avLst/>
          </a:prstGeom>
          <a:solidFill>
            <a:schemeClr val="bg1"/>
          </a:solidFill>
          <a:ln w="9525">
            <a:noFill/>
            <a:miter lim="800000"/>
            <a:headEnd/>
            <a:tailEnd/>
          </a:ln>
        </p:spPr>
        <p:txBody>
          <a:bodyPr wrap="square">
            <a:spAutoFit/>
          </a:bodyPr>
          <a:lstStyle/>
          <a:p>
            <a:pPr algn="ctr" eaLnBrk="1" hangingPunct="1">
              <a:spcBef>
                <a:spcPct val="50000"/>
              </a:spcBef>
            </a:pPr>
            <a:r>
              <a:rPr lang="en-GB" dirty="0">
                <a:solidFill>
                  <a:srgbClr val="FF0000"/>
                </a:solidFill>
                <a:latin typeface="Century Gothic" panose="020B0502020202020204" pitchFamily="34" charset="0"/>
              </a:rPr>
              <a:t>The curlew (long beak).</a:t>
            </a:r>
            <a:endParaRPr lang="en-US" dirty="0">
              <a:solidFill>
                <a:srgbClr val="FF0000"/>
              </a:solidFill>
              <a:latin typeface="Century Gothic" panose="020B0502020202020204" pitchFamily="34" charset="0"/>
            </a:endParaRPr>
          </a:p>
        </p:txBody>
      </p:sp>
      <p:sp>
        <p:nvSpPr>
          <p:cNvPr id="16398" name="Text Box 4"/>
          <p:cNvSpPr txBox="1">
            <a:spLocks noChangeArrowheads="1"/>
          </p:cNvSpPr>
          <p:nvPr/>
        </p:nvSpPr>
        <p:spPr bwMode="auto">
          <a:xfrm>
            <a:off x="6400799" y="2499360"/>
            <a:ext cx="5374608" cy="646331"/>
          </a:xfrm>
          <a:prstGeom prst="rect">
            <a:avLst/>
          </a:prstGeom>
          <a:solidFill>
            <a:schemeClr val="bg1"/>
          </a:solidFill>
          <a:ln w="9525">
            <a:noFill/>
            <a:miter lim="800000"/>
            <a:headEnd/>
            <a:tailEnd/>
          </a:ln>
        </p:spPr>
        <p:txBody>
          <a:bodyPr wrap="square">
            <a:spAutoFit/>
          </a:bodyPr>
          <a:lstStyle/>
          <a:p>
            <a:pPr algn="ctr" eaLnBrk="1" hangingPunct="1">
              <a:spcBef>
                <a:spcPct val="50000"/>
              </a:spcBef>
            </a:pPr>
            <a:r>
              <a:rPr lang="en-GB" dirty="0">
                <a:solidFill>
                  <a:srgbClr val="FF0000"/>
                </a:solidFill>
                <a:latin typeface="Century Gothic" panose="020B0502020202020204" pitchFamily="34" charset="0"/>
              </a:rPr>
              <a:t>The ringed plover (</a:t>
            </a:r>
            <a:r>
              <a:rPr lang="en-GB" i="1" dirty="0" err="1">
                <a:solidFill>
                  <a:srgbClr val="FF0000"/>
                </a:solidFill>
                <a:latin typeface="Century Gothic" panose="020B0502020202020204" pitchFamily="34" charset="0"/>
              </a:rPr>
              <a:t>Hydrobia</a:t>
            </a:r>
            <a:r>
              <a:rPr lang="en-GB" dirty="0">
                <a:solidFill>
                  <a:srgbClr val="FF0000"/>
                </a:solidFill>
                <a:latin typeface="Century Gothic" panose="020B0502020202020204" pitchFamily="34" charset="0"/>
              </a:rPr>
              <a:t> only due to short beak).</a:t>
            </a:r>
            <a:endParaRPr lang="en-US" dirty="0">
              <a:solidFill>
                <a:srgbClr val="FF0000"/>
              </a:solidFill>
              <a:latin typeface="Century Gothic" panose="020B0502020202020204" pitchFamily="34" charset="0"/>
            </a:endParaRPr>
          </a:p>
        </p:txBody>
      </p:sp>
      <p:sp>
        <p:nvSpPr>
          <p:cNvPr id="16399" name="Text Box 4"/>
          <p:cNvSpPr txBox="1">
            <a:spLocks noChangeArrowheads="1"/>
          </p:cNvSpPr>
          <p:nvPr/>
        </p:nvSpPr>
        <p:spPr bwMode="auto">
          <a:xfrm>
            <a:off x="6317941" y="4526872"/>
            <a:ext cx="5374608" cy="1477328"/>
          </a:xfrm>
          <a:prstGeom prst="rect">
            <a:avLst/>
          </a:prstGeom>
          <a:solidFill>
            <a:schemeClr val="bg1"/>
          </a:solidFill>
          <a:ln w="9525">
            <a:noFill/>
            <a:miter lim="800000"/>
            <a:headEnd/>
            <a:tailEnd/>
          </a:ln>
        </p:spPr>
        <p:txBody>
          <a:bodyPr wrap="square">
            <a:spAutoFit/>
          </a:bodyPr>
          <a:lstStyle/>
          <a:p>
            <a:pPr algn="ctr" eaLnBrk="1" hangingPunct="1">
              <a:spcBef>
                <a:spcPct val="50000"/>
              </a:spcBef>
            </a:pPr>
            <a:r>
              <a:rPr lang="en-GB" dirty="0">
                <a:solidFill>
                  <a:srgbClr val="FF0000"/>
                </a:solidFill>
                <a:latin typeface="Century Gothic" panose="020B0502020202020204" pitchFamily="34" charset="0"/>
              </a:rPr>
              <a:t>All three populations would decrease. Godwits and ringed plover would be most affected as they would only be able to feed on </a:t>
            </a:r>
            <a:r>
              <a:rPr lang="en-GB" i="1" dirty="0" err="1">
                <a:solidFill>
                  <a:srgbClr val="FF0000"/>
                </a:solidFill>
                <a:latin typeface="Century Gothic" panose="020B0502020202020204" pitchFamily="34" charset="0"/>
              </a:rPr>
              <a:t>Hydrobia</a:t>
            </a:r>
            <a:r>
              <a:rPr lang="en-GB" dirty="0">
                <a:solidFill>
                  <a:srgbClr val="FF0000"/>
                </a:solidFill>
                <a:latin typeface="Century Gothic" panose="020B0502020202020204" pitchFamily="34" charset="0"/>
              </a:rPr>
              <a:t> whereas curlews would still have </a:t>
            </a:r>
            <a:r>
              <a:rPr lang="en-GB" dirty="0" err="1">
                <a:solidFill>
                  <a:srgbClr val="FF0000"/>
                </a:solidFill>
                <a:latin typeface="Century Gothic" panose="020B0502020202020204" pitchFamily="34" charset="0"/>
              </a:rPr>
              <a:t>ragworm</a:t>
            </a:r>
            <a:r>
              <a:rPr lang="en-GB" dirty="0">
                <a:solidFill>
                  <a:srgbClr val="FF0000"/>
                </a:solidFill>
                <a:latin typeface="Century Gothic" panose="020B0502020202020204" pitchFamily="34" charset="0"/>
              </a:rPr>
              <a:t> and </a:t>
            </a:r>
            <a:r>
              <a:rPr lang="en-GB" i="1" dirty="0" err="1">
                <a:solidFill>
                  <a:srgbClr val="FF0000"/>
                </a:solidFill>
                <a:latin typeface="Century Gothic" panose="020B0502020202020204" pitchFamily="34" charset="0"/>
              </a:rPr>
              <a:t>Hydrobia</a:t>
            </a:r>
            <a:r>
              <a:rPr lang="en-GB" dirty="0">
                <a:solidFill>
                  <a:srgbClr val="FF0000"/>
                </a:solidFill>
                <a:latin typeface="Century Gothic" panose="020B0502020202020204" pitchFamily="34" charset="0"/>
              </a:rPr>
              <a:t>.</a:t>
            </a:r>
            <a:endParaRPr lang="en-US" dirty="0">
              <a:solidFill>
                <a:srgbClr val="FF0000"/>
              </a:solidFill>
              <a:latin typeface="Century Gothic" panose="020B0502020202020204" pitchFamily="34" charset="0"/>
            </a:endParaRPr>
          </a:p>
        </p:txBody>
      </p:sp>
      <p:sp>
        <p:nvSpPr>
          <p:cNvPr id="27654" name="Text Box 7"/>
          <p:cNvSpPr txBox="1">
            <a:spLocks noChangeArrowheads="1"/>
          </p:cNvSpPr>
          <p:nvPr/>
        </p:nvSpPr>
        <p:spPr bwMode="auto">
          <a:xfrm>
            <a:off x="5867399" y="3291841"/>
            <a:ext cx="6046434" cy="923330"/>
          </a:xfrm>
          <a:prstGeom prst="rect">
            <a:avLst/>
          </a:prstGeom>
          <a:solidFill>
            <a:schemeClr val="bg1"/>
          </a:solidFill>
          <a:ln w="9525">
            <a:noFill/>
            <a:miter lim="800000"/>
            <a:headEnd/>
            <a:tailEnd/>
          </a:ln>
        </p:spPr>
        <p:txBody>
          <a:bodyPr wrap="square">
            <a:spAutoFit/>
          </a:bodyPr>
          <a:lstStyle/>
          <a:p>
            <a:pPr eaLnBrk="1" hangingPunct="1">
              <a:spcBef>
                <a:spcPct val="50000"/>
              </a:spcBef>
            </a:pPr>
            <a:r>
              <a:rPr lang="en-GB" dirty="0">
                <a:latin typeface="Century Gothic" panose="020B0502020202020204" pitchFamily="34" charset="0"/>
              </a:rPr>
              <a:t>3. Cockles are very sensitive to pollution. If pollution killed all of the cockles what effect would this have on populations of the three birds?</a:t>
            </a:r>
            <a:endParaRPr lang="en-US" dirty="0">
              <a:latin typeface="Century Gothic" panose="020B0502020202020204" pitchFamily="34" charset="0"/>
            </a:endParaRPr>
          </a:p>
        </p:txBody>
      </p:sp>
      <p:sp>
        <p:nvSpPr>
          <p:cNvPr id="2" name="Rectangle 1">
            <a:extLst>
              <a:ext uri="{FF2B5EF4-FFF2-40B4-BE49-F238E27FC236}">
                <a16:creationId xmlns:a16="http://schemas.microsoft.com/office/drawing/2014/main" id="{65D21F22-5C0A-40E5-A9B5-D5075B3EDAC0}"/>
              </a:ext>
            </a:extLst>
          </p:cNvPr>
          <p:cNvSpPr/>
          <p:nvPr/>
        </p:nvSpPr>
        <p:spPr>
          <a:xfrm>
            <a:off x="0" y="0"/>
            <a:ext cx="1389947" cy="64633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2000" b="1" dirty="0"/>
              <a:t>Past Paper Question</a:t>
            </a:r>
          </a:p>
        </p:txBody>
      </p:sp>
    </p:spTree>
    <p:extLst>
      <p:ext uri="{BB962C8B-B14F-4D97-AF65-F5344CB8AC3E}">
        <p14:creationId xmlns:p14="http://schemas.microsoft.com/office/powerpoint/2010/main" val="2221187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3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3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7" grpId="0" animBg="1"/>
      <p:bldP spid="16398" grpId="0" animBg="1"/>
      <p:bldP spid="1639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675" y="145002"/>
            <a:ext cx="11450782" cy="1006475"/>
          </a:xfrm>
        </p:spPr>
        <p:txBody>
          <a:bodyPr>
            <a:noAutofit/>
          </a:bodyPr>
          <a:lstStyle/>
          <a:p>
            <a:r>
              <a:rPr lang="en-GB" sz="3600" dirty="0">
                <a:latin typeface="Century Gothic" panose="020B0502020202020204" pitchFamily="34" charset="0"/>
              </a:rPr>
              <a:t>This topic links to careers and jobs in…</a:t>
            </a:r>
            <a:br>
              <a:rPr lang="en-GB" sz="3600" dirty="0">
                <a:latin typeface="Century Gothic" panose="020B0502020202020204" pitchFamily="34" charset="0"/>
              </a:rPr>
            </a:br>
            <a:endParaRPr lang="en-GB" sz="3600" dirty="0">
              <a:latin typeface="Century Gothic" panose="020B0502020202020204" pitchFamily="34" charset="0"/>
            </a:endParaRPr>
          </a:p>
        </p:txBody>
      </p:sp>
      <p:sp>
        <p:nvSpPr>
          <p:cNvPr id="3" name="Content Placeholder 2"/>
          <p:cNvSpPr>
            <a:spLocks noGrp="1"/>
          </p:cNvSpPr>
          <p:nvPr>
            <p:ph idx="1"/>
          </p:nvPr>
        </p:nvSpPr>
        <p:spPr>
          <a:xfrm>
            <a:off x="138750" y="1037958"/>
            <a:ext cx="8748075" cy="5943061"/>
          </a:xfrm>
        </p:spPr>
        <p:txBody>
          <a:bodyPr>
            <a:normAutofit/>
          </a:bodyPr>
          <a:lstStyle/>
          <a:p>
            <a:pPr marL="0" indent="0">
              <a:buNone/>
            </a:pPr>
            <a:r>
              <a:rPr lang="en-GB" sz="2400" dirty="0">
                <a:latin typeface="Century Gothic" panose="020B0502020202020204" pitchFamily="34" charset="0"/>
              </a:rPr>
              <a:t>Ecology and Sustainability e.g.</a:t>
            </a:r>
          </a:p>
          <a:p>
            <a:pPr marL="0" indent="0">
              <a:buNone/>
            </a:pPr>
            <a:endParaRPr lang="en-GB" sz="2400" dirty="0">
              <a:latin typeface="Century Gothic" panose="020B0502020202020204" pitchFamily="34" charset="0"/>
            </a:endParaRPr>
          </a:p>
          <a:p>
            <a:r>
              <a:rPr lang="en-GB" sz="2400" b="1" dirty="0">
                <a:latin typeface="Century Gothic" panose="020B0502020202020204" pitchFamily="34" charset="0"/>
              </a:rPr>
              <a:t>oceanographer</a:t>
            </a:r>
            <a:r>
              <a:rPr lang="en-GB" sz="2400" dirty="0">
                <a:latin typeface="Century Gothic" panose="020B0502020202020204" pitchFamily="34" charset="0"/>
              </a:rPr>
              <a:t> - studying the impact of plastics on the ocean wildlife</a:t>
            </a:r>
          </a:p>
          <a:p>
            <a:r>
              <a:rPr lang="en-GB" sz="2400" b="1" dirty="0">
                <a:latin typeface="Century Gothic" panose="020B0502020202020204" pitchFamily="34" charset="0"/>
              </a:rPr>
              <a:t>ecological consultant </a:t>
            </a:r>
            <a:r>
              <a:rPr lang="en-GB" sz="2400" dirty="0">
                <a:latin typeface="Century Gothic" panose="020B0502020202020204" pitchFamily="34" charset="0"/>
              </a:rPr>
              <a:t>– providing companies with 	advice on how they can minimise their environmental impact</a:t>
            </a:r>
          </a:p>
          <a:p>
            <a:r>
              <a:rPr lang="en-GB" sz="2400" b="1" dirty="0">
                <a:latin typeface="Century Gothic" panose="020B0502020202020204" pitchFamily="34" charset="0"/>
              </a:rPr>
              <a:t>Conservation</a:t>
            </a:r>
            <a:r>
              <a:rPr lang="en-GB" sz="2400" dirty="0">
                <a:latin typeface="Century Gothic" panose="020B0502020202020204" pitchFamily="34" charset="0"/>
              </a:rPr>
              <a:t> (e.g. measuring and monitoring an endangered species)</a:t>
            </a:r>
          </a:p>
          <a:p>
            <a:r>
              <a:rPr lang="en-GB" sz="2400" b="1" dirty="0">
                <a:latin typeface="Century Gothic" panose="020B0502020202020204" pitchFamily="34" charset="0"/>
              </a:rPr>
              <a:t>Animal Behaviour </a:t>
            </a:r>
            <a:r>
              <a:rPr lang="en-GB" sz="2400" dirty="0">
                <a:latin typeface="Century Gothic" panose="020B0502020202020204" pitchFamily="34" charset="0"/>
              </a:rPr>
              <a:t>(e.g. scientists studying chimpanzees)</a:t>
            </a:r>
          </a:p>
          <a:p>
            <a:r>
              <a:rPr lang="en-GB" sz="2400" b="1" dirty="0">
                <a:latin typeface="Century Gothic" panose="020B0502020202020204" pitchFamily="34" charset="0"/>
              </a:rPr>
              <a:t>Botany</a:t>
            </a:r>
            <a:r>
              <a:rPr lang="en-GB" sz="2400" dirty="0">
                <a:latin typeface="Century Gothic" panose="020B0502020202020204" pitchFamily="34" charset="0"/>
              </a:rPr>
              <a:t> (e.g. scientists studying a particular plant species)</a:t>
            </a:r>
          </a:p>
          <a:p>
            <a:endParaRPr lang="en-GB" sz="2400" dirty="0">
              <a:latin typeface="Century Gothic" panose="020B0502020202020204" pitchFamily="34" charset="0"/>
            </a:endParaRPr>
          </a:p>
        </p:txBody>
      </p:sp>
      <p:pic>
        <p:nvPicPr>
          <p:cNvPr id="7170" name="Picture 2" descr="Oceanography | National Geographic Society">
            <a:extLst>
              <a:ext uri="{FF2B5EF4-FFF2-40B4-BE49-F238E27FC236}">
                <a16:creationId xmlns:a16="http://schemas.microsoft.com/office/drawing/2014/main" id="{2A223900-7CA3-4D6C-B3D6-4A1C8A28FDD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666"/>
          <a:stretch/>
        </p:blipFill>
        <p:spPr bwMode="auto">
          <a:xfrm>
            <a:off x="9357747" y="3358239"/>
            <a:ext cx="2856465" cy="182191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11 Well-Known Conservationists We&amp;#39;re Celebrating on Earth Day - One Tree  Planted">
            <a:extLst>
              <a:ext uri="{FF2B5EF4-FFF2-40B4-BE49-F238E27FC236}">
                <a16:creationId xmlns:a16="http://schemas.microsoft.com/office/drawing/2014/main" id="{81B5327E-EA7F-4284-B293-AC177DE6F9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53078" y="1466850"/>
            <a:ext cx="2838922" cy="1892031"/>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Could farming endangered animals save them? - Geographical Magazine">
            <a:extLst>
              <a:ext uri="{FF2B5EF4-FFF2-40B4-BE49-F238E27FC236}">
                <a16:creationId xmlns:a16="http://schemas.microsoft.com/office/drawing/2014/main" id="{D440A610-D644-47B9-9AF3-15A29F2DF72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3585"/>
          <a:stretch/>
        </p:blipFill>
        <p:spPr bwMode="auto">
          <a:xfrm>
            <a:off x="9348222" y="-171450"/>
            <a:ext cx="2843778" cy="1638300"/>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To save wild chimpanzees, imagine their habitat is an electrical circuit">
            <a:extLst>
              <a:ext uri="{FF2B5EF4-FFF2-40B4-BE49-F238E27FC236}">
                <a16:creationId xmlns:a16="http://schemas.microsoft.com/office/drawing/2014/main" id="{CF2CDC2B-74C7-4340-9B8D-1CC0A32EC9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5781" t="-3706" b="3706"/>
          <a:stretch/>
        </p:blipFill>
        <p:spPr bwMode="auto">
          <a:xfrm>
            <a:off x="9352918" y="5088345"/>
            <a:ext cx="2851769" cy="1892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19522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9A2CB80-59C5-4FA7-8D03-1E9C88F2DC67}"/>
              </a:ext>
            </a:extLst>
          </p:cNvPr>
          <p:cNvSpPr/>
          <p:nvPr/>
        </p:nvSpPr>
        <p:spPr>
          <a:xfrm>
            <a:off x="1" y="0"/>
            <a:ext cx="12192000" cy="830997"/>
          </a:xfrm>
          <a:prstGeom prst="rect">
            <a:avLst/>
          </a:prstGeom>
          <a:solidFill>
            <a:schemeClr val="accent5">
              <a:lumMod val="75000"/>
            </a:schemeClr>
          </a:solidFill>
        </p:spPr>
        <p:txBody>
          <a:bodyPr wrap="square" lIns="91440" tIns="45720" rIns="91440" bIns="45720">
            <a:spAutoFit/>
          </a:bodyPr>
          <a:lstStyle/>
          <a:p>
            <a:pPr algn="ctr"/>
            <a:r>
              <a:rPr lang="en-US" sz="4800" cap="none" spc="0" dirty="0">
                <a:ln w="12700">
                  <a:noFill/>
                  <a:prstDash val="solid"/>
                </a:ln>
                <a:solidFill>
                  <a:schemeClr val="accent4">
                    <a:lumMod val="40000"/>
                    <a:lumOff val="60000"/>
                  </a:schemeClr>
                </a:solidFill>
                <a:latin typeface="Century Gothic" panose="020B0502020202020204" pitchFamily="34" charset="0"/>
              </a:rPr>
              <a:t>To start we must learn some definitions…</a:t>
            </a:r>
            <a:endParaRPr lang="en-GB" sz="4800" cap="none" spc="0" dirty="0">
              <a:ln w="12700">
                <a:noFill/>
                <a:prstDash val="solid"/>
              </a:ln>
              <a:solidFill>
                <a:schemeClr val="accent4">
                  <a:lumMod val="40000"/>
                  <a:lumOff val="60000"/>
                </a:schemeClr>
              </a:solidFill>
              <a:latin typeface="Century Gothic" panose="020B0502020202020204" pitchFamily="34" charset="0"/>
            </a:endParaRPr>
          </a:p>
        </p:txBody>
      </p:sp>
      <p:sp>
        <p:nvSpPr>
          <p:cNvPr id="9" name="Rectangle 8">
            <a:extLst>
              <a:ext uri="{FF2B5EF4-FFF2-40B4-BE49-F238E27FC236}">
                <a16:creationId xmlns:a16="http://schemas.microsoft.com/office/drawing/2014/main" id="{3BA7308B-35A1-452E-8253-EC8546002F67}"/>
              </a:ext>
            </a:extLst>
          </p:cNvPr>
          <p:cNvSpPr/>
          <p:nvPr/>
        </p:nvSpPr>
        <p:spPr>
          <a:xfrm>
            <a:off x="119394" y="942975"/>
            <a:ext cx="2472152" cy="830997"/>
          </a:xfrm>
          <a:prstGeom prst="rect">
            <a:avLst/>
          </a:prstGeom>
          <a:solidFill>
            <a:schemeClr val="bg1"/>
          </a:solidFill>
        </p:spPr>
        <p:txBody>
          <a:bodyPr wrap="none" lIns="91440" tIns="45720" rIns="91440" bIns="45720">
            <a:spAutoFit/>
          </a:bodyPr>
          <a:lstStyle/>
          <a:p>
            <a:pPr algn="ctr"/>
            <a:r>
              <a:rPr lang="en-US" sz="4800" u="sng" cap="none" spc="0" dirty="0">
                <a:ln w="12700">
                  <a:noFill/>
                  <a:prstDash val="solid"/>
                </a:ln>
                <a:solidFill>
                  <a:schemeClr val="accent4">
                    <a:lumMod val="75000"/>
                  </a:schemeClr>
                </a:solidFill>
                <a:latin typeface="Century Gothic" panose="020B0502020202020204" pitchFamily="34" charset="0"/>
              </a:rPr>
              <a:t>Species</a:t>
            </a:r>
            <a:endParaRPr lang="en-GB" sz="4800" u="sng" cap="none" spc="0" dirty="0">
              <a:ln w="12700">
                <a:noFill/>
                <a:prstDash val="solid"/>
              </a:ln>
              <a:solidFill>
                <a:schemeClr val="accent4">
                  <a:lumMod val="75000"/>
                </a:schemeClr>
              </a:solidFill>
              <a:latin typeface="Century Gothic" panose="020B0502020202020204" pitchFamily="34" charset="0"/>
            </a:endParaRPr>
          </a:p>
        </p:txBody>
      </p:sp>
      <p:pic>
        <p:nvPicPr>
          <p:cNvPr id="3074" name="Picture 2" descr="Most Popular Dog Breeds – American Kennel Club">
            <a:extLst>
              <a:ext uri="{FF2B5EF4-FFF2-40B4-BE49-F238E27FC236}">
                <a16:creationId xmlns:a16="http://schemas.microsoft.com/office/drawing/2014/main" id="{6C417755-1C36-43E2-B507-02D535B735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229" r="19547"/>
          <a:stretch/>
        </p:blipFill>
        <p:spPr bwMode="auto">
          <a:xfrm>
            <a:off x="9635857" y="4010024"/>
            <a:ext cx="2091422" cy="261966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rown Cockapoo Puppy Sitting With White Background Stock Photo - Download  Image Now - iStock">
            <a:extLst>
              <a:ext uri="{FF2B5EF4-FFF2-40B4-BE49-F238E27FC236}">
                <a16:creationId xmlns:a16="http://schemas.microsoft.com/office/drawing/2014/main" id="{535DBAD2-6DF6-437D-BC4F-2DF1D7CFCD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4210" y="4324350"/>
            <a:ext cx="1641448" cy="246459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Pug on white background | Cute pug puppies, Pug puppies, Cute pugs">
            <a:extLst>
              <a:ext uri="{FF2B5EF4-FFF2-40B4-BE49-F238E27FC236}">
                <a16:creationId xmlns:a16="http://schemas.microsoft.com/office/drawing/2014/main" id="{7972EC3D-99B8-4CF1-8579-D97CCC6E0C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5667" y="5060155"/>
            <a:ext cx="2436771" cy="161686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Dog: Jack Russel Terrier photo WP40887">
            <a:extLst>
              <a:ext uri="{FF2B5EF4-FFF2-40B4-BE49-F238E27FC236}">
                <a16:creationId xmlns:a16="http://schemas.microsoft.com/office/drawing/2014/main" id="{C42B9377-B226-4920-9420-B43EBFCCCAA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5278"/>
          <a:stretch/>
        </p:blipFill>
        <p:spPr bwMode="auto">
          <a:xfrm>
            <a:off x="4087425" y="4324350"/>
            <a:ext cx="1696734" cy="2249121"/>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2,962 German Shepherd White Background Stock Photos, Pictures &amp;amp;  Royalty-Free Images - iStock">
            <a:extLst>
              <a:ext uri="{FF2B5EF4-FFF2-40B4-BE49-F238E27FC236}">
                <a16:creationId xmlns:a16="http://schemas.microsoft.com/office/drawing/2014/main" id="{3A889E3D-B19D-44E0-9245-943945BE07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20613" y="2221589"/>
            <a:ext cx="3696891" cy="2464594"/>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Dachshund On White Background High Res Stock Images | Shutterstock">
            <a:extLst>
              <a:ext uri="{FF2B5EF4-FFF2-40B4-BE49-F238E27FC236}">
                <a16:creationId xmlns:a16="http://schemas.microsoft.com/office/drawing/2014/main" id="{F72D9F42-60C1-4C35-A93B-59FE3ED7C91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872" r="18218" b="7589"/>
          <a:stretch/>
        </p:blipFill>
        <p:spPr bwMode="auto">
          <a:xfrm>
            <a:off x="9637941" y="1629324"/>
            <a:ext cx="2271820" cy="2252663"/>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143,567 Dog White Background Stock Photos, Pictures &amp;amp; Royalty-Free Images -  iStock">
            <a:extLst>
              <a:ext uri="{FF2B5EF4-FFF2-40B4-BE49-F238E27FC236}">
                <a16:creationId xmlns:a16="http://schemas.microsoft.com/office/drawing/2014/main" id="{ECFC1E61-BB4E-47E5-9A3B-2ABC23CA17A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9472" t="13235" r="31556" b="4902"/>
          <a:stretch/>
        </p:blipFill>
        <p:spPr bwMode="auto">
          <a:xfrm>
            <a:off x="4301020" y="1034070"/>
            <a:ext cx="1229394" cy="1721586"/>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Beauty dalmatian dog, isolated on white background | Kremer Veterinary  Services">
            <a:extLst>
              <a:ext uri="{FF2B5EF4-FFF2-40B4-BE49-F238E27FC236}">
                <a16:creationId xmlns:a16="http://schemas.microsoft.com/office/drawing/2014/main" id="{8DDCD789-544B-4DC0-A061-1F621D5EBF4F}"/>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0434" t="15556" r="21250"/>
          <a:stretch/>
        </p:blipFill>
        <p:spPr bwMode="auto">
          <a:xfrm>
            <a:off x="8122001" y="955431"/>
            <a:ext cx="1471197" cy="2727810"/>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60,210 Small Dog White Background Stock Photos, Pictures &amp;amp; Royalty-Free  Images - iStock">
            <a:extLst>
              <a:ext uri="{FF2B5EF4-FFF2-40B4-BE49-F238E27FC236}">
                <a16:creationId xmlns:a16="http://schemas.microsoft.com/office/drawing/2014/main" id="{FC35FF7D-ACDD-422F-A9BF-F70E8D24F0C8}"/>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8107" t="5432" r="17319"/>
          <a:stretch/>
        </p:blipFill>
        <p:spPr bwMode="auto">
          <a:xfrm>
            <a:off x="5481673" y="1327515"/>
            <a:ext cx="1459675" cy="2019299"/>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descr="Brown Mixed Breed Dog White Background | Dog breeds, Dogs, Brain training  for dogs">
            <a:extLst>
              <a:ext uri="{FF2B5EF4-FFF2-40B4-BE49-F238E27FC236}">
                <a16:creationId xmlns:a16="http://schemas.microsoft.com/office/drawing/2014/main" id="{1DFA4DD4-45DB-4786-9DB0-A3E31F745D7E}"/>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2639" t="4789" r="11944" b="3328"/>
          <a:stretch/>
        </p:blipFill>
        <p:spPr bwMode="auto">
          <a:xfrm>
            <a:off x="3379410" y="2736604"/>
            <a:ext cx="1470035" cy="1790993"/>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4484344F-5C5A-4B93-9E02-46651DB41762}"/>
              </a:ext>
            </a:extLst>
          </p:cNvPr>
          <p:cNvSpPr/>
          <p:nvPr/>
        </p:nvSpPr>
        <p:spPr>
          <a:xfrm>
            <a:off x="419582" y="1859441"/>
            <a:ext cx="2891024" cy="1754326"/>
          </a:xfrm>
          <a:prstGeom prst="rect">
            <a:avLst/>
          </a:prstGeom>
          <a:solidFill>
            <a:schemeClr val="accent1">
              <a:lumMod val="40000"/>
              <a:lumOff val="60000"/>
            </a:schemeClr>
          </a:solidFill>
        </p:spPr>
        <p:txBody>
          <a:bodyPr wrap="square" lIns="91440" tIns="45720" rIns="91440" bIns="45720">
            <a:spAutoFit/>
          </a:bodyPr>
          <a:lstStyle/>
          <a:p>
            <a:pPr algn="ctr"/>
            <a:r>
              <a:rPr lang="en-US" sz="3600" dirty="0">
                <a:ln w="12700">
                  <a:noFill/>
                  <a:prstDash val="solid"/>
                </a:ln>
                <a:solidFill>
                  <a:schemeClr val="accent5">
                    <a:lumMod val="50000"/>
                  </a:schemeClr>
                </a:solidFill>
                <a:latin typeface="Century Gothic" panose="020B0502020202020204" pitchFamily="34" charset="0"/>
              </a:rPr>
              <a:t>Are these all the same species?</a:t>
            </a:r>
            <a:endParaRPr lang="en-GB" sz="3600" cap="none" spc="0" dirty="0">
              <a:ln w="12700">
                <a:noFill/>
                <a:prstDash val="solid"/>
              </a:ln>
              <a:solidFill>
                <a:schemeClr val="accent5">
                  <a:lumMod val="50000"/>
                </a:schemeClr>
              </a:solidFill>
              <a:latin typeface="Century Gothic" panose="020B0502020202020204" pitchFamily="34" charset="0"/>
            </a:endParaRPr>
          </a:p>
        </p:txBody>
      </p:sp>
    </p:spTree>
    <p:extLst>
      <p:ext uri="{BB962C8B-B14F-4D97-AF65-F5344CB8AC3E}">
        <p14:creationId xmlns:p14="http://schemas.microsoft.com/office/powerpoint/2010/main" val="3730662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94"/>
                                        </p:tgtEl>
                                        <p:attrNameLst>
                                          <p:attrName>style.visibility</p:attrName>
                                        </p:attrNameLst>
                                      </p:cBhvr>
                                      <p:to>
                                        <p:strVal val="visible"/>
                                      </p:to>
                                    </p:set>
                                    <p:anim calcmode="lin" valueType="num">
                                      <p:cBhvr>
                                        <p:cTn id="7" dur="250" fill="hold"/>
                                        <p:tgtEl>
                                          <p:spTgt spid="3094"/>
                                        </p:tgtEl>
                                        <p:attrNameLst>
                                          <p:attrName>ppt_w</p:attrName>
                                        </p:attrNameLst>
                                      </p:cBhvr>
                                      <p:tavLst>
                                        <p:tav tm="0">
                                          <p:val>
                                            <p:fltVal val="0"/>
                                          </p:val>
                                        </p:tav>
                                        <p:tav tm="100000">
                                          <p:val>
                                            <p:strVal val="#ppt_w"/>
                                          </p:val>
                                        </p:tav>
                                      </p:tavLst>
                                    </p:anim>
                                    <p:anim calcmode="lin" valueType="num">
                                      <p:cBhvr>
                                        <p:cTn id="8" dur="250" fill="hold"/>
                                        <p:tgtEl>
                                          <p:spTgt spid="3094"/>
                                        </p:tgtEl>
                                        <p:attrNameLst>
                                          <p:attrName>ppt_h</p:attrName>
                                        </p:attrNameLst>
                                      </p:cBhvr>
                                      <p:tavLst>
                                        <p:tav tm="0">
                                          <p:val>
                                            <p:fltVal val="0"/>
                                          </p:val>
                                        </p:tav>
                                        <p:tav tm="100000">
                                          <p:val>
                                            <p:strVal val="#ppt_h"/>
                                          </p:val>
                                        </p:tav>
                                      </p:tavLst>
                                    </p:anim>
                                    <p:animEffect transition="in" filter="fade">
                                      <p:cBhvr>
                                        <p:cTn id="9" dur="250"/>
                                        <p:tgtEl>
                                          <p:spTgt spid="3094"/>
                                        </p:tgtEl>
                                      </p:cBhvr>
                                    </p:animEffect>
                                  </p:childTnLst>
                                </p:cTn>
                              </p:par>
                            </p:childTnLst>
                          </p:cTn>
                        </p:par>
                        <p:par>
                          <p:cTn id="10" fill="hold">
                            <p:stCondLst>
                              <p:cond delay="250"/>
                            </p:stCondLst>
                            <p:childTnLst>
                              <p:par>
                                <p:cTn id="11" presetID="53" presetClass="entr" presetSubtype="16" fill="hold" nodeType="afterEffect">
                                  <p:stCondLst>
                                    <p:cond delay="250"/>
                                  </p:stCondLst>
                                  <p:childTnLst>
                                    <p:set>
                                      <p:cBhvr>
                                        <p:cTn id="12" dur="1" fill="hold">
                                          <p:stCondLst>
                                            <p:cond delay="0"/>
                                          </p:stCondLst>
                                        </p:cTn>
                                        <p:tgtEl>
                                          <p:spTgt spid="3088"/>
                                        </p:tgtEl>
                                        <p:attrNameLst>
                                          <p:attrName>style.visibility</p:attrName>
                                        </p:attrNameLst>
                                      </p:cBhvr>
                                      <p:to>
                                        <p:strVal val="visible"/>
                                      </p:to>
                                    </p:set>
                                    <p:anim calcmode="lin" valueType="num">
                                      <p:cBhvr>
                                        <p:cTn id="13" dur="250" fill="hold"/>
                                        <p:tgtEl>
                                          <p:spTgt spid="3088"/>
                                        </p:tgtEl>
                                        <p:attrNameLst>
                                          <p:attrName>ppt_w</p:attrName>
                                        </p:attrNameLst>
                                      </p:cBhvr>
                                      <p:tavLst>
                                        <p:tav tm="0">
                                          <p:val>
                                            <p:fltVal val="0"/>
                                          </p:val>
                                        </p:tav>
                                        <p:tav tm="100000">
                                          <p:val>
                                            <p:strVal val="#ppt_w"/>
                                          </p:val>
                                        </p:tav>
                                      </p:tavLst>
                                    </p:anim>
                                    <p:anim calcmode="lin" valueType="num">
                                      <p:cBhvr>
                                        <p:cTn id="14" dur="250" fill="hold"/>
                                        <p:tgtEl>
                                          <p:spTgt spid="3088"/>
                                        </p:tgtEl>
                                        <p:attrNameLst>
                                          <p:attrName>ppt_h</p:attrName>
                                        </p:attrNameLst>
                                      </p:cBhvr>
                                      <p:tavLst>
                                        <p:tav tm="0">
                                          <p:val>
                                            <p:fltVal val="0"/>
                                          </p:val>
                                        </p:tav>
                                        <p:tav tm="100000">
                                          <p:val>
                                            <p:strVal val="#ppt_h"/>
                                          </p:val>
                                        </p:tav>
                                      </p:tavLst>
                                    </p:anim>
                                    <p:animEffect transition="in" filter="fade">
                                      <p:cBhvr>
                                        <p:cTn id="15" dur="250"/>
                                        <p:tgtEl>
                                          <p:spTgt spid="3088"/>
                                        </p:tgtEl>
                                      </p:cBhvr>
                                    </p:animEffect>
                                  </p:childTnLst>
                                </p:cTn>
                              </p:par>
                            </p:childTnLst>
                          </p:cTn>
                        </p:par>
                        <p:par>
                          <p:cTn id="16" fill="hold">
                            <p:stCondLst>
                              <p:cond delay="750"/>
                            </p:stCondLst>
                            <p:childTnLst>
                              <p:par>
                                <p:cTn id="17" presetID="53" presetClass="entr" presetSubtype="16" fill="hold" nodeType="afterEffect">
                                  <p:stCondLst>
                                    <p:cond delay="250"/>
                                  </p:stCondLst>
                                  <p:childTnLst>
                                    <p:set>
                                      <p:cBhvr>
                                        <p:cTn id="18" dur="1" fill="hold">
                                          <p:stCondLst>
                                            <p:cond delay="0"/>
                                          </p:stCondLst>
                                        </p:cTn>
                                        <p:tgtEl>
                                          <p:spTgt spid="3074"/>
                                        </p:tgtEl>
                                        <p:attrNameLst>
                                          <p:attrName>style.visibility</p:attrName>
                                        </p:attrNameLst>
                                      </p:cBhvr>
                                      <p:to>
                                        <p:strVal val="visible"/>
                                      </p:to>
                                    </p:set>
                                    <p:anim calcmode="lin" valueType="num">
                                      <p:cBhvr>
                                        <p:cTn id="19" dur="250" fill="hold"/>
                                        <p:tgtEl>
                                          <p:spTgt spid="3074"/>
                                        </p:tgtEl>
                                        <p:attrNameLst>
                                          <p:attrName>ppt_w</p:attrName>
                                        </p:attrNameLst>
                                      </p:cBhvr>
                                      <p:tavLst>
                                        <p:tav tm="0">
                                          <p:val>
                                            <p:fltVal val="0"/>
                                          </p:val>
                                        </p:tav>
                                        <p:tav tm="100000">
                                          <p:val>
                                            <p:strVal val="#ppt_w"/>
                                          </p:val>
                                        </p:tav>
                                      </p:tavLst>
                                    </p:anim>
                                    <p:anim calcmode="lin" valueType="num">
                                      <p:cBhvr>
                                        <p:cTn id="20" dur="250" fill="hold"/>
                                        <p:tgtEl>
                                          <p:spTgt spid="3074"/>
                                        </p:tgtEl>
                                        <p:attrNameLst>
                                          <p:attrName>ppt_h</p:attrName>
                                        </p:attrNameLst>
                                      </p:cBhvr>
                                      <p:tavLst>
                                        <p:tav tm="0">
                                          <p:val>
                                            <p:fltVal val="0"/>
                                          </p:val>
                                        </p:tav>
                                        <p:tav tm="100000">
                                          <p:val>
                                            <p:strVal val="#ppt_h"/>
                                          </p:val>
                                        </p:tav>
                                      </p:tavLst>
                                    </p:anim>
                                    <p:animEffect transition="in" filter="fade">
                                      <p:cBhvr>
                                        <p:cTn id="21" dur="250"/>
                                        <p:tgtEl>
                                          <p:spTgt spid="3074"/>
                                        </p:tgtEl>
                                      </p:cBhvr>
                                    </p:animEffect>
                                  </p:childTnLst>
                                </p:cTn>
                              </p:par>
                            </p:childTnLst>
                          </p:cTn>
                        </p:par>
                        <p:par>
                          <p:cTn id="22" fill="hold">
                            <p:stCondLst>
                              <p:cond delay="1250"/>
                            </p:stCondLst>
                            <p:childTnLst>
                              <p:par>
                                <p:cTn id="23" presetID="53" presetClass="entr" presetSubtype="16" fill="hold" nodeType="afterEffect">
                                  <p:stCondLst>
                                    <p:cond delay="250"/>
                                  </p:stCondLst>
                                  <p:childTnLst>
                                    <p:set>
                                      <p:cBhvr>
                                        <p:cTn id="24" dur="1" fill="hold">
                                          <p:stCondLst>
                                            <p:cond delay="0"/>
                                          </p:stCondLst>
                                        </p:cTn>
                                        <p:tgtEl>
                                          <p:spTgt spid="3090"/>
                                        </p:tgtEl>
                                        <p:attrNameLst>
                                          <p:attrName>style.visibility</p:attrName>
                                        </p:attrNameLst>
                                      </p:cBhvr>
                                      <p:to>
                                        <p:strVal val="visible"/>
                                      </p:to>
                                    </p:set>
                                    <p:anim calcmode="lin" valueType="num">
                                      <p:cBhvr>
                                        <p:cTn id="25" dur="250" fill="hold"/>
                                        <p:tgtEl>
                                          <p:spTgt spid="3090"/>
                                        </p:tgtEl>
                                        <p:attrNameLst>
                                          <p:attrName>ppt_w</p:attrName>
                                        </p:attrNameLst>
                                      </p:cBhvr>
                                      <p:tavLst>
                                        <p:tav tm="0">
                                          <p:val>
                                            <p:fltVal val="0"/>
                                          </p:val>
                                        </p:tav>
                                        <p:tav tm="100000">
                                          <p:val>
                                            <p:strVal val="#ppt_w"/>
                                          </p:val>
                                        </p:tav>
                                      </p:tavLst>
                                    </p:anim>
                                    <p:anim calcmode="lin" valueType="num">
                                      <p:cBhvr>
                                        <p:cTn id="26" dur="250" fill="hold"/>
                                        <p:tgtEl>
                                          <p:spTgt spid="3090"/>
                                        </p:tgtEl>
                                        <p:attrNameLst>
                                          <p:attrName>ppt_h</p:attrName>
                                        </p:attrNameLst>
                                      </p:cBhvr>
                                      <p:tavLst>
                                        <p:tav tm="0">
                                          <p:val>
                                            <p:fltVal val="0"/>
                                          </p:val>
                                        </p:tav>
                                        <p:tav tm="100000">
                                          <p:val>
                                            <p:strVal val="#ppt_h"/>
                                          </p:val>
                                        </p:tav>
                                      </p:tavLst>
                                    </p:anim>
                                    <p:animEffect transition="in" filter="fade">
                                      <p:cBhvr>
                                        <p:cTn id="27" dur="250"/>
                                        <p:tgtEl>
                                          <p:spTgt spid="3090"/>
                                        </p:tgtEl>
                                      </p:cBhvr>
                                    </p:animEffect>
                                  </p:childTnLst>
                                </p:cTn>
                              </p:par>
                            </p:childTnLst>
                          </p:cTn>
                        </p:par>
                        <p:par>
                          <p:cTn id="28" fill="hold">
                            <p:stCondLst>
                              <p:cond delay="1750"/>
                            </p:stCondLst>
                            <p:childTnLst>
                              <p:par>
                                <p:cTn id="29" presetID="53" presetClass="entr" presetSubtype="16" fill="hold" nodeType="afterEffect">
                                  <p:stCondLst>
                                    <p:cond delay="250"/>
                                  </p:stCondLst>
                                  <p:childTnLst>
                                    <p:set>
                                      <p:cBhvr>
                                        <p:cTn id="30" dur="1" fill="hold">
                                          <p:stCondLst>
                                            <p:cond delay="0"/>
                                          </p:stCondLst>
                                        </p:cTn>
                                        <p:tgtEl>
                                          <p:spTgt spid="3078"/>
                                        </p:tgtEl>
                                        <p:attrNameLst>
                                          <p:attrName>style.visibility</p:attrName>
                                        </p:attrNameLst>
                                      </p:cBhvr>
                                      <p:to>
                                        <p:strVal val="visible"/>
                                      </p:to>
                                    </p:set>
                                    <p:anim calcmode="lin" valueType="num">
                                      <p:cBhvr>
                                        <p:cTn id="31" dur="250" fill="hold"/>
                                        <p:tgtEl>
                                          <p:spTgt spid="3078"/>
                                        </p:tgtEl>
                                        <p:attrNameLst>
                                          <p:attrName>ppt_w</p:attrName>
                                        </p:attrNameLst>
                                      </p:cBhvr>
                                      <p:tavLst>
                                        <p:tav tm="0">
                                          <p:val>
                                            <p:fltVal val="0"/>
                                          </p:val>
                                        </p:tav>
                                        <p:tav tm="100000">
                                          <p:val>
                                            <p:strVal val="#ppt_w"/>
                                          </p:val>
                                        </p:tav>
                                      </p:tavLst>
                                    </p:anim>
                                    <p:anim calcmode="lin" valueType="num">
                                      <p:cBhvr>
                                        <p:cTn id="32" dur="250" fill="hold"/>
                                        <p:tgtEl>
                                          <p:spTgt spid="3078"/>
                                        </p:tgtEl>
                                        <p:attrNameLst>
                                          <p:attrName>ppt_h</p:attrName>
                                        </p:attrNameLst>
                                      </p:cBhvr>
                                      <p:tavLst>
                                        <p:tav tm="0">
                                          <p:val>
                                            <p:fltVal val="0"/>
                                          </p:val>
                                        </p:tav>
                                        <p:tav tm="100000">
                                          <p:val>
                                            <p:strVal val="#ppt_h"/>
                                          </p:val>
                                        </p:tav>
                                      </p:tavLst>
                                    </p:anim>
                                    <p:animEffect transition="in" filter="fade">
                                      <p:cBhvr>
                                        <p:cTn id="33" dur="250"/>
                                        <p:tgtEl>
                                          <p:spTgt spid="3078"/>
                                        </p:tgtEl>
                                      </p:cBhvr>
                                    </p:animEffect>
                                  </p:childTnLst>
                                </p:cTn>
                              </p:par>
                            </p:childTnLst>
                          </p:cTn>
                        </p:par>
                        <p:par>
                          <p:cTn id="34" fill="hold">
                            <p:stCondLst>
                              <p:cond delay="2250"/>
                            </p:stCondLst>
                            <p:childTnLst>
                              <p:par>
                                <p:cTn id="35" presetID="53" presetClass="entr" presetSubtype="16" fill="hold" nodeType="afterEffect">
                                  <p:stCondLst>
                                    <p:cond delay="250"/>
                                  </p:stCondLst>
                                  <p:childTnLst>
                                    <p:set>
                                      <p:cBhvr>
                                        <p:cTn id="36" dur="1" fill="hold">
                                          <p:stCondLst>
                                            <p:cond delay="0"/>
                                          </p:stCondLst>
                                        </p:cTn>
                                        <p:tgtEl>
                                          <p:spTgt spid="3086"/>
                                        </p:tgtEl>
                                        <p:attrNameLst>
                                          <p:attrName>style.visibility</p:attrName>
                                        </p:attrNameLst>
                                      </p:cBhvr>
                                      <p:to>
                                        <p:strVal val="visible"/>
                                      </p:to>
                                    </p:set>
                                    <p:anim calcmode="lin" valueType="num">
                                      <p:cBhvr>
                                        <p:cTn id="37" dur="250" fill="hold"/>
                                        <p:tgtEl>
                                          <p:spTgt spid="3086"/>
                                        </p:tgtEl>
                                        <p:attrNameLst>
                                          <p:attrName>ppt_w</p:attrName>
                                        </p:attrNameLst>
                                      </p:cBhvr>
                                      <p:tavLst>
                                        <p:tav tm="0">
                                          <p:val>
                                            <p:fltVal val="0"/>
                                          </p:val>
                                        </p:tav>
                                        <p:tav tm="100000">
                                          <p:val>
                                            <p:strVal val="#ppt_w"/>
                                          </p:val>
                                        </p:tav>
                                      </p:tavLst>
                                    </p:anim>
                                    <p:anim calcmode="lin" valueType="num">
                                      <p:cBhvr>
                                        <p:cTn id="38" dur="250" fill="hold"/>
                                        <p:tgtEl>
                                          <p:spTgt spid="3086"/>
                                        </p:tgtEl>
                                        <p:attrNameLst>
                                          <p:attrName>ppt_h</p:attrName>
                                        </p:attrNameLst>
                                      </p:cBhvr>
                                      <p:tavLst>
                                        <p:tav tm="0">
                                          <p:val>
                                            <p:fltVal val="0"/>
                                          </p:val>
                                        </p:tav>
                                        <p:tav tm="100000">
                                          <p:val>
                                            <p:strVal val="#ppt_h"/>
                                          </p:val>
                                        </p:tav>
                                      </p:tavLst>
                                    </p:anim>
                                    <p:animEffect transition="in" filter="fade">
                                      <p:cBhvr>
                                        <p:cTn id="39" dur="250"/>
                                        <p:tgtEl>
                                          <p:spTgt spid="3086"/>
                                        </p:tgtEl>
                                      </p:cBhvr>
                                    </p:animEffect>
                                  </p:childTnLst>
                                </p:cTn>
                              </p:par>
                            </p:childTnLst>
                          </p:cTn>
                        </p:par>
                        <p:par>
                          <p:cTn id="40" fill="hold">
                            <p:stCondLst>
                              <p:cond delay="2750"/>
                            </p:stCondLst>
                            <p:childTnLst>
                              <p:par>
                                <p:cTn id="41" presetID="53" presetClass="entr" presetSubtype="16" fill="hold" nodeType="afterEffect">
                                  <p:stCondLst>
                                    <p:cond delay="250"/>
                                  </p:stCondLst>
                                  <p:childTnLst>
                                    <p:set>
                                      <p:cBhvr>
                                        <p:cTn id="42" dur="1" fill="hold">
                                          <p:stCondLst>
                                            <p:cond delay="0"/>
                                          </p:stCondLst>
                                        </p:cTn>
                                        <p:tgtEl>
                                          <p:spTgt spid="3084"/>
                                        </p:tgtEl>
                                        <p:attrNameLst>
                                          <p:attrName>style.visibility</p:attrName>
                                        </p:attrNameLst>
                                      </p:cBhvr>
                                      <p:to>
                                        <p:strVal val="visible"/>
                                      </p:to>
                                    </p:set>
                                    <p:anim calcmode="lin" valueType="num">
                                      <p:cBhvr>
                                        <p:cTn id="43" dur="250" fill="hold"/>
                                        <p:tgtEl>
                                          <p:spTgt spid="3084"/>
                                        </p:tgtEl>
                                        <p:attrNameLst>
                                          <p:attrName>ppt_w</p:attrName>
                                        </p:attrNameLst>
                                      </p:cBhvr>
                                      <p:tavLst>
                                        <p:tav tm="0">
                                          <p:val>
                                            <p:fltVal val="0"/>
                                          </p:val>
                                        </p:tav>
                                        <p:tav tm="100000">
                                          <p:val>
                                            <p:strVal val="#ppt_w"/>
                                          </p:val>
                                        </p:tav>
                                      </p:tavLst>
                                    </p:anim>
                                    <p:anim calcmode="lin" valueType="num">
                                      <p:cBhvr>
                                        <p:cTn id="44" dur="250" fill="hold"/>
                                        <p:tgtEl>
                                          <p:spTgt spid="3084"/>
                                        </p:tgtEl>
                                        <p:attrNameLst>
                                          <p:attrName>ppt_h</p:attrName>
                                        </p:attrNameLst>
                                      </p:cBhvr>
                                      <p:tavLst>
                                        <p:tav tm="0">
                                          <p:val>
                                            <p:fltVal val="0"/>
                                          </p:val>
                                        </p:tav>
                                        <p:tav tm="100000">
                                          <p:val>
                                            <p:strVal val="#ppt_h"/>
                                          </p:val>
                                        </p:tav>
                                      </p:tavLst>
                                    </p:anim>
                                    <p:animEffect transition="in" filter="fade">
                                      <p:cBhvr>
                                        <p:cTn id="45" dur="250"/>
                                        <p:tgtEl>
                                          <p:spTgt spid="3084"/>
                                        </p:tgtEl>
                                      </p:cBhvr>
                                    </p:animEffect>
                                  </p:childTnLst>
                                </p:cTn>
                              </p:par>
                            </p:childTnLst>
                          </p:cTn>
                        </p:par>
                        <p:par>
                          <p:cTn id="46" fill="hold">
                            <p:stCondLst>
                              <p:cond delay="3250"/>
                            </p:stCondLst>
                            <p:childTnLst>
                              <p:par>
                                <p:cTn id="47" presetID="53" presetClass="entr" presetSubtype="16" fill="hold" nodeType="afterEffect">
                                  <p:stCondLst>
                                    <p:cond delay="250"/>
                                  </p:stCondLst>
                                  <p:childTnLst>
                                    <p:set>
                                      <p:cBhvr>
                                        <p:cTn id="48" dur="1" fill="hold">
                                          <p:stCondLst>
                                            <p:cond delay="0"/>
                                          </p:stCondLst>
                                        </p:cTn>
                                        <p:tgtEl>
                                          <p:spTgt spid="3092"/>
                                        </p:tgtEl>
                                        <p:attrNameLst>
                                          <p:attrName>style.visibility</p:attrName>
                                        </p:attrNameLst>
                                      </p:cBhvr>
                                      <p:to>
                                        <p:strVal val="visible"/>
                                      </p:to>
                                    </p:set>
                                    <p:anim calcmode="lin" valueType="num">
                                      <p:cBhvr>
                                        <p:cTn id="49" dur="250" fill="hold"/>
                                        <p:tgtEl>
                                          <p:spTgt spid="3092"/>
                                        </p:tgtEl>
                                        <p:attrNameLst>
                                          <p:attrName>ppt_w</p:attrName>
                                        </p:attrNameLst>
                                      </p:cBhvr>
                                      <p:tavLst>
                                        <p:tav tm="0">
                                          <p:val>
                                            <p:fltVal val="0"/>
                                          </p:val>
                                        </p:tav>
                                        <p:tav tm="100000">
                                          <p:val>
                                            <p:strVal val="#ppt_w"/>
                                          </p:val>
                                        </p:tav>
                                      </p:tavLst>
                                    </p:anim>
                                    <p:anim calcmode="lin" valueType="num">
                                      <p:cBhvr>
                                        <p:cTn id="50" dur="250" fill="hold"/>
                                        <p:tgtEl>
                                          <p:spTgt spid="3092"/>
                                        </p:tgtEl>
                                        <p:attrNameLst>
                                          <p:attrName>ppt_h</p:attrName>
                                        </p:attrNameLst>
                                      </p:cBhvr>
                                      <p:tavLst>
                                        <p:tav tm="0">
                                          <p:val>
                                            <p:fltVal val="0"/>
                                          </p:val>
                                        </p:tav>
                                        <p:tav tm="100000">
                                          <p:val>
                                            <p:strVal val="#ppt_h"/>
                                          </p:val>
                                        </p:tav>
                                      </p:tavLst>
                                    </p:anim>
                                    <p:animEffect transition="in" filter="fade">
                                      <p:cBhvr>
                                        <p:cTn id="51" dur="250"/>
                                        <p:tgtEl>
                                          <p:spTgt spid="3092"/>
                                        </p:tgtEl>
                                      </p:cBhvr>
                                    </p:animEffect>
                                  </p:childTnLst>
                                </p:cTn>
                              </p:par>
                            </p:childTnLst>
                          </p:cTn>
                        </p:par>
                        <p:par>
                          <p:cTn id="52" fill="hold">
                            <p:stCondLst>
                              <p:cond delay="3750"/>
                            </p:stCondLst>
                            <p:childTnLst>
                              <p:par>
                                <p:cTn id="53" presetID="53" presetClass="entr" presetSubtype="16" fill="hold" nodeType="afterEffect">
                                  <p:stCondLst>
                                    <p:cond delay="250"/>
                                  </p:stCondLst>
                                  <p:childTnLst>
                                    <p:set>
                                      <p:cBhvr>
                                        <p:cTn id="54" dur="1" fill="hold">
                                          <p:stCondLst>
                                            <p:cond delay="0"/>
                                          </p:stCondLst>
                                        </p:cTn>
                                        <p:tgtEl>
                                          <p:spTgt spid="3082"/>
                                        </p:tgtEl>
                                        <p:attrNameLst>
                                          <p:attrName>style.visibility</p:attrName>
                                        </p:attrNameLst>
                                      </p:cBhvr>
                                      <p:to>
                                        <p:strVal val="visible"/>
                                      </p:to>
                                    </p:set>
                                    <p:anim calcmode="lin" valueType="num">
                                      <p:cBhvr>
                                        <p:cTn id="55" dur="250" fill="hold"/>
                                        <p:tgtEl>
                                          <p:spTgt spid="3082"/>
                                        </p:tgtEl>
                                        <p:attrNameLst>
                                          <p:attrName>ppt_w</p:attrName>
                                        </p:attrNameLst>
                                      </p:cBhvr>
                                      <p:tavLst>
                                        <p:tav tm="0">
                                          <p:val>
                                            <p:fltVal val="0"/>
                                          </p:val>
                                        </p:tav>
                                        <p:tav tm="100000">
                                          <p:val>
                                            <p:strVal val="#ppt_w"/>
                                          </p:val>
                                        </p:tav>
                                      </p:tavLst>
                                    </p:anim>
                                    <p:anim calcmode="lin" valueType="num">
                                      <p:cBhvr>
                                        <p:cTn id="56" dur="250" fill="hold"/>
                                        <p:tgtEl>
                                          <p:spTgt spid="3082"/>
                                        </p:tgtEl>
                                        <p:attrNameLst>
                                          <p:attrName>ppt_h</p:attrName>
                                        </p:attrNameLst>
                                      </p:cBhvr>
                                      <p:tavLst>
                                        <p:tav tm="0">
                                          <p:val>
                                            <p:fltVal val="0"/>
                                          </p:val>
                                        </p:tav>
                                        <p:tav tm="100000">
                                          <p:val>
                                            <p:strVal val="#ppt_h"/>
                                          </p:val>
                                        </p:tav>
                                      </p:tavLst>
                                    </p:anim>
                                    <p:animEffect transition="in" filter="fade">
                                      <p:cBhvr>
                                        <p:cTn id="57" dur="250"/>
                                        <p:tgtEl>
                                          <p:spTgt spid="3082"/>
                                        </p:tgtEl>
                                      </p:cBhvr>
                                    </p:animEffect>
                                  </p:childTnLst>
                                </p:cTn>
                              </p:par>
                            </p:childTnLst>
                          </p:cTn>
                        </p:par>
                        <p:par>
                          <p:cTn id="58" fill="hold">
                            <p:stCondLst>
                              <p:cond delay="4250"/>
                            </p:stCondLst>
                            <p:childTnLst>
                              <p:par>
                                <p:cTn id="59" presetID="53" presetClass="entr" presetSubtype="16" fill="hold" nodeType="afterEffect">
                                  <p:stCondLst>
                                    <p:cond delay="250"/>
                                  </p:stCondLst>
                                  <p:childTnLst>
                                    <p:set>
                                      <p:cBhvr>
                                        <p:cTn id="60" dur="1" fill="hold">
                                          <p:stCondLst>
                                            <p:cond delay="0"/>
                                          </p:stCondLst>
                                        </p:cTn>
                                        <p:tgtEl>
                                          <p:spTgt spid="3076"/>
                                        </p:tgtEl>
                                        <p:attrNameLst>
                                          <p:attrName>style.visibility</p:attrName>
                                        </p:attrNameLst>
                                      </p:cBhvr>
                                      <p:to>
                                        <p:strVal val="visible"/>
                                      </p:to>
                                    </p:set>
                                    <p:anim calcmode="lin" valueType="num">
                                      <p:cBhvr>
                                        <p:cTn id="61" dur="250" fill="hold"/>
                                        <p:tgtEl>
                                          <p:spTgt spid="3076"/>
                                        </p:tgtEl>
                                        <p:attrNameLst>
                                          <p:attrName>ppt_w</p:attrName>
                                        </p:attrNameLst>
                                      </p:cBhvr>
                                      <p:tavLst>
                                        <p:tav tm="0">
                                          <p:val>
                                            <p:fltVal val="0"/>
                                          </p:val>
                                        </p:tav>
                                        <p:tav tm="100000">
                                          <p:val>
                                            <p:strVal val="#ppt_w"/>
                                          </p:val>
                                        </p:tav>
                                      </p:tavLst>
                                    </p:anim>
                                    <p:anim calcmode="lin" valueType="num">
                                      <p:cBhvr>
                                        <p:cTn id="62" dur="250" fill="hold"/>
                                        <p:tgtEl>
                                          <p:spTgt spid="3076"/>
                                        </p:tgtEl>
                                        <p:attrNameLst>
                                          <p:attrName>ppt_h</p:attrName>
                                        </p:attrNameLst>
                                      </p:cBhvr>
                                      <p:tavLst>
                                        <p:tav tm="0">
                                          <p:val>
                                            <p:fltVal val="0"/>
                                          </p:val>
                                        </p:tav>
                                        <p:tav tm="100000">
                                          <p:val>
                                            <p:strVal val="#ppt_h"/>
                                          </p:val>
                                        </p:tav>
                                      </p:tavLst>
                                    </p:anim>
                                    <p:animEffect transition="in" filter="fade">
                                      <p:cBhvr>
                                        <p:cTn id="63" dur="250"/>
                                        <p:tgtEl>
                                          <p:spTgt spid="3076"/>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E60CD8-F6C1-4A48-B65F-D57F91F71098}"/>
              </a:ext>
            </a:extLst>
          </p:cNvPr>
          <p:cNvSpPr/>
          <p:nvPr/>
        </p:nvSpPr>
        <p:spPr>
          <a:xfrm>
            <a:off x="181456" y="183041"/>
            <a:ext cx="11705743" cy="954107"/>
          </a:xfrm>
          <a:prstGeom prst="rect">
            <a:avLst/>
          </a:prstGeom>
          <a:solidFill>
            <a:schemeClr val="accent5">
              <a:lumMod val="75000"/>
            </a:schemeClr>
          </a:solidFill>
        </p:spPr>
        <p:txBody>
          <a:bodyPr wrap="square" lIns="91440" tIns="45720" rIns="91440" bIns="45720">
            <a:spAutoFit/>
          </a:bodyPr>
          <a:lstStyle/>
          <a:p>
            <a:pPr algn="ctr"/>
            <a:r>
              <a:rPr lang="en-US" sz="2800" dirty="0">
                <a:ln w="12700">
                  <a:noFill/>
                  <a:prstDash val="solid"/>
                </a:ln>
                <a:solidFill>
                  <a:schemeClr val="accent4">
                    <a:lumMod val="60000"/>
                    <a:lumOff val="40000"/>
                  </a:schemeClr>
                </a:solidFill>
                <a:latin typeface="Century Gothic" panose="020B0502020202020204" pitchFamily="34" charset="0"/>
              </a:rPr>
              <a:t>A species is a group of organisms that can interbreed to produce </a:t>
            </a:r>
            <a:r>
              <a:rPr lang="en-US" sz="2800" u="sng" dirty="0">
                <a:ln w="12700">
                  <a:noFill/>
                  <a:prstDash val="solid"/>
                </a:ln>
                <a:solidFill>
                  <a:schemeClr val="accent4">
                    <a:lumMod val="60000"/>
                    <a:lumOff val="40000"/>
                  </a:schemeClr>
                </a:solidFill>
                <a:latin typeface="Century Gothic" panose="020B0502020202020204" pitchFamily="34" charset="0"/>
              </a:rPr>
              <a:t>fertile</a:t>
            </a:r>
            <a:r>
              <a:rPr lang="en-US" sz="2800" dirty="0">
                <a:ln w="12700">
                  <a:noFill/>
                  <a:prstDash val="solid"/>
                </a:ln>
                <a:solidFill>
                  <a:schemeClr val="accent4">
                    <a:lumMod val="60000"/>
                    <a:lumOff val="40000"/>
                  </a:schemeClr>
                </a:solidFill>
                <a:latin typeface="Century Gothic" panose="020B0502020202020204" pitchFamily="34" charset="0"/>
              </a:rPr>
              <a:t> offspring.</a:t>
            </a:r>
            <a:endParaRPr lang="en-GB" sz="2800" cap="none" spc="0" dirty="0">
              <a:ln w="12700">
                <a:noFill/>
                <a:prstDash val="solid"/>
              </a:ln>
              <a:solidFill>
                <a:schemeClr val="accent4">
                  <a:lumMod val="60000"/>
                  <a:lumOff val="40000"/>
                </a:schemeClr>
              </a:solidFill>
              <a:latin typeface="Century Gothic" panose="020B0502020202020204" pitchFamily="34" charset="0"/>
            </a:endParaRPr>
          </a:p>
        </p:txBody>
      </p:sp>
      <p:pic>
        <p:nvPicPr>
          <p:cNvPr id="4098" name="Picture 2" descr="✓ Imagen de Cavalier king charles Fotografía de Stock">
            <a:extLst>
              <a:ext uri="{FF2B5EF4-FFF2-40B4-BE49-F238E27FC236}">
                <a16:creationId xmlns:a16="http://schemas.microsoft.com/office/drawing/2014/main" id="{C9EFCB41-29B8-41D0-B863-59992B0E65C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7708" b="99605" l="490" r="89706">
                        <a14:foregroundMark x1="6046" y1="93874" x2="62418" y2="89723"/>
                        <a14:foregroundMark x1="62418" y1="89723" x2="62418" y2="89723"/>
                        <a14:foregroundMark x1="46732" y1="88933" x2="74837" y2="98221"/>
                        <a14:foregroundMark x1="74183" y1="93478" x2="74183" y2="68972"/>
                        <a14:foregroundMark x1="60458" y1="7708" x2="67810" y2="8893"/>
                        <a14:foregroundMark x1="67810" y1="8893" x2="75327" y2="7905"/>
                        <a14:foregroundMark x1="56863" y1="10672" x2="22386" y2="60672"/>
                        <a14:foregroundMark x1="22386" y1="60672" x2="16013" y2="78063"/>
                        <a14:foregroundMark x1="16013" y1="78063" x2="16013" y2="78656"/>
                        <a14:foregroundMark x1="80556" y1="72727" x2="81863" y2="23913"/>
                        <a14:foregroundMark x1="80065" y1="21146" x2="75980" y2="14229"/>
                        <a14:foregroundMark x1="4085" y1="75692" x2="6046" y2="90711"/>
                        <a14:foregroundMark x1="8007" y1="93083" x2="24673" y2="99802"/>
                        <a14:foregroundMark x1="14052" y1="87747" x2="21569" y2="78656"/>
                        <a14:foregroundMark x1="9477" y1="86166" x2="3922" y2="96838"/>
                        <a14:foregroundMark x1="490" y1="99407" x2="6373" y2="98024"/>
                      </a14:backgroundRemoval>
                    </a14:imgEffect>
                  </a14:imgLayer>
                </a14:imgProps>
              </a:ext>
              <a:ext uri="{28A0092B-C50C-407E-A947-70E740481C1C}">
                <a14:useLocalDpi xmlns:a14="http://schemas.microsoft.com/office/drawing/2010/main" val="0"/>
              </a:ext>
            </a:extLst>
          </a:blip>
          <a:srcRect/>
          <a:stretch>
            <a:fillRect/>
          </a:stretch>
        </p:blipFill>
        <p:spPr bwMode="auto">
          <a:xfrm>
            <a:off x="1800760" y="946502"/>
            <a:ext cx="3969050" cy="32816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omplete Toy Poodle Guide: Need To Know Facts If Buying a Red, Black or  Brown.">
            <a:extLst>
              <a:ext uri="{FF2B5EF4-FFF2-40B4-BE49-F238E27FC236}">
                <a16:creationId xmlns:a16="http://schemas.microsoft.com/office/drawing/2014/main" id="{3225C45C-1238-4245-ABD1-FB2A6F0B9B7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919" b="97297" l="9964" r="90036">
                        <a14:foregroundMark x1="24638" y1="9730" x2="43478" y2="9054"/>
                        <a14:foregroundMark x1="26087" y1="9730" x2="12319" y2="24189"/>
                        <a14:foregroundMark x1="12319" y1="24189" x2="12319" y2="24459"/>
                        <a14:foregroundMark x1="16123" y1="26081" x2="19746" y2="30946"/>
                        <a14:foregroundMark x1="15217" y1="16757" x2="21739" y2="11622"/>
                        <a14:foregroundMark x1="15399" y1="34865" x2="10326" y2="50405"/>
                        <a14:foregroundMark x1="10326" y1="50405" x2="29710" y2="51351"/>
                        <a14:foregroundMark x1="29710" y1="51351" x2="31159" y2="51081"/>
                        <a14:foregroundMark x1="27174" y1="52973" x2="33152" y2="65135"/>
                        <a14:foregroundMark x1="33152" y1="65135" x2="33152" y2="65135"/>
                        <a14:foregroundMark x1="29167" y1="66892" x2="31522" y2="93784"/>
                        <a14:foregroundMark x1="29167" y1="91216" x2="29529" y2="75405"/>
                        <a14:foregroundMark x1="29529" y1="75405" x2="31703" y2="70270"/>
                        <a14:foregroundMark x1="55254" y1="92432" x2="87681" y2="85946"/>
                        <a14:foregroundMark x1="87681" y1="85946" x2="85145" y2="70405"/>
                        <a14:foregroundMark x1="85145" y1="70405" x2="71014" y2="45541"/>
                        <a14:foregroundMark x1="71014" y1="45135" x2="64312" y2="22162"/>
                        <a14:foregroundMark x1="64312" y1="22162" x2="52174" y2="18649"/>
                        <a14:foregroundMark x1="51268" y1="13243" x2="60326" y2="17568"/>
                        <a14:foregroundMark x1="50725" y1="13108" x2="46377" y2="10541"/>
                        <a14:foregroundMark x1="67029" y1="25946" x2="74638" y2="36351"/>
                        <a14:foregroundMark x1="66123" y1="27162" x2="76087" y2="27568"/>
                        <a14:foregroundMark x1="76630" y1="32973" x2="75181" y2="31216"/>
                        <a14:foregroundMark x1="16667" y1="84595" x2="34058" y2="92027"/>
                        <a14:foregroundMark x1="75906" y1="91622" x2="90217" y2="91622"/>
                        <a14:foregroundMark x1="89855" y1="89054" x2="89493" y2="79595"/>
                        <a14:foregroundMark x1="92935" y1="88243" x2="77536" y2="92838"/>
                        <a14:foregroundMark x1="77536" y1="92838" x2="30616" y2="97297"/>
                        <a14:foregroundMark x1="10870" y1="94730" x2="52536" y2="95676"/>
                        <a14:foregroundMark x1="52536" y1="95676" x2="79529" y2="95270"/>
                      </a14:backgroundRemoval>
                    </a14:imgEffect>
                  </a14:imgLayer>
                </a14:imgProps>
              </a:ext>
              <a:ext uri="{28A0092B-C50C-407E-A947-70E740481C1C}">
                <a14:useLocalDpi xmlns:a14="http://schemas.microsoft.com/office/drawing/2010/main" val="0"/>
              </a:ext>
            </a:extLst>
          </a:blip>
          <a:srcRect/>
          <a:stretch>
            <a:fillRect/>
          </a:stretch>
        </p:blipFill>
        <p:spPr bwMode="auto">
          <a:xfrm>
            <a:off x="7385177" y="881949"/>
            <a:ext cx="2654648" cy="3559305"/>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505 Cavapoo Stock Photos, Pictures &amp;amp; Royalty-Free Images - iStock">
            <a:extLst>
              <a:ext uri="{FF2B5EF4-FFF2-40B4-BE49-F238E27FC236}">
                <a16:creationId xmlns:a16="http://schemas.microsoft.com/office/drawing/2014/main" id="{6F3D88C6-CE23-4CB9-A8B3-5CC4D13DCA90}"/>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1675" b="90887" l="18137" r="88889">
                        <a14:foregroundMark x1="25163" y1="71921" x2="8824" y2="49754"/>
                        <a14:foregroundMark x1="8824" y1="49754" x2="12745" y2="13054"/>
                        <a14:foregroundMark x1="12745" y1="13054" x2="72222" y2="3941"/>
                        <a14:foregroundMark x1="72222" y1="3941" x2="88889" y2="24631"/>
                        <a14:foregroundMark x1="88889" y1="24631" x2="82026" y2="39409"/>
                        <a14:foregroundMark x1="82026" y1="39409" x2="82026" y2="39409"/>
                        <a14:foregroundMark x1="82026" y1="39409" x2="38725" y2="33744"/>
                        <a14:foregroundMark x1="28431" y1="35222" x2="18464" y2="51970"/>
                        <a14:foregroundMark x1="18464" y1="51970" x2="20915" y2="31281"/>
                        <a14:foregroundMark x1="20915" y1="31281" x2="24673" y2="21921"/>
                        <a14:foregroundMark x1="27941" y1="21921" x2="42484" y2="21675"/>
                        <a14:foregroundMark x1="42484" y1="21675" x2="79575" y2="24877"/>
                        <a14:foregroundMark x1="84641" y1="46059" x2="85294" y2="63547"/>
                        <a14:foregroundMark x1="88235" y1="65271" x2="88562" y2="71182"/>
                        <a14:foregroundMark x1="88562" y1="73399" x2="84314" y2="78325"/>
                        <a14:foregroundMark x1="88562" y1="68966" x2="86275" y2="56404"/>
                        <a14:foregroundMark x1="81536" y1="77094" x2="55065" y2="75369"/>
                        <a14:foregroundMark x1="56209" y1="80296" x2="45425" y2="88916"/>
                        <a14:foregroundMark x1="45425" y1="88916" x2="45425" y2="88916"/>
                        <a14:foregroundMark x1="37092" y1="89901" x2="30065" y2="88916"/>
                        <a14:foregroundMark x1="23366" y1="84236" x2="23203" y2="83744"/>
                        <a14:foregroundMark x1="26307" y1="83744" x2="21078" y2="83498"/>
                        <a14:foregroundMark x1="18954" y1="80296" x2="18137" y2="75123"/>
                        <a14:foregroundMark x1="68627" y1="79557" x2="68627" y2="79310"/>
                        <a14:foregroundMark x1="72549" y1="80542" x2="73529" y2="80542"/>
                        <a14:foregroundMark x1="77614" y1="80542" x2="77614" y2="80542"/>
                      </a14:backgroundRemoval>
                    </a14:imgEffect>
                  </a14:imgLayer>
                </a14:imgProps>
              </a:ext>
              <a:ext uri="{28A0092B-C50C-407E-A947-70E740481C1C}">
                <a14:useLocalDpi xmlns:a14="http://schemas.microsoft.com/office/drawing/2010/main" val="0"/>
              </a:ext>
            </a:extLst>
          </a:blip>
          <a:srcRect l="14379" t="15408" r="7680"/>
          <a:stretch/>
        </p:blipFill>
        <p:spPr bwMode="auto">
          <a:xfrm>
            <a:off x="4696436" y="3907135"/>
            <a:ext cx="3425018" cy="246605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4C6646B-6DF9-410F-B2B6-D687F78988C1}"/>
              </a:ext>
            </a:extLst>
          </p:cNvPr>
          <p:cNvSpPr/>
          <p:nvPr/>
        </p:nvSpPr>
        <p:spPr>
          <a:xfrm>
            <a:off x="503179" y="3886701"/>
            <a:ext cx="4608185" cy="923330"/>
          </a:xfrm>
          <a:prstGeom prst="rect">
            <a:avLst/>
          </a:prstGeom>
          <a:noFill/>
        </p:spPr>
        <p:txBody>
          <a:bodyPr wrap="none" lIns="91440" tIns="45720" rIns="91440" bIns="45720">
            <a:spAutoFit/>
          </a:bodyPr>
          <a:lstStyle/>
          <a:p>
            <a:pPr algn="ctr"/>
            <a:r>
              <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Cavalier Spaniel</a:t>
            </a:r>
          </a:p>
        </p:txBody>
      </p:sp>
      <p:sp>
        <p:nvSpPr>
          <p:cNvPr id="11" name="Rectangle 10">
            <a:extLst>
              <a:ext uri="{FF2B5EF4-FFF2-40B4-BE49-F238E27FC236}">
                <a16:creationId xmlns:a16="http://schemas.microsoft.com/office/drawing/2014/main" id="{E2F3A549-744D-4F6B-BAD7-C810584CB3E9}"/>
              </a:ext>
            </a:extLst>
          </p:cNvPr>
          <p:cNvSpPr/>
          <p:nvPr/>
        </p:nvSpPr>
        <p:spPr>
          <a:xfrm>
            <a:off x="7570503" y="3979589"/>
            <a:ext cx="3236207" cy="923330"/>
          </a:xfrm>
          <a:prstGeom prst="rect">
            <a:avLst/>
          </a:prstGeom>
          <a:noFill/>
        </p:spPr>
        <p:txBody>
          <a:bodyPr wrap="none" lIns="91440" tIns="45720" rIns="91440" bIns="45720">
            <a:spAutoFit/>
          </a:bodyPr>
          <a:lstStyle/>
          <a:p>
            <a:pPr algn="ctr"/>
            <a:r>
              <a:rPr 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Toy Poodle</a:t>
            </a:r>
            <a:endPar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12" name="Rectangle 11">
            <a:extLst>
              <a:ext uri="{FF2B5EF4-FFF2-40B4-BE49-F238E27FC236}">
                <a16:creationId xmlns:a16="http://schemas.microsoft.com/office/drawing/2014/main" id="{49C34261-E46C-46A0-A338-3F2C520B1AA6}"/>
              </a:ext>
            </a:extLst>
          </p:cNvPr>
          <p:cNvSpPr/>
          <p:nvPr/>
        </p:nvSpPr>
        <p:spPr>
          <a:xfrm>
            <a:off x="3841375" y="5751629"/>
            <a:ext cx="4855432" cy="923330"/>
          </a:xfrm>
          <a:prstGeom prst="rect">
            <a:avLst/>
          </a:prstGeom>
          <a:noFill/>
        </p:spPr>
        <p:txBody>
          <a:bodyPr wrap="none" lIns="91440" tIns="45720" rIns="91440" bIns="45720">
            <a:spAutoFit/>
          </a:bodyPr>
          <a:lstStyle/>
          <a:p>
            <a:pPr algn="ctr"/>
            <a:r>
              <a:rPr lang="en-US" sz="54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Cavapoo</a:t>
            </a:r>
            <a:r>
              <a:rPr 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en-US" sz="5400" dirty="0">
                <a:ln w="0"/>
                <a:solidFill>
                  <a:srgbClr val="00B050"/>
                </a:solidFill>
                <a:effectLst>
                  <a:reflection blurRad="6350" stA="53000" endA="300" endPos="35500" dir="5400000" sy="-90000" algn="bl" rotWithShape="0"/>
                </a:effectLst>
              </a:rPr>
              <a:t>(fertile)</a:t>
            </a:r>
            <a:endParaRPr lang="en-US" sz="5400" b="0" cap="none" spc="0" dirty="0">
              <a:ln w="0"/>
              <a:solidFill>
                <a:srgbClr val="00B050"/>
              </a:solidFill>
              <a:effectLst>
                <a:reflection blurRad="6350" stA="53000" endA="300" endPos="35500" dir="5400000" sy="-90000" algn="bl" rotWithShape="0"/>
              </a:effectLst>
            </a:endParaRPr>
          </a:p>
        </p:txBody>
      </p:sp>
      <p:sp>
        <p:nvSpPr>
          <p:cNvPr id="6" name="Cross 5">
            <a:extLst>
              <a:ext uri="{FF2B5EF4-FFF2-40B4-BE49-F238E27FC236}">
                <a16:creationId xmlns:a16="http://schemas.microsoft.com/office/drawing/2014/main" id="{D974CE0B-F4CC-411F-9EE9-2723B7C22EBE}"/>
              </a:ext>
            </a:extLst>
          </p:cNvPr>
          <p:cNvSpPr/>
          <p:nvPr/>
        </p:nvSpPr>
        <p:spPr>
          <a:xfrm>
            <a:off x="5858595" y="2291448"/>
            <a:ext cx="718898" cy="693440"/>
          </a:xfrm>
          <a:prstGeom prst="plus">
            <a:avLst>
              <a:gd name="adj" fmla="val 39680"/>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574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Donkey ( 4 years). In front of a white background , #ad, #years, #Donkey,  #front, #background, #white #ad | Animals images, Cute donkey, White  background">
            <a:extLst>
              <a:ext uri="{FF2B5EF4-FFF2-40B4-BE49-F238E27FC236}">
                <a16:creationId xmlns:a16="http://schemas.microsoft.com/office/drawing/2014/main" id="{95F9EA9D-EB1A-42FE-B22F-E4E4F53D15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4309" y="29915"/>
            <a:ext cx="3997324" cy="339908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orse | Definition, Breeds, Pictures, Evolution, &amp;amp; Facts | Britannica">
            <a:extLst>
              <a:ext uri="{FF2B5EF4-FFF2-40B4-BE49-F238E27FC236}">
                <a16:creationId xmlns:a16="http://schemas.microsoft.com/office/drawing/2014/main" id="{13A655BF-4C9E-4ADA-95F6-8D66268E19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543675" y="215200"/>
            <a:ext cx="4228316" cy="3137099"/>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Mule definition and meaning | Collins English Dictionary">
            <a:extLst>
              <a:ext uri="{FF2B5EF4-FFF2-40B4-BE49-F238E27FC236}">
                <a16:creationId xmlns:a16="http://schemas.microsoft.com/office/drawing/2014/main" id="{1C96F815-68F5-42B3-A16D-F8C69D51A8D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780" t="19723" r="5536" b="2499"/>
          <a:stretch/>
        </p:blipFill>
        <p:spPr bwMode="auto">
          <a:xfrm>
            <a:off x="4122624" y="3657599"/>
            <a:ext cx="3813402" cy="28098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FC074760-013C-4FFB-A90E-2EDBFB805CA8}"/>
              </a:ext>
            </a:extLst>
          </p:cNvPr>
          <p:cNvSpPr/>
          <p:nvPr/>
        </p:nvSpPr>
        <p:spPr>
          <a:xfrm>
            <a:off x="1845926" y="2967335"/>
            <a:ext cx="2286716" cy="923330"/>
          </a:xfrm>
          <a:prstGeom prst="rect">
            <a:avLst/>
          </a:prstGeom>
          <a:noFill/>
        </p:spPr>
        <p:txBody>
          <a:bodyPr wrap="none" lIns="91440" tIns="45720" rIns="91440" bIns="45720">
            <a:spAutoFit/>
          </a:bodyPr>
          <a:lstStyle/>
          <a:p>
            <a:pPr algn="ctr"/>
            <a:r>
              <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Donkey</a:t>
            </a:r>
          </a:p>
        </p:txBody>
      </p:sp>
      <p:sp>
        <p:nvSpPr>
          <p:cNvPr id="9" name="Rectangle 8">
            <a:extLst>
              <a:ext uri="{FF2B5EF4-FFF2-40B4-BE49-F238E27FC236}">
                <a16:creationId xmlns:a16="http://schemas.microsoft.com/office/drawing/2014/main" id="{C9B1919C-4C83-4BA3-B34F-7DC3F0E69811}"/>
              </a:ext>
            </a:extLst>
          </p:cNvPr>
          <p:cNvSpPr/>
          <p:nvPr/>
        </p:nvSpPr>
        <p:spPr>
          <a:xfrm>
            <a:off x="8385621" y="3044037"/>
            <a:ext cx="1827103" cy="923330"/>
          </a:xfrm>
          <a:prstGeom prst="rect">
            <a:avLst/>
          </a:prstGeom>
          <a:noFill/>
        </p:spPr>
        <p:txBody>
          <a:bodyPr wrap="none" lIns="91440" tIns="45720" rIns="91440" bIns="45720">
            <a:spAutoFit/>
          </a:bodyPr>
          <a:lstStyle/>
          <a:p>
            <a:pPr algn="ctr"/>
            <a:r>
              <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Horse</a:t>
            </a:r>
          </a:p>
        </p:txBody>
      </p:sp>
      <p:sp>
        <p:nvSpPr>
          <p:cNvPr id="10" name="Rectangle 9">
            <a:extLst>
              <a:ext uri="{FF2B5EF4-FFF2-40B4-BE49-F238E27FC236}">
                <a16:creationId xmlns:a16="http://schemas.microsoft.com/office/drawing/2014/main" id="{C8944506-68AE-4431-AB39-810858B4BC1E}"/>
              </a:ext>
            </a:extLst>
          </p:cNvPr>
          <p:cNvSpPr/>
          <p:nvPr/>
        </p:nvSpPr>
        <p:spPr>
          <a:xfrm>
            <a:off x="4018164" y="5871368"/>
            <a:ext cx="4414543" cy="923330"/>
          </a:xfrm>
          <a:prstGeom prst="rect">
            <a:avLst/>
          </a:prstGeom>
          <a:noFill/>
        </p:spPr>
        <p:txBody>
          <a:bodyPr wrap="none" lIns="91440" tIns="45720" rIns="91440" bIns="45720">
            <a:spAutoFit/>
          </a:bodyPr>
          <a:lstStyle/>
          <a:p>
            <a:pPr algn="ctr"/>
            <a:r>
              <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Mule </a:t>
            </a:r>
            <a:r>
              <a:rPr lang="en-US" sz="5400" b="0" cap="none" spc="0" dirty="0">
                <a:ln w="0"/>
                <a:solidFill>
                  <a:srgbClr val="FF7C80"/>
                </a:solidFill>
                <a:effectLst>
                  <a:reflection blurRad="6350" stA="53000" endA="300" endPos="35500" dir="5400000" sy="-90000" algn="bl" rotWithShape="0"/>
                </a:effectLst>
              </a:rPr>
              <a:t>(infertile)</a:t>
            </a:r>
          </a:p>
        </p:txBody>
      </p:sp>
      <p:sp>
        <p:nvSpPr>
          <p:cNvPr id="11" name="Cross 10">
            <a:extLst>
              <a:ext uri="{FF2B5EF4-FFF2-40B4-BE49-F238E27FC236}">
                <a16:creationId xmlns:a16="http://schemas.microsoft.com/office/drawing/2014/main" id="{A1250605-F569-455D-ABD9-DEB5F5CD24B1}"/>
              </a:ext>
            </a:extLst>
          </p:cNvPr>
          <p:cNvSpPr/>
          <p:nvPr/>
        </p:nvSpPr>
        <p:spPr>
          <a:xfrm>
            <a:off x="5858595" y="2291448"/>
            <a:ext cx="718898" cy="693440"/>
          </a:xfrm>
          <a:prstGeom prst="plus">
            <a:avLst>
              <a:gd name="adj" fmla="val 39680"/>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82963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1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1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7,420 Tiger White Background Stock Photos, Pictures &amp;amp; Royalty-Free Images -  iStock">
            <a:extLst>
              <a:ext uri="{FF2B5EF4-FFF2-40B4-BE49-F238E27FC236}">
                <a16:creationId xmlns:a16="http://schemas.microsoft.com/office/drawing/2014/main" id="{89FEF5EB-AF9B-4261-8B1F-A26B7D76CF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3975" y="0"/>
            <a:ext cx="3706253" cy="371840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58+] Lion White Background on WallpaperSafari">
            <a:extLst>
              <a:ext uri="{FF2B5EF4-FFF2-40B4-BE49-F238E27FC236}">
                <a16:creationId xmlns:a16="http://schemas.microsoft.com/office/drawing/2014/main" id="{195E46BD-2A30-4F65-87FF-9694CC28F3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677" t="4722" r="5337"/>
          <a:stretch/>
        </p:blipFill>
        <p:spPr bwMode="auto">
          <a:xfrm>
            <a:off x="7505703" y="356574"/>
            <a:ext cx="2844294" cy="345342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White Tiger White Lion Liger, PNG, 650x650px, Tiger, Big Cats ... #2607361  - PNG Images - PNGio">
            <a:extLst>
              <a:ext uri="{FF2B5EF4-FFF2-40B4-BE49-F238E27FC236}">
                <a16:creationId xmlns:a16="http://schemas.microsoft.com/office/drawing/2014/main" id="{CD5C6881-34E9-4F44-B164-CCDDF090D4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1110" y="3718405"/>
            <a:ext cx="4657725" cy="244704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AF0B5472-758C-4B90-AD77-4E52750A63CC}"/>
              </a:ext>
            </a:extLst>
          </p:cNvPr>
          <p:cNvSpPr/>
          <p:nvPr/>
        </p:nvSpPr>
        <p:spPr>
          <a:xfrm>
            <a:off x="2309617" y="3152036"/>
            <a:ext cx="1587935" cy="923330"/>
          </a:xfrm>
          <a:prstGeom prst="rect">
            <a:avLst/>
          </a:prstGeom>
          <a:noFill/>
        </p:spPr>
        <p:txBody>
          <a:bodyPr wrap="none" lIns="91440" tIns="45720" rIns="91440" bIns="45720">
            <a:spAutoFit/>
          </a:bodyPr>
          <a:lstStyle/>
          <a:p>
            <a:pPr algn="ctr"/>
            <a:r>
              <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Tiger</a:t>
            </a:r>
          </a:p>
        </p:txBody>
      </p:sp>
      <p:sp>
        <p:nvSpPr>
          <p:cNvPr id="8" name="Rectangle 7">
            <a:extLst>
              <a:ext uri="{FF2B5EF4-FFF2-40B4-BE49-F238E27FC236}">
                <a16:creationId xmlns:a16="http://schemas.microsoft.com/office/drawing/2014/main" id="{FD6AB1FC-4E4C-4280-B500-6CB97D881210}"/>
              </a:ext>
            </a:extLst>
          </p:cNvPr>
          <p:cNvSpPr/>
          <p:nvPr/>
        </p:nvSpPr>
        <p:spPr>
          <a:xfrm>
            <a:off x="8294450" y="3429000"/>
            <a:ext cx="1364476" cy="923330"/>
          </a:xfrm>
          <a:prstGeom prst="rect">
            <a:avLst/>
          </a:prstGeom>
          <a:noFill/>
        </p:spPr>
        <p:txBody>
          <a:bodyPr wrap="none" lIns="91440" tIns="45720" rIns="91440" bIns="45720">
            <a:spAutoFit/>
          </a:bodyPr>
          <a:lstStyle/>
          <a:p>
            <a:pPr algn="ctr"/>
            <a:r>
              <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Lion</a:t>
            </a:r>
          </a:p>
        </p:txBody>
      </p:sp>
      <p:sp>
        <p:nvSpPr>
          <p:cNvPr id="9" name="Rectangle 8">
            <a:extLst>
              <a:ext uri="{FF2B5EF4-FFF2-40B4-BE49-F238E27FC236}">
                <a16:creationId xmlns:a16="http://schemas.microsoft.com/office/drawing/2014/main" id="{267844A9-4F59-485E-9888-3AAD3FDF2546}"/>
              </a:ext>
            </a:extLst>
          </p:cNvPr>
          <p:cNvSpPr/>
          <p:nvPr/>
        </p:nvSpPr>
        <p:spPr>
          <a:xfrm>
            <a:off x="3939704" y="5779963"/>
            <a:ext cx="4312592" cy="923330"/>
          </a:xfrm>
          <a:prstGeom prst="rect">
            <a:avLst/>
          </a:prstGeom>
          <a:noFill/>
        </p:spPr>
        <p:txBody>
          <a:bodyPr wrap="none" lIns="91440" tIns="45720" rIns="91440" bIns="45720">
            <a:spAutoFit/>
          </a:bodyPr>
          <a:lstStyle/>
          <a:p>
            <a:pPr algn="ctr"/>
            <a:r>
              <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Liger</a:t>
            </a:r>
            <a:r>
              <a:rPr lang="en-US" sz="5400" b="0" cap="none" spc="0" dirty="0">
                <a:ln w="0"/>
                <a:solidFill>
                  <a:srgbClr val="FF7C80"/>
                </a:solidFill>
                <a:effectLst>
                  <a:reflection blurRad="6350" stA="53000" endA="300" endPos="35500" dir="5400000" sy="-90000" algn="bl" rotWithShape="0"/>
                </a:effectLst>
              </a:rPr>
              <a:t> (infertile)</a:t>
            </a:r>
            <a:endPar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10" name="Cross 9">
            <a:extLst>
              <a:ext uri="{FF2B5EF4-FFF2-40B4-BE49-F238E27FC236}">
                <a16:creationId xmlns:a16="http://schemas.microsoft.com/office/drawing/2014/main" id="{50DF6A8B-FBF3-4EA8-A0E7-224D33C33FC9}"/>
              </a:ext>
            </a:extLst>
          </p:cNvPr>
          <p:cNvSpPr/>
          <p:nvPr/>
        </p:nvSpPr>
        <p:spPr>
          <a:xfrm>
            <a:off x="5858595" y="2291448"/>
            <a:ext cx="718898" cy="693440"/>
          </a:xfrm>
          <a:prstGeom prst="plus">
            <a:avLst>
              <a:gd name="adj" fmla="val 39680"/>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13788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14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1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6" name="Picture 10" descr="1,789 Groundhog Burrow Stock Photos, Pictures &amp;amp; Royalty-Free Images - iStock">
            <a:extLst>
              <a:ext uri="{FF2B5EF4-FFF2-40B4-BE49-F238E27FC236}">
                <a16:creationId xmlns:a16="http://schemas.microsoft.com/office/drawing/2014/main" id="{0BC6E8F5-541A-441C-9900-DE51225F713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0130"/>
          <a:stretch/>
        </p:blipFill>
        <p:spPr bwMode="auto">
          <a:xfrm>
            <a:off x="244685" y="172942"/>
            <a:ext cx="4027759" cy="2987864"/>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Finding Nemo&amp;#39; is a hermaphroditic lie, says science">
            <a:extLst>
              <a:ext uri="{FF2B5EF4-FFF2-40B4-BE49-F238E27FC236}">
                <a16:creationId xmlns:a16="http://schemas.microsoft.com/office/drawing/2014/main" id="{6AEEBE18-4984-439E-B9E6-6956D49DBA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4755" y="4050532"/>
            <a:ext cx="3889603" cy="2592268"/>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Front of a house with many tree isolated on white background 2036429 Vector  Art at Vecteezy">
            <a:extLst>
              <a:ext uri="{FF2B5EF4-FFF2-40B4-BE49-F238E27FC236}">
                <a16:creationId xmlns:a16="http://schemas.microsoft.com/office/drawing/2014/main" id="{FF9077EE-EF2E-48D7-96F2-93CC3C6E73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24" y="3445471"/>
            <a:ext cx="4107679" cy="3197329"/>
          </a:xfrm>
          <a:prstGeom prst="rect">
            <a:avLst/>
          </a:prstGeom>
          <a:noFill/>
          <a:extLst>
            <a:ext uri="{909E8E84-426E-40DD-AFC4-6F175D3DCCD1}">
              <a14:hiddenFill xmlns:a14="http://schemas.microsoft.com/office/drawing/2010/main">
                <a:solidFill>
                  <a:srgbClr val="FFFFFF"/>
                </a:solidFill>
              </a14:hiddenFill>
            </a:ext>
          </a:extLst>
        </p:spPr>
      </p:pic>
      <p:pic>
        <p:nvPicPr>
          <p:cNvPr id="9230" name="Picture 14" descr="Starting A Beehive Without Buying Bees - Wildflower Meadows">
            <a:extLst>
              <a:ext uri="{FF2B5EF4-FFF2-40B4-BE49-F238E27FC236}">
                <a16:creationId xmlns:a16="http://schemas.microsoft.com/office/drawing/2014/main" id="{F1A24082-A30E-40D7-A6FE-3AFE73911A3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925" b="2052"/>
          <a:stretch/>
        </p:blipFill>
        <p:spPr bwMode="auto">
          <a:xfrm>
            <a:off x="4590090" y="183074"/>
            <a:ext cx="3315095" cy="2882482"/>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Fake Bird&amp;#39;s Nest - 15cm : Amazon.co.uk: Home &amp;amp; Kitchen">
            <a:extLst>
              <a:ext uri="{FF2B5EF4-FFF2-40B4-BE49-F238E27FC236}">
                <a16:creationId xmlns:a16="http://schemas.microsoft.com/office/drawing/2014/main" id="{07A52311-BD39-4E3B-9F00-DE5ACDFDEAAB}"/>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286" b="78571" l="19167" r="84000">
                        <a14:foregroundMark x1="18667" y1="45429" x2="19167" y2="23429"/>
                        <a14:foregroundMark x1="19167" y1="23429" x2="25167" y2="15714"/>
                        <a14:foregroundMark x1="39667" y1="74571" x2="53833" y2="78857"/>
                        <a14:foregroundMark x1="53833" y1="78857" x2="60833" y2="76857"/>
                        <a14:foregroundMark x1="81000" y1="52000" x2="84000" y2="31429"/>
                        <a14:foregroundMark x1="84000" y1="31429" x2="83667" y2="30857"/>
                      </a14:backgroundRemoval>
                    </a14:imgEffect>
                  </a14:imgLayer>
                </a14:imgProps>
              </a:ext>
              <a:ext uri="{28A0092B-C50C-407E-A947-70E740481C1C}">
                <a14:useLocalDpi xmlns:a14="http://schemas.microsoft.com/office/drawing/2010/main" val="0"/>
              </a:ext>
            </a:extLst>
          </a:blip>
          <a:srcRect l="12167" t="2332" r="10833" b="13714"/>
          <a:stretch/>
        </p:blipFill>
        <p:spPr bwMode="auto">
          <a:xfrm>
            <a:off x="8594872" y="2381228"/>
            <a:ext cx="3108104" cy="1976794"/>
          </a:xfrm>
          <a:prstGeom prst="rect">
            <a:avLst/>
          </a:prstGeom>
          <a:noFill/>
          <a:extLst>
            <a:ext uri="{909E8E84-426E-40DD-AFC4-6F175D3DCCD1}">
              <a14:hiddenFill xmlns:a14="http://schemas.microsoft.com/office/drawing/2010/main">
                <a:solidFill>
                  <a:srgbClr val="FFFFFF"/>
                </a:solidFill>
              </a14:hiddenFill>
            </a:ext>
          </a:extLst>
        </p:spPr>
      </p:pic>
      <p:pic>
        <p:nvPicPr>
          <p:cNvPr id="9232" name="Picture 16" descr="Spring Forrest Poster | All posters in one place | 3+1 FREE">
            <a:extLst>
              <a:ext uri="{FF2B5EF4-FFF2-40B4-BE49-F238E27FC236}">
                <a16:creationId xmlns:a16="http://schemas.microsoft.com/office/drawing/2014/main" id="{26F48852-9669-4B2F-9127-3EEA750F28C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46084" y="4339216"/>
            <a:ext cx="3805770" cy="2303583"/>
          </a:xfrm>
          <a:prstGeom prst="rect">
            <a:avLst/>
          </a:prstGeom>
          <a:noFill/>
          <a:extLst>
            <a:ext uri="{909E8E84-426E-40DD-AFC4-6F175D3DCCD1}">
              <a14:hiddenFill xmlns:a14="http://schemas.microsoft.com/office/drawing/2010/main">
                <a:solidFill>
                  <a:srgbClr val="FFFFFF"/>
                </a:solidFill>
              </a14:hiddenFill>
            </a:ext>
          </a:extLst>
        </p:spPr>
      </p:pic>
      <p:pic>
        <p:nvPicPr>
          <p:cNvPr id="9234" name="Picture 18" descr="How to Build a Koi Pond">
            <a:extLst>
              <a:ext uri="{FF2B5EF4-FFF2-40B4-BE49-F238E27FC236}">
                <a16:creationId xmlns:a16="http://schemas.microsoft.com/office/drawing/2014/main" id="{02D6837E-DB02-41F1-AA89-54FEBD4EE0F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38827" y="215201"/>
            <a:ext cx="3808488" cy="230358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339D2440-ECB9-426E-87F7-9C61DA3BFD46}"/>
              </a:ext>
            </a:extLst>
          </p:cNvPr>
          <p:cNvSpPr/>
          <p:nvPr/>
        </p:nvSpPr>
        <p:spPr>
          <a:xfrm>
            <a:off x="1837090" y="3065556"/>
            <a:ext cx="3259227" cy="830997"/>
          </a:xfrm>
          <a:prstGeom prst="rect">
            <a:avLst/>
          </a:prstGeom>
          <a:noFill/>
        </p:spPr>
        <p:txBody>
          <a:bodyPr wrap="none" lIns="91440" tIns="45720" rIns="91440" bIns="45720">
            <a:spAutoFit/>
          </a:bodyPr>
          <a:lstStyle/>
          <a:p>
            <a:pPr algn="ctr"/>
            <a:r>
              <a:rPr lang="en-US" sz="4800" u="sng" dirty="0">
                <a:ln w="12700">
                  <a:noFill/>
                  <a:prstDash val="solid"/>
                </a:ln>
                <a:solidFill>
                  <a:schemeClr val="accent4">
                    <a:lumMod val="75000"/>
                  </a:schemeClr>
                </a:solidFill>
                <a:latin typeface="Century Gothic" panose="020B0502020202020204" pitchFamily="34" charset="0"/>
              </a:rPr>
              <a:t>Habitats…</a:t>
            </a:r>
            <a:endParaRPr lang="en-GB" sz="4800" u="sng" cap="none" spc="0" dirty="0">
              <a:ln w="12700">
                <a:noFill/>
                <a:prstDash val="solid"/>
              </a:ln>
              <a:solidFill>
                <a:schemeClr val="accent4">
                  <a:lumMod val="75000"/>
                </a:schemeClr>
              </a:solidFill>
              <a:latin typeface="Century Gothic" panose="020B0502020202020204" pitchFamily="34" charset="0"/>
            </a:endParaRPr>
          </a:p>
        </p:txBody>
      </p:sp>
      <p:sp>
        <p:nvSpPr>
          <p:cNvPr id="14" name="TextBox 13">
            <a:extLst>
              <a:ext uri="{FF2B5EF4-FFF2-40B4-BE49-F238E27FC236}">
                <a16:creationId xmlns:a16="http://schemas.microsoft.com/office/drawing/2014/main" id="{90DFE8EE-DCF8-444E-83EA-8E0E39B97585}"/>
              </a:ext>
            </a:extLst>
          </p:cNvPr>
          <p:cNvSpPr txBox="1"/>
          <p:nvPr/>
        </p:nvSpPr>
        <p:spPr>
          <a:xfrm>
            <a:off x="5096318" y="3139318"/>
            <a:ext cx="3180908" cy="830997"/>
          </a:xfrm>
          <a:prstGeom prst="rect">
            <a:avLst/>
          </a:prstGeom>
          <a:solidFill>
            <a:schemeClr val="accent5">
              <a:lumMod val="60000"/>
              <a:lumOff val="40000"/>
            </a:schemeClr>
          </a:solidFill>
        </p:spPr>
        <p:txBody>
          <a:bodyPr wrap="square">
            <a:spAutoFit/>
          </a:bodyPr>
          <a:lstStyle/>
          <a:p>
            <a:pPr marL="0" indent="0">
              <a:lnSpc>
                <a:spcPct val="100000"/>
              </a:lnSpc>
              <a:buNone/>
            </a:pPr>
            <a:r>
              <a:rPr lang="en-US" sz="2400" dirty="0">
                <a:latin typeface="Century Gothic" panose="020B0502020202020204" pitchFamily="34" charset="0"/>
              </a:rPr>
              <a:t>A habitat is a place an organism lives. </a:t>
            </a:r>
          </a:p>
        </p:txBody>
      </p:sp>
    </p:spTree>
    <p:extLst>
      <p:ext uri="{BB962C8B-B14F-4D97-AF65-F5344CB8AC3E}">
        <p14:creationId xmlns:p14="http://schemas.microsoft.com/office/powerpoint/2010/main" val="423673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53" presetClass="entr" presetSubtype="16" fill="hold" nodeType="afterEffect">
                                  <p:stCondLst>
                                    <p:cond delay="250"/>
                                  </p:stCondLst>
                                  <p:childTnLst>
                                    <p:set>
                                      <p:cBhvr>
                                        <p:cTn id="9" dur="1" fill="hold">
                                          <p:stCondLst>
                                            <p:cond delay="0"/>
                                          </p:stCondLst>
                                        </p:cTn>
                                        <p:tgtEl>
                                          <p:spTgt spid="9226"/>
                                        </p:tgtEl>
                                        <p:attrNameLst>
                                          <p:attrName>style.visibility</p:attrName>
                                        </p:attrNameLst>
                                      </p:cBhvr>
                                      <p:to>
                                        <p:strVal val="visible"/>
                                      </p:to>
                                    </p:set>
                                    <p:anim calcmode="lin" valueType="num">
                                      <p:cBhvr>
                                        <p:cTn id="10" dur="250" fill="hold"/>
                                        <p:tgtEl>
                                          <p:spTgt spid="9226"/>
                                        </p:tgtEl>
                                        <p:attrNameLst>
                                          <p:attrName>ppt_w</p:attrName>
                                        </p:attrNameLst>
                                      </p:cBhvr>
                                      <p:tavLst>
                                        <p:tav tm="0">
                                          <p:val>
                                            <p:fltVal val="0"/>
                                          </p:val>
                                        </p:tav>
                                        <p:tav tm="100000">
                                          <p:val>
                                            <p:strVal val="#ppt_w"/>
                                          </p:val>
                                        </p:tav>
                                      </p:tavLst>
                                    </p:anim>
                                    <p:anim calcmode="lin" valueType="num">
                                      <p:cBhvr>
                                        <p:cTn id="11" dur="250" fill="hold"/>
                                        <p:tgtEl>
                                          <p:spTgt spid="9226"/>
                                        </p:tgtEl>
                                        <p:attrNameLst>
                                          <p:attrName>ppt_h</p:attrName>
                                        </p:attrNameLst>
                                      </p:cBhvr>
                                      <p:tavLst>
                                        <p:tav tm="0">
                                          <p:val>
                                            <p:fltVal val="0"/>
                                          </p:val>
                                        </p:tav>
                                        <p:tav tm="100000">
                                          <p:val>
                                            <p:strVal val="#ppt_h"/>
                                          </p:val>
                                        </p:tav>
                                      </p:tavLst>
                                    </p:anim>
                                    <p:animEffect transition="in" filter="fade">
                                      <p:cBhvr>
                                        <p:cTn id="12" dur="250"/>
                                        <p:tgtEl>
                                          <p:spTgt spid="9226"/>
                                        </p:tgtEl>
                                      </p:cBhvr>
                                    </p:animEffect>
                                  </p:childTnLst>
                                </p:cTn>
                              </p:par>
                            </p:childTnLst>
                          </p:cTn>
                        </p:par>
                        <p:par>
                          <p:cTn id="13" fill="hold">
                            <p:stCondLst>
                              <p:cond delay="500"/>
                            </p:stCondLst>
                            <p:childTnLst>
                              <p:par>
                                <p:cTn id="14" presetID="53" presetClass="entr" presetSubtype="16" fill="hold" nodeType="afterEffect">
                                  <p:stCondLst>
                                    <p:cond delay="250"/>
                                  </p:stCondLst>
                                  <p:childTnLst>
                                    <p:set>
                                      <p:cBhvr>
                                        <p:cTn id="15" dur="1" fill="hold">
                                          <p:stCondLst>
                                            <p:cond delay="0"/>
                                          </p:stCondLst>
                                        </p:cTn>
                                        <p:tgtEl>
                                          <p:spTgt spid="9232"/>
                                        </p:tgtEl>
                                        <p:attrNameLst>
                                          <p:attrName>style.visibility</p:attrName>
                                        </p:attrNameLst>
                                      </p:cBhvr>
                                      <p:to>
                                        <p:strVal val="visible"/>
                                      </p:to>
                                    </p:set>
                                    <p:anim calcmode="lin" valueType="num">
                                      <p:cBhvr>
                                        <p:cTn id="16" dur="250" fill="hold"/>
                                        <p:tgtEl>
                                          <p:spTgt spid="9232"/>
                                        </p:tgtEl>
                                        <p:attrNameLst>
                                          <p:attrName>ppt_w</p:attrName>
                                        </p:attrNameLst>
                                      </p:cBhvr>
                                      <p:tavLst>
                                        <p:tav tm="0">
                                          <p:val>
                                            <p:fltVal val="0"/>
                                          </p:val>
                                        </p:tav>
                                        <p:tav tm="100000">
                                          <p:val>
                                            <p:strVal val="#ppt_w"/>
                                          </p:val>
                                        </p:tav>
                                      </p:tavLst>
                                    </p:anim>
                                    <p:anim calcmode="lin" valueType="num">
                                      <p:cBhvr>
                                        <p:cTn id="17" dur="250" fill="hold"/>
                                        <p:tgtEl>
                                          <p:spTgt spid="9232"/>
                                        </p:tgtEl>
                                        <p:attrNameLst>
                                          <p:attrName>ppt_h</p:attrName>
                                        </p:attrNameLst>
                                      </p:cBhvr>
                                      <p:tavLst>
                                        <p:tav tm="0">
                                          <p:val>
                                            <p:fltVal val="0"/>
                                          </p:val>
                                        </p:tav>
                                        <p:tav tm="100000">
                                          <p:val>
                                            <p:strVal val="#ppt_h"/>
                                          </p:val>
                                        </p:tav>
                                      </p:tavLst>
                                    </p:anim>
                                    <p:animEffect transition="in" filter="fade">
                                      <p:cBhvr>
                                        <p:cTn id="18" dur="250"/>
                                        <p:tgtEl>
                                          <p:spTgt spid="9232"/>
                                        </p:tgtEl>
                                      </p:cBhvr>
                                    </p:animEffect>
                                  </p:childTnLst>
                                </p:cTn>
                              </p:par>
                            </p:childTnLst>
                          </p:cTn>
                        </p:par>
                        <p:par>
                          <p:cTn id="19" fill="hold">
                            <p:stCondLst>
                              <p:cond delay="1000"/>
                            </p:stCondLst>
                            <p:childTnLst>
                              <p:par>
                                <p:cTn id="20" presetID="53" presetClass="entr" presetSubtype="16" fill="hold" nodeType="afterEffect">
                                  <p:stCondLst>
                                    <p:cond delay="250"/>
                                  </p:stCondLst>
                                  <p:childTnLst>
                                    <p:set>
                                      <p:cBhvr>
                                        <p:cTn id="21" dur="1" fill="hold">
                                          <p:stCondLst>
                                            <p:cond delay="0"/>
                                          </p:stCondLst>
                                        </p:cTn>
                                        <p:tgtEl>
                                          <p:spTgt spid="9228"/>
                                        </p:tgtEl>
                                        <p:attrNameLst>
                                          <p:attrName>style.visibility</p:attrName>
                                        </p:attrNameLst>
                                      </p:cBhvr>
                                      <p:to>
                                        <p:strVal val="visible"/>
                                      </p:to>
                                    </p:set>
                                    <p:anim calcmode="lin" valueType="num">
                                      <p:cBhvr>
                                        <p:cTn id="22" dur="250" fill="hold"/>
                                        <p:tgtEl>
                                          <p:spTgt spid="9228"/>
                                        </p:tgtEl>
                                        <p:attrNameLst>
                                          <p:attrName>ppt_w</p:attrName>
                                        </p:attrNameLst>
                                      </p:cBhvr>
                                      <p:tavLst>
                                        <p:tav tm="0">
                                          <p:val>
                                            <p:fltVal val="0"/>
                                          </p:val>
                                        </p:tav>
                                        <p:tav tm="100000">
                                          <p:val>
                                            <p:strVal val="#ppt_w"/>
                                          </p:val>
                                        </p:tav>
                                      </p:tavLst>
                                    </p:anim>
                                    <p:anim calcmode="lin" valueType="num">
                                      <p:cBhvr>
                                        <p:cTn id="23" dur="250" fill="hold"/>
                                        <p:tgtEl>
                                          <p:spTgt spid="9228"/>
                                        </p:tgtEl>
                                        <p:attrNameLst>
                                          <p:attrName>ppt_h</p:attrName>
                                        </p:attrNameLst>
                                      </p:cBhvr>
                                      <p:tavLst>
                                        <p:tav tm="0">
                                          <p:val>
                                            <p:fltVal val="0"/>
                                          </p:val>
                                        </p:tav>
                                        <p:tav tm="100000">
                                          <p:val>
                                            <p:strVal val="#ppt_h"/>
                                          </p:val>
                                        </p:tav>
                                      </p:tavLst>
                                    </p:anim>
                                    <p:animEffect transition="in" filter="fade">
                                      <p:cBhvr>
                                        <p:cTn id="24" dur="250"/>
                                        <p:tgtEl>
                                          <p:spTgt spid="9228"/>
                                        </p:tgtEl>
                                      </p:cBhvr>
                                    </p:animEffect>
                                  </p:childTnLst>
                                </p:cTn>
                              </p:par>
                            </p:childTnLst>
                          </p:cTn>
                        </p:par>
                        <p:par>
                          <p:cTn id="25" fill="hold">
                            <p:stCondLst>
                              <p:cond delay="1500"/>
                            </p:stCondLst>
                            <p:childTnLst>
                              <p:par>
                                <p:cTn id="26" presetID="53" presetClass="entr" presetSubtype="16" fill="hold" nodeType="afterEffect">
                                  <p:stCondLst>
                                    <p:cond delay="250"/>
                                  </p:stCondLst>
                                  <p:childTnLst>
                                    <p:set>
                                      <p:cBhvr>
                                        <p:cTn id="27" dur="1" fill="hold">
                                          <p:stCondLst>
                                            <p:cond delay="0"/>
                                          </p:stCondLst>
                                        </p:cTn>
                                        <p:tgtEl>
                                          <p:spTgt spid="9230"/>
                                        </p:tgtEl>
                                        <p:attrNameLst>
                                          <p:attrName>style.visibility</p:attrName>
                                        </p:attrNameLst>
                                      </p:cBhvr>
                                      <p:to>
                                        <p:strVal val="visible"/>
                                      </p:to>
                                    </p:set>
                                    <p:anim calcmode="lin" valueType="num">
                                      <p:cBhvr>
                                        <p:cTn id="28" dur="250" fill="hold"/>
                                        <p:tgtEl>
                                          <p:spTgt spid="9230"/>
                                        </p:tgtEl>
                                        <p:attrNameLst>
                                          <p:attrName>ppt_w</p:attrName>
                                        </p:attrNameLst>
                                      </p:cBhvr>
                                      <p:tavLst>
                                        <p:tav tm="0">
                                          <p:val>
                                            <p:fltVal val="0"/>
                                          </p:val>
                                        </p:tav>
                                        <p:tav tm="100000">
                                          <p:val>
                                            <p:strVal val="#ppt_w"/>
                                          </p:val>
                                        </p:tav>
                                      </p:tavLst>
                                    </p:anim>
                                    <p:anim calcmode="lin" valueType="num">
                                      <p:cBhvr>
                                        <p:cTn id="29" dur="250" fill="hold"/>
                                        <p:tgtEl>
                                          <p:spTgt spid="9230"/>
                                        </p:tgtEl>
                                        <p:attrNameLst>
                                          <p:attrName>ppt_h</p:attrName>
                                        </p:attrNameLst>
                                      </p:cBhvr>
                                      <p:tavLst>
                                        <p:tav tm="0">
                                          <p:val>
                                            <p:fltVal val="0"/>
                                          </p:val>
                                        </p:tav>
                                        <p:tav tm="100000">
                                          <p:val>
                                            <p:strVal val="#ppt_h"/>
                                          </p:val>
                                        </p:tav>
                                      </p:tavLst>
                                    </p:anim>
                                    <p:animEffect transition="in" filter="fade">
                                      <p:cBhvr>
                                        <p:cTn id="30" dur="250"/>
                                        <p:tgtEl>
                                          <p:spTgt spid="9230"/>
                                        </p:tgtEl>
                                      </p:cBhvr>
                                    </p:animEffect>
                                  </p:childTnLst>
                                </p:cTn>
                              </p:par>
                            </p:childTnLst>
                          </p:cTn>
                        </p:par>
                        <p:par>
                          <p:cTn id="31" fill="hold">
                            <p:stCondLst>
                              <p:cond delay="2000"/>
                            </p:stCondLst>
                            <p:childTnLst>
                              <p:par>
                                <p:cTn id="32" presetID="53" presetClass="entr" presetSubtype="16" fill="hold" nodeType="afterEffect">
                                  <p:stCondLst>
                                    <p:cond delay="250"/>
                                  </p:stCondLst>
                                  <p:childTnLst>
                                    <p:set>
                                      <p:cBhvr>
                                        <p:cTn id="33" dur="1" fill="hold">
                                          <p:stCondLst>
                                            <p:cond delay="0"/>
                                          </p:stCondLst>
                                        </p:cTn>
                                        <p:tgtEl>
                                          <p:spTgt spid="9234"/>
                                        </p:tgtEl>
                                        <p:attrNameLst>
                                          <p:attrName>style.visibility</p:attrName>
                                        </p:attrNameLst>
                                      </p:cBhvr>
                                      <p:to>
                                        <p:strVal val="visible"/>
                                      </p:to>
                                    </p:set>
                                    <p:anim calcmode="lin" valueType="num">
                                      <p:cBhvr>
                                        <p:cTn id="34" dur="250" fill="hold"/>
                                        <p:tgtEl>
                                          <p:spTgt spid="9234"/>
                                        </p:tgtEl>
                                        <p:attrNameLst>
                                          <p:attrName>ppt_w</p:attrName>
                                        </p:attrNameLst>
                                      </p:cBhvr>
                                      <p:tavLst>
                                        <p:tav tm="0">
                                          <p:val>
                                            <p:fltVal val="0"/>
                                          </p:val>
                                        </p:tav>
                                        <p:tav tm="100000">
                                          <p:val>
                                            <p:strVal val="#ppt_w"/>
                                          </p:val>
                                        </p:tav>
                                      </p:tavLst>
                                    </p:anim>
                                    <p:anim calcmode="lin" valueType="num">
                                      <p:cBhvr>
                                        <p:cTn id="35" dur="250" fill="hold"/>
                                        <p:tgtEl>
                                          <p:spTgt spid="9234"/>
                                        </p:tgtEl>
                                        <p:attrNameLst>
                                          <p:attrName>ppt_h</p:attrName>
                                        </p:attrNameLst>
                                      </p:cBhvr>
                                      <p:tavLst>
                                        <p:tav tm="0">
                                          <p:val>
                                            <p:fltVal val="0"/>
                                          </p:val>
                                        </p:tav>
                                        <p:tav tm="100000">
                                          <p:val>
                                            <p:strVal val="#ppt_h"/>
                                          </p:val>
                                        </p:tav>
                                      </p:tavLst>
                                    </p:anim>
                                    <p:animEffect transition="in" filter="fade">
                                      <p:cBhvr>
                                        <p:cTn id="36" dur="250"/>
                                        <p:tgtEl>
                                          <p:spTgt spid="9234"/>
                                        </p:tgtEl>
                                      </p:cBhvr>
                                    </p:animEffect>
                                  </p:childTnLst>
                                </p:cTn>
                              </p:par>
                            </p:childTnLst>
                          </p:cTn>
                        </p:par>
                        <p:par>
                          <p:cTn id="37" fill="hold">
                            <p:stCondLst>
                              <p:cond delay="2500"/>
                            </p:stCondLst>
                            <p:childTnLst>
                              <p:par>
                                <p:cTn id="38" presetID="53" presetClass="entr" presetSubtype="16" fill="hold" nodeType="afterEffect">
                                  <p:stCondLst>
                                    <p:cond delay="250"/>
                                  </p:stCondLst>
                                  <p:childTnLst>
                                    <p:set>
                                      <p:cBhvr>
                                        <p:cTn id="39" dur="1" fill="hold">
                                          <p:stCondLst>
                                            <p:cond delay="0"/>
                                          </p:stCondLst>
                                        </p:cTn>
                                        <p:tgtEl>
                                          <p:spTgt spid="9222"/>
                                        </p:tgtEl>
                                        <p:attrNameLst>
                                          <p:attrName>style.visibility</p:attrName>
                                        </p:attrNameLst>
                                      </p:cBhvr>
                                      <p:to>
                                        <p:strVal val="visible"/>
                                      </p:to>
                                    </p:set>
                                    <p:anim calcmode="lin" valueType="num">
                                      <p:cBhvr>
                                        <p:cTn id="40" dur="250" fill="hold"/>
                                        <p:tgtEl>
                                          <p:spTgt spid="9222"/>
                                        </p:tgtEl>
                                        <p:attrNameLst>
                                          <p:attrName>ppt_w</p:attrName>
                                        </p:attrNameLst>
                                      </p:cBhvr>
                                      <p:tavLst>
                                        <p:tav tm="0">
                                          <p:val>
                                            <p:fltVal val="0"/>
                                          </p:val>
                                        </p:tav>
                                        <p:tav tm="100000">
                                          <p:val>
                                            <p:strVal val="#ppt_w"/>
                                          </p:val>
                                        </p:tav>
                                      </p:tavLst>
                                    </p:anim>
                                    <p:anim calcmode="lin" valueType="num">
                                      <p:cBhvr>
                                        <p:cTn id="41" dur="250" fill="hold"/>
                                        <p:tgtEl>
                                          <p:spTgt spid="9222"/>
                                        </p:tgtEl>
                                        <p:attrNameLst>
                                          <p:attrName>ppt_h</p:attrName>
                                        </p:attrNameLst>
                                      </p:cBhvr>
                                      <p:tavLst>
                                        <p:tav tm="0">
                                          <p:val>
                                            <p:fltVal val="0"/>
                                          </p:val>
                                        </p:tav>
                                        <p:tav tm="100000">
                                          <p:val>
                                            <p:strVal val="#ppt_h"/>
                                          </p:val>
                                        </p:tav>
                                      </p:tavLst>
                                    </p:anim>
                                    <p:animEffect transition="in" filter="fade">
                                      <p:cBhvr>
                                        <p:cTn id="42" dur="250"/>
                                        <p:tgtEl>
                                          <p:spTgt spid="9222"/>
                                        </p:tgtEl>
                                      </p:cBhvr>
                                    </p:animEffect>
                                  </p:childTnLst>
                                </p:cTn>
                              </p:par>
                              <p:par>
                                <p:cTn id="43" presetID="53" presetClass="entr" presetSubtype="16" fill="hold" nodeType="withEffect">
                                  <p:stCondLst>
                                    <p:cond delay="250"/>
                                  </p:stCondLst>
                                  <p:childTnLst>
                                    <p:set>
                                      <p:cBhvr>
                                        <p:cTn id="44" dur="1" fill="hold">
                                          <p:stCondLst>
                                            <p:cond delay="0"/>
                                          </p:stCondLst>
                                        </p:cTn>
                                        <p:tgtEl>
                                          <p:spTgt spid="9220"/>
                                        </p:tgtEl>
                                        <p:attrNameLst>
                                          <p:attrName>style.visibility</p:attrName>
                                        </p:attrNameLst>
                                      </p:cBhvr>
                                      <p:to>
                                        <p:strVal val="visible"/>
                                      </p:to>
                                    </p:set>
                                    <p:anim calcmode="lin" valueType="num">
                                      <p:cBhvr>
                                        <p:cTn id="45" dur="250" fill="hold"/>
                                        <p:tgtEl>
                                          <p:spTgt spid="9220"/>
                                        </p:tgtEl>
                                        <p:attrNameLst>
                                          <p:attrName>ppt_w</p:attrName>
                                        </p:attrNameLst>
                                      </p:cBhvr>
                                      <p:tavLst>
                                        <p:tav tm="0">
                                          <p:val>
                                            <p:fltVal val="0"/>
                                          </p:val>
                                        </p:tav>
                                        <p:tav tm="100000">
                                          <p:val>
                                            <p:strVal val="#ppt_w"/>
                                          </p:val>
                                        </p:tav>
                                      </p:tavLst>
                                    </p:anim>
                                    <p:anim calcmode="lin" valueType="num">
                                      <p:cBhvr>
                                        <p:cTn id="46" dur="250" fill="hold"/>
                                        <p:tgtEl>
                                          <p:spTgt spid="9220"/>
                                        </p:tgtEl>
                                        <p:attrNameLst>
                                          <p:attrName>ppt_h</p:attrName>
                                        </p:attrNameLst>
                                      </p:cBhvr>
                                      <p:tavLst>
                                        <p:tav tm="0">
                                          <p:val>
                                            <p:fltVal val="0"/>
                                          </p:val>
                                        </p:tav>
                                        <p:tav tm="100000">
                                          <p:val>
                                            <p:strVal val="#ppt_h"/>
                                          </p:val>
                                        </p:tav>
                                      </p:tavLst>
                                    </p:anim>
                                    <p:animEffect transition="in" filter="fade">
                                      <p:cBhvr>
                                        <p:cTn id="47" dur="250"/>
                                        <p:tgtEl>
                                          <p:spTgt spid="9220"/>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2" name="Picture 6" descr="2,917,004 Grass Field Stock Photos, Pictures &amp;amp; Royalty-Free Images - iStock">
            <a:extLst>
              <a:ext uri="{FF2B5EF4-FFF2-40B4-BE49-F238E27FC236}">
                <a16:creationId xmlns:a16="http://schemas.microsoft.com/office/drawing/2014/main" id="{70505BFC-7C00-4561-94BA-4A138FA4D0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6036" y="-19488"/>
            <a:ext cx="4962614" cy="3308409"/>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Increased protection of polar bear habitat | WWF">
            <a:extLst>
              <a:ext uri="{FF2B5EF4-FFF2-40B4-BE49-F238E27FC236}">
                <a16:creationId xmlns:a16="http://schemas.microsoft.com/office/drawing/2014/main" id="{F1AFD6D4-8031-409E-AC69-5CAB678B3B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61" y="0"/>
            <a:ext cx="4645289" cy="326943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4131916" y="0"/>
            <a:ext cx="4232043" cy="3450273"/>
          </a:xfrm>
          <a:prstGeom prst="rect">
            <a:avLst/>
          </a:prstGeom>
        </p:spPr>
      </p:pic>
      <p:pic>
        <p:nvPicPr>
          <p:cNvPr id="2050" name="Picture 2" descr="Image result for habita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244615"/>
            <a:ext cx="5028479" cy="361338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a:stretch>
            <a:fillRect/>
          </a:stretch>
        </p:blipFill>
        <p:spPr>
          <a:xfrm>
            <a:off x="6774152" y="3244615"/>
            <a:ext cx="5417848" cy="3851334"/>
          </a:xfrm>
          <a:prstGeom prst="rect">
            <a:avLst/>
          </a:prstGeom>
        </p:spPr>
      </p:pic>
      <p:pic>
        <p:nvPicPr>
          <p:cNvPr id="2052" name="Picture 4" descr="Image result for rainfores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31916" y="3244615"/>
            <a:ext cx="4232042" cy="365087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Image result for jaguar png">
            <a:extLst>
              <a:ext uri="{FF2B5EF4-FFF2-40B4-BE49-F238E27FC236}">
                <a16:creationId xmlns:a16="http://schemas.microsoft.com/office/drawing/2014/main" id="{07359FDA-40CC-4793-808E-63944455BDB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43005" y="2042019"/>
            <a:ext cx="2932996" cy="240519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Image result for nemo pngriver">
            <a:extLst>
              <a:ext uri="{FF2B5EF4-FFF2-40B4-BE49-F238E27FC236}">
                <a16:creationId xmlns:a16="http://schemas.microsoft.com/office/drawing/2014/main" id="{FFC18D73-1579-4B9D-9E4D-FA40DC797AE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0419" y="1520445"/>
            <a:ext cx="3219568" cy="304742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Image result for camel png">
            <a:extLst>
              <a:ext uri="{FF2B5EF4-FFF2-40B4-BE49-F238E27FC236}">
                <a16:creationId xmlns:a16="http://schemas.microsoft.com/office/drawing/2014/main" id="{EAB0D756-6780-4DAA-8ED2-076F9D7FD8F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147042" y="1957893"/>
            <a:ext cx="2530305" cy="243541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Image result for leopard seal png">
            <a:extLst>
              <a:ext uri="{FF2B5EF4-FFF2-40B4-BE49-F238E27FC236}">
                <a16:creationId xmlns:a16="http://schemas.microsoft.com/office/drawing/2014/main" id="{9A9D98A1-6CA5-4E0E-AED2-9E5419F0424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135974" flipH="1">
            <a:off x="2013693" y="2556093"/>
            <a:ext cx="3148074" cy="1167694"/>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Polar bear - Wikipedia">
            <a:extLst>
              <a:ext uri="{FF2B5EF4-FFF2-40B4-BE49-F238E27FC236}">
                <a16:creationId xmlns:a16="http://schemas.microsoft.com/office/drawing/2014/main" id="{1BD556DA-024A-4685-BA19-6724B1C4D554}"/>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foregroundMark x1="20959" y1="47257" x2="20959" y2="47257"/>
                        <a14:foregroundMark x1="38366" y1="89558" x2="38366" y2="89558"/>
                      </a14:backgroundRemoval>
                    </a14:imgEffect>
                  </a14:imgLayer>
                </a14:imgProps>
              </a:ext>
              <a:ext uri="{28A0092B-C50C-407E-A947-70E740481C1C}">
                <a14:useLocalDpi xmlns:a14="http://schemas.microsoft.com/office/drawing/2010/main" val="0"/>
              </a:ext>
            </a:extLst>
          </a:blip>
          <a:srcRect/>
          <a:stretch>
            <a:fillRect/>
          </a:stretch>
        </p:blipFill>
        <p:spPr bwMode="auto">
          <a:xfrm>
            <a:off x="2728395" y="1807015"/>
            <a:ext cx="2865020" cy="2875198"/>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15 Best Sheep Breeds for Meat - PetHelpful">
            <a:extLst>
              <a:ext uri="{FF2B5EF4-FFF2-40B4-BE49-F238E27FC236}">
                <a16:creationId xmlns:a16="http://schemas.microsoft.com/office/drawing/2014/main" id="{CBD3AFE0-5BC1-4C99-8C07-C10D759BC42D}"/>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8000" b="89926" l="10000" r="90000">
                        <a14:foregroundMark x1="32083" y1="8000" x2="36583" y2="8000"/>
                        <a14:foregroundMark x1="39250" y1="34667" x2="37583" y2="40296"/>
                        <a14:foregroundMark x1="32917" y1="35852" x2="39000" y2="53333"/>
                        <a14:foregroundMark x1="39000" y1="53333" x2="42667" y2="55556"/>
                      </a14:backgroundRemoval>
                    </a14:imgEffect>
                  </a14:imgLayer>
                </a14:imgProps>
              </a:ext>
              <a:ext uri="{28A0092B-C50C-407E-A947-70E740481C1C}">
                <a14:useLocalDpi xmlns:a14="http://schemas.microsoft.com/office/drawing/2010/main" val="0"/>
              </a:ext>
            </a:extLst>
          </a:blip>
          <a:srcRect/>
          <a:stretch>
            <a:fillRect/>
          </a:stretch>
        </p:blipFill>
        <p:spPr bwMode="auto">
          <a:xfrm>
            <a:off x="1354311" y="1894445"/>
            <a:ext cx="4800601" cy="2700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018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2278 0.03541 L 0.02278 0.03541 C 0.03815 0.05764 0.05208 0.0831 0.06888 0.10208 C 0.11744 0.15694 0.12135 0.15902 0.17513 0.23264 C 0.19218 0.25602 0.20651 0.28125 0.222 0.30764 C 0.22513 0.31967 0.22877 0.33125 0.23138 0.34375 C 0.2358 0.36551 0.23528 0.37477 0.23606 0.39652 C 0.23502 0.40208 0.23372 0.4074 0.23294 0.41319 C 0.23242 0.4162 0.23242 0.41967 0.23216 0.42291 C 0.23125 0.43333 0.23138 0.42801 0.23138 0.43541 " pathEditMode="relative" ptsTypes="AAAAAAAAAA">
                                      <p:cBhvr>
                                        <p:cTn id="10" dur="2000" fill="hold"/>
                                        <p:tgtEl>
                                          <p:spTgt spid="14"/>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0.06367 0.14213 L 0.06367 0.14213 C 0.08451 0.16528 0.06758 0.14815 0.09102 0.16713 C 0.10208 0.17616 0.11849 0.19259 0.13086 0.19769 C 0.13542 0.19977 0.14023 0.19861 0.14492 0.19907 C 0.14883 0.19676 0.153 0.1956 0.15664 0.19213 C 0.1612 0.18773 0.16484 0.18079 0.16914 0.17546 C 0.1737 0.16968 0.17852 0.16435 0.1832 0.1588 C 0.18685 0.15 0.19115 0.1419 0.19414 0.13241 C 0.19531 0.1287 0.19662 0.12384 0.1957 0.11991 C 0.19427 0.11389 0.19115 0.10903 0.18789 0.10602 C 0.18412 0.10255 0.17956 0.10324 0.17539 0.10185 C 0.17148 0.10231 0.16732 0.10069 0.16367 0.10324 C 0.14453 0.11713 0.14401 0.13218 0.12852 0.15741 C 0.12513 0.16319 0.1207 0.16667 0.1168 0.1713 C 0.11185 0.1838 0.10638 0.19583 0.10195 0.2088 C 0.0862 0.25486 0.09675 0.25671 0.06211 0.30046 C 0.05664 0.30741 0.05195 0.31667 0.0457 0.3213 C 0.0319 0.33218 0.00273 0.3463 0.00273 0.3463 C -0.02187 0.38287 -0.00273 0.35972 -0.06602 0.37269 C -0.12344 0.38472 -0.09622 0.38056 -0.16211 0.38403 C -0.16654 0.38333 -0.17096 0.38356 -0.17539 0.38241 C -0.17695 0.38218 -0.17838 0.38032 -0.18008 0.37963 C -0.18281 0.37847 -0.18581 0.37778 -0.18867 0.37685 C -0.19023 0.37546 -0.19167 0.37407 -0.19336 0.37269 C -0.19727 0.36968 -0.19883 0.36991 -0.20273 0.36435 C -0.20573 0.36019 -0.20859 0.35532 -0.21133 0.35046 C -0.21484 0.34421 -0.21914 0.3331 -0.22383 0.32824 C -0.22878 0.32338 -0.23945 0.31574 -0.23945 0.31574 C -0.24154 0.30926 -0.24362 0.30301 -0.2457 0.2963 C -0.24648 0.29375 -0.24792 0.28796 -0.24792 0.28796 " pathEditMode="relative" ptsTypes="AAAAAAAAAAAAAAAAAAAAAAAAAAAAAAA">
                                      <p:cBhvr>
                                        <p:cTn id="18" dur="2750" fill="hold"/>
                                        <p:tgtEl>
                                          <p:spTgt spid="15"/>
                                        </p:tgtEl>
                                        <p:attrNameLst>
                                          <p:attrName>ppt_x</p:attrName>
                                          <p:attrName>ppt_y</p:attrName>
                                        </p:attrNameLst>
                                      </p:cBhvr>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2201 0.01621 L -0.02201 0.01621 C -0.01289 0.03519 -0.01497 0.02871 -0.00872 0.0676 C -0.00326 0.10278 0.00052 0.13912 0.00612 0.17454 C 0.00885 0.19236 0.01068 0.21135 0.01628 0.22732 C 0.01823 0.2331 0.02344 0.23218 0.02721 0.23426 C 0.03789 0.23959 0.04232 0.24005 0.05299 0.2426 C 0.06654 0.24074 0.08008 0.23959 0.09362 0.23704 C 0.09622 0.23635 0.09896 0.23473 0.10143 0.23287 C 0.10391 0.23056 0.10612 0.22732 0.10846 0.22454 C 0.13294 0.13241 0.12526 0.1713 0.13581 0.11065 C 0.13763 0.08519 0.1388 0.07223 0.13971 0.04676 C 0.14062 0.01598 0.13997 -0.00578 0.14206 -0.03657 C 0.1431 -0.05486 0.14531 -0.07268 0.14674 -0.09074 C 0.14739 -0.10046 0.14779 -0.11018 0.14831 -0.1199 C 0.14857 -0.14166 0.14909 -0.16342 0.14909 -0.18518 " pathEditMode="relative" ptsTypes="AAAAAAAAAAAAAAAA">
                                      <p:cBhvr>
                                        <p:cTn id="26" dur="2000" fill="hold"/>
                                        <p:tgtEl>
                                          <p:spTgt spid="16"/>
                                        </p:tgtEl>
                                        <p:attrNameLst>
                                          <p:attrName>ppt_x</p:attrName>
                                          <p:attrName>ppt_y</p:attrName>
                                        </p:attrNameLst>
                                      </p:cBhvr>
                                    </p:animMotion>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0" presetClass="path" presetSubtype="0" accel="50000" decel="50000" fill="hold" nodeType="clickEffect">
                                  <p:stCondLst>
                                    <p:cond delay="0"/>
                                  </p:stCondLst>
                                  <p:childTnLst>
                                    <p:animMotion origin="layout" path="M 0.11745 -0.05324 L 0.11745 -0.05301 C 0.12149 -0.05463 0.12552 -0.05787 0.12982 -0.05764 C 0.15247 -0.05671 0.15859 -0.05301 0.17813 -0.04444 C 0.19271 0.00972 0.20261 0.03634 0.20872 0.10139 C 0.21172 0.13333 0.20417 0.18681 0.21719 0.21574 C 0.21888 0.21944 0.22096 0.22199 0.22318 0.22431 C 0.22448 0.22593 0.22617 0.22639 0.22774 0.22732 C 0.23333 0.22546 0.23919 0.22569 0.24466 0.22153 C 0.24831 0.21852 0.25117 0.21204 0.25443 0.20694 C 0.27969 0.1662 0.24701 0.21551 0.27344 0.17662 C 0.27734 0.16412 0.28177 0.15232 0.28516 0.13912 C 0.28828 0.12616 0.29024 0.11181 0.29297 0.09861 C 0.29375 0.09444 0.29466 0.09097 0.29557 0.08704 C 0.29583 0.07546 0.29531 0.06366 0.29622 0.05232 C 0.2974 0.03426 0.30586 0.00787 0.30925 -0.00393 C 0.3125 -0.01574 0.31589 -0.02778 0.31979 -0.03866 C 0.325 -0.0544 0.32357 -0.04931 0.32891 -0.05463 C 0.33425 -0.06042 0.33737 -0.06574 0.34323 -0.06759 C 0.34636 -0.06875 0.34974 -0.06852 0.353 -0.06898 C 0.35612 -0.06806 0.35938 -0.06991 0.36211 -0.0662 C 0.37214 -0.05278 0.39024 -0.01852 0.39024 -0.01829 C 0.41367 0.06458 0.39401 -0.00995 0.41237 0.07407 C 0.41576 0.08958 0.41953 0.10509 0.42357 0.12037 C 0.42487 0.12546 0.42682 0.1294 0.42813 0.13472 C 0.43008 0.14306 0.43099 0.15255 0.43333 0.16088 C 0.43438 0.16458 0.43633 0.16736 0.43789 0.17083 C 0.43958 0.175 0.44141 0.1794 0.4431 0.1838 C 0.4474 0.1956 0.45117 0.20903 0.45612 0.22014 C 0.45912 0.22662 0.46328 0.22986 0.46654 0.23588 C 0.46849 0.23935 0.46992 0.24398 0.47188 0.24745 C 0.4737 0.25116 0.47578 0.25347 0.47774 0.25764 C 0.47943 0.26157 0.48047 0.2669 0.48229 0.2706 C 0.48906 0.28449 0.49219 0.28657 0.49987 0.29514 L 0.49987 0.29537 C 0.5013 0.29792 0.50495 0.30417 0.50638 0.30833 C 0.50846 0.31412 0.51029 0.32269 0.51289 0.32847 C 0.51432 0.33171 0.51589 0.33426 0.51745 0.33727 C 0.51888 0.33958 0.52044 0.34097 0.52214 0.34306 " pathEditMode="relative" rAng="0" ptsTypes="AAAAAAAAAAAAAAAAAAAAAAAAAAAAAAAAAAAAAAA">
                                      <p:cBhvr>
                                        <p:cTn id="34" dur="2000" fill="hold"/>
                                        <p:tgtEl>
                                          <p:spTgt spid="17"/>
                                        </p:tgtEl>
                                        <p:attrNameLst>
                                          <p:attrName>ppt_x</p:attrName>
                                          <p:attrName>ppt_y</p:attrName>
                                        </p:attrNameLst>
                                      </p:cBhvr>
                                      <p:rCtr x="20234" y="19028"/>
                                    </p:animMotion>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3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nodeType="clickEffect">
                                  <p:stCondLst>
                                    <p:cond delay="0"/>
                                  </p:stCondLst>
                                  <p:childTnLst>
                                    <p:animMotion origin="layout" path="M -1.04167E-6 -3.33333E-6 L -1.04167E-6 0.00023 C 0.01224 0.01621 0.01836 0.02547 0.0375 0.03611 C 0.11602 0.07917 0.11901 0.07593 0.18438 0.08889 C 0.20729 0.07917 0.22995 0.0676 0.25313 0.05973 C 0.38971 0.0132 0.28854 0.0588 0.35781 0.02639 C 0.36094 0.01713 0.36511 0.00857 0.36719 -0.00139 C 0.37005 -0.01551 0.37044 -0.03449 0.3625 -0.04444 C 0.34024 -0.07245 0.31836 -0.07685 0.29219 -0.08889 C 0.26224 -0.08148 0.23177 -0.07847 0.20234 -0.06666 C 0.19753 -0.06481 0.19505 -0.05463 0.19141 -0.04861 C 0.19063 -0.04768 0.18998 -0.04606 0.18906 -0.04583 C 0.17422 -0.04236 0.15938 -0.03981 0.14453 -0.0375 C 0.07552 -0.02801 0.05 -0.02639 -0.01406 -0.02083 L -0.06016 -3.33333E-6 C -0.06198 0.0007 -0.0638 0.00232 -0.06562 0.00278 C -0.12943 0.01389 -0.09167 0.00857 -0.17891 0.01528 L -0.22578 0.01389 C -0.25833 0.01389 -0.24193 0.01945 -0.26094 0.01111 C -0.26328 0.00741 -0.26667 0.00486 -0.26797 -3.33333E-6 C -0.27005 -0.00787 -0.27044 -0.01666 -0.27031 -0.025 C -0.27018 -0.06273 -0.26966 -0.10023 -0.26719 -0.1375 C -0.2668 -0.14514 -0.26367 -0.15162 -0.26172 -0.15833 C -0.26133 -0.15995 -0.26068 -0.16111 -0.26016 -0.1625 C -0.25859 -0.16852 -0.25859 -0.16736 -0.25859 -0.17083 " pathEditMode="relative" rAng="0" ptsTypes="AAAAAAAAAAAAAAAAAAAAAAAAA">
                                      <p:cBhvr>
                                        <p:cTn id="42" dur="3000" fill="hold"/>
                                        <p:tgtEl>
                                          <p:spTgt spid="14340"/>
                                        </p:tgtEl>
                                        <p:attrNameLst>
                                          <p:attrName>ppt_x</p:attrName>
                                          <p:attrName>ppt_y</p:attrName>
                                        </p:attrNameLst>
                                      </p:cBhvr>
                                      <p:rCtr x="4922" y="-4097"/>
                                    </p:animMotion>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434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0" presetClass="path" presetSubtype="0" accel="50000" decel="50000" fill="hold" nodeType="clickEffect">
                                  <p:stCondLst>
                                    <p:cond delay="0"/>
                                  </p:stCondLst>
                                  <p:childTnLst>
                                    <p:animMotion origin="layout" path="M -0.1095 -0.04236 L -0.1095 -0.04236 C -0.0638 -0.06505 -0.02734 -0.0838 0.02722 -0.09398 C 0.0681 -0.10162 0.10951 -0.09491 0.15065 -0.09537 C 0.20769 -0.15695 0.17683 -0.13172 0.2944 -0.15371 C 0.34935 -0.16389 0.40482 -0.16644 0.46003 -0.17593 C 0.4888 -0.18079 0.51719 -0.19144 0.54584 -0.19676 C 0.55808 -0.19885 0.58269 -0.19815 0.58269 -0.19815 " pathEditMode="relative" ptsTypes="AAAAAAAA">
                                      <p:cBhvr>
                                        <p:cTn id="50" dur="2000" fill="hold"/>
                                        <p:tgtEl>
                                          <p:spTgt spid="1434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7471</TotalTime>
  <Words>775</Words>
  <Application>Microsoft Office PowerPoint</Application>
  <PresentationFormat>Widescreen</PresentationFormat>
  <Paragraphs>127</Paragraphs>
  <Slides>25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Calibri</vt:lpstr>
      <vt:lpstr>Calibri Light</vt:lpstr>
      <vt:lpstr>Century Gothic</vt:lpstr>
      <vt:lpstr>Trebuchet MS</vt:lpstr>
      <vt:lpstr>Wingdings 2</vt:lpstr>
      <vt:lpstr>Office Theme</vt:lpstr>
      <vt:lpstr>PowerPoint Presentation</vt:lpstr>
      <vt:lpstr>PowerPoint Presentation</vt:lpstr>
      <vt:lpstr>This topic links to careers and jobs in…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Kirsty McBride</dc:creator>
  <cp:lastModifiedBy>Kirsty McBride</cp:lastModifiedBy>
  <cp:revision>16</cp:revision>
  <dcterms:created xsi:type="dcterms:W3CDTF">2021-09-30T09:37:23Z</dcterms:created>
  <dcterms:modified xsi:type="dcterms:W3CDTF">2021-10-05T14:10:57Z</dcterms:modified>
</cp:coreProperties>
</file>