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12" r:id="rId2"/>
    <p:sldId id="256" r:id="rId3"/>
    <p:sldId id="257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667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59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4" r:id="rId67"/>
    <p:sldId id="575" r:id="rId68"/>
    <p:sldId id="576" r:id="rId69"/>
    <p:sldId id="577" r:id="rId70"/>
    <p:sldId id="578" r:id="rId71"/>
    <p:sldId id="668" r:id="rId72"/>
    <p:sldId id="579" r:id="rId73"/>
    <p:sldId id="580" r:id="rId74"/>
    <p:sldId id="581" r:id="rId75"/>
    <p:sldId id="582" r:id="rId76"/>
    <p:sldId id="583" r:id="rId77"/>
    <p:sldId id="584" r:id="rId78"/>
    <p:sldId id="585" r:id="rId79"/>
    <p:sldId id="586" r:id="rId80"/>
    <p:sldId id="587" r:id="rId81"/>
    <p:sldId id="588" r:id="rId82"/>
    <p:sldId id="589" r:id="rId83"/>
    <p:sldId id="590" r:id="rId84"/>
    <p:sldId id="591" r:id="rId85"/>
    <p:sldId id="592" r:id="rId86"/>
    <p:sldId id="593" r:id="rId87"/>
    <p:sldId id="594" r:id="rId88"/>
    <p:sldId id="595" r:id="rId89"/>
    <p:sldId id="596" r:id="rId90"/>
    <p:sldId id="597" r:id="rId91"/>
    <p:sldId id="598" r:id="rId92"/>
    <p:sldId id="599" r:id="rId93"/>
    <p:sldId id="600" r:id="rId94"/>
    <p:sldId id="601" r:id="rId95"/>
    <p:sldId id="602" r:id="rId96"/>
    <p:sldId id="603" r:id="rId97"/>
    <p:sldId id="604" r:id="rId98"/>
    <p:sldId id="669" r:id="rId99"/>
    <p:sldId id="605" r:id="rId100"/>
    <p:sldId id="606" r:id="rId101"/>
    <p:sldId id="607" r:id="rId102"/>
    <p:sldId id="608" r:id="rId103"/>
    <p:sldId id="609" r:id="rId104"/>
    <p:sldId id="610" r:id="rId105"/>
    <p:sldId id="611" r:id="rId106"/>
    <p:sldId id="612" r:id="rId107"/>
    <p:sldId id="613" r:id="rId108"/>
    <p:sldId id="614" r:id="rId109"/>
    <p:sldId id="670" r:id="rId110"/>
    <p:sldId id="615" r:id="rId111"/>
    <p:sldId id="616" r:id="rId112"/>
    <p:sldId id="617" r:id="rId113"/>
    <p:sldId id="618" r:id="rId114"/>
    <p:sldId id="619" r:id="rId115"/>
    <p:sldId id="620" r:id="rId116"/>
    <p:sldId id="621" r:id="rId117"/>
    <p:sldId id="622" r:id="rId118"/>
    <p:sldId id="623" r:id="rId119"/>
    <p:sldId id="624" r:id="rId120"/>
    <p:sldId id="625" r:id="rId121"/>
    <p:sldId id="626" r:id="rId122"/>
    <p:sldId id="627" r:id="rId123"/>
    <p:sldId id="628" r:id="rId124"/>
    <p:sldId id="629" r:id="rId125"/>
    <p:sldId id="630" r:id="rId126"/>
    <p:sldId id="631" r:id="rId127"/>
    <p:sldId id="632" r:id="rId128"/>
    <p:sldId id="633" r:id="rId129"/>
    <p:sldId id="634" r:id="rId130"/>
    <p:sldId id="635" r:id="rId131"/>
    <p:sldId id="636" r:id="rId132"/>
    <p:sldId id="637" r:id="rId133"/>
    <p:sldId id="638" r:id="rId134"/>
    <p:sldId id="639" r:id="rId135"/>
    <p:sldId id="640" r:id="rId136"/>
    <p:sldId id="641" r:id="rId137"/>
    <p:sldId id="642" r:id="rId138"/>
    <p:sldId id="671" r:id="rId139"/>
    <p:sldId id="643" r:id="rId140"/>
    <p:sldId id="644" r:id="rId141"/>
    <p:sldId id="645" r:id="rId142"/>
    <p:sldId id="646" r:id="rId143"/>
    <p:sldId id="647" r:id="rId144"/>
    <p:sldId id="648" r:id="rId145"/>
    <p:sldId id="649" r:id="rId146"/>
    <p:sldId id="650" r:id="rId147"/>
    <p:sldId id="651" r:id="rId148"/>
    <p:sldId id="652" r:id="rId149"/>
    <p:sldId id="653" r:id="rId150"/>
    <p:sldId id="654" r:id="rId151"/>
    <p:sldId id="655" r:id="rId152"/>
    <p:sldId id="656" r:id="rId153"/>
    <p:sldId id="657" r:id="rId154"/>
    <p:sldId id="658" r:id="rId155"/>
    <p:sldId id="659" r:id="rId156"/>
    <p:sldId id="660" r:id="rId157"/>
    <p:sldId id="661" r:id="rId158"/>
    <p:sldId id="662" r:id="rId159"/>
    <p:sldId id="672" r:id="rId160"/>
    <p:sldId id="663" r:id="rId161"/>
    <p:sldId id="664" r:id="rId162"/>
    <p:sldId id="665" r:id="rId163"/>
    <p:sldId id="666" r:id="rId164"/>
    <p:sldId id="673" r:id="rId165"/>
    <p:sldId id="674" r:id="rId166"/>
    <p:sldId id="675" r:id="rId167"/>
    <p:sldId id="676" r:id="rId168"/>
    <p:sldId id="677" r:id="rId169"/>
    <p:sldId id="729" r:id="rId170"/>
    <p:sldId id="678" r:id="rId171"/>
    <p:sldId id="679" r:id="rId172"/>
    <p:sldId id="680" r:id="rId173"/>
    <p:sldId id="681" r:id="rId174"/>
    <p:sldId id="682" r:id="rId175"/>
    <p:sldId id="683" r:id="rId176"/>
    <p:sldId id="684" r:id="rId177"/>
    <p:sldId id="685" r:id="rId178"/>
    <p:sldId id="686" r:id="rId179"/>
    <p:sldId id="687" r:id="rId180"/>
    <p:sldId id="688" r:id="rId181"/>
    <p:sldId id="689" r:id="rId182"/>
    <p:sldId id="690" r:id="rId183"/>
    <p:sldId id="730" r:id="rId184"/>
    <p:sldId id="691" r:id="rId185"/>
    <p:sldId id="692" r:id="rId186"/>
    <p:sldId id="693" r:id="rId187"/>
    <p:sldId id="694" r:id="rId188"/>
    <p:sldId id="695" r:id="rId189"/>
    <p:sldId id="696" r:id="rId190"/>
    <p:sldId id="697" r:id="rId191"/>
    <p:sldId id="698" r:id="rId192"/>
    <p:sldId id="731" r:id="rId193"/>
    <p:sldId id="699" r:id="rId194"/>
    <p:sldId id="700" r:id="rId195"/>
    <p:sldId id="701" r:id="rId196"/>
    <p:sldId id="702" r:id="rId197"/>
    <p:sldId id="703" r:id="rId198"/>
    <p:sldId id="704" r:id="rId199"/>
    <p:sldId id="705" r:id="rId200"/>
    <p:sldId id="706" r:id="rId201"/>
    <p:sldId id="707" r:id="rId202"/>
    <p:sldId id="708" r:id="rId203"/>
    <p:sldId id="709" r:id="rId204"/>
    <p:sldId id="710" r:id="rId2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 2.1 Producing New Cells" id="{9407CFEC-70D9-B44A-AE96-C454D1B35D03}">
          <p14:sldIdLst>
            <p14:sldId id="512"/>
            <p14:sldId id="256"/>
            <p14:sldId id="257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</p14:sldIdLst>
        </p14:section>
        <p14:section name="KA 2.2 Control and Communication" id="{7F0C0C3D-46A2-4563-B86C-4C1404C83B8F}">
          <p14:sldIdLst>
            <p14:sldId id="667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66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</p14:sldIdLst>
        </p14:section>
        <p14:section name="KA 2.3 Reproduction" id="{76660873-310C-43C7-9FDE-73498EB33335}">
          <p14:sldIdLst>
            <p14:sldId id="669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</p14:sldIdLst>
        </p14:section>
        <p14:section name="KA 2.4 Variation and Inheritance" id="{8E2607C5-66D0-4450-9F45-19031B941216}">
          <p14:sldIdLst>
            <p14:sldId id="670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</p14:sldIdLst>
        </p14:section>
        <p14:section name="KA 2.5 Transport Systems- plants" id="{197E5B6F-4960-4E8A-9D05-9CB6AFB75546}">
          <p14:sldIdLst>
            <p14:sldId id="671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</p14:sldIdLst>
        </p14:section>
        <p14:section name="KA 2.6 Transport systems- Animals" id="{2BA9BDF1-E12C-4E8E-901A-8D48FD92DE63}">
          <p14:sldIdLst>
            <p14:sldId id="672"/>
            <p14:sldId id="663"/>
            <p14:sldId id="664"/>
            <p14:sldId id="665"/>
            <p14:sldId id="666"/>
            <p14:sldId id="673"/>
            <p14:sldId id="674"/>
            <p14:sldId id="675"/>
            <p14:sldId id="676"/>
            <p14:sldId id="677"/>
            <p14:sldId id="729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73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</p14:sldIdLst>
        </p14:section>
        <p14:section name="K1 2.7 Absorption of Materials" id="{54D5B6DE-FE7B-4832-A98E-5D90FF5C4603}">
          <p14:sldIdLst>
            <p14:sldId id="731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CD"/>
    <a:srgbClr val="EB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653"/>
  </p:normalViewPr>
  <p:slideViewPr>
    <p:cSldViewPr snapToGrid="0">
      <p:cViewPr>
        <p:scale>
          <a:sx n="70" d="100"/>
          <a:sy n="70" d="100"/>
        </p:scale>
        <p:origin x="89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ableStyles" Target="tableStyle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2542-1B5E-4B31-DBA2-2766388A3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C275D-D35A-4F1C-8708-6DAA5481F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42A42-6866-0CDA-A349-8750C206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E4B94-1B9F-A614-C9D5-BD8AA01C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0659-F451-3C49-32D2-85A1FDEF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B876-7078-A556-9974-D428843F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A90D5-0AFE-E3D5-10D5-DF54420E8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DD035-B77E-8335-4D3A-A14B36F6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722B7-ECAE-EBDC-5E04-63AE5F44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88D74-8F88-98FB-2A21-5C91CEC0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3D676-3869-56AF-BD93-0297D6628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3F71A-05D8-A78B-F9D2-62A887A0F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A7F1-1728-5C72-9C1E-48BB3AA3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0E6BD-35FB-FD87-10BB-CB09E997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CE81-88FB-8591-B684-5BAAF4CF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9C25-2A55-A1AE-F8CE-F8AABD86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AA74-E97E-5345-2698-F33EF1BAA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3E0D-82A7-2EDC-6B58-5DA11B66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1910-EDDB-CE14-7F7D-D99BCD9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3A17-6AB0-D224-6887-09725CF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B5DC-336D-CA5E-99A0-D6E300AD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84D7A-7F69-8222-33B2-A3C3078BC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E868-7C74-027C-CA6D-462A1D24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45C8-209F-50BD-DF62-111DFEEE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13988-62D6-1DE5-A0F1-B8E0BBF6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5161-687B-29F2-182A-AF65E7C7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D9ED-0674-0C8F-2298-D439AA9EF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527ED-D2B4-6D47-D5E9-A207540A5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AEFB-453C-F184-FAE4-D8C74A0E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C1784-23B0-A1A5-6D95-BA91B1F1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A8593-9BE0-0F1B-4F9C-689A5BF0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AA26-2982-1431-5D34-B802A74B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AA0D8-8D7A-5DCC-5D1C-A5182B9A4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99D7F-4EA3-55FE-0899-9777332ED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AC533-9799-94E8-5D63-6EDB7D67F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C3774-4EE4-3122-43C1-86150362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06DDF-3177-E4D8-5F04-F349A314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C4679-3772-803D-D4DF-CF48A3E9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D4C39-CE9A-25C8-A9D4-FCC99F2D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9F4-E200-D04C-D54B-7E332446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BE7-8A3B-0A35-3BEF-464EF2D2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F11A-0A8D-3168-F603-6853F4BC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F443F-5EB7-0702-5CC7-4D17CBD6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CDC9F-DD71-8E56-0A39-133B6941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3A2A9-5F9B-6022-AD7E-CB648870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61B02-02B8-A512-68FF-BFE2B64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6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F436-E6A8-0E5B-D71C-552B8AF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D6FA-0DDE-3505-4F45-0A361844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636BF-7B43-C95C-56E8-D0C449934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AF6A2-626C-2E08-6D3A-D34FF89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E66F6-2B42-A379-55AE-1E1DD5FE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E2662-0653-577C-78E6-603132BE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258B-F821-EB9D-299A-3C0E0622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B1D04-ECDF-A3C2-AB24-A3B7CE212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0ADB2-999F-5DFE-6BF8-635D3DEDB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E5BA-0B26-66C0-BFAA-A4397FF2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A207F-7E77-AE40-9888-4BAC8407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C6DD1-5324-1AFC-8060-182F13EF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8B8DD-3A9A-7382-E9CA-2A330E8A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A9ABB-E593-4262-F271-FBD6C0B9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8EA4E-9998-5557-0B4B-CB176A813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935A-DC50-D941-B6F6-16263874503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FEF5-1FDE-5A7A-B2A9-ED04F8C7C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96CBB-038A-ADEA-F58D-B9956FEFE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8D4C-88C0-304C-A177-AAA3B1A5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2.2 </a:t>
            </a:r>
            <a:r>
              <a:rPr lang="en-US" b="1" dirty="0"/>
              <a:t>Producing new cells</a:t>
            </a:r>
          </a:p>
        </p:txBody>
      </p:sp>
      <p:pic>
        <p:nvPicPr>
          <p:cNvPr id="6148" name="Picture 4" descr="7,711 Mitosis Images, Stock Photos &amp; Vectors | Shutterstock">
            <a:extLst>
              <a:ext uri="{FF2B5EF4-FFF2-40B4-BE49-F238E27FC236}">
                <a16:creationId xmlns:a16="http://schemas.microsoft.com/office/drawing/2014/main" id="{2DBD276F-EB4C-0405-DC2C-B8E58FFC3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9286"/>
          <a:stretch/>
        </p:blipFill>
        <p:spPr bwMode="auto">
          <a:xfrm>
            <a:off x="623521" y="2628900"/>
            <a:ext cx="11341774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9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1593894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this part of the cell called?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6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B0BF6DD0-E896-2778-D69F-825F87428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8320" r="36029" b="21272"/>
          <a:stretch/>
        </p:blipFill>
        <p:spPr bwMode="auto">
          <a:xfrm>
            <a:off x="3929742" y="2456544"/>
            <a:ext cx="3937623" cy="39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4A07401-7173-362C-E3F9-5FCDCFF9F3D0}"/>
              </a:ext>
            </a:extLst>
          </p:cNvPr>
          <p:cNvSpPr/>
          <p:nvPr/>
        </p:nvSpPr>
        <p:spPr>
          <a:xfrm rot="5400000">
            <a:off x="8106851" y="3312078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086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7459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Diploid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1525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term is used to describe a single set of chromosomes in a cell, and which type of cells have this?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9787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Haploid- gametes (Sex cells)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3336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name given to the male gamete and where is it produced?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0028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691510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Sperm- testes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7304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name given to the female gamete and where is it produced?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8861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66803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Egg cell- ovaries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866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definition of fertilisation and what does it produce?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00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Fertilisation is the fusion of the nuclei of the two haploid gametes to produce a diploid zygote, which divides to form an embryo.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545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2.4 </a:t>
            </a:r>
            <a:r>
              <a:rPr lang="en-US" b="1" dirty="0"/>
              <a:t>Variation and Inheritance</a:t>
            </a:r>
          </a:p>
        </p:txBody>
      </p:sp>
      <p:pic>
        <p:nvPicPr>
          <p:cNvPr id="28674" name="Picture 2" descr="Chapter 20 - Patterns of inheritance &amp; variation - A. Hammond Biology">
            <a:extLst>
              <a:ext uri="{FF2B5EF4-FFF2-40B4-BE49-F238E27FC236}">
                <a16:creationId xmlns:a16="http://schemas.microsoft.com/office/drawing/2014/main" id="{75224844-D57B-831D-91A6-B7CE2694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1614488"/>
            <a:ext cx="7004535" cy="46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7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7867365" y="3243276"/>
            <a:ext cx="4474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equator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4F46C204-98EC-D64C-E32A-42A5B2D5D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8320" r="36029" b="21272"/>
          <a:stretch/>
        </p:blipFill>
        <p:spPr bwMode="auto">
          <a:xfrm>
            <a:off x="3929742" y="2456544"/>
            <a:ext cx="3937623" cy="39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21B89E63-86EC-6AD0-E25F-046527B0B76B}"/>
              </a:ext>
            </a:extLst>
          </p:cNvPr>
          <p:cNvSpPr/>
          <p:nvPr/>
        </p:nvSpPr>
        <p:spPr>
          <a:xfrm rot="5400000">
            <a:off x="8106851" y="3312078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290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an example of discrete variation?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4502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Variation that are in distinct groups for example blood type, eye colour, tongue rolling, hitchhikers thumb.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0961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an example of continuous variation?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3931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Variation that shows a range from a minimum to a maximum, for example hand span, height and leaf length.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5793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produces variation in a population?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2412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combining of genes from two parents.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3326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type of gene inheritance is discrete variation?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10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gene inheritance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6259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type of gene inheritance is continuous variation?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70587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Polygenic inheritance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77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1474151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this called?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6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CF7386D5-63C8-622A-84CF-96427308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6948" r="63295" b="28171"/>
          <a:stretch/>
        </p:blipFill>
        <p:spPr bwMode="auto">
          <a:xfrm>
            <a:off x="4114800" y="2527836"/>
            <a:ext cx="3393881" cy="36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59DAA2E-05D6-38BC-69C9-0BE6271CE9A2}"/>
              </a:ext>
            </a:extLst>
          </p:cNvPr>
          <p:cNvSpPr/>
          <p:nvPr/>
        </p:nvSpPr>
        <p:spPr>
          <a:xfrm rot="5400000">
            <a:off x="8095965" y="3984370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06021D8-ABEE-D711-3028-419DBFA6986A}"/>
              </a:ext>
            </a:extLst>
          </p:cNvPr>
          <p:cNvSpPr/>
          <p:nvPr/>
        </p:nvSpPr>
        <p:spPr>
          <a:xfrm rot="1820521">
            <a:off x="6523586" y="4068635"/>
            <a:ext cx="653143" cy="1491342"/>
          </a:xfrm>
          <a:prstGeom prst="rightBrace">
            <a:avLst>
              <a:gd name="adj1" fmla="val 213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144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an allele?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5906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forms of the same gene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8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dominant mean?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5539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allele that always expresses itself whether it is partnered by a recessive allele or another like itself.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20039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recessive?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983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Recessive alleles only express themselves when paired with another recessive allele.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0106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phenotype?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1159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visible characteristics of an organism (</a:t>
            </a:r>
            <a:r>
              <a:rPr lang="en-GB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enotype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ysical appearance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5957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genotype?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8008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alleles that an organism has for a particular characteristic, usually written as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leters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61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E12933B4-363B-5707-D17B-E69F41CB1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6948" r="63295" b="28171"/>
          <a:stretch/>
        </p:blipFill>
        <p:spPr bwMode="auto">
          <a:xfrm>
            <a:off x="3320143" y="1689636"/>
            <a:ext cx="3393881" cy="36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6E99E0B-D63A-A103-CDEB-244FFEAA1006}"/>
              </a:ext>
            </a:extLst>
          </p:cNvPr>
          <p:cNvSpPr/>
          <p:nvPr/>
        </p:nvSpPr>
        <p:spPr>
          <a:xfrm rot="5400000">
            <a:off x="7301308" y="3146170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BF6A162-9682-5F5E-304D-15FB33D5E5E5}"/>
              </a:ext>
            </a:extLst>
          </p:cNvPr>
          <p:cNvSpPr/>
          <p:nvPr/>
        </p:nvSpPr>
        <p:spPr>
          <a:xfrm rot="1820521">
            <a:off x="5728929" y="3230435"/>
            <a:ext cx="653143" cy="1491342"/>
          </a:xfrm>
          <a:prstGeom prst="rightBrace">
            <a:avLst>
              <a:gd name="adj1" fmla="val 213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44144-C47E-D7C5-3DE9-A341C0642678}"/>
              </a:ext>
            </a:extLst>
          </p:cNvPr>
          <p:cNvSpPr/>
          <p:nvPr/>
        </p:nvSpPr>
        <p:spPr>
          <a:xfrm>
            <a:off x="6714024" y="3037246"/>
            <a:ext cx="4474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Chromosome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1044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homozygous mean?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60845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describes a genotype in which the two alleles for a characteristic are identical (BB + bb)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9429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heterozygous mean?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3991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describes a genotype in which the two alleles for a particular characteristic are different (Bb)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26435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29698" name="Picture 2" descr="Schematic of generational (F0, F1, F2 and F3) transmission through male...  | Download Scientific Diagram">
            <a:extLst>
              <a:ext uri="{FF2B5EF4-FFF2-40B4-BE49-F238E27FC236}">
                <a16:creationId xmlns:a16="http://schemas.microsoft.com/office/drawing/2014/main" id="{73EFC563-0792-A0B9-D0D9-C822E555A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" b="28163"/>
          <a:stretch/>
        </p:blipFill>
        <p:spPr bwMode="auto">
          <a:xfrm>
            <a:off x="4540511" y="911330"/>
            <a:ext cx="7444468" cy="42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20A5F2-DFEE-545B-07B2-9C7D7DF8BA42}"/>
              </a:ext>
            </a:extLst>
          </p:cNvPr>
          <p:cNvSpPr/>
          <p:nvPr/>
        </p:nvSpPr>
        <p:spPr>
          <a:xfrm>
            <a:off x="4822371" y="699614"/>
            <a:ext cx="231865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492828" y="1528580"/>
            <a:ext cx="43295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P, the F1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F2 mean?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225765-017E-6454-2062-643A6FCBDE99}"/>
              </a:ext>
            </a:extLst>
          </p:cNvPr>
          <p:cNvSpPr/>
          <p:nvPr/>
        </p:nvSpPr>
        <p:spPr>
          <a:xfrm>
            <a:off x="8479875" y="747490"/>
            <a:ext cx="231865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A2FB7-481F-1304-7ADB-38C28FA42824}"/>
              </a:ext>
            </a:extLst>
          </p:cNvPr>
          <p:cNvSpPr/>
          <p:nvPr/>
        </p:nvSpPr>
        <p:spPr>
          <a:xfrm>
            <a:off x="9013118" y="1138985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Schematic of generational (F0, F1, F2 and F3) transmission through male...  | Download Scientific Diagram">
            <a:extLst>
              <a:ext uri="{FF2B5EF4-FFF2-40B4-BE49-F238E27FC236}">
                <a16:creationId xmlns:a16="http://schemas.microsoft.com/office/drawing/2014/main" id="{CF3C8639-C6F2-C9C4-571C-4935ECFFB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28235" r="56434" b="56120"/>
          <a:stretch/>
        </p:blipFill>
        <p:spPr bwMode="auto">
          <a:xfrm>
            <a:off x="6269002" y="973335"/>
            <a:ext cx="1153887" cy="9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558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 Parental generation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F1-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generation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F2- Second generation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2690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are predicted phenotype ratios among offspring not always achieved?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56194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01489" y="28221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Fertilisation is a random process.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7761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2.5 </a:t>
            </a:r>
            <a:r>
              <a:rPr lang="en-US" b="1" dirty="0"/>
              <a:t>Transport systems in plants</a:t>
            </a:r>
          </a:p>
        </p:txBody>
      </p:sp>
      <p:sp>
        <p:nvSpPr>
          <p:cNvPr id="3" name="AutoShape 2" descr="Xylem and Phloem - Shalom Education">
            <a:extLst>
              <a:ext uri="{FF2B5EF4-FFF2-40B4-BE49-F238E27FC236}">
                <a16:creationId xmlns:a16="http://schemas.microsoft.com/office/drawing/2014/main" id="{199620B8-5E38-58D0-B6A0-E35BED277E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15E3-7EF2-CBD1-789D-DAE5D62AC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56" y="1472123"/>
            <a:ext cx="7305893" cy="50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7052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4054676" y="237949"/>
            <a:ext cx="7845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the leaf structure: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31746" name="Picture 2" descr="Leaf structure - Biology Notes for IGCSE 2014">
            <a:extLst>
              <a:ext uri="{FF2B5EF4-FFF2-40B4-BE49-F238E27FC236}">
                <a16:creationId xmlns:a16="http://schemas.microsoft.com/office/drawing/2014/main" id="{45DCD1A3-DDF9-4E8B-6E40-2E8EFC77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45" y="1345945"/>
            <a:ext cx="7676469" cy="54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4B7C2-F416-9CBD-3BB5-D32A41CD0341}"/>
              </a:ext>
            </a:extLst>
          </p:cNvPr>
          <p:cNvSpPr/>
          <p:nvPr/>
        </p:nvSpPr>
        <p:spPr>
          <a:xfrm>
            <a:off x="8577943" y="1534885"/>
            <a:ext cx="1807028" cy="500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CC3C2-C7A0-4088-2518-8B0F557DD9FC}"/>
              </a:ext>
            </a:extLst>
          </p:cNvPr>
          <p:cNvSpPr/>
          <p:nvPr/>
        </p:nvSpPr>
        <p:spPr>
          <a:xfrm>
            <a:off x="8577943" y="2242065"/>
            <a:ext cx="1807028" cy="751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E23DD-A951-7DAB-F94A-19E304628E4E}"/>
              </a:ext>
            </a:extLst>
          </p:cNvPr>
          <p:cNvSpPr/>
          <p:nvPr/>
        </p:nvSpPr>
        <p:spPr>
          <a:xfrm>
            <a:off x="8577943" y="4091451"/>
            <a:ext cx="1807028" cy="751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5AA41-AB10-A9D3-6B99-AF3B7F629DD8}"/>
              </a:ext>
            </a:extLst>
          </p:cNvPr>
          <p:cNvSpPr/>
          <p:nvPr/>
        </p:nvSpPr>
        <p:spPr>
          <a:xfrm>
            <a:off x="8599714" y="5868545"/>
            <a:ext cx="1807028" cy="500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BAB41-89CE-BA02-F8B1-D7F53939F4E2}"/>
              </a:ext>
            </a:extLst>
          </p:cNvPr>
          <p:cNvSpPr/>
          <p:nvPr/>
        </p:nvSpPr>
        <p:spPr>
          <a:xfrm>
            <a:off x="4789713" y="6293457"/>
            <a:ext cx="2950029" cy="500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603C9-D283-1747-D0BB-5A8E1CB5B45C}"/>
              </a:ext>
            </a:extLst>
          </p:cNvPr>
          <p:cNvSpPr/>
          <p:nvPr/>
        </p:nvSpPr>
        <p:spPr>
          <a:xfrm>
            <a:off x="4789712" y="5011312"/>
            <a:ext cx="1034145" cy="500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32C11-A561-D56D-9204-61A24B53CC3D}"/>
              </a:ext>
            </a:extLst>
          </p:cNvPr>
          <p:cNvSpPr/>
          <p:nvPr/>
        </p:nvSpPr>
        <p:spPr>
          <a:xfrm>
            <a:off x="2656112" y="5426114"/>
            <a:ext cx="1034145" cy="867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A9BD2-D0B9-8000-9B31-43B690307708}"/>
              </a:ext>
            </a:extLst>
          </p:cNvPr>
          <p:cNvSpPr/>
          <p:nvPr/>
        </p:nvSpPr>
        <p:spPr>
          <a:xfrm>
            <a:off x="2656112" y="3401371"/>
            <a:ext cx="1034145" cy="867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89D8-CF7A-3995-092F-8C7C884C3C01}"/>
              </a:ext>
            </a:extLst>
          </p:cNvPr>
          <p:cNvSpPr/>
          <p:nvPr/>
        </p:nvSpPr>
        <p:spPr>
          <a:xfrm>
            <a:off x="2033588" y="1377993"/>
            <a:ext cx="1580469" cy="867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8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1253612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this called?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6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49DDA956-2793-1252-C774-8FC54B8A3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 t="17560" r="17721" b="22032"/>
          <a:stretch/>
        </p:blipFill>
        <p:spPr bwMode="auto">
          <a:xfrm>
            <a:off x="4669971" y="2274044"/>
            <a:ext cx="2405743" cy="39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EF69786-5DAC-75F0-7019-F52923B5EE5A}"/>
              </a:ext>
            </a:extLst>
          </p:cNvPr>
          <p:cNvSpPr/>
          <p:nvPr/>
        </p:nvSpPr>
        <p:spPr>
          <a:xfrm rot="5400000">
            <a:off x="7573451" y="2256238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322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Leaf structure - Biology Notes for IGCSE 2014">
            <a:extLst>
              <a:ext uri="{FF2B5EF4-FFF2-40B4-BE49-F238E27FC236}">
                <a16:creationId xmlns:a16="http://schemas.microsoft.com/office/drawing/2014/main" id="{1CC2BB37-C886-310C-E232-4F1640E8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45" y="1345945"/>
            <a:ext cx="7676469" cy="54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B18A17-6D23-97C1-1838-B0A2F54937AC}"/>
              </a:ext>
            </a:extLst>
          </p:cNvPr>
          <p:cNvSpPr/>
          <p:nvPr/>
        </p:nvSpPr>
        <p:spPr>
          <a:xfrm>
            <a:off x="2656112" y="3401371"/>
            <a:ext cx="1034145" cy="867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0070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part of the plant is involved in transport of water and minerals?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259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Xylem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38901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phloem transport?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845323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Sugar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20983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Describe the structure of xylem.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1804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Xylem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cells are dead and are lignified to withstand the pressure changes as water moves through the plant.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46160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Describe the structure of the phloem.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34135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Phloem is living tissue and has sieve plates and associated companion cells.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07600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direction is water moved through the xylem?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11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8686803" y="2823273"/>
            <a:ext cx="3505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Chromatid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2F57C582-4ED8-554D-4D2F-8A6AD749D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 t="17560" r="17721" b="22032"/>
          <a:stretch/>
        </p:blipFill>
        <p:spPr bwMode="auto">
          <a:xfrm>
            <a:off x="4669971" y="2274044"/>
            <a:ext cx="2405743" cy="39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F05EE78A-D3C7-54A6-D7EF-E4169B63FF16}"/>
              </a:ext>
            </a:extLst>
          </p:cNvPr>
          <p:cNvSpPr/>
          <p:nvPr/>
        </p:nvSpPr>
        <p:spPr>
          <a:xfrm rot="5400000">
            <a:off x="7573451" y="2256238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781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moves in the xylem from root to shoot.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46286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direction is sugar moved through the phloem?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05421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 up and down the plant.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5308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transpiration?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50749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Transpiration is the process of water moving through a plant and its evaporation through the stomata.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65631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four factors can affect the rate of transpiratio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26346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Wind speed, humidity, temperature and surface area.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9668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of the four factors is the only one to decrease transpiration rate?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31529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Humidity.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18578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2.6 </a:t>
            </a:r>
            <a:r>
              <a:rPr lang="en-US" b="1" dirty="0"/>
              <a:t>Transport systems in animals</a:t>
            </a:r>
          </a:p>
        </p:txBody>
      </p:sp>
      <p:pic>
        <p:nvPicPr>
          <p:cNvPr id="32770" name="Picture 2" descr="12.4 Overview of the Circulatory System – VCU BIOL 152: Introduction to  Biological Sciences II">
            <a:extLst>
              <a:ext uri="{FF2B5EF4-FFF2-40B4-BE49-F238E27FC236}">
                <a16:creationId xmlns:a16="http://schemas.microsoft.com/office/drawing/2014/main" id="{EF8EEE57-D62E-D3A7-6222-EF131DD3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0" y="1220907"/>
            <a:ext cx="4123836" cy="53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4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stem cells?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5918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blood made up of?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65206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Plasma ,red blood cells and white blood cells.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88717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function of the blood?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11700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transport nutrients, oxygen and carbon dioxide.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37141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are red blood cells specialised?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02045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are biconcave in shape, no nucleus and contain haemoglobin. This allows them to transport oxygen efficiently.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57737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what form does blood transport oxygen?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48581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Oxyhaemoglobin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35236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-1" y="2551837"/>
            <a:ext cx="12192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Oxygen + haemoglobin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oxyhaemoglobin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93492"/>
            <a:ext cx="4107205" cy="1107996"/>
            <a:chOff x="888972" y="621195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7030A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621195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For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89706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part of blood has an important role in the immune system?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40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77689" y="2967335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Unspecialised Cells (do not have a function)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8722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609603" y="239759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 blood cells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40084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05670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white blood cells do?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57049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Destroy pathogens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30176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pathogens?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3971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Disease-causing micro-organisms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54569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3 types of pathogens.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51300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Bacteria, viruses and fungi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34408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two types of white blood cell, what are they?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48221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Phagocytes and lymphocytes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81077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phagocytes destroy pathogens?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63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Stem cells can self-renew. What does this mean?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92633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carry out phagocytosis- engulfing a pathogen and digesting it.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78250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lympho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cytes destroy pathogens?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51162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produce antibodies which are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 to a particular pathogen.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51218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7366833-F8C9-68CC-064C-CA5D96466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6"/>
          <a:stretch/>
        </p:blipFill>
        <p:spPr bwMode="auto">
          <a:xfrm>
            <a:off x="1128066" y="1045029"/>
            <a:ext cx="5728192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4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7030A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For info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A524C552-D589-5C57-A6DD-D19285E9E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3" t="43274" r="-2231" b="1546"/>
          <a:stretch/>
        </p:blipFill>
        <p:spPr bwMode="auto">
          <a:xfrm>
            <a:off x="6765472" y="699614"/>
            <a:ext cx="5497285" cy="53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9D2B56-771C-965F-CED9-E8BCF69F053A}"/>
              </a:ext>
            </a:extLst>
          </p:cNvPr>
          <p:cNvSpPr/>
          <p:nvPr/>
        </p:nvSpPr>
        <p:spPr>
          <a:xfrm>
            <a:off x="5268686" y="3755571"/>
            <a:ext cx="1328057" cy="28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9A3CC-0AEF-A6BF-B0F7-F79D82FB1107}"/>
              </a:ext>
            </a:extLst>
          </p:cNvPr>
          <p:cNvSpPr/>
          <p:nvPr/>
        </p:nvSpPr>
        <p:spPr>
          <a:xfrm>
            <a:off x="5148943" y="4785612"/>
            <a:ext cx="1616529" cy="28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7D622-EF1E-6A42-FCD8-283A9D3F3C24}"/>
              </a:ext>
            </a:extLst>
          </p:cNvPr>
          <p:cNvSpPr/>
          <p:nvPr/>
        </p:nvSpPr>
        <p:spPr>
          <a:xfrm>
            <a:off x="2242458" y="3903869"/>
            <a:ext cx="1616529" cy="28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A08A5F-EC96-F5BF-0D9F-0F6B01C763FC}"/>
              </a:ext>
            </a:extLst>
          </p:cNvPr>
          <p:cNvSpPr/>
          <p:nvPr/>
        </p:nvSpPr>
        <p:spPr>
          <a:xfrm>
            <a:off x="2242458" y="2656114"/>
            <a:ext cx="1616529" cy="28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BCAA82-3F1B-5014-84DD-FD31DF33C5F7}"/>
              </a:ext>
            </a:extLst>
          </p:cNvPr>
          <p:cNvSpPr/>
          <p:nvPr/>
        </p:nvSpPr>
        <p:spPr>
          <a:xfrm>
            <a:off x="2498269" y="2996962"/>
            <a:ext cx="1616529" cy="28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255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Describe the structure and function of arteries.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65996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Arteries have thick, muscular walls, a narrow central channel and carry blood under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pressure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away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from the heart.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29564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 and function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veins?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51792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Veins have thinner walls than arteries, a wider channel and carry blood under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pressure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towards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heart. Veins also contain valves.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35274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purpose of valves found  in veins?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58889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Prevent the backflow of blood.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07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Stem cells can divide and make more copies of themselves.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32666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structure and function of capillaries?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78220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Capillaries are thin walled, have a large surface area and form networks at tissues and organs to allow efficient exchange of materials.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16009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2.6 </a:t>
            </a:r>
            <a:r>
              <a:rPr lang="en-US" b="1" dirty="0"/>
              <a:t>Absorption of materials</a:t>
            </a:r>
          </a:p>
        </p:txBody>
      </p:sp>
      <p:pic>
        <p:nvPicPr>
          <p:cNvPr id="35844" name="Picture 4" descr="Correlative Body Systems - ppt video online download">
            <a:extLst>
              <a:ext uri="{FF2B5EF4-FFF2-40B4-BE49-F238E27FC236}">
                <a16:creationId xmlns:a16="http://schemas.microsoft.com/office/drawing/2014/main" id="{EA3DEAB6-5022-C654-02F1-2427C8E2B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2"/>
          <a:stretch/>
        </p:blipFill>
        <p:spPr bwMode="auto">
          <a:xfrm>
            <a:off x="750583" y="1621971"/>
            <a:ext cx="10497052" cy="52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754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1953123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blanks: ______ and ______ from food must be absorbed in to the ___________ to be delivered to cells for _______________.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793916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Oxygen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nutrients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from food must be absorbed into the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bloodstream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be delivered to cells for </a:t>
            </a:r>
            <a:r>
              <a:rPr lang="en-GB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respiration.</a:t>
            </a:r>
            <a:endParaRPr lang="en-GB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42010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3 features found in all surfaces involved in the absorption of materials.?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52296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Large surface area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 walls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Extensive blood supply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84900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structure found in lung increases the efficiency of absorption?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6124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Aveloli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16475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structure found in the small intestine increases the efficiency of </a:t>
            </a:r>
            <a:r>
              <a:rPr lang="en-GB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aborption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63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is mitosis important?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558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tw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types of stem cells?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00176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Villi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94098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the blood capillary network found in villi absorb?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49698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Glucose and amino acids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59102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lacteal foun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in villi absorb?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50001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936175" y="2505670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Fatty acids and glycerol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6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110347" y="3105166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Embryo and Tissue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95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stem cells involved in?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43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Stem cells are involved in growth and repair.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29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amazing function do stem cells have?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4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Stem cells have the potential to become different types of cells.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551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specialisation of cells lead to?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22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55918" y="2505670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Specialisation of cells leads to the formation of a variety of cells, tissues and organs.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89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groups of organs which work together form?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261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990603" y="2713281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07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make new cells for growth, repair of damaged tissues and replacement of dead or damaged ells.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626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677886" y="17136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gaps: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0E57CC-DBA0-77A0-C044-2CA0E118C7B1}"/>
              </a:ext>
            </a:extLst>
          </p:cNvPr>
          <p:cNvSpPr/>
          <p:nvPr/>
        </p:nvSpPr>
        <p:spPr>
          <a:xfrm>
            <a:off x="-513179" y="4445951"/>
            <a:ext cx="134562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Cells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_______  _______  Systems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48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70247C-C41D-1D90-3B11-B055CE38A60F}"/>
              </a:ext>
            </a:extLst>
          </p:cNvPr>
          <p:cNvSpPr/>
          <p:nvPr/>
        </p:nvSpPr>
        <p:spPr>
          <a:xfrm>
            <a:off x="-632147" y="2889293"/>
            <a:ext cx="134562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Cells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Tissues  Organs Systems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059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2.2 </a:t>
            </a:r>
            <a:r>
              <a:rPr lang="en-US" b="1" dirty="0"/>
              <a:t>Control and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53D5A-E584-445D-CE0A-9A1EA879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67" y="1505585"/>
            <a:ext cx="5638065" cy="50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4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CNS stand for?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462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925289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 Nervous System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606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CNS consist of?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023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55917" y="2887452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CNS consists of the brain and spinal cord.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19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ain Anatomy and How the Brain Works | Johns Hopkins Medicine">
            <a:extLst>
              <a:ext uri="{FF2B5EF4-FFF2-40B4-BE49-F238E27FC236}">
                <a16:creationId xmlns:a16="http://schemas.microsoft.com/office/drawing/2014/main" id="{5DED9806-B7E3-D122-9663-287EDB1D5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 bwMode="auto">
          <a:xfrm>
            <a:off x="4114800" y="145616"/>
            <a:ext cx="7430841" cy="67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-269171" y="1349365"/>
            <a:ext cx="6463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the brain: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BA357C5-C1CA-48BA-0A1F-4D56A3A4F37B}"/>
              </a:ext>
            </a:extLst>
          </p:cNvPr>
          <p:cNvSpPr/>
          <p:nvPr/>
        </p:nvSpPr>
        <p:spPr>
          <a:xfrm>
            <a:off x="4114800" y="3278545"/>
            <a:ext cx="2242457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688C1-F608-9C97-1D45-F14CAF65268F}"/>
              </a:ext>
            </a:extLst>
          </p:cNvPr>
          <p:cNvSpPr/>
          <p:nvPr/>
        </p:nvSpPr>
        <p:spPr>
          <a:xfrm>
            <a:off x="7830220" y="3975231"/>
            <a:ext cx="2242457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F945A5-AAC4-883D-CC9E-34A617E82782}"/>
              </a:ext>
            </a:extLst>
          </p:cNvPr>
          <p:cNvSpPr/>
          <p:nvPr/>
        </p:nvSpPr>
        <p:spPr>
          <a:xfrm>
            <a:off x="8458619" y="2861496"/>
            <a:ext cx="2242457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64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Brain Anatomy and How the Brain Works | Johns Hopkins Medicine">
            <a:extLst>
              <a:ext uri="{FF2B5EF4-FFF2-40B4-BE49-F238E27FC236}">
                <a16:creationId xmlns:a16="http://schemas.microsoft.com/office/drawing/2014/main" id="{126EA4ED-2F92-1180-5D07-15056701E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 bwMode="auto">
          <a:xfrm>
            <a:off x="3801560" y="145616"/>
            <a:ext cx="7430841" cy="67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5B75D9-91A8-4D3F-A116-EBDC612E50A0}"/>
              </a:ext>
            </a:extLst>
          </p:cNvPr>
          <p:cNvSpPr/>
          <p:nvPr/>
        </p:nvSpPr>
        <p:spPr>
          <a:xfrm>
            <a:off x="7590734" y="4027715"/>
            <a:ext cx="1564151" cy="448260"/>
          </a:xfrm>
          <a:prstGeom prst="rect">
            <a:avLst/>
          </a:prstGeom>
          <a:solidFill>
            <a:srgbClr val="FFE3C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u="sng" dirty="0"/>
              <a:t>Medulla</a:t>
            </a:r>
          </a:p>
        </p:txBody>
      </p:sp>
    </p:spTree>
    <p:extLst>
      <p:ext uri="{BB962C8B-B14F-4D97-AF65-F5344CB8AC3E}">
        <p14:creationId xmlns:p14="http://schemas.microsoft.com/office/powerpoint/2010/main" val="676149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function of the cerebellum?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2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Mitosis maintains the diploid chromosome compliment. What does this mean?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139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754086" y="280851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Balance and coordination.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603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function of the cerebrum?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165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01489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Thoughts, memories and personality.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118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function of a medulla?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028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34146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Breathing, heart rate and peristalsis.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117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3 types of neurons?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616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936175" y="30507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Sensory, inter and motor.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194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structure detects a stimuli?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157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23261" y="2967335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Receptors found at all your sensory organs.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81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are messages sent along a neuron?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08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Ensuring all cells have the same number of chromosomes and all genetic information.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11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968832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Electrical impulses.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52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are messages sent between neurons?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096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957946" y="2800366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messengers.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452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does the sensory neuron pass information?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596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the CNS.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167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inter neuron do?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186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Found within the CNS, it processes information.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542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motor neurons do?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0332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Enable a response to occur.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250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moto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neuron sends the electrical impulse to an _______.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37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634343" y="1349365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 the sequence into the correct order: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13314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DF20C31A-316C-F5C8-4E11-701CC2CB8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27142" r="82989" b="27977"/>
          <a:stretch/>
        </p:blipFill>
        <p:spPr bwMode="auto">
          <a:xfrm>
            <a:off x="2812795" y="3675309"/>
            <a:ext cx="1700652" cy="18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DDDA6969-6E34-D3CF-46EE-51003EFD8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6948" r="63295" b="28171"/>
          <a:stretch/>
        </p:blipFill>
        <p:spPr bwMode="auto">
          <a:xfrm>
            <a:off x="5033403" y="3808874"/>
            <a:ext cx="1700652" cy="18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FB14047D-901B-93FB-9015-C4420ECE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8320" r="36029" b="21272"/>
          <a:stretch/>
        </p:blipFill>
        <p:spPr bwMode="auto">
          <a:xfrm>
            <a:off x="692639" y="3808874"/>
            <a:ext cx="1600200" cy="16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D092509C-3BAF-DF60-176C-63FD2D75D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 t="17560" r="17721" b="22032"/>
          <a:stretch/>
        </p:blipFill>
        <p:spPr bwMode="auto">
          <a:xfrm>
            <a:off x="10057083" y="3243749"/>
            <a:ext cx="1500574" cy="24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46652DCA-5FE2-F9F3-3EAC-157F1F38B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4" t="13469" r="858" b="20752"/>
          <a:stretch/>
        </p:blipFill>
        <p:spPr bwMode="auto">
          <a:xfrm>
            <a:off x="7369629" y="3024354"/>
            <a:ext cx="1317172" cy="26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56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12375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Effector cell.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895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two types of effector cells, what are they?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078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12375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Muscle or a gland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382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1876923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blanks: A response to stimulus can be a ______ action from a muscle or a ______ response from a gland.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592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7CBCFE-F2DF-AAF2-ED66-204873AD243E}"/>
              </a:ext>
            </a:extLst>
          </p:cNvPr>
          <p:cNvSpPr/>
          <p:nvPr/>
        </p:nvSpPr>
        <p:spPr>
          <a:xfrm>
            <a:off x="754086" y="1876923"/>
            <a:ext cx="106838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blanks: A response to stimulus can be a </a:t>
            </a:r>
            <a:r>
              <a:rPr lang="en-GB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rapid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action from a muscle or a </a:t>
            </a:r>
            <a:r>
              <a:rPr lang="en-GB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slower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response from a gland.</a:t>
            </a:r>
          </a:p>
        </p:txBody>
      </p:sp>
    </p:spTree>
    <p:extLst>
      <p:ext uri="{BB962C8B-B14F-4D97-AF65-F5344CB8AC3E}">
        <p14:creationId xmlns:p14="http://schemas.microsoft.com/office/powerpoint/2010/main" val="27930161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gaps between neurons called?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7256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34147" y="2843909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Synapses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510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purpose of a reflex?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86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12375" y="2756823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Protects the body from harm.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8144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 or False: In a reflect arc response the brain is not involved.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33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551313FA-50E7-2F6D-3F73-C5AF1CE88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27142" r="82989" b="27977"/>
          <a:stretch/>
        </p:blipFill>
        <p:spPr bwMode="auto">
          <a:xfrm>
            <a:off x="472366" y="2216623"/>
            <a:ext cx="1700652" cy="18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0E81FFC8-984B-C8A0-6419-C171D6682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6948" r="63295" b="28171"/>
          <a:stretch/>
        </p:blipFill>
        <p:spPr bwMode="auto">
          <a:xfrm>
            <a:off x="2529689" y="2327086"/>
            <a:ext cx="1700652" cy="18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9A2C2293-8DFE-320D-1A23-935AABEFA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8320" r="36029" b="21272"/>
          <a:stretch/>
        </p:blipFill>
        <p:spPr bwMode="auto">
          <a:xfrm>
            <a:off x="4817497" y="2327086"/>
            <a:ext cx="1600200" cy="16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A63D1C29-F917-2732-FDAF-5FA51BF2A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 t="17560" r="17721" b="22032"/>
          <a:stretch/>
        </p:blipFill>
        <p:spPr bwMode="auto">
          <a:xfrm>
            <a:off x="7211374" y="2009944"/>
            <a:ext cx="1500574" cy="24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97A20FF5-9363-7349-7884-AC6C335C3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4" t="13469" r="858" b="20752"/>
          <a:stretch/>
        </p:blipFill>
        <p:spPr bwMode="auto">
          <a:xfrm>
            <a:off x="9505625" y="1352058"/>
            <a:ext cx="1719943" cy="35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1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True, when you have a reflex response the brain is bypassed to save time.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959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flex Arcs | BioNinja">
            <a:extLst>
              <a:ext uri="{FF2B5EF4-FFF2-40B4-BE49-F238E27FC236}">
                <a16:creationId xmlns:a16="http://schemas.microsoft.com/office/drawing/2014/main" id="{EB2554EF-C771-B268-2D89-3455CAC9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4" y="1132419"/>
            <a:ext cx="11050771" cy="57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8D8823-5083-A3C2-3DF2-14289CF264FA}"/>
              </a:ext>
            </a:extLst>
          </p:cNvPr>
          <p:cNvGrpSpPr/>
          <p:nvPr/>
        </p:nvGrpSpPr>
        <p:grpSpPr>
          <a:xfrm>
            <a:off x="90795" y="145616"/>
            <a:ext cx="3727275" cy="1107996"/>
            <a:chOff x="872460" y="573319"/>
            <a:chExt cx="3727275" cy="1107996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45AB2902-D4C1-0463-7B52-2D9F05385A96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7030A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9A2E1E-F0C0-A7F2-4542-2155EB5F9CDC}"/>
                </a:ext>
              </a:extLst>
            </p:cNvPr>
            <p:cNvSpPr/>
            <p:nvPr/>
          </p:nvSpPr>
          <p:spPr>
            <a:xfrm>
              <a:off x="872460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For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7276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structure releases hormones?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4378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66803" y="2811252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Endocrine glands release hormones.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484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hormones?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6022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messengers (made of proteins remember!)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5162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hormones move around the body?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4866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bloodstream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859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hormones are released into the blood stream, how do they not have an effect on every organ?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5427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target tissues with complementary receptor proteins for specific hormones.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76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1495923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these called?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  <p:pic>
        <p:nvPicPr>
          <p:cNvPr id="6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4FE6E7D4-768F-31AB-1343-8740B4A29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8320" r="36029" b="21272"/>
          <a:stretch/>
        </p:blipFill>
        <p:spPr bwMode="auto">
          <a:xfrm>
            <a:off x="3929742" y="2456544"/>
            <a:ext cx="3937623" cy="39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BAD1780-B21B-90E3-AF50-2E0385968A75}"/>
              </a:ext>
            </a:extLst>
          </p:cNvPr>
          <p:cNvSpPr/>
          <p:nvPr/>
        </p:nvSpPr>
        <p:spPr>
          <a:xfrm rot="4764078">
            <a:off x="7693194" y="2338932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637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3 endocrine glands: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166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34147" y="285479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Pancreas, testes and ovaries.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4205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detects changes in blood glucose concentration?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2034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859975" y="2967335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Pancreas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7685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two hormones does the pancreas release?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876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23261" y="2865680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Insulin and glucagon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9485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target tissue for both insulin and glucagon?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2552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642261" y="2887452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liver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384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is insulin released?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910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there is an increase of blood glucose concentration (After eating)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06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8164290" y="1378946"/>
            <a:ext cx="3526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Spindle Fibres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  <p:pic>
        <p:nvPicPr>
          <p:cNvPr id="2" name="Picture 2" descr="7,711 Mitosis Images, Stock Photos &amp; Vectors | Shutterstock">
            <a:extLst>
              <a:ext uri="{FF2B5EF4-FFF2-40B4-BE49-F238E27FC236}">
                <a16:creationId xmlns:a16="http://schemas.microsoft.com/office/drawing/2014/main" id="{EF2848C7-016A-2D13-34B9-C040EA7D6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8320" r="36029" b="21272"/>
          <a:stretch/>
        </p:blipFill>
        <p:spPr bwMode="auto">
          <a:xfrm>
            <a:off x="3732998" y="1661886"/>
            <a:ext cx="3937623" cy="39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3981ED3-9C9B-B419-D483-37836305356E}"/>
              </a:ext>
            </a:extLst>
          </p:cNvPr>
          <p:cNvSpPr/>
          <p:nvPr/>
        </p:nvSpPr>
        <p:spPr>
          <a:xfrm rot="4764078">
            <a:off x="7388394" y="1359218"/>
            <a:ext cx="34834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421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is glucagon released?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5754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there is a decrease in blood glucose concentration (Glucose is GONE, glucagon)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289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insulin stimulate the liver to do?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4130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Insulin stimulates the liver to remove glucose from the blood stream and store it.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8289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the liver store glucose as?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3192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Glycogen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282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glucagon stimulate the liver to do?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3612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15F4A-3946-3981-1C8A-E281FE727325}"/>
              </a:ext>
            </a:extLst>
          </p:cNvPr>
          <p:cNvSpPr/>
          <p:nvPr/>
        </p:nvSpPr>
        <p:spPr>
          <a:xfrm>
            <a:off x="1045032" y="2136338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Glucagon stimulates the liver to convert glycogen back into glucose and move this into the blood stream.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4FC5D-903D-7F38-E839-FD67F8CB8CFB}"/>
              </a:ext>
            </a:extLst>
          </p:cNvPr>
          <p:cNvGrpSpPr/>
          <p:nvPr/>
        </p:nvGrpSpPr>
        <p:grpSpPr>
          <a:xfrm>
            <a:off x="107307" y="145616"/>
            <a:ext cx="3727275" cy="1107996"/>
            <a:chOff x="888972" y="573319"/>
            <a:chExt cx="3727275" cy="11079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A711986-59B1-6E39-46CD-24E4A8D1591B}"/>
                </a:ext>
              </a:extLst>
            </p:cNvPr>
            <p:cNvSpPr/>
            <p:nvPr/>
          </p:nvSpPr>
          <p:spPr>
            <a:xfrm>
              <a:off x="988687" y="669072"/>
              <a:ext cx="3494823" cy="1012243"/>
            </a:xfrm>
            <a:prstGeom prst="roundRect">
              <a:avLst>
                <a:gd name="adj" fmla="val 44876"/>
              </a:avLst>
            </a:prstGeom>
            <a:solidFill>
              <a:srgbClr val="EB3515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FDD1B8-5594-3BBC-7C21-C55088B3916D}"/>
                </a:ext>
              </a:extLst>
            </p:cNvPr>
            <p:cNvSpPr/>
            <p:nvPr/>
          </p:nvSpPr>
          <p:spPr>
            <a:xfrm>
              <a:off x="888972" y="573319"/>
              <a:ext cx="372727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6271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D9C-0E63-CB7B-36DB-7DF1C6A0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334537"/>
            <a:ext cx="10515600" cy="1325563"/>
          </a:xfrm>
        </p:spPr>
        <p:txBody>
          <a:bodyPr/>
          <a:lstStyle/>
          <a:p>
            <a:r>
              <a:rPr lang="en-US" dirty="0"/>
              <a:t>KA 2.3 </a:t>
            </a:r>
            <a:r>
              <a:rPr lang="en-US" b="1" dirty="0"/>
              <a:t>Reproduction </a:t>
            </a:r>
          </a:p>
        </p:txBody>
      </p:sp>
      <p:pic>
        <p:nvPicPr>
          <p:cNvPr id="27650" name="Picture 2" descr="Reproductive Health">
            <a:extLst>
              <a:ext uri="{FF2B5EF4-FFF2-40B4-BE49-F238E27FC236}">
                <a16:creationId xmlns:a16="http://schemas.microsoft.com/office/drawing/2014/main" id="{74F246D9-D2F0-BFE3-5C61-782739F9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87" y="1432771"/>
            <a:ext cx="6430444" cy="53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836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CD99C-B107-3BC9-1264-5EA5517EBFED}"/>
              </a:ext>
            </a:extLst>
          </p:cNvPr>
          <p:cNvSpPr/>
          <p:nvPr/>
        </p:nvSpPr>
        <p:spPr>
          <a:xfrm>
            <a:off x="754086" y="2551837"/>
            <a:ext cx="106838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ter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is used to describe two complete sets of chromosomes, one from each parent?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E733F-9575-8B01-2FCA-5E21B23888D4}"/>
              </a:ext>
            </a:extLst>
          </p:cNvPr>
          <p:cNvGrpSpPr/>
          <p:nvPr/>
        </p:nvGrpSpPr>
        <p:grpSpPr>
          <a:xfrm>
            <a:off x="107307" y="145616"/>
            <a:ext cx="4107205" cy="1107996"/>
            <a:chOff x="888972" y="573319"/>
            <a:chExt cx="4107205" cy="11079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4ED0D77-4667-DAA7-118B-5442D806163F}"/>
                </a:ext>
              </a:extLst>
            </p:cNvPr>
            <p:cNvSpPr/>
            <p:nvPr/>
          </p:nvSpPr>
          <p:spPr>
            <a:xfrm>
              <a:off x="988686" y="669072"/>
              <a:ext cx="3907779" cy="1012243"/>
            </a:xfrm>
            <a:prstGeom prst="roundRect">
              <a:avLst>
                <a:gd name="adj" fmla="val 44876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Rounded MT Bold" panose="020F0704030504030204" pitchFamily="34" charset="7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8B569-3189-5E27-56F2-78F423568DCE}"/>
                </a:ext>
              </a:extLst>
            </p:cNvPr>
            <p:cNvSpPr/>
            <p:nvPr/>
          </p:nvSpPr>
          <p:spPr>
            <a:xfrm>
              <a:off x="888972" y="573319"/>
              <a:ext cx="410720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4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1919</Words>
  <Application>Microsoft Office PowerPoint</Application>
  <PresentationFormat>Widescreen</PresentationFormat>
  <Paragraphs>403</Paragraphs>
  <Slides>204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09" baseType="lpstr">
      <vt:lpstr>Arial</vt:lpstr>
      <vt:lpstr>Arial Rounded MT Bold</vt:lpstr>
      <vt:lpstr>Calibri</vt:lpstr>
      <vt:lpstr>Calibri Light</vt:lpstr>
      <vt:lpstr>Office Theme</vt:lpstr>
      <vt:lpstr>KA 2.2 Producing new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2.2 Control and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2.3 Reproduction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2.4 Variation and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2.5 Transport systems in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2.6 Transport systems in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2.6 Absorption of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McBride</dc:creator>
  <cp:lastModifiedBy>Kirsty McBride</cp:lastModifiedBy>
  <cp:revision>5</cp:revision>
  <dcterms:created xsi:type="dcterms:W3CDTF">2023-02-08T15:04:19Z</dcterms:created>
  <dcterms:modified xsi:type="dcterms:W3CDTF">2023-03-03T09:51:25Z</dcterms:modified>
</cp:coreProperties>
</file>