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6FAF9-3C4F-4A70-A98D-6E02567C7B0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025A1EB-89A7-4830-A164-4BB2B2AA4A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C34FBE2-D156-475C-94AE-031B9883DE41}"/>
              </a:ext>
            </a:extLst>
          </p:cNvPr>
          <p:cNvSpPr>
            <a:spLocks noGrp="1"/>
          </p:cNvSpPr>
          <p:nvPr>
            <p:ph type="dt" sz="half" idx="10"/>
          </p:nvPr>
        </p:nvSpPr>
        <p:spPr/>
        <p:txBody>
          <a:bodyPr/>
          <a:lstStyle/>
          <a:p>
            <a:fld id="{146BBDD6-B193-46B5-9FA1-ADF2E122EFA7}" type="datetimeFigureOut">
              <a:rPr lang="en-GB" smtClean="0"/>
              <a:t>06/10/2021</a:t>
            </a:fld>
            <a:endParaRPr lang="en-GB"/>
          </a:p>
        </p:txBody>
      </p:sp>
      <p:sp>
        <p:nvSpPr>
          <p:cNvPr id="5" name="Footer Placeholder 4">
            <a:extLst>
              <a:ext uri="{FF2B5EF4-FFF2-40B4-BE49-F238E27FC236}">
                <a16:creationId xmlns:a16="http://schemas.microsoft.com/office/drawing/2014/main" id="{CF8C5511-E202-45A1-A92C-7CCCB3BA4B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F8CCF93-0E29-4050-870C-9DD61DB1A85E}"/>
              </a:ext>
            </a:extLst>
          </p:cNvPr>
          <p:cNvSpPr>
            <a:spLocks noGrp="1"/>
          </p:cNvSpPr>
          <p:nvPr>
            <p:ph type="sldNum" sz="quarter" idx="12"/>
          </p:nvPr>
        </p:nvSpPr>
        <p:spPr/>
        <p:txBody>
          <a:bodyPr/>
          <a:lstStyle/>
          <a:p>
            <a:fld id="{33AFB740-CC10-4C37-865A-30D3B921B200}" type="slidenum">
              <a:rPr lang="en-GB" smtClean="0"/>
              <a:t>‹#›</a:t>
            </a:fld>
            <a:endParaRPr lang="en-GB"/>
          </a:p>
        </p:txBody>
      </p:sp>
    </p:spTree>
    <p:extLst>
      <p:ext uri="{BB962C8B-B14F-4D97-AF65-F5344CB8AC3E}">
        <p14:creationId xmlns:p14="http://schemas.microsoft.com/office/powerpoint/2010/main" val="2935990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0ACA3-CE3E-4F96-9AB9-78BFE96AF2A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051CE12-1980-474C-953F-33CD3EF6D5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2D1B98-AE78-49C3-9C13-E46BB1495857}"/>
              </a:ext>
            </a:extLst>
          </p:cNvPr>
          <p:cNvSpPr>
            <a:spLocks noGrp="1"/>
          </p:cNvSpPr>
          <p:nvPr>
            <p:ph type="dt" sz="half" idx="10"/>
          </p:nvPr>
        </p:nvSpPr>
        <p:spPr/>
        <p:txBody>
          <a:bodyPr/>
          <a:lstStyle/>
          <a:p>
            <a:fld id="{146BBDD6-B193-46B5-9FA1-ADF2E122EFA7}" type="datetimeFigureOut">
              <a:rPr lang="en-GB" smtClean="0"/>
              <a:t>06/10/2021</a:t>
            </a:fld>
            <a:endParaRPr lang="en-GB"/>
          </a:p>
        </p:txBody>
      </p:sp>
      <p:sp>
        <p:nvSpPr>
          <p:cNvPr id="5" name="Footer Placeholder 4">
            <a:extLst>
              <a:ext uri="{FF2B5EF4-FFF2-40B4-BE49-F238E27FC236}">
                <a16:creationId xmlns:a16="http://schemas.microsoft.com/office/drawing/2014/main" id="{CA86BD65-17EC-421A-B29C-6C65BD49B1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662399-93E6-41C6-882E-43FE84C25D97}"/>
              </a:ext>
            </a:extLst>
          </p:cNvPr>
          <p:cNvSpPr>
            <a:spLocks noGrp="1"/>
          </p:cNvSpPr>
          <p:nvPr>
            <p:ph type="sldNum" sz="quarter" idx="12"/>
          </p:nvPr>
        </p:nvSpPr>
        <p:spPr/>
        <p:txBody>
          <a:bodyPr/>
          <a:lstStyle/>
          <a:p>
            <a:fld id="{33AFB740-CC10-4C37-865A-30D3B921B200}" type="slidenum">
              <a:rPr lang="en-GB" smtClean="0"/>
              <a:t>‹#›</a:t>
            </a:fld>
            <a:endParaRPr lang="en-GB"/>
          </a:p>
        </p:txBody>
      </p:sp>
    </p:spTree>
    <p:extLst>
      <p:ext uri="{BB962C8B-B14F-4D97-AF65-F5344CB8AC3E}">
        <p14:creationId xmlns:p14="http://schemas.microsoft.com/office/powerpoint/2010/main" val="3397778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365223-5E9A-4B7C-B242-42CF4EE48F8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7DE5352-046C-488F-BF3C-4E2C149161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A177E45-0BC3-4614-8076-1A5C03D8E641}"/>
              </a:ext>
            </a:extLst>
          </p:cNvPr>
          <p:cNvSpPr>
            <a:spLocks noGrp="1"/>
          </p:cNvSpPr>
          <p:nvPr>
            <p:ph type="dt" sz="half" idx="10"/>
          </p:nvPr>
        </p:nvSpPr>
        <p:spPr/>
        <p:txBody>
          <a:bodyPr/>
          <a:lstStyle/>
          <a:p>
            <a:fld id="{146BBDD6-B193-46B5-9FA1-ADF2E122EFA7}" type="datetimeFigureOut">
              <a:rPr lang="en-GB" smtClean="0"/>
              <a:t>06/10/2021</a:t>
            </a:fld>
            <a:endParaRPr lang="en-GB"/>
          </a:p>
        </p:txBody>
      </p:sp>
      <p:sp>
        <p:nvSpPr>
          <p:cNvPr id="5" name="Footer Placeholder 4">
            <a:extLst>
              <a:ext uri="{FF2B5EF4-FFF2-40B4-BE49-F238E27FC236}">
                <a16:creationId xmlns:a16="http://schemas.microsoft.com/office/drawing/2014/main" id="{AB4AF9CB-46D6-45B8-A188-F91851F1B2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F00F32-3077-472F-8980-8AE79080482E}"/>
              </a:ext>
            </a:extLst>
          </p:cNvPr>
          <p:cNvSpPr>
            <a:spLocks noGrp="1"/>
          </p:cNvSpPr>
          <p:nvPr>
            <p:ph type="sldNum" sz="quarter" idx="12"/>
          </p:nvPr>
        </p:nvSpPr>
        <p:spPr/>
        <p:txBody>
          <a:bodyPr/>
          <a:lstStyle/>
          <a:p>
            <a:fld id="{33AFB740-CC10-4C37-865A-30D3B921B200}" type="slidenum">
              <a:rPr lang="en-GB" smtClean="0"/>
              <a:t>‹#›</a:t>
            </a:fld>
            <a:endParaRPr lang="en-GB"/>
          </a:p>
        </p:txBody>
      </p:sp>
    </p:spTree>
    <p:extLst>
      <p:ext uri="{BB962C8B-B14F-4D97-AF65-F5344CB8AC3E}">
        <p14:creationId xmlns:p14="http://schemas.microsoft.com/office/powerpoint/2010/main" val="1669712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A44AC-44D0-4A64-931D-1ABB5382C32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E180F1F-6626-492C-A08A-32E640AD4CD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80232E-D87C-4F08-9536-8DE786F7A5BA}"/>
              </a:ext>
            </a:extLst>
          </p:cNvPr>
          <p:cNvSpPr>
            <a:spLocks noGrp="1"/>
          </p:cNvSpPr>
          <p:nvPr>
            <p:ph type="dt" sz="half" idx="10"/>
          </p:nvPr>
        </p:nvSpPr>
        <p:spPr/>
        <p:txBody>
          <a:bodyPr/>
          <a:lstStyle/>
          <a:p>
            <a:fld id="{146BBDD6-B193-46B5-9FA1-ADF2E122EFA7}" type="datetimeFigureOut">
              <a:rPr lang="en-GB" smtClean="0"/>
              <a:t>06/10/2021</a:t>
            </a:fld>
            <a:endParaRPr lang="en-GB"/>
          </a:p>
        </p:txBody>
      </p:sp>
      <p:sp>
        <p:nvSpPr>
          <p:cNvPr id="5" name="Footer Placeholder 4">
            <a:extLst>
              <a:ext uri="{FF2B5EF4-FFF2-40B4-BE49-F238E27FC236}">
                <a16:creationId xmlns:a16="http://schemas.microsoft.com/office/drawing/2014/main" id="{8F3F1845-7D28-4AC1-9910-B18801D7BF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CA666A-32C5-4FFB-85C4-5F68E181DEED}"/>
              </a:ext>
            </a:extLst>
          </p:cNvPr>
          <p:cNvSpPr>
            <a:spLocks noGrp="1"/>
          </p:cNvSpPr>
          <p:nvPr>
            <p:ph type="sldNum" sz="quarter" idx="12"/>
          </p:nvPr>
        </p:nvSpPr>
        <p:spPr/>
        <p:txBody>
          <a:bodyPr/>
          <a:lstStyle/>
          <a:p>
            <a:fld id="{33AFB740-CC10-4C37-865A-30D3B921B200}" type="slidenum">
              <a:rPr lang="en-GB" smtClean="0"/>
              <a:t>‹#›</a:t>
            </a:fld>
            <a:endParaRPr lang="en-GB"/>
          </a:p>
        </p:txBody>
      </p:sp>
    </p:spTree>
    <p:extLst>
      <p:ext uri="{BB962C8B-B14F-4D97-AF65-F5344CB8AC3E}">
        <p14:creationId xmlns:p14="http://schemas.microsoft.com/office/powerpoint/2010/main" val="3259725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2AC00-C14F-4CFF-8B37-7C3F625AAC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ADFDAA6-66BB-429B-A044-794D89A2ED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F872856-58DB-4803-93E3-BACF5BA931AB}"/>
              </a:ext>
            </a:extLst>
          </p:cNvPr>
          <p:cNvSpPr>
            <a:spLocks noGrp="1"/>
          </p:cNvSpPr>
          <p:nvPr>
            <p:ph type="dt" sz="half" idx="10"/>
          </p:nvPr>
        </p:nvSpPr>
        <p:spPr/>
        <p:txBody>
          <a:bodyPr/>
          <a:lstStyle/>
          <a:p>
            <a:fld id="{146BBDD6-B193-46B5-9FA1-ADF2E122EFA7}" type="datetimeFigureOut">
              <a:rPr lang="en-GB" smtClean="0"/>
              <a:t>06/10/2021</a:t>
            </a:fld>
            <a:endParaRPr lang="en-GB"/>
          </a:p>
        </p:txBody>
      </p:sp>
      <p:sp>
        <p:nvSpPr>
          <p:cNvPr id="5" name="Footer Placeholder 4">
            <a:extLst>
              <a:ext uri="{FF2B5EF4-FFF2-40B4-BE49-F238E27FC236}">
                <a16:creationId xmlns:a16="http://schemas.microsoft.com/office/drawing/2014/main" id="{A8E649D9-FDC7-4A4A-A70B-DA1C5EEEE4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8227D6B-4616-49F0-9A70-2BCC76AD313A}"/>
              </a:ext>
            </a:extLst>
          </p:cNvPr>
          <p:cNvSpPr>
            <a:spLocks noGrp="1"/>
          </p:cNvSpPr>
          <p:nvPr>
            <p:ph type="sldNum" sz="quarter" idx="12"/>
          </p:nvPr>
        </p:nvSpPr>
        <p:spPr/>
        <p:txBody>
          <a:bodyPr/>
          <a:lstStyle/>
          <a:p>
            <a:fld id="{33AFB740-CC10-4C37-865A-30D3B921B200}" type="slidenum">
              <a:rPr lang="en-GB" smtClean="0"/>
              <a:t>‹#›</a:t>
            </a:fld>
            <a:endParaRPr lang="en-GB"/>
          </a:p>
        </p:txBody>
      </p:sp>
    </p:spTree>
    <p:extLst>
      <p:ext uri="{BB962C8B-B14F-4D97-AF65-F5344CB8AC3E}">
        <p14:creationId xmlns:p14="http://schemas.microsoft.com/office/powerpoint/2010/main" val="114493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1F364-470E-40C7-B717-6D3EA25107F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22E3E1D-401D-41C4-A828-0D038087021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B96FF2D-4290-4B8D-BE99-724C618044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2805309-D410-4C6E-A7DD-4B2E748114E3}"/>
              </a:ext>
            </a:extLst>
          </p:cNvPr>
          <p:cNvSpPr>
            <a:spLocks noGrp="1"/>
          </p:cNvSpPr>
          <p:nvPr>
            <p:ph type="dt" sz="half" idx="10"/>
          </p:nvPr>
        </p:nvSpPr>
        <p:spPr/>
        <p:txBody>
          <a:bodyPr/>
          <a:lstStyle/>
          <a:p>
            <a:fld id="{146BBDD6-B193-46B5-9FA1-ADF2E122EFA7}" type="datetimeFigureOut">
              <a:rPr lang="en-GB" smtClean="0"/>
              <a:t>06/10/2021</a:t>
            </a:fld>
            <a:endParaRPr lang="en-GB"/>
          </a:p>
        </p:txBody>
      </p:sp>
      <p:sp>
        <p:nvSpPr>
          <p:cNvPr id="6" name="Footer Placeholder 5">
            <a:extLst>
              <a:ext uri="{FF2B5EF4-FFF2-40B4-BE49-F238E27FC236}">
                <a16:creationId xmlns:a16="http://schemas.microsoft.com/office/drawing/2014/main" id="{846FD02E-619A-4EC8-99E6-F73CB2BA8B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8FEE1A-E12A-4F8C-A46F-82AA69CDBA63}"/>
              </a:ext>
            </a:extLst>
          </p:cNvPr>
          <p:cNvSpPr>
            <a:spLocks noGrp="1"/>
          </p:cNvSpPr>
          <p:nvPr>
            <p:ph type="sldNum" sz="quarter" idx="12"/>
          </p:nvPr>
        </p:nvSpPr>
        <p:spPr/>
        <p:txBody>
          <a:bodyPr/>
          <a:lstStyle/>
          <a:p>
            <a:fld id="{33AFB740-CC10-4C37-865A-30D3B921B200}" type="slidenum">
              <a:rPr lang="en-GB" smtClean="0"/>
              <a:t>‹#›</a:t>
            </a:fld>
            <a:endParaRPr lang="en-GB"/>
          </a:p>
        </p:txBody>
      </p:sp>
    </p:spTree>
    <p:extLst>
      <p:ext uri="{BB962C8B-B14F-4D97-AF65-F5344CB8AC3E}">
        <p14:creationId xmlns:p14="http://schemas.microsoft.com/office/powerpoint/2010/main" val="1878124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CD48-9A09-441A-8431-D079D33EB72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2C86A38-FD4F-4DB3-B55C-E0AE62919A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A50AC4-E5FF-4461-B44A-5AFD40CC9D0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E8FED40-7AFC-4DEF-AFE0-133EB6B890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E83CBF9-2808-454D-A9B9-A5C0C701AA9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93A8B25-450E-478B-AAF2-765F4F0BF6C8}"/>
              </a:ext>
            </a:extLst>
          </p:cNvPr>
          <p:cNvSpPr>
            <a:spLocks noGrp="1"/>
          </p:cNvSpPr>
          <p:nvPr>
            <p:ph type="dt" sz="half" idx="10"/>
          </p:nvPr>
        </p:nvSpPr>
        <p:spPr/>
        <p:txBody>
          <a:bodyPr/>
          <a:lstStyle/>
          <a:p>
            <a:fld id="{146BBDD6-B193-46B5-9FA1-ADF2E122EFA7}" type="datetimeFigureOut">
              <a:rPr lang="en-GB" smtClean="0"/>
              <a:t>06/10/2021</a:t>
            </a:fld>
            <a:endParaRPr lang="en-GB"/>
          </a:p>
        </p:txBody>
      </p:sp>
      <p:sp>
        <p:nvSpPr>
          <p:cNvPr id="8" name="Footer Placeholder 7">
            <a:extLst>
              <a:ext uri="{FF2B5EF4-FFF2-40B4-BE49-F238E27FC236}">
                <a16:creationId xmlns:a16="http://schemas.microsoft.com/office/drawing/2014/main" id="{B7F5C757-2A0C-4FC2-BB67-F253EA00C30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5A25B8E-D968-457E-B08E-A5073353B7D8}"/>
              </a:ext>
            </a:extLst>
          </p:cNvPr>
          <p:cNvSpPr>
            <a:spLocks noGrp="1"/>
          </p:cNvSpPr>
          <p:nvPr>
            <p:ph type="sldNum" sz="quarter" idx="12"/>
          </p:nvPr>
        </p:nvSpPr>
        <p:spPr/>
        <p:txBody>
          <a:bodyPr/>
          <a:lstStyle/>
          <a:p>
            <a:fld id="{33AFB740-CC10-4C37-865A-30D3B921B200}" type="slidenum">
              <a:rPr lang="en-GB" smtClean="0"/>
              <a:t>‹#›</a:t>
            </a:fld>
            <a:endParaRPr lang="en-GB"/>
          </a:p>
        </p:txBody>
      </p:sp>
    </p:spTree>
    <p:extLst>
      <p:ext uri="{BB962C8B-B14F-4D97-AF65-F5344CB8AC3E}">
        <p14:creationId xmlns:p14="http://schemas.microsoft.com/office/powerpoint/2010/main" val="1857954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2FD34-0DC5-4F4C-9F30-00E7D170EDC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474D17D-DF7A-4DFD-93C4-EAC27C2AD345}"/>
              </a:ext>
            </a:extLst>
          </p:cNvPr>
          <p:cNvSpPr>
            <a:spLocks noGrp="1"/>
          </p:cNvSpPr>
          <p:nvPr>
            <p:ph type="dt" sz="half" idx="10"/>
          </p:nvPr>
        </p:nvSpPr>
        <p:spPr/>
        <p:txBody>
          <a:bodyPr/>
          <a:lstStyle/>
          <a:p>
            <a:fld id="{146BBDD6-B193-46B5-9FA1-ADF2E122EFA7}" type="datetimeFigureOut">
              <a:rPr lang="en-GB" smtClean="0"/>
              <a:t>06/10/2021</a:t>
            </a:fld>
            <a:endParaRPr lang="en-GB"/>
          </a:p>
        </p:txBody>
      </p:sp>
      <p:sp>
        <p:nvSpPr>
          <p:cNvPr id="4" name="Footer Placeholder 3">
            <a:extLst>
              <a:ext uri="{FF2B5EF4-FFF2-40B4-BE49-F238E27FC236}">
                <a16:creationId xmlns:a16="http://schemas.microsoft.com/office/drawing/2014/main" id="{980F9B32-CCED-4FCD-B4D3-31F89938AAE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8DEF740-D937-41C9-87B6-0F91BF5135F4}"/>
              </a:ext>
            </a:extLst>
          </p:cNvPr>
          <p:cNvSpPr>
            <a:spLocks noGrp="1"/>
          </p:cNvSpPr>
          <p:nvPr>
            <p:ph type="sldNum" sz="quarter" idx="12"/>
          </p:nvPr>
        </p:nvSpPr>
        <p:spPr/>
        <p:txBody>
          <a:bodyPr/>
          <a:lstStyle/>
          <a:p>
            <a:fld id="{33AFB740-CC10-4C37-865A-30D3B921B200}" type="slidenum">
              <a:rPr lang="en-GB" smtClean="0"/>
              <a:t>‹#›</a:t>
            </a:fld>
            <a:endParaRPr lang="en-GB"/>
          </a:p>
        </p:txBody>
      </p:sp>
    </p:spTree>
    <p:extLst>
      <p:ext uri="{BB962C8B-B14F-4D97-AF65-F5344CB8AC3E}">
        <p14:creationId xmlns:p14="http://schemas.microsoft.com/office/powerpoint/2010/main" val="2393568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B19BF3-C220-4F2A-AD82-5B521BEE7ACC}"/>
              </a:ext>
            </a:extLst>
          </p:cNvPr>
          <p:cNvSpPr>
            <a:spLocks noGrp="1"/>
          </p:cNvSpPr>
          <p:nvPr>
            <p:ph type="dt" sz="half" idx="10"/>
          </p:nvPr>
        </p:nvSpPr>
        <p:spPr/>
        <p:txBody>
          <a:bodyPr/>
          <a:lstStyle/>
          <a:p>
            <a:fld id="{146BBDD6-B193-46B5-9FA1-ADF2E122EFA7}" type="datetimeFigureOut">
              <a:rPr lang="en-GB" smtClean="0"/>
              <a:t>06/10/2021</a:t>
            </a:fld>
            <a:endParaRPr lang="en-GB"/>
          </a:p>
        </p:txBody>
      </p:sp>
      <p:sp>
        <p:nvSpPr>
          <p:cNvPr id="3" name="Footer Placeholder 2">
            <a:extLst>
              <a:ext uri="{FF2B5EF4-FFF2-40B4-BE49-F238E27FC236}">
                <a16:creationId xmlns:a16="http://schemas.microsoft.com/office/drawing/2014/main" id="{E299D691-D49A-46E9-9A09-2852B84BE5D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B69A8B1-66E5-43C8-BF10-A27C7AF2EABE}"/>
              </a:ext>
            </a:extLst>
          </p:cNvPr>
          <p:cNvSpPr>
            <a:spLocks noGrp="1"/>
          </p:cNvSpPr>
          <p:nvPr>
            <p:ph type="sldNum" sz="quarter" idx="12"/>
          </p:nvPr>
        </p:nvSpPr>
        <p:spPr/>
        <p:txBody>
          <a:bodyPr/>
          <a:lstStyle/>
          <a:p>
            <a:fld id="{33AFB740-CC10-4C37-865A-30D3B921B200}" type="slidenum">
              <a:rPr lang="en-GB" smtClean="0"/>
              <a:t>‹#›</a:t>
            </a:fld>
            <a:endParaRPr lang="en-GB"/>
          </a:p>
        </p:txBody>
      </p:sp>
    </p:spTree>
    <p:extLst>
      <p:ext uri="{BB962C8B-B14F-4D97-AF65-F5344CB8AC3E}">
        <p14:creationId xmlns:p14="http://schemas.microsoft.com/office/powerpoint/2010/main" val="3421684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D1AE4-254A-48FC-8650-1CF7D8E5FB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DCEE67C-058E-4410-BFCB-2905D4C070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0FCFF02-B85F-48B3-98C8-45F4114144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29188E-93C2-4436-A1DF-8D0B1AFD1337}"/>
              </a:ext>
            </a:extLst>
          </p:cNvPr>
          <p:cNvSpPr>
            <a:spLocks noGrp="1"/>
          </p:cNvSpPr>
          <p:nvPr>
            <p:ph type="dt" sz="half" idx="10"/>
          </p:nvPr>
        </p:nvSpPr>
        <p:spPr/>
        <p:txBody>
          <a:bodyPr/>
          <a:lstStyle/>
          <a:p>
            <a:fld id="{146BBDD6-B193-46B5-9FA1-ADF2E122EFA7}" type="datetimeFigureOut">
              <a:rPr lang="en-GB" smtClean="0"/>
              <a:t>06/10/2021</a:t>
            </a:fld>
            <a:endParaRPr lang="en-GB"/>
          </a:p>
        </p:txBody>
      </p:sp>
      <p:sp>
        <p:nvSpPr>
          <p:cNvPr id="6" name="Footer Placeholder 5">
            <a:extLst>
              <a:ext uri="{FF2B5EF4-FFF2-40B4-BE49-F238E27FC236}">
                <a16:creationId xmlns:a16="http://schemas.microsoft.com/office/drawing/2014/main" id="{0FEB07DA-011B-4B34-90F0-FA12DFDC89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866D58-2117-44E0-9CE7-0E4C0437A2CC}"/>
              </a:ext>
            </a:extLst>
          </p:cNvPr>
          <p:cNvSpPr>
            <a:spLocks noGrp="1"/>
          </p:cNvSpPr>
          <p:nvPr>
            <p:ph type="sldNum" sz="quarter" idx="12"/>
          </p:nvPr>
        </p:nvSpPr>
        <p:spPr/>
        <p:txBody>
          <a:bodyPr/>
          <a:lstStyle/>
          <a:p>
            <a:fld id="{33AFB740-CC10-4C37-865A-30D3B921B200}" type="slidenum">
              <a:rPr lang="en-GB" smtClean="0"/>
              <a:t>‹#›</a:t>
            </a:fld>
            <a:endParaRPr lang="en-GB"/>
          </a:p>
        </p:txBody>
      </p:sp>
    </p:spTree>
    <p:extLst>
      <p:ext uri="{BB962C8B-B14F-4D97-AF65-F5344CB8AC3E}">
        <p14:creationId xmlns:p14="http://schemas.microsoft.com/office/powerpoint/2010/main" val="2011244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5A0CA-6519-4B9B-A38A-C402AF9EAE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20A404C-F90F-4871-9053-D65B875233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74E1554-FCE2-48AC-8DD1-6221747057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11235A-9C23-4871-B38C-5434CD5B4645}"/>
              </a:ext>
            </a:extLst>
          </p:cNvPr>
          <p:cNvSpPr>
            <a:spLocks noGrp="1"/>
          </p:cNvSpPr>
          <p:nvPr>
            <p:ph type="dt" sz="half" idx="10"/>
          </p:nvPr>
        </p:nvSpPr>
        <p:spPr/>
        <p:txBody>
          <a:bodyPr/>
          <a:lstStyle/>
          <a:p>
            <a:fld id="{146BBDD6-B193-46B5-9FA1-ADF2E122EFA7}" type="datetimeFigureOut">
              <a:rPr lang="en-GB" smtClean="0"/>
              <a:t>06/10/2021</a:t>
            </a:fld>
            <a:endParaRPr lang="en-GB"/>
          </a:p>
        </p:txBody>
      </p:sp>
      <p:sp>
        <p:nvSpPr>
          <p:cNvPr id="6" name="Footer Placeholder 5">
            <a:extLst>
              <a:ext uri="{FF2B5EF4-FFF2-40B4-BE49-F238E27FC236}">
                <a16:creationId xmlns:a16="http://schemas.microsoft.com/office/drawing/2014/main" id="{E0EB4BC9-C480-40E6-9F34-306D55E79E5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0134864-5803-4D75-BA9A-4E535E2FD76C}"/>
              </a:ext>
            </a:extLst>
          </p:cNvPr>
          <p:cNvSpPr>
            <a:spLocks noGrp="1"/>
          </p:cNvSpPr>
          <p:nvPr>
            <p:ph type="sldNum" sz="quarter" idx="12"/>
          </p:nvPr>
        </p:nvSpPr>
        <p:spPr/>
        <p:txBody>
          <a:bodyPr/>
          <a:lstStyle/>
          <a:p>
            <a:fld id="{33AFB740-CC10-4C37-865A-30D3B921B200}" type="slidenum">
              <a:rPr lang="en-GB" smtClean="0"/>
              <a:t>‹#›</a:t>
            </a:fld>
            <a:endParaRPr lang="en-GB"/>
          </a:p>
        </p:txBody>
      </p:sp>
    </p:spTree>
    <p:extLst>
      <p:ext uri="{BB962C8B-B14F-4D97-AF65-F5344CB8AC3E}">
        <p14:creationId xmlns:p14="http://schemas.microsoft.com/office/powerpoint/2010/main" val="1538962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D4D6F4-1D84-4D4E-845E-717CF64CF9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CFAAB14-2EEF-490E-B6ED-20E9C319D4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C8F447-AF8B-455A-8498-19A9C3BDEE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6BBDD6-B193-46B5-9FA1-ADF2E122EFA7}" type="datetimeFigureOut">
              <a:rPr lang="en-GB" smtClean="0"/>
              <a:t>06/10/2021</a:t>
            </a:fld>
            <a:endParaRPr lang="en-GB"/>
          </a:p>
        </p:txBody>
      </p:sp>
      <p:sp>
        <p:nvSpPr>
          <p:cNvPr id="5" name="Footer Placeholder 4">
            <a:extLst>
              <a:ext uri="{FF2B5EF4-FFF2-40B4-BE49-F238E27FC236}">
                <a16:creationId xmlns:a16="http://schemas.microsoft.com/office/drawing/2014/main" id="{1E3D3F30-CE63-47D6-A443-A178187A0B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38A1641-14FE-47F7-B14E-E8048E168A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AFB740-CC10-4C37-865A-30D3B921B200}" type="slidenum">
              <a:rPr lang="en-GB" smtClean="0"/>
              <a:t>‹#›</a:t>
            </a:fld>
            <a:endParaRPr lang="en-GB"/>
          </a:p>
        </p:txBody>
      </p:sp>
    </p:spTree>
    <p:extLst>
      <p:ext uri="{BB962C8B-B14F-4D97-AF65-F5344CB8AC3E}">
        <p14:creationId xmlns:p14="http://schemas.microsoft.com/office/powerpoint/2010/main" val="2788027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438F137-C51E-4267-84EA-20655D36F10D}"/>
              </a:ext>
            </a:extLst>
          </p:cNvPr>
          <p:cNvSpPr/>
          <p:nvPr/>
        </p:nvSpPr>
        <p:spPr>
          <a:xfrm>
            <a:off x="205479" y="99848"/>
            <a:ext cx="6403355" cy="830997"/>
          </a:xfrm>
          <a:prstGeom prst="rect">
            <a:avLst/>
          </a:prstGeom>
          <a:solidFill>
            <a:schemeClr val="accent3">
              <a:lumMod val="60000"/>
              <a:lumOff val="40000"/>
            </a:schemeClr>
          </a:solidFill>
        </p:spPr>
        <p:txBody>
          <a:bodyPr wrap="none" lIns="91440" tIns="45720" rIns="91440" bIns="45720">
            <a:spAutoFit/>
          </a:bodyPr>
          <a:lstStyle/>
          <a:p>
            <a:pPr algn="ctr"/>
            <a:r>
              <a:rPr lang="en-US" sz="4800" b="0" cap="none" spc="0" dirty="0">
                <a:ln w="0"/>
                <a:solidFill>
                  <a:schemeClr val="tx1"/>
                </a:solidFill>
              </a:rPr>
              <a:t>3.4 Energy in Ecosystems</a:t>
            </a:r>
          </a:p>
        </p:txBody>
      </p:sp>
      <p:pic>
        <p:nvPicPr>
          <p:cNvPr id="1026" name="Picture 2" descr="Pyramids Of Numbers | Woodland Food Chains - The RSPB">
            <a:extLst>
              <a:ext uri="{FF2B5EF4-FFF2-40B4-BE49-F238E27FC236}">
                <a16:creationId xmlns:a16="http://schemas.microsoft.com/office/drawing/2014/main" id="{FDF0F3A5-9868-4F0F-A3B2-699F49F00D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138" y="3330462"/>
            <a:ext cx="7315200" cy="4114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073ABC38-3730-423B-BF49-BF0F43B6307E}"/>
              </a:ext>
            </a:extLst>
          </p:cNvPr>
          <p:cNvPicPr>
            <a:picLocks noChangeAspect="1"/>
          </p:cNvPicPr>
          <p:nvPr/>
        </p:nvPicPr>
        <p:blipFill>
          <a:blip r:embed="rId3"/>
          <a:stretch>
            <a:fillRect/>
          </a:stretch>
        </p:blipFill>
        <p:spPr>
          <a:xfrm>
            <a:off x="338643" y="1092837"/>
            <a:ext cx="7306695" cy="2581635"/>
          </a:xfrm>
          <a:prstGeom prst="rect">
            <a:avLst/>
          </a:prstGeom>
        </p:spPr>
      </p:pic>
      <p:pic>
        <p:nvPicPr>
          <p:cNvPr id="1028" name="Picture 4" descr="Feeding relationships — the science hive">
            <a:extLst>
              <a:ext uri="{FF2B5EF4-FFF2-40B4-BE49-F238E27FC236}">
                <a16:creationId xmlns:a16="http://schemas.microsoft.com/office/drawing/2014/main" id="{2E7F81E7-6B12-4346-B1DE-BEC7CE35BBCB}"/>
              </a:ext>
            </a:extLst>
          </p:cNvPr>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2369" b="94514" l="10000" r="90000">
                        <a14:foregroundMark x1="16100" y1="36409" x2="53200" y2="35287"/>
                        <a14:foregroundMark x1="53200" y1="35287" x2="73500" y2="38030"/>
                        <a14:foregroundMark x1="39900" y1="29052" x2="59800" y2="28429"/>
                        <a14:foregroundMark x1="47900" y1="19451" x2="52100" y2="16459"/>
                        <a14:foregroundMark x1="51100" y1="18080" x2="52600" y2="20823"/>
                        <a14:foregroundMark x1="51400" y1="12843" x2="50300" y2="10723"/>
                        <a14:foregroundMark x1="49100" y1="7855" x2="55900" y2="8479"/>
                        <a14:foregroundMark x1="54900" y1="9726" x2="54100" y2="14963"/>
                        <a14:foregroundMark x1="50700" y1="16334" x2="48400" y2="19701"/>
                        <a14:foregroundMark x1="38100" y1="14713" x2="48300" y2="15711"/>
                        <a14:foregroundMark x1="46800" y1="14713" x2="42600" y2="16085"/>
                        <a14:foregroundMark x1="36200" y1="15960" x2="39000" y2="22319"/>
                        <a14:foregroundMark x1="36700" y1="20948" x2="36700" y2="18329"/>
                        <a14:foregroundMark x1="36700" y1="23815" x2="38800" y2="14963"/>
                        <a14:foregroundMark x1="38800" y1="14963" x2="46700" y2="14464"/>
                        <a14:foregroundMark x1="46700" y1="14464" x2="50300" y2="4863"/>
                        <a14:foregroundMark x1="50300" y1="4863" x2="77400" y2="25686"/>
                        <a14:foregroundMark x1="77400" y1="25686" x2="82900" y2="34040"/>
                        <a14:foregroundMark x1="82900" y1="34040" x2="79500" y2="43267"/>
                        <a14:foregroundMark x1="79500" y1="43267" x2="11500" y2="38404"/>
                        <a14:foregroundMark x1="11500" y1="38404" x2="31800" y2="23566"/>
                        <a14:foregroundMark x1="29300" y1="22319" x2="28800" y2="29302"/>
                        <a14:foregroundMark x1="26600" y1="24314" x2="24200" y2="28304"/>
                        <a14:foregroundMark x1="26500" y1="23815" x2="24500" y2="24314"/>
                        <a14:foregroundMark x1="25000" y1="23815" x2="37100" y2="22195"/>
                        <a14:foregroundMark x1="37100" y1="22195" x2="37300" y2="22195"/>
                        <a14:foregroundMark x1="36100" y1="22319" x2="39200" y2="13591"/>
                        <a14:foregroundMark x1="39200" y1="13591" x2="39400" y2="13591"/>
                        <a14:foregroundMark x1="39000" y1="14713" x2="35800" y2="17830"/>
                        <a14:foregroundMark x1="37200" y1="13965" x2="37200" y2="13965"/>
                        <a14:foregroundMark x1="36100" y1="14090" x2="36100" y2="14090"/>
                        <a14:foregroundMark x1="66000" y1="15586" x2="66000" y2="15586"/>
                        <a14:foregroundMark x1="65100" y1="14589" x2="65100" y2="14589"/>
                        <a14:foregroundMark x1="64700" y1="14464" x2="64700" y2="14464"/>
                        <a14:foregroundMark x1="64000" y1="14214" x2="64000" y2="14214"/>
                        <a14:foregroundMark x1="65900" y1="14090" x2="65900" y2="14090"/>
                        <a14:foregroundMark x1="47600" y1="4988" x2="56000" y2="4115"/>
                        <a14:foregroundMark x1="56000" y1="4115" x2="56000" y2="4115"/>
                        <a14:foregroundMark x1="82100" y1="30424" x2="89700" y2="36534"/>
                        <a14:foregroundMark x1="89700" y1="36534" x2="81900" y2="41397"/>
                        <a14:foregroundMark x1="81900" y1="41397" x2="81800" y2="41397"/>
                        <a14:foregroundMark x1="82000" y1="42768" x2="88600" y2="39027"/>
                        <a14:foregroundMark x1="88600" y1="39027" x2="88600" y2="38903"/>
                        <a14:foregroundMark x1="87700" y1="35536" x2="84000" y2="32419"/>
                        <a14:foregroundMark x1="84000" y1="32419" x2="89300" y2="36035"/>
                        <a14:foregroundMark x1="88200" y1="33167" x2="85100" y2="30050"/>
                        <a14:foregroundMark x1="87500" y1="41397" x2="83600" y2="43142"/>
                        <a14:foregroundMark x1="87900" y1="39900" x2="87900" y2="40773"/>
                        <a14:foregroundMark x1="12600" y1="36658" x2="19300" y2="30299"/>
                        <a14:foregroundMark x1="19300" y1="30299" x2="19300" y2="30299"/>
                        <a14:foregroundMark x1="18500" y1="30798" x2="13000" y2="32668"/>
                        <a14:foregroundMark x1="13400" y1="37905" x2="21400" y2="42145"/>
                        <a14:foregroundMark x1="21400" y1="42145" x2="31900" y2="41895"/>
                        <a14:foregroundMark x1="31900" y1="41895" x2="49400" y2="42145"/>
                        <a14:foregroundMark x1="13400" y1="40773" x2="21100" y2="43766"/>
                        <a14:foregroundMark x1="46400" y1="69576" x2="51400" y2="94514"/>
                        <a14:foregroundMark x1="51400" y1="94514" x2="51400" y2="94514"/>
                        <a14:foregroundMark x1="53800" y1="92643" x2="52800" y2="70823"/>
                        <a14:foregroundMark x1="54100" y1="79551" x2="61800" y2="78055"/>
                        <a14:foregroundMark x1="58300" y1="81047" x2="63600" y2="81546"/>
                        <a14:foregroundMark x1="45200" y1="81546" x2="35600" y2="80923"/>
                        <a14:foregroundMark x1="58300" y1="73940" x2="50300" y2="63342"/>
                        <a14:foregroundMark x1="67000" y1="82419" x2="86300" y2="79426"/>
                        <a14:foregroundMark x1="16800" y1="74439" x2="26200" y2="83042"/>
                        <a14:foregroundMark x1="28900" y1="77057" x2="36800" y2="68454"/>
                        <a14:foregroundMark x1="35000" y1="67706" x2="48400" y2="66334"/>
                        <a14:foregroundMark x1="43000" y1="65586" x2="33500" y2="69950"/>
                        <a14:foregroundMark x1="33500" y1="69950" x2="35200" y2="64464"/>
                        <a14:foregroundMark x1="35800" y1="65212" x2="39900" y2="66334"/>
                        <a14:foregroundMark x1="40400" y1="66209" x2="46400" y2="66209"/>
                        <a14:foregroundMark x1="44200" y1="63965" x2="49800" y2="55362"/>
                        <a14:foregroundMark x1="49800" y1="55362" x2="51400" y2="54863"/>
                        <a14:foregroundMark x1="46500" y1="55237" x2="44900" y2="58978"/>
                        <a14:foregroundMark x1="47900" y1="56733" x2="49600" y2="56733"/>
                        <a14:foregroundMark x1="51800" y1="56733" x2="59200" y2="57481"/>
                        <a14:foregroundMark x1="59200" y1="57481" x2="60600" y2="67207"/>
                        <a14:foregroundMark x1="60600" y1="67207" x2="60600" y2="67207"/>
                        <a14:foregroundMark x1="61000" y1="63716" x2="57500" y2="55860"/>
                        <a14:foregroundMark x1="60600" y1="58229" x2="60700" y2="60100"/>
                        <a14:foregroundMark x1="60700" y1="58105" x2="59400" y2="55860"/>
                        <a14:foregroundMark x1="59200" y1="55860" x2="52300" y2="55860"/>
                        <a14:foregroundMark x1="62100" y1="65835" x2="73000" y2="68953"/>
                        <a14:foregroundMark x1="73000" y1="68953" x2="73300" y2="73815"/>
                        <a14:foregroundMark x1="63800" y1="70948" x2="75800" y2="74688"/>
                        <a14:foregroundMark x1="67900" y1="66085" x2="72000" y2="67207"/>
                        <a14:foregroundMark x1="68600" y1="66334" x2="64700" y2="66833"/>
                        <a14:foregroundMark x1="66400" y1="66334" x2="69900" y2="66334"/>
                        <a14:foregroundMark x1="67500" y1="66085" x2="62500" y2="65087"/>
                        <a14:foregroundMark x1="21800" y1="81671" x2="43900" y2="86035"/>
                        <a14:foregroundMark x1="43900" y1="86035" x2="47700" y2="85910"/>
                        <a14:foregroundMark x1="45200" y1="86658" x2="50700" y2="93890"/>
                        <a14:foregroundMark x1="50700" y1="93890" x2="51800" y2="94015"/>
                        <a14:foregroundMark x1="53400" y1="94015" x2="55500" y2="94264"/>
                        <a14:foregroundMark x1="52100" y1="94264" x2="47500" y2="90524"/>
                        <a14:foregroundMark x1="46800" y1="92394" x2="50500" y2="94015"/>
                        <a14:foregroundMark x1="31800" y1="86908" x2="19200" y2="87157"/>
                        <a14:foregroundMark x1="32900" y1="85910" x2="41700" y2="85910"/>
                        <a14:foregroundMark x1="74700" y1="85287" x2="56800" y2="85910"/>
                        <a14:foregroundMark x1="56800" y1="85910" x2="56800" y2="85910"/>
                        <a14:foregroundMark x1="74500" y1="85910" x2="81400" y2="86409"/>
                        <a14:foregroundMark x1="81600" y1="85786" x2="80500" y2="75935"/>
                        <a14:foregroundMark x1="79000" y1="73940" x2="72600" y2="75810"/>
                        <a14:foregroundMark x1="24600" y1="75312" x2="28500" y2="73067"/>
                        <a14:foregroundMark x1="47200" y1="11471" x2="51500" y2="2369"/>
                        <a14:foregroundMark x1="51500" y1="2369" x2="60200" y2="11970"/>
                        <a14:foregroundMark x1="60200" y1="11970" x2="60300" y2="13217"/>
                        <a14:foregroundMark x1="60100" y1="10100" x2="53800" y2="2993"/>
                        <a14:foregroundMark x1="46200" y1="8978" x2="46500" y2="13217"/>
                        <a14:foregroundMark x1="45500" y1="9227" x2="46400" y2="2868"/>
                        <a14:foregroundMark x1="57300" y1="3990" x2="57400" y2="5112"/>
                        <a14:backgroundMark x1="21000" y1="73067" x2="28100" y2="59102"/>
                        <a14:backgroundMark x1="28100" y1="59102" x2="30000" y2="48379"/>
                        <a14:backgroundMark x1="30000" y1="48379" x2="29800" y2="48379"/>
                        <a14:backgroundMark x1="33800" y1="51496" x2="41500" y2="55486"/>
                        <a14:backgroundMark x1="41500" y1="55486" x2="40200" y2="57731"/>
                        <a14:backgroundMark x1="38400" y1="48628" x2="63300" y2="49501"/>
                        <a14:backgroundMark x1="63300" y1="49501" x2="68600" y2="48878"/>
                      </a14:backgroundRemoval>
                    </a14:imgEffect>
                  </a14:imgLayer>
                </a14:imgProps>
              </a:ext>
              <a:ext uri="{28A0092B-C50C-407E-A947-70E740481C1C}">
                <a14:useLocalDpi xmlns:a14="http://schemas.microsoft.com/office/drawing/2010/main" val="0"/>
              </a:ext>
            </a:extLst>
          </a:blip>
          <a:srcRect/>
          <a:stretch>
            <a:fillRect/>
          </a:stretch>
        </p:blipFill>
        <p:spPr bwMode="auto">
          <a:xfrm>
            <a:off x="5415341" y="334983"/>
            <a:ext cx="7066663" cy="56669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6112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E4D87A3-52FF-46EF-895A-CB2DE6B4DFA3}"/>
              </a:ext>
            </a:extLst>
          </p:cNvPr>
          <p:cNvSpPr txBox="1"/>
          <p:nvPr/>
        </p:nvSpPr>
        <p:spPr>
          <a:xfrm>
            <a:off x="383959" y="455382"/>
            <a:ext cx="6094520" cy="1701684"/>
          </a:xfrm>
          <a:prstGeom prst="rect">
            <a:avLst/>
          </a:prstGeom>
          <a:noFill/>
        </p:spPr>
        <p:txBody>
          <a:bodyPr wrap="square">
            <a:spAutoFit/>
          </a:bodyPr>
          <a:lstStyle/>
          <a:p>
            <a:pPr algn="l">
              <a:lnSpc>
                <a:spcPct val="150000"/>
              </a:lnSpc>
            </a:pPr>
            <a:r>
              <a:rPr lang="en-GB" b="0" i="0" dirty="0">
                <a:solidFill>
                  <a:srgbClr val="231F20"/>
                </a:solidFill>
                <a:effectLst/>
                <a:latin typeface="Century Gothic" panose="020B0502020202020204" pitchFamily="34" charset="0"/>
              </a:rPr>
              <a:t>The feeding relationships that exist in an ecosystem can be shown by a food chain. The arrows represent the direction of energy flow and mean 'gets eaten by’.</a:t>
            </a:r>
          </a:p>
        </p:txBody>
      </p:sp>
      <p:pic>
        <p:nvPicPr>
          <p:cNvPr id="7" name="Picture 6">
            <a:extLst>
              <a:ext uri="{FF2B5EF4-FFF2-40B4-BE49-F238E27FC236}">
                <a16:creationId xmlns:a16="http://schemas.microsoft.com/office/drawing/2014/main" id="{3215AAE5-FE53-49DE-B45F-419CB56F51AC}"/>
              </a:ext>
            </a:extLst>
          </p:cNvPr>
          <p:cNvPicPr>
            <a:picLocks noChangeAspect="1"/>
          </p:cNvPicPr>
          <p:nvPr/>
        </p:nvPicPr>
        <p:blipFill rotWithShape="1">
          <a:blip r:embed="rId2">
            <a:extLst>
              <a:ext uri="{BEBA8EAE-BF5A-486C-A8C5-ECC9F3942E4B}">
                <a14:imgProps xmlns:a14="http://schemas.microsoft.com/office/drawing/2010/main">
                  <a14:imgLayer r:embed="rId3">
                    <a14:imgEffect>
                      <a14:sharpenSoften amount="25000"/>
                    </a14:imgEffect>
                  </a14:imgLayer>
                </a14:imgProps>
              </a:ext>
            </a:extLst>
          </a:blip>
          <a:srcRect r="43827"/>
          <a:stretch/>
        </p:blipFill>
        <p:spPr>
          <a:xfrm>
            <a:off x="7075503" y="251196"/>
            <a:ext cx="4909351" cy="6484656"/>
          </a:xfrm>
          <a:prstGeom prst="rect">
            <a:avLst/>
          </a:prstGeom>
        </p:spPr>
      </p:pic>
      <p:pic>
        <p:nvPicPr>
          <p:cNvPr id="9" name="Picture 8">
            <a:extLst>
              <a:ext uri="{FF2B5EF4-FFF2-40B4-BE49-F238E27FC236}">
                <a16:creationId xmlns:a16="http://schemas.microsoft.com/office/drawing/2014/main" id="{1F589744-7B0B-462F-A82D-D342260184E1}"/>
              </a:ext>
            </a:extLst>
          </p:cNvPr>
          <p:cNvPicPr>
            <a:picLocks noChangeAspect="1"/>
          </p:cNvPicPr>
          <p:nvPr/>
        </p:nvPicPr>
        <p:blipFill rotWithShape="1">
          <a:blip r:embed="rId4"/>
          <a:srcRect r="12970"/>
          <a:stretch/>
        </p:blipFill>
        <p:spPr>
          <a:xfrm>
            <a:off x="383959" y="4170285"/>
            <a:ext cx="6300926" cy="2436519"/>
          </a:xfrm>
          <a:prstGeom prst="rect">
            <a:avLst/>
          </a:prstGeom>
        </p:spPr>
      </p:pic>
      <p:sp>
        <p:nvSpPr>
          <p:cNvPr id="11" name="TextBox 10">
            <a:extLst>
              <a:ext uri="{FF2B5EF4-FFF2-40B4-BE49-F238E27FC236}">
                <a16:creationId xmlns:a16="http://schemas.microsoft.com/office/drawing/2014/main" id="{CD089B67-B69F-404B-A7B0-4FA2D4887E23}"/>
              </a:ext>
            </a:extLst>
          </p:cNvPr>
          <p:cNvSpPr txBox="1"/>
          <p:nvPr/>
        </p:nvSpPr>
        <p:spPr>
          <a:xfrm>
            <a:off x="383959" y="2157066"/>
            <a:ext cx="6300926" cy="1701684"/>
          </a:xfrm>
          <a:prstGeom prst="rect">
            <a:avLst/>
          </a:prstGeom>
          <a:noFill/>
        </p:spPr>
        <p:txBody>
          <a:bodyPr wrap="square">
            <a:spAutoFit/>
          </a:bodyPr>
          <a:lstStyle/>
          <a:p>
            <a:pPr>
              <a:lnSpc>
                <a:spcPct val="150000"/>
              </a:lnSpc>
            </a:pPr>
            <a:r>
              <a:rPr lang="en-GB" b="0" i="0" dirty="0">
                <a:solidFill>
                  <a:srgbClr val="231F20"/>
                </a:solidFill>
                <a:effectLst/>
                <a:latin typeface="Century Gothic" panose="020B0502020202020204" pitchFamily="34" charset="0"/>
              </a:rPr>
              <a:t>The energy stored in undigested materials can be transferred to decomposers. Decomposers are organisms such as bacteria and fungi that can obtain energy by breaking down dead organisms.</a:t>
            </a:r>
            <a:endParaRPr lang="en-GB" dirty="0">
              <a:latin typeface="Century Gothic" panose="020B0502020202020204" pitchFamily="34" charset="0"/>
            </a:endParaRPr>
          </a:p>
        </p:txBody>
      </p:sp>
    </p:spTree>
    <p:extLst>
      <p:ext uri="{BB962C8B-B14F-4D97-AF65-F5344CB8AC3E}">
        <p14:creationId xmlns:p14="http://schemas.microsoft.com/office/powerpoint/2010/main" val="1671960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F0639-7557-48DF-8F1E-E6FFC9464A24}"/>
              </a:ext>
            </a:extLst>
          </p:cNvPr>
          <p:cNvSpPr>
            <a:spLocks noGrp="1"/>
          </p:cNvSpPr>
          <p:nvPr>
            <p:ph type="title"/>
          </p:nvPr>
        </p:nvSpPr>
        <p:spPr>
          <a:xfrm>
            <a:off x="133812" y="170936"/>
            <a:ext cx="4515035" cy="806727"/>
          </a:xfrm>
          <a:solidFill>
            <a:schemeClr val="accent5">
              <a:lumMod val="60000"/>
              <a:lumOff val="40000"/>
            </a:schemeClr>
          </a:solidFill>
        </p:spPr>
        <p:txBody>
          <a:bodyPr/>
          <a:lstStyle/>
          <a:p>
            <a:r>
              <a:rPr lang="en-GB" dirty="0">
                <a:solidFill>
                  <a:schemeClr val="bg1"/>
                </a:solidFill>
              </a:rPr>
              <a:t>Pyramids of Energy</a:t>
            </a:r>
          </a:p>
        </p:txBody>
      </p:sp>
      <p:sp>
        <p:nvSpPr>
          <p:cNvPr id="6" name="TextBox 5">
            <a:extLst>
              <a:ext uri="{FF2B5EF4-FFF2-40B4-BE49-F238E27FC236}">
                <a16:creationId xmlns:a16="http://schemas.microsoft.com/office/drawing/2014/main" id="{D153C65E-D9DF-4030-884F-9CB115D83F4F}"/>
              </a:ext>
            </a:extLst>
          </p:cNvPr>
          <p:cNvSpPr txBox="1"/>
          <p:nvPr/>
        </p:nvSpPr>
        <p:spPr>
          <a:xfrm>
            <a:off x="4695825" y="0"/>
            <a:ext cx="7684364" cy="3265446"/>
          </a:xfrm>
          <a:prstGeom prst="rect">
            <a:avLst/>
          </a:prstGeom>
          <a:noFill/>
        </p:spPr>
        <p:txBody>
          <a:bodyPr wrap="square">
            <a:spAutoFit/>
          </a:bodyPr>
          <a:lstStyle/>
          <a:p>
            <a:pPr algn="l">
              <a:lnSpc>
                <a:spcPct val="150000"/>
              </a:lnSpc>
            </a:pPr>
            <a:r>
              <a:rPr lang="en-GB" sz="2000" b="0" i="0" dirty="0">
                <a:solidFill>
                  <a:srgbClr val="231F20"/>
                </a:solidFill>
                <a:effectLst/>
                <a:latin typeface="Century Gothic" panose="020B0502020202020204" pitchFamily="34" charset="0"/>
              </a:rPr>
              <a:t>A </a:t>
            </a:r>
            <a:r>
              <a:rPr lang="en-GB" sz="2000" b="1" i="0" dirty="0">
                <a:solidFill>
                  <a:srgbClr val="231F20"/>
                </a:solidFill>
                <a:effectLst/>
                <a:latin typeface="Century Gothic" panose="020B0502020202020204" pitchFamily="34" charset="0"/>
              </a:rPr>
              <a:t>pyramid of energy</a:t>
            </a:r>
            <a:r>
              <a:rPr lang="en-GB" sz="2000" b="0" i="0" dirty="0">
                <a:solidFill>
                  <a:srgbClr val="231F20"/>
                </a:solidFill>
                <a:effectLst/>
                <a:latin typeface="Century Gothic" panose="020B0502020202020204" pitchFamily="34" charset="0"/>
              </a:rPr>
              <a:t> shows the total quantity of available energy stored in the biomass of organisms at each level in the food chain of an ecosystem per year. This can be estimated by burning samples of organisms and measuring the heat released.</a:t>
            </a:r>
          </a:p>
          <a:p>
            <a:pPr>
              <a:lnSpc>
                <a:spcPct val="150000"/>
              </a:lnSpc>
            </a:pPr>
            <a:br>
              <a:rPr lang="en-GB" sz="2000" dirty="0">
                <a:latin typeface="Century Gothic" panose="020B0502020202020204" pitchFamily="34" charset="0"/>
              </a:rPr>
            </a:br>
            <a:endParaRPr lang="en-GB" sz="2000" dirty="0">
              <a:latin typeface="Century Gothic" panose="020B0502020202020204" pitchFamily="34" charset="0"/>
            </a:endParaRPr>
          </a:p>
        </p:txBody>
      </p:sp>
      <p:sp>
        <p:nvSpPr>
          <p:cNvPr id="8" name="TextBox 7">
            <a:extLst>
              <a:ext uri="{FF2B5EF4-FFF2-40B4-BE49-F238E27FC236}">
                <a16:creationId xmlns:a16="http://schemas.microsoft.com/office/drawing/2014/main" id="{175A3ED7-0EF0-459A-BBEC-41A8558106C1}"/>
              </a:ext>
            </a:extLst>
          </p:cNvPr>
          <p:cNvSpPr txBox="1"/>
          <p:nvPr/>
        </p:nvSpPr>
        <p:spPr>
          <a:xfrm>
            <a:off x="397090" y="3466730"/>
            <a:ext cx="4251757" cy="2803781"/>
          </a:xfrm>
          <a:prstGeom prst="rect">
            <a:avLst/>
          </a:prstGeom>
          <a:noFill/>
        </p:spPr>
        <p:txBody>
          <a:bodyPr wrap="square">
            <a:spAutoFit/>
          </a:bodyPr>
          <a:lstStyle/>
          <a:p>
            <a:pPr>
              <a:lnSpc>
                <a:spcPct val="150000"/>
              </a:lnSpc>
            </a:pPr>
            <a:r>
              <a:rPr lang="en-GB" sz="2000" b="0" i="0" dirty="0">
                <a:solidFill>
                  <a:srgbClr val="231F20"/>
                </a:solidFill>
                <a:effectLst/>
                <a:latin typeface="Century Gothic" panose="020B0502020202020204" pitchFamily="34" charset="0"/>
              </a:rPr>
              <a:t>Pyramids of energy show that the producers store the highest quantity of energy and the energy stored then decreases at each level in the food chain of the ecosystem.</a:t>
            </a:r>
            <a:endParaRPr lang="en-GB" sz="2000" dirty="0">
              <a:latin typeface="Century Gothic" panose="020B0502020202020204" pitchFamily="34" charset="0"/>
            </a:endParaRPr>
          </a:p>
        </p:txBody>
      </p:sp>
      <p:pic>
        <p:nvPicPr>
          <p:cNvPr id="2052" name="Picture 4" descr="Pyramids of Energy | BioNinja">
            <a:extLst>
              <a:ext uri="{FF2B5EF4-FFF2-40B4-BE49-F238E27FC236}">
                <a16:creationId xmlns:a16="http://schemas.microsoft.com/office/drawing/2014/main" id="{99B63E96-BE9E-4C21-8D1B-F649B07BE5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5825" y="2312990"/>
            <a:ext cx="7496175" cy="4410075"/>
          </a:xfrm>
          <a:prstGeom prst="rect">
            <a:avLst/>
          </a:prstGeom>
          <a:noFill/>
          <a:extLst>
            <a:ext uri="{909E8E84-426E-40DD-AFC4-6F175D3DCCD1}">
              <a14:hiddenFill xmlns:a14="http://schemas.microsoft.com/office/drawing/2010/main">
                <a:solidFill>
                  <a:srgbClr val="FFFFFF"/>
                </a:solidFill>
              </a14:hiddenFill>
            </a:ext>
          </a:extLst>
        </p:spPr>
      </p:pic>
      <p:sp>
        <p:nvSpPr>
          <p:cNvPr id="7" name="Isosceles Triangle 6">
            <a:extLst>
              <a:ext uri="{FF2B5EF4-FFF2-40B4-BE49-F238E27FC236}">
                <a16:creationId xmlns:a16="http://schemas.microsoft.com/office/drawing/2014/main" id="{C4B6D3ED-FDD4-4C92-8624-FFCE429E6258}"/>
              </a:ext>
            </a:extLst>
          </p:cNvPr>
          <p:cNvSpPr/>
          <p:nvPr/>
        </p:nvSpPr>
        <p:spPr>
          <a:xfrm>
            <a:off x="1313895" y="1053971"/>
            <a:ext cx="2041864" cy="2066961"/>
          </a:xfrm>
          <a:prstGeom prst="triangle">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400" dirty="0">
                <a:solidFill>
                  <a:srgbClr val="002060"/>
                </a:solidFill>
                <a:latin typeface="Century Gothic" panose="020B0502020202020204" pitchFamily="34" charset="0"/>
              </a:rPr>
              <a:t>Always a triangle shape as energy is lost.</a:t>
            </a:r>
          </a:p>
        </p:txBody>
      </p:sp>
    </p:spTree>
    <p:extLst>
      <p:ext uri="{BB962C8B-B14F-4D97-AF65-F5344CB8AC3E}">
        <p14:creationId xmlns:p14="http://schemas.microsoft.com/office/powerpoint/2010/main" val="370951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40ED5DD-84B6-4A7C-BB5A-1B382690EC3C}"/>
              </a:ext>
            </a:extLst>
          </p:cNvPr>
          <p:cNvPicPr>
            <a:picLocks noChangeAspect="1"/>
          </p:cNvPicPr>
          <p:nvPr/>
        </p:nvPicPr>
        <p:blipFill>
          <a:blip r:embed="rId2"/>
          <a:stretch>
            <a:fillRect/>
          </a:stretch>
        </p:blipFill>
        <p:spPr>
          <a:xfrm>
            <a:off x="1509205" y="2614485"/>
            <a:ext cx="5465138" cy="4072579"/>
          </a:xfrm>
          <a:prstGeom prst="rect">
            <a:avLst/>
          </a:prstGeom>
        </p:spPr>
      </p:pic>
      <p:sp>
        <p:nvSpPr>
          <p:cNvPr id="4" name="Title 1">
            <a:extLst>
              <a:ext uri="{FF2B5EF4-FFF2-40B4-BE49-F238E27FC236}">
                <a16:creationId xmlns:a16="http://schemas.microsoft.com/office/drawing/2014/main" id="{B034225E-491C-42FB-B5E3-EA49A4185A5B}"/>
              </a:ext>
            </a:extLst>
          </p:cNvPr>
          <p:cNvSpPr>
            <a:spLocks noGrp="1"/>
          </p:cNvSpPr>
          <p:nvPr>
            <p:ph type="title"/>
          </p:nvPr>
        </p:nvSpPr>
        <p:spPr>
          <a:xfrm>
            <a:off x="133812" y="170936"/>
            <a:ext cx="5015237" cy="806727"/>
          </a:xfrm>
          <a:solidFill>
            <a:schemeClr val="accent5">
              <a:lumMod val="60000"/>
              <a:lumOff val="40000"/>
            </a:schemeClr>
          </a:solidFill>
        </p:spPr>
        <p:txBody>
          <a:bodyPr>
            <a:normAutofit/>
          </a:bodyPr>
          <a:lstStyle/>
          <a:p>
            <a:r>
              <a:rPr lang="en-GB" dirty="0">
                <a:solidFill>
                  <a:schemeClr val="bg1"/>
                </a:solidFill>
              </a:rPr>
              <a:t>Pyramids of Numbers</a:t>
            </a:r>
          </a:p>
        </p:txBody>
      </p:sp>
      <p:sp>
        <p:nvSpPr>
          <p:cNvPr id="6" name="TextBox 5">
            <a:extLst>
              <a:ext uri="{FF2B5EF4-FFF2-40B4-BE49-F238E27FC236}">
                <a16:creationId xmlns:a16="http://schemas.microsoft.com/office/drawing/2014/main" id="{DE535702-1A09-40A6-8CED-84E7B2555A41}"/>
              </a:ext>
            </a:extLst>
          </p:cNvPr>
          <p:cNvSpPr txBox="1"/>
          <p:nvPr/>
        </p:nvSpPr>
        <p:spPr>
          <a:xfrm>
            <a:off x="5255580" y="57537"/>
            <a:ext cx="7042951" cy="870688"/>
          </a:xfrm>
          <a:prstGeom prst="rect">
            <a:avLst/>
          </a:prstGeom>
          <a:noFill/>
        </p:spPr>
        <p:txBody>
          <a:bodyPr wrap="square">
            <a:spAutoFit/>
          </a:bodyPr>
          <a:lstStyle/>
          <a:p>
            <a:pPr>
              <a:lnSpc>
                <a:spcPct val="150000"/>
              </a:lnSpc>
            </a:pPr>
            <a:r>
              <a:rPr lang="en-GB" b="0" i="0" dirty="0">
                <a:solidFill>
                  <a:srgbClr val="231F20"/>
                </a:solidFill>
                <a:effectLst/>
                <a:latin typeface="Century Gothic" panose="020B0502020202020204" pitchFamily="34" charset="0"/>
              </a:rPr>
              <a:t>A </a:t>
            </a:r>
            <a:r>
              <a:rPr lang="en-GB" b="1" i="0" dirty="0">
                <a:solidFill>
                  <a:srgbClr val="231F20"/>
                </a:solidFill>
                <a:effectLst/>
                <a:latin typeface="Century Gothic" panose="020B0502020202020204" pitchFamily="34" charset="0"/>
              </a:rPr>
              <a:t>pyramid of numbers</a:t>
            </a:r>
            <a:r>
              <a:rPr lang="en-GB" b="0" i="0" dirty="0">
                <a:solidFill>
                  <a:srgbClr val="231F20"/>
                </a:solidFill>
                <a:effectLst/>
                <a:latin typeface="Century Gothic" panose="020B0502020202020204" pitchFamily="34" charset="0"/>
              </a:rPr>
              <a:t> shows the total number of individual organisms at each level in the food chain of an ecosystem.</a:t>
            </a:r>
            <a:endParaRPr lang="en-GB" dirty="0">
              <a:latin typeface="Century Gothic" panose="020B0502020202020204" pitchFamily="34" charset="0"/>
            </a:endParaRPr>
          </a:p>
        </p:txBody>
      </p:sp>
      <p:sp>
        <p:nvSpPr>
          <p:cNvPr id="8" name="TextBox 7">
            <a:extLst>
              <a:ext uri="{FF2B5EF4-FFF2-40B4-BE49-F238E27FC236}">
                <a16:creationId xmlns:a16="http://schemas.microsoft.com/office/drawing/2014/main" id="{4CB153D3-D44A-4CEA-BE26-9015A9DE5F7F}"/>
              </a:ext>
            </a:extLst>
          </p:cNvPr>
          <p:cNvSpPr txBox="1"/>
          <p:nvPr/>
        </p:nvSpPr>
        <p:spPr>
          <a:xfrm>
            <a:off x="133812" y="1089240"/>
            <a:ext cx="12058188" cy="1701684"/>
          </a:xfrm>
          <a:prstGeom prst="rect">
            <a:avLst/>
          </a:prstGeom>
          <a:noFill/>
        </p:spPr>
        <p:txBody>
          <a:bodyPr wrap="square">
            <a:spAutoFit/>
          </a:bodyPr>
          <a:lstStyle/>
          <a:p>
            <a:pPr>
              <a:lnSpc>
                <a:spcPct val="150000"/>
              </a:lnSpc>
            </a:pPr>
            <a:r>
              <a:rPr lang="en-GB" b="0" i="0" dirty="0">
                <a:solidFill>
                  <a:srgbClr val="231F20"/>
                </a:solidFill>
                <a:effectLst/>
                <a:latin typeface="Century Gothic" panose="020B0502020202020204" pitchFamily="34" charset="0"/>
              </a:rPr>
              <a:t>A pyramid of numbers does not always have a regular pyramid shape because it does not take into account the biomass of the organisms. An inverted pyramid of numbers can be found in an ecosystem where the community contains a few producers with a very large biomass that support a larger number of smaller consumers.</a:t>
            </a:r>
            <a:endParaRPr lang="en-GB" dirty="0">
              <a:latin typeface="Century Gothic" panose="020B0502020202020204" pitchFamily="34" charset="0"/>
            </a:endParaRPr>
          </a:p>
        </p:txBody>
      </p:sp>
      <p:pic>
        <p:nvPicPr>
          <p:cNvPr id="3" name="Picture 2">
            <a:extLst>
              <a:ext uri="{FF2B5EF4-FFF2-40B4-BE49-F238E27FC236}">
                <a16:creationId xmlns:a16="http://schemas.microsoft.com/office/drawing/2014/main" id="{31AA2C10-5937-4177-B748-F0B067A52062}"/>
              </a:ext>
            </a:extLst>
          </p:cNvPr>
          <p:cNvPicPr>
            <a:picLocks noChangeAspect="1"/>
          </p:cNvPicPr>
          <p:nvPr/>
        </p:nvPicPr>
        <p:blipFill>
          <a:blip r:embed="rId3"/>
          <a:stretch>
            <a:fillRect/>
          </a:stretch>
        </p:blipFill>
        <p:spPr>
          <a:xfrm>
            <a:off x="6640497" y="2507010"/>
            <a:ext cx="5658034" cy="4180054"/>
          </a:xfrm>
          <a:prstGeom prst="rect">
            <a:avLst/>
          </a:prstGeom>
        </p:spPr>
      </p:pic>
    </p:spTree>
    <p:extLst>
      <p:ext uri="{BB962C8B-B14F-4D97-AF65-F5344CB8AC3E}">
        <p14:creationId xmlns:p14="http://schemas.microsoft.com/office/powerpoint/2010/main" val="1214082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Ecological Pyramids | BioNinja">
            <a:extLst>
              <a:ext uri="{FF2B5EF4-FFF2-40B4-BE49-F238E27FC236}">
                <a16:creationId xmlns:a16="http://schemas.microsoft.com/office/drawing/2014/main" id="{DA9633DC-6642-42AE-97C5-D6841A269833}"/>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1091954" y="548175"/>
            <a:ext cx="10164931" cy="5682756"/>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97640CCD-8DC2-4538-A5E4-EF2CC5DD72C3}"/>
              </a:ext>
            </a:extLst>
          </p:cNvPr>
          <p:cNvSpPr/>
          <p:nvPr/>
        </p:nvSpPr>
        <p:spPr>
          <a:xfrm>
            <a:off x="4435874" y="3959440"/>
            <a:ext cx="2870448" cy="24545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80144716"/>
      </p:ext>
    </p:extLst>
  </p:cSld>
  <p:clrMapOvr>
    <a:masterClrMapping/>
  </p:clrMapOvr>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44546A"/>
      </a:dk2>
      <a:lt2>
        <a:srgbClr val="E7E6E6"/>
      </a:lt2>
      <a:accent1>
        <a:srgbClr val="ED771F"/>
      </a:accent1>
      <a:accent2>
        <a:srgbClr val="FBB323"/>
      </a:accent2>
      <a:accent3>
        <a:srgbClr val="61C9E9"/>
      </a:accent3>
      <a:accent4>
        <a:srgbClr val="11EFAA"/>
      </a:accent4>
      <a:accent5>
        <a:srgbClr val="983AF6"/>
      </a:accent5>
      <a:accent6>
        <a:srgbClr val="EEE306"/>
      </a:accent6>
      <a:hlink>
        <a:srgbClr val="E84074"/>
      </a:hlink>
      <a:folHlink>
        <a:srgbClr val="61C91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234</Words>
  <Application>Microsoft Office PowerPoint</Application>
  <PresentationFormat>Widescreen</PresentationFormat>
  <Paragraphs>11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Office Theme</vt:lpstr>
      <vt:lpstr>PowerPoint Presentation</vt:lpstr>
      <vt:lpstr>PowerPoint Presentation</vt:lpstr>
      <vt:lpstr>Pyramids of Energy</vt:lpstr>
      <vt:lpstr>Pyramids of Numbers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Kirsty McBride</dc:creator>
  <cp:lastModifiedBy>Kirsty McBride</cp:lastModifiedBy>
  <cp:revision>1</cp:revision>
  <dcterms:created xsi:type="dcterms:W3CDTF">2021-10-06T13:42:48Z</dcterms:created>
  <dcterms:modified xsi:type="dcterms:W3CDTF">2021-10-06T14:18:03Z</dcterms:modified>
</cp:coreProperties>
</file>