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476" r:id="rId5"/>
    <p:sldId id="257" r:id="rId6"/>
    <p:sldId id="477" r:id="rId7"/>
    <p:sldId id="380" r:id="rId8"/>
    <p:sldId id="478" r:id="rId9"/>
    <p:sldId id="479" r:id="rId10"/>
    <p:sldId id="391" r:id="rId11"/>
    <p:sldId id="480" r:id="rId12"/>
    <p:sldId id="542" r:id="rId13"/>
    <p:sldId id="543" r:id="rId14"/>
    <p:sldId id="546" r:id="rId15"/>
    <p:sldId id="548" r:id="rId16"/>
    <p:sldId id="551" r:id="rId17"/>
    <p:sldId id="552" r:id="rId18"/>
    <p:sldId id="686" r:id="rId19"/>
    <p:sldId id="654" r:id="rId20"/>
    <p:sldId id="6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9F304-D1A2-4DA5-B15C-766E050B7392}" type="datetimeFigureOut">
              <a:rPr lang="en-GB" smtClean="0"/>
              <a:t>06/10/2021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11CE3-9936-4B73-9FE7-B3A0615F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8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1C703949-B533-4C51-A0BA-87D7C98FD9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59EC83F6-44E9-4C60-8A66-64B0B8AF8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F02EE3AE-6255-4D06-875C-9279BD8D9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C3A256-5E3D-4CE6-A8B0-2CA9EC4B7100}" type="slidenum">
              <a:rPr lang="en-GB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BEC1608D-3AE5-4D7E-8B43-91BF35C70B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1D2BCF0A-F802-426D-9868-BD1A86758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/>
              <a:t>SG Biol.Gen 2004Q2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0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10EE7-D0EA-469D-8362-CBEA4C4EF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28549-67C9-43AA-A7DF-68C83A4E8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67350-60F0-4875-BEAD-B47BA322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11984-AB7D-46F0-B556-DBC83C13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20A4-5D6C-42CC-9FBA-F1B6054C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46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9309-C9B2-4A7A-BDC2-DDABA9DD2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30673-F4FF-4878-A600-43F7376D6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6E546-B3C6-4F1C-9913-81EBDC3B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67E41-2B13-44DC-B9B2-08836CD66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37AF-DF25-4B63-9889-498F6CFF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70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B43E2C-F811-4629-8AA0-7C205C8BC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8FAF7-0B49-40EA-9DE3-24A118ECE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28854-F545-4938-BE3A-ABBFA8C1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8FA8C-180D-4D26-9E6A-1CE0EC13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F6225-0CA4-4132-BB53-45B19CBD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64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C513-BB82-4649-AB05-1DD44A9D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89BE-D68B-4356-82C1-7F9FFD2E2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6D1BF-484C-4AEB-A4D7-42DDB869C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9AEAA-5226-48DB-9629-2A5D467E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8CCF3-ABFC-441D-8DA8-A1A12F73B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17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F48B0-14CD-44C2-BD06-EA9B0D4DA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8B501-4338-4A77-88D8-E39EAA731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327EE-BF4A-47CA-BE6D-520ABCA5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2DC5B-E77B-45AD-979F-8598B1B1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3AE3A-A60C-4A88-8D02-02289B4B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3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FFA64-5DF6-481B-A50D-712F9A29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CE34E-0AE2-4736-B018-ECB29D51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DE4E5-7F6C-4BFC-B3D8-A50083463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20F53-3488-4EA8-9023-AB036B26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F0F60-4DE7-4C38-B978-82875F4F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A3521-80AA-48D7-81E3-AE62891B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1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1CF2F-0C19-4696-913A-4EFD78E2E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B98E9-7E76-451E-B95D-5EBF1601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2EE2B7-6582-4D78-9C5E-66D517BE4A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0CDDC-87BF-460D-BA40-B50510711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43128-A4FF-4FAA-89DE-5340595361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CFA00-767E-493A-BA59-3047D8850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AD6DDD-0572-457E-BF7A-659F8621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68669-8A53-4508-ACBE-100F0CE9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7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48F94-0E0E-4872-83AE-0CE70DAF8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E4747-E15F-4797-A150-BDA74322D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5CAF7-30DB-4FA0-B5E3-440F3F24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D212B8-2D56-4A9B-852C-61C76B27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6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BC275-8D6F-4043-B1FF-DDA14C58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A2D8B-B9E0-46E9-8C2E-27272C05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27C7A-169F-42CF-A0AC-029BC5DA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325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CFA9-4110-4D64-8395-939592A5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29E60-0D9F-4688-8759-59A2CB3B2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CC765-6A98-4CDD-8D00-6D7CA7B81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8E693-51B6-49A8-BDE4-81FD3B0B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B7290-DF8C-4C47-837A-641FF5CA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69B69-94C2-4FDD-8A2C-3B16162C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8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74926-764B-418E-9664-BBCF2050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20D33-E4A7-4F4D-9288-36FA7C04C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BCE57-1352-4FE5-AE18-DF3D515EA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6A4E0-9D41-42BE-A772-D40C1D38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23486-550D-4841-8DE2-7B2DBA316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06EEA-F0B2-47B6-8B9F-DA53870B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25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E6456-AE9B-4ED2-B699-2F30E40A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4ECCD-D4FF-44B3-A622-67DAA6F9B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2459C-B7AB-47FD-8D68-D3107E33B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58291-9427-4D35-AFC3-B1EFDC902750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5E8D3-319B-4A5D-8D06-807397A9BF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F9A2B-D787-4EA9-973B-DC7C581A4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1CA9C-474D-48AD-8FD1-ADB795C0BD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1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10" Type="http://schemas.openxmlformats.org/officeDocument/2006/relationships/image" Target="../media/image41.png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11" Type="http://schemas.openxmlformats.org/officeDocument/2006/relationships/image" Target="../media/image12.gif"/><Relationship Id="rId5" Type="http://schemas.openxmlformats.org/officeDocument/2006/relationships/image" Target="../media/image7.gif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gif"/><Relationship Id="rId7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imgres?imgurl=https%3A%2F%2Fmedia.sciencephoto.com%2Fimage%2Fc0243456%2F800wm&amp;imgrefurl=https%3A%2F%2Fwww.sciencephoto.com%2Fmedia%2F654873%2Fview%2Fquadrat-on-a-lawn-with-weeds&amp;docid=r-HlGpDmwOMb_M&amp;tbnid=26943UgGzuEklM%3A&amp;vet=10ahUKEwjK-Lmp7LHiAhUGNhoKHWVLDOEQMwhYKAYwBg..i&amp;w=800&amp;h=800&amp;hl=en&amp;safe=strict&amp;bih=963&amp;biw=1920&amp;q=quadrat&amp;ved=0ahUKEwjK-Lmp7LHiAhUGNhoKHWVLDOEQMwhYKAYwBg&amp;iact=mrc&amp;uact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D16-5C55-4604-BEB1-9F06157C1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309" y="163576"/>
            <a:ext cx="11789545" cy="84848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3.2 Distribution of organisms</a:t>
            </a:r>
          </a:p>
        </p:txBody>
      </p:sp>
      <p:pic>
        <p:nvPicPr>
          <p:cNvPr id="1040" name="Picture 16" descr="The Unkown Runner - Georgina Vieane">
            <a:extLst>
              <a:ext uri="{FF2B5EF4-FFF2-40B4-BE49-F238E27FC236}">
                <a16:creationId xmlns:a16="http://schemas.microsoft.com/office/drawing/2014/main" id="{90E2B29A-3638-4205-B43F-E39057357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558" y="758302"/>
            <a:ext cx="5634315" cy="563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70CC8-C320-433F-8011-040677A2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9" y="1327224"/>
            <a:ext cx="4115374" cy="2400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47538B-D259-40BE-A392-5E80B147A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49"/>
          <a:stretch/>
        </p:blipFill>
        <p:spPr>
          <a:xfrm>
            <a:off x="204834" y="3718334"/>
            <a:ext cx="7335274" cy="2200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428C77-6A22-4644-8468-1078311E6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84" y="5871163"/>
            <a:ext cx="4182059" cy="75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29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01869490-1C4A-4F06-8CE9-87DA7B47D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"/>
          <a:stretch/>
        </p:blipFill>
        <p:spPr bwMode="auto">
          <a:xfrm>
            <a:off x="1745673" y="350411"/>
            <a:ext cx="10097970" cy="588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6" name="Content Placeholder 2">
            <a:extLst>
              <a:ext uri="{FF2B5EF4-FFF2-40B4-BE49-F238E27FC236}">
                <a16:creationId xmlns:a16="http://schemas.microsoft.com/office/drawing/2014/main" id="{E8E3BA9D-16AC-41B9-A93A-70CD07149D9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15177" y="74543"/>
            <a:ext cx="8712812" cy="97155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dirty="0">
                <a:latin typeface="Century Gothic" panose="020B0502020202020204" pitchFamily="34" charset="0"/>
              </a:rPr>
              <a:t>Transects are used to show how the </a:t>
            </a:r>
            <a:r>
              <a:rPr lang="en-GB" altLang="en-US" sz="2000" b="1" dirty="0">
                <a:latin typeface="Century Gothic" panose="020B0502020202020204" pitchFamily="34" charset="0"/>
              </a:rPr>
              <a:t>distribution</a:t>
            </a:r>
            <a:r>
              <a:rPr lang="en-GB" altLang="en-US" sz="2000" dirty="0">
                <a:latin typeface="Century Gothic" panose="020B0502020202020204" pitchFamily="34" charset="0"/>
              </a:rPr>
              <a:t> of species </a:t>
            </a:r>
            <a:r>
              <a:rPr lang="en-GB" altLang="en-US" sz="2000" b="1" dirty="0">
                <a:latin typeface="Century Gothic" panose="020B0502020202020204" pitchFamily="34" charset="0"/>
              </a:rPr>
              <a:t>varies</a:t>
            </a:r>
            <a:r>
              <a:rPr lang="en-GB" altLang="en-US" sz="2000" dirty="0">
                <a:latin typeface="Century Gothic" panose="020B0502020202020204" pitchFamily="34" charset="0"/>
              </a:rPr>
              <a:t> across an ecosystem. To set up a transect, lay out a long tape measure.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B581F4-6DCE-4BF3-BC60-1DBCE139185C}"/>
              </a:ext>
            </a:extLst>
          </p:cNvPr>
          <p:cNvSpPr/>
          <p:nvPr/>
        </p:nvSpPr>
        <p:spPr>
          <a:xfrm>
            <a:off x="2368660" y="6276756"/>
            <a:ext cx="7876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latin typeface="Century Gothic" panose="020B0502020202020204" pitchFamily="34" charset="0"/>
              </a:rPr>
              <a:t>Samples are taken at intervals along a straight line.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7C868-2209-4E4A-9C32-D4907BCCA0C7}"/>
              </a:ext>
            </a:extLst>
          </p:cNvPr>
          <p:cNvSpPr/>
          <p:nvPr/>
        </p:nvSpPr>
        <p:spPr>
          <a:xfrm>
            <a:off x="348357" y="1172510"/>
            <a:ext cx="2813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At each interval </a:t>
            </a:r>
            <a:r>
              <a:rPr lang="en-GB" sz="2400" dirty="0"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115DE0-4C1E-444B-9907-2ABC4E60732B}"/>
              </a:ext>
            </a:extLst>
          </p:cNvPr>
          <p:cNvSpPr/>
          <p:nvPr/>
        </p:nvSpPr>
        <p:spPr>
          <a:xfrm>
            <a:off x="113948" y="1668775"/>
            <a:ext cx="6096000" cy="16773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entury Gothic" panose="020B0502020202020204" pitchFamily="34" charset="0"/>
              </a:rPr>
              <a:t>Take readings of </a:t>
            </a:r>
            <a:r>
              <a:rPr lang="en-GB" sz="2400" b="1" dirty="0">
                <a:latin typeface="Century Gothic" panose="020B0502020202020204" pitchFamily="34" charset="0"/>
              </a:rPr>
              <a:t>abiotic factors </a:t>
            </a:r>
            <a:r>
              <a:rPr lang="en-GB" sz="2400" dirty="0">
                <a:latin typeface="Century Gothic" panose="020B0502020202020204" pitchFamily="34" charset="0"/>
              </a:rPr>
              <a:t>(light, moisture, pH) </a:t>
            </a:r>
          </a:p>
          <a:p>
            <a:pPr>
              <a:defRPr/>
            </a:pPr>
            <a:endParaRPr lang="en-GB" sz="7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Century Gothic" panose="020B0502020202020204" pitchFamily="34" charset="0"/>
              </a:rPr>
              <a:t>Record plant and animal </a:t>
            </a:r>
            <a:r>
              <a:rPr lang="en-GB" sz="2400" b="1" dirty="0">
                <a:latin typeface="Century Gothic" panose="020B0502020202020204" pitchFamily="34" charset="0"/>
              </a:rPr>
              <a:t>abundance</a:t>
            </a:r>
            <a:r>
              <a:rPr lang="en-GB" sz="2400" dirty="0">
                <a:latin typeface="Century Gothic" panose="020B0502020202020204" pitchFamily="34" charset="0"/>
              </a:rPr>
              <a:t> using quadrats and pitfall traps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87F2B-78C0-4CEA-A81C-C2BBC6711E7C}"/>
              </a:ext>
            </a:extLst>
          </p:cNvPr>
          <p:cNvSpPr/>
          <p:nvPr/>
        </p:nvSpPr>
        <p:spPr>
          <a:xfrm>
            <a:off x="150920" y="164032"/>
            <a:ext cx="3064257" cy="74814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Century Gothic" panose="020B0502020202020204" pitchFamily="34" charset="0"/>
              </a:rPr>
              <a:t>Transects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7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4F1980-8E8D-4F63-BAA1-82870AA32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5" t="2273" r="2018" b="4291"/>
          <a:stretch/>
        </p:blipFill>
        <p:spPr>
          <a:xfrm>
            <a:off x="6349620" y="1287263"/>
            <a:ext cx="5706352" cy="33414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FB5709-36E2-47F7-ADFE-4FDECC4B2D89}"/>
              </a:ext>
            </a:extLst>
          </p:cNvPr>
          <p:cNvSpPr/>
          <p:nvPr/>
        </p:nvSpPr>
        <p:spPr>
          <a:xfrm>
            <a:off x="150920" y="164033"/>
            <a:ext cx="6791418" cy="70598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Century Gothic" panose="020B0502020202020204" pitchFamily="34" charset="0"/>
              </a:rPr>
              <a:t>Paired Statement Key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ED192-2E7C-4236-AE40-66676C4C2F30}"/>
              </a:ext>
            </a:extLst>
          </p:cNvPr>
          <p:cNvSpPr txBox="1"/>
          <p:nvPr/>
        </p:nvSpPr>
        <p:spPr>
          <a:xfrm>
            <a:off x="7048871" y="142874"/>
            <a:ext cx="52496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>
                <a:latin typeface="Century Gothic" panose="020B0502020202020204" pitchFamily="34" charset="0"/>
              </a:rPr>
              <a:t>The organisms that are collected or sampled, need to be identified using a </a:t>
            </a:r>
            <a:r>
              <a:rPr lang="en-GB" sz="2000" b="1" dirty="0">
                <a:latin typeface="Century Gothic" panose="020B0502020202020204" pitchFamily="34" charset="0"/>
              </a:rPr>
              <a:t>branched</a:t>
            </a:r>
            <a:r>
              <a:rPr lang="en-GB" sz="2000" dirty="0">
                <a:latin typeface="Century Gothic" panose="020B0502020202020204" pitchFamily="34" charset="0"/>
              </a:rPr>
              <a:t> or a </a:t>
            </a:r>
            <a:r>
              <a:rPr lang="en-GB" sz="2000" b="1" dirty="0">
                <a:latin typeface="Century Gothic" panose="020B0502020202020204" pitchFamily="34" charset="0"/>
              </a:rPr>
              <a:t>paired statement </a:t>
            </a:r>
            <a:r>
              <a:rPr lang="en-GB" sz="2000" dirty="0">
                <a:latin typeface="Century Gothic" panose="020B0502020202020204" pitchFamily="34" charset="0"/>
              </a:rPr>
              <a:t>key.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2F539-17E3-4D6C-8C79-E25718259A44}"/>
              </a:ext>
            </a:extLst>
          </p:cNvPr>
          <p:cNvSpPr txBox="1"/>
          <p:nvPr/>
        </p:nvSpPr>
        <p:spPr>
          <a:xfrm>
            <a:off x="7315201" y="4855228"/>
            <a:ext cx="4509856" cy="156966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Branched keys </a:t>
            </a:r>
            <a:r>
              <a:rPr lang="en-GB" sz="2400" dirty="0">
                <a:latin typeface="Century Gothic" panose="020B0502020202020204" pitchFamily="34" charset="0"/>
              </a:rPr>
              <a:t>ask a series of questions with </a:t>
            </a:r>
            <a:r>
              <a:rPr lang="en-GB" sz="2400" b="1" dirty="0">
                <a:latin typeface="Century Gothic" panose="020B0502020202020204" pitchFamily="34" charset="0"/>
              </a:rPr>
              <a:t>yes/no </a:t>
            </a:r>
            <a:r>
              <a:rPr lang="en-GB" sz="2400" dirty="0">
                <a:latin typeface="Century Gothic" panose="020B0502020202020204" pitchFamily="34" charset="0"/>
              </a:rPr>
              <a:t>answers which lead you to the identity of the organism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DA3E46-05C0-4334-BAD8-9D994588C1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5651" r="1966" b="7295"/>
          <a:stretch/>
        </p:blipFill>
        <p:spPr>
          <a:xfrm>
            <a:off x="345761" y="1409652"/>
            <a:ext cx="5884603" cy="3219031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37CDB3-D6ED-4D12-AD93-63FB0FB4C1CA}"/>
              </a:ext>
            </a:extLst>
          </p:cNvPr>
          <p:cNvSpPr txBox="1"/>
          <p:nvPr/>
        </p:nvSpPr>
        <p:spPr>
          <a:xfrm>
            <a:off x="681356" y="4812573"/>
            <a:ext cx="5213415" cy="193899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Paired statement keys </a:t>
            </a:r>
            <a:r>
              <a:rPr lang="en-GB" sz="2400" dirty="0">
                <a:latin typeface="Century Gothic" panose="020B0502020202020204" pitchFamily="34" charset="0"/>
              </a:rPr>
              <a:t>ask a question with </a:t>
            </a:r>
            <a:r>
              <a:rPr lang="en-GB" sz="2400" b="1" dirty="0">
                <a:latin typeface="Century Gothic" panose="020B0502020202020204" pitchFamily="34" charset="0"/>
              </a:rPr>
              <a:t>2 possible answers</a:t>
            </a:r>
            <a:r>
              <a:rPr lang="en-GB" sz="2400" dirty="0">
                <a:latin typeface="Century Gothic" panose="020B0502020202020204" pitchFamily="34" charset="0"/>
              </a:rPr>
              <a:t>, then direct you to more questions until you reach the identity of the organism </a:t>
            </a:r>
          </a:p>
        </p:txBody>
      </p:sp>
    </p:spTree>
    <p:extLst>
      <p:ext uri="{BB962C8B-B14F-4D97-AF65-F5344CB8AC3E}">
        <p14:creationId xmlns:p14="http://schemas.microsoft.com/office/powerpoint/2010/main" val="116472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8076" y="1"/>
            <a:ext cx="70199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20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606676"/>
            <a:ext cx="60198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19" name="Text Box 6"/>
          <p:cNvSpPr txBox="1">
            <a:spLocks noChangeArrowheads="1"/>
          </p:cNvSpPr>
          <p:nvPr/>
        </p:nvSpPr>
        <p:spPr bwMode="auto">
          <a:xfrm>
            <a:off x="1905000" y="381000"/>
            <a:ext cx="5715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latin typeface="Trebuchet MS" pitchFamily="34" charset="0"/>
              </a:rPr>
              <a:t>1.</a:t>
            </a:r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267200" y="54102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  <a:latin typeface="Trebuchet MS" pitchFamily="34" charset="0"/>
              </a:rPr>
              <a:t>Paired bladders</a:t>
            </a:r>
            <a:endParaRPr lang="en-US" sz="1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638800" y="55626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  <a:latin typeface="Trebuchet MS" pitchFamily="34" charset="0"/>
              </a:rPr>
              <a:t>Smooth fronds</a:t>
            </a:r>
            <a:endParaRPr lang="en-US" sz="1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2971800" y="6324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  <a:latin typeface="Trebuchet MS" pitchFamily="34" charset="0"/>
              </a:rPr>
              <a:t>Egg wrack</a:t>
            </a:r>
            <a:endParaRPr lang="en-US" sz="1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7086600" y="6172200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  <a:latin typeface="Trebuchet MS" pitchFamily="34" charset="0"/>
              </a:rPr>
              <a:t>Toothed wrack</a:t>
            </a:r>
            <a:endParaRPr lang="en-US" sz="1400">
              <a:solidFill>
                <a:srgbClr val="FF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7" grpId="0"/>
      <p:bldP spid="40968" grpId="0"/>
      <p:bldP spid="40969" grpId="0"/>
      <p:bldP spid="409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609600"/>
            <a:ext cx="5181600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124201"/>
            <a:ext cx="44958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685800"/>
            <a:ext cx="3582988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1" y="914401"/>
            <a:ext cx="234632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5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3048000"/>
            <a:ext cx="39687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6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1" y="3352800"/>
            <a:ext cx="4238625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7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3657601"/>
            <a:ext cx="130333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8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2401" y="3657601"/>
            <a:ext cx="14192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9" name="Text Box 17"/>
          <p:cNvSpPr txBox="1">
            <a:spLocks noChangeArrowheads="1"/>
          </p:cNvSpPr>
          <p:nvPr/>
        </p:nvSpPr>
        <p:spPr bwMode="auto">
          <a:xfrm>
            <a:off x="1981200" y="152400"/>
            <a:ext cx="5715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>
                <a:latin typeface="Trebuchet MS" pitchFamily="34" charset="0"/>
              </a:rPr>
              <a:t>2.</a:t>
            </a:r>
            <a:endParaRPr lang="en-US"/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4419600" y="43434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0000"/>
                </a:solidFill>
                <a:latin typeface="Trebuchet MS" pitchFamily="34" charset="0"/>
              </a:rPr>
              <a:t>Leaves toothed</a:t>
            </a:r>
            <a:endParaRPr lang="en-US" sz="1400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3200400" y="48006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  <a:latin typeface="Trebuchet MS" pitchFamily="34" charset="0"/>
              </a:rPr>
              <a:t>Stem hairless</a:t>
            </a:r>
            <a:endParaRPr lang="en-US" sz="1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1905000" y="6248400"/>
            <a:ext cx="1295400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  <a:latin typeface="Trebuchet MS" pitchFamily="34" charset="0"/>
              </a:rPr>
              <a:t>Creeping buttercup</a:t>
            </a:r>
            <a:endParaRPr lang="en-US" sz="140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>
            <a:off x="3276600" y="6248400"/>
            <a:ext cx="1295400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FF0000"/>
                </a:solidFill>
                <a:latin typeface="Trebuchet MS" pitchFamily="34" charset="0"/>
              </a:rPr>
              <a:t>Meadow buttercup</a:t>
            </a:r>
            <a:endParaRPr lang="en-US" sz="1400">
              <a:solidFill>
                <a:srgbClr val="FF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6" grpId="0"/>
      <p:bldP spid="37907" grpId="0"/>
      <p:bldP spid="37908" grpId="0" animBg="1"/>
      <p:bldP spid="379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03512" y="0"/>
            <a:ext cx="8458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The following table gives information on different types of bacteria.   SGC2013 Qu6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404664"/>
            <a:ext cx="516742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1"/>
          <p:cNvPicPr>
            <a:picLocks noChangeAspect="1" noChangeArrowheads="1"/>
          </p:cNvPicPr>
          <p:nvPr/>
        </p:nvPicPr>
        <p:blipFill>
          <a:blip r:embed="rId3" cstate="print"/>
          <a:srcRect t="7799" b="44415"/>
          <a:stretch>
            <a:fillRect/>
          </a:stretch>
        </p:blipFill>
        <p:spPr bwMode="auto">
          <a:xfrm>
            <a:off x="1847529" y="3140968"/>
            <a:ext cx="7517059" cy="28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Picture 1"/>
          <p:cNvPicPr>
            <a:picLocks noChangeAspect="1" noChangeArrowheads="1"/>
          </p:cNvPicPr>
          <p:nvPr/>
        </p:nvPicPr>
        <p:blipFill>
          <a:blip r:embed="rId3" cstate="print"/>
          <a:srcRect t="56685" r="36073"/>
          <a:stretch>
            <a:fillRect/>
          </a:stretch>
        </p:blipFill>
        <p:spPr bwMode="auto">
          <a:xfrm>
            <a:off x="6744072" y="1052736"/>
            <a:ext cx="366395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8040216" y="1340768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Staphylococcus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8040216" y="1772816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Clostridium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2225" y="2132856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Escherichia</a:t>
            </a:r>
          </a:p>
        </p:txBody>
      </p:sp>
      <p:sp>
        <p:nvSpPr>
          <p:cNvPr id="9" name="Rectangle 8"/>
          <p:cNvSpPr/>
          <p:nvPr/>
        </p:nvSpPr>
        <p:spPr>
          <a:xfrm>
            <a:off x="8112224" y="2564904"/>
            <a:ext cx="1355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Micrococcus</a:t>
            </a:r>
          </a:p>
        </p:txBody>
      </p:sp>
    </p:spTree>
    <p:extLst>
      <p:ext uri="{BB962C8B-B14F-4D97-AF65-F5344CB8AC3E}">
        <p14:creationId xmlns:p14="http://schemas.microsoft.com/office/powerpoint/2010/main" val="428665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03512" y="1"/>
            <a:ext cx="8458200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The diagrams below show the invertebrates collected by the pupils. SGC 2010 </a:t>
            </a:r>
            <a:r>
              <a:rPr lang="en-GB" dirty="0" err="1"/>
              <a:t>Qu</a:t>
            </a:r>
            <a:r>
              <a:rPr lang="en-GB" dirty="0"/>
              <a:t> 1</a:t>
            </a:r>
          </a:p>
          <a:p>
            <a:r>
              <a:rPr lang="en-GB" dirty="0"/>
              <a:t>They are not drawn to scale.</a:t>
            </a:r>
          </a:p>
        </p:txBody>
      </p:sp>
      <p:pic>
        <p:nvPicPr>
          <p:cNvPr id="99330" name="Picture 1"/>
          <p:cNvPicPr>
            <a:picLocks noChangeAspect="1" noChangeArrowheads="1"/>
          </p:cNvPicPr>
          <p:nvPr/>
        </p:nvPicPr>
        <p:blipFill>
          <a:blip r:embed="rId2" cstate="print"/>
          <a:srcRect l="4900" t="16479" b="40214"/>
          <a:stretch>
            <a:fillRect/>
          </a:stretch>
        </p:blipFill>
        <p:spPr bwMode="auto">
          <a:xfrm>
            <a:off x="2495600" y="620688"/>
            <a:ext cx="343746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28800"/>
            <a:ext cx="582964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 l="4900" t="59786"/>
          <a:stretch>
            <a:fillRect/>
          </a:stretch>
        </p:blipFill>
        <p:spPr bwMode="auto">
          <a:xfrm>
            <a:off x="6240016" y="332656"/>
            <a:ext cx="396630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744072" y="2348880"/>
            <a:ext cx="3600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591944" y="4653136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Spider 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591944" y="5805264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Earthworm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919536" y="5733256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No shell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03512" y="0"/>
            <a:ext cx="84582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The table below shows some features of five British butterflies. SGC2009 Qu4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 l="4254" t="13087" r="2049"/>
          <a:stretch>
            <a:fillRect/>
          </a:stretch>
        </p:blipFill>
        <p:spPr bwMode="auto">
          <a:xfrm>
            <a:off x="1775521" y="404664"/>
            <a:ext cx="5368925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7" y="2501900"/>
            <a:ext cx="533717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5447928" y="2852936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(go to) 4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447928" y="3645024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(go to) 3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447928" y="5157192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Wood White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351584" y="3645024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Black </a:t>
            </a:r>
            <a:r>
              <a:rPr lang="en-GB" u="sng" dirty="0">
                <a:solidFill>
                  <a:srgbClr val="FF0000"/>
                </a:solidFill>
              </a:rPr>
              <a:t>wing tip</a:t>
            </a:r>
            <a:endParaRPr lang="en-US" u="sng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279576" y="630932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White </a:t>
            </a:r>
            <a:r>
              <a:rPr lang="en-GB" u="sng" dirty="0">
                <a:solidFill>
                  <a:srgbClr val="FF0000"/>
                </a:solidFill>
              </a:rPr>
              <a:t>wing tip</a:t>
            </a:r>
            <a:endParaRPr lang="en-US" u="sng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447928" y="6309320"/>
            <a:ext cx="2133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0000"/>
                </a:solidFill>
              </a:rPr>
              <a:t>Red Admiral</a:t>
            </a:r>
            <a:endParaRPr lang="en-US" dirty="0">
              <a:solidFill>
                <a:srgbClr val="FF0000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29F0-7E7E-405B-B38F-E5274453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830" y="211706"/>
            <a:ext cx="10515600" cy="820259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Human Influences on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62CD7-F08D-40E1-8FB9-6EC3C4830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68" y="1031965"/>
            <a:ext cx="10909663" cy="4583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Century Gothic" panose="020B0502020202020204" pitchFamily="34" charset="0"/>
              </a:rPr>
              <a:t>Human activities </a:t>
            </a:r>
            <a:r>
              <a:rPr lang="en-GB" sz="2400" dirty="0">
                <a:latin typeface="Century Gothic" panose="020B0502020202020204" pitchFamily="34" charset="0"/>
              </a:rPr>
              <a:t>have a major impact on the environment and can lead</a:t>
            </a:r>
          </a:p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to a </a:t>
            </a:r>
            <a:r>
              <a:rPr lang="en-GB" sz="2400" b="1" dirty="0">
                <a:latin typeface="Century Gothic" panose="020B0502020202020204" pitchFamily="34" charset="0"/>
              </a:rPr>
              <a:t>reduction</a:t>
            </a:r>
            <a:r>
              <a:rPr lang="en-GB" sz="2400" dirty="0">
                <a:latin typeface="Century Gothic" panose="020B0502020202020204" pitchFamily="34" charset="0"/>
              </a:rPr>
              <a:t> in biodiversity. These activities cause :</a:t>
            </a:r>
          </a:p>
          <a:p>
            <a:pPr marL="0" indent="0">
              <a:buNone/>
            </a:pPr>
            <a:endParaRPr lang="en-GB" sz="1200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latin typeface="Century Gothic" panose="020B0502020202020204" pitchFamily="34" charset="0"/>
              </a:rPr>
              <a:t>Habitat destruction </a:t>
            </a:r>
            <a:r>
              <a:rPr lang="en-GB" sz="2400" dirty="0">
                <a:latin typeface="Century Gothic" panose="020B0502020202020204" pitchFamily="34" charset="0"/>
              </a:rPr>
              <a:t>by deforestation (for farming, housing etc)</a:t>
            </a:r>
          </a:p>
          <a:p>
            <a:pPr marL="0" indent="0">
              <a:buNone/>
            </a:pPr>
            <a:endParaRPr lang="en-GB" sz="6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Reduction of </a:t>
            </a:r>
            <a:r>
              <a:rPr lang="en-GB" sz="2400" b="1" dirty="0">
                <a:latin typeface="Century Gothic" panose="020B0502020202020204" pitchFamily="34" charset="0"/>
              </a:rPr>
              <a:t>numbers</a:t>
            </a:r>
            <a:r>
              <a:rPr lang="en-GB" sz="2400" dirty="0">
                <a:latin typeface="Century Gothic" panose="020B0502020202020204" pitchFamily="34" charset="0"/>
              </a:rPr>
              <a:t> and </a:t>
            </a:r>
            <a:r>
              <a:rPr lang="en-GB" sz="2400" b="1" dirty="0">
                <a:latin typeface="Century Gothic" panose="020B0502020202020204" pitchFamily="34" charset="0"/>
              </a:rPr>
              <a:t>biodiversity</a:t>
            </a:r>
            <a:r>
              <a:rPr lang="en-GB" sz="2400" dirty="0">
                <a:latin typeface="Century Gothic" panose="020B0502020202020204" pitchFamily="34" charset="0"/>
              </a:rPr>
              <a:t> through </a:t>
            </a:r>
            <a:r>
              <a:rPr lang="en-GB" sz="2400" b="1" dirty="0">
                <a:latin typeface="Century Gothic" panose="020B0502020202020204" pitchFamily="34" charset="0"/>
              </a:rPr>
              <a:t>overfishing</a:t>
            </a:r>
            <a:r>
              <a:rPr lang="en-GB" sz="2400" dirty="0">
                <a:latin typeface="Century Gothic" panose="020B0502020202020204" pitchFamily="34" charset="0"/>
              </a:rPr>
              <a:t> and </a:t>
            </a:r>
            <a:r>
              <a:rPr lang="en-GB" sz="2400" b="1" dirty="0">
                <a:latin typeface="Century Gothic" panose="020B0502020202020204" pitchFamily="34" charset="0"/>
              </a:rPr>
              <a:t>hunting</a:t>
            </a:r>
          </a:p>
          <a:p>
            <a:endParaRPr lang="en-GB" sz="600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latin typeface="Century Gothic" panose="020B0502020202020204" pitchFamily="34" charset="0"/>
              </a:rPr>
              <a:t>Desertification</a:t>
            </a:r>
          </a:p>
          <a:p>
            <a:endParaRPr lang="en-GB" sz="7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Air and water </a:t>
            </a:r>
            <a:r>
              <a:rPr lang="en-GB" sz="2400" b="1" dirty="0">
                <a:latin typeface="Century Gothic" panose="020B0502020202020204" pitchFamily="34" charset="0"/>
              </a:rPr>
              <a:t>pollution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00350-1982-4CCC-859D-7D8825399C27}"/>
              </a:ext>
            </a:extLst>
          </p:cNvPr>
          <p:cNvSpPr txBox="1"/>
          <p:nvPr/>
        </p:nvSpPr>
        <p:spPr>
          <a:xfrm>
            <a:off x="968031" y="6123074"/>
            <a:ext cx="1055518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Many species have become </a:t>
            </a:r>
            <a:r>
              <a:rPr lang="en-GB" sz="2400" b="1" dirty="0">
                <a:latin typeface="Century Gothic" panose="020B0502020202020204" pitchFamily="34" charset="0"/>
              </a:rPr>
              <a:t>endangered</a:t>
            </a:r>
            <a:r>
              <a:rPr lang="en-GB" sz="2400" dirty="0">
                <a:latin typeface="Century Gothic" panose="020B0502020202020204" pitchFamily="34" charset="0"/>
              </a:rPr>
              <a:t> because of these activities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539DA-05A1-4911-AB3A-BA033DF4F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8" b="18026"/>
          <a:stretch/>
        </p:blipFill>
        <p:spPr>
          <a:xfrm>
            <a:off x="5664599" y="3722096"/>
            <a:ext cx="5171857" cy="231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E20E5-5C5F-4421-8A3B-63AB037B5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194" y="1148236"/>
            <a:ext cx="10515600" cy="5263835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Trees are removed to make land available for </a:t>
            </a:r>
          </a:p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   </a:t>
            </a:r>
            <a:r>
              <a:rPr lang="en-GB" sz="2400" b="1" dirty="0">
                <a:latin typeface="Century Gothic" panose="020B0502020202020204" pitchFamily="34" charset="0"/>
              </a:rPr>
              <a:t>agriculture</a:t>
            </a:r>
            <a:r>
              <a:rPr lang="en-GB" sz="2400" dirty="0">
                <a:latin typeface="Century Gothic" panose="020B0502020202020204" pitchFamily="34" charset="0"/>
              </a:rPr>
              <a:t> and </a:t>
            </a:r>
            <a:r>
              <a:rPr lang="en-GB" sz="2400" b="1" dirty="0">
                <a:latin typeface="Century Gothic" panose="020B0502020202020204" pitchFamily="34" charset="0"/>
              </a:rPr>
              <a:t>housing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This </a:t>
            </a:r>
            <a:r>
              <a:rPr lang="en-GB" sz="2400" b="1" dirty="0">
                <a:latin typeface="Century Gothic" panose="020B0502020202020204" pitchFamily="34" charset="0"/>
              </a:rPr>
              <a:t>removes habitats </a:t>
            </a:r>
            <a:r>
              <a:rPr lang="en-GB" sz="2400" dirty="0">
                <a:latin typeface="Century Gothic" panose="020B0502020202020204" pitchFamily="34" charset="0"/>
              </a:rPr>
              <a:t>and </a:t>
            </a:r>
            <a:r>
              <a:rPr lang="en-GB" sz="2400" b="1" dirty="0">
                <a:latin typeface="Century Gothic" panose="020B0502020202020204" pitchFamily="34" charset="0"/>
              </a:rPr>
              <a:t>decreases biodiversity</a:t>
            </a:r>
          </a:p>
          <a:p>
            <a:endParaRPr lang="en-GB" sz="6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Felled trees are used as </a:t>
            </a:r>
            <a:r>
              <a:rPr lang="en-GB" sz="2400" b="1" dirty="0">
                <a:latin typeface="Century Gothic" panose="020B0502020202020204" pitchFamily="34" charset="0"/>
              </a:rPr>
              <a:t>timber</a:t>
            </a:r>
            <a:r>
              <a:rPr lang="en-GB" sz="2400" dirty="0">
                <a:latin typeface="Century Gothic" panose="020B0502020202020204" pitchFamily="34" charset="0"/>
              </a:rPr>
              <a:t> for building, or are </a:t>
            </a:r>
            <a:r>
              <a:rPr lang="en-GB" sz="2400" b="1" dirty="0">
                <a:latin typeface="Century Gothic" panose="020B0502020202020204" pitchFamily="34" charset="0"/>
              </a:rPr>
              <a:t>burned as fuel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Fewer trees results in </a:t>
            </a:r>
            <a:r>
              <a:rPr lang="en-GB" sz="2400" b="1" dirty="0">
                <a:latin typeface="Century Gothic" panose="020B0502020202020204" pitchFamily="34" charset="0"/>
              </a:rPr>
              <a:t>less CO</a:t>
            </a:r>
            <a:r>
              <a:rPr lang="en-GB" sz="2400" b="1" baseline="-25000" dirty="0">
                <a:latin typeface="Century Gothic" panose="020B0502020202020204" pitchFamily="34" charset="0"/>
              </a:rPr>
              <a:t>2</a:t>
            </a:r>
            <a:r>
              <a:rPr lang="en-GB" sz="2400" b="1" dirty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being removed from the atmosphere</a:t>
            </a:r>
          </a:p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   by </a:t>
            </a:r>
            <a:r>
              <a:rPr lang="en-GB" sz="2400" b="1" dirty="0">
                <a:latin typeface="Century Gothic" panose="020B0502020202020204" pitchFamily="34" charset="0"/>
              </a:rPr>
              <a:t>photosynthesis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latin typeface="Century Gothic" panose="020B0502020202020204" pitchFamily="34" charset="0"/>
              </a:rPr>
              <a:t>More CO</a:t>
            </a:r>
            <a:r>
              <a:rPr lang="en-GB" sz="2400" b="1" baseline="-25000" dirty="0">
                <a:latin typeface="Century Gothic" panose="020B0502020202020204" pitchFamily="34" charset="0"/>
              </a:rPr>
              <a:t>2 </a:t>
            </a:r>
            <a:r>
              <a:rPr lang="en-GB" sz="2400" dirty="0">
                <a:latin typeface="Century Gothic" panose="020B0502020202020204" pitchFamily="34" charset="0"/>
              </a:rPr>
              <a:t>is released when trees are </a:t>
            </a:r>
            <a:r>
              <a:rPr lang="en-GB" sz="2400" b="1" dirty="0">
                <a:latin typeface="Century Gothic" panose="020B0502020202020204" pitchFamily="34" charset="0"/>
              </a:rPr>
              <a:t>burned</a:t>
            </a:r>
            <a:r>
              <a:rPr lang="en-GB" sz="2400" dirty="0">
                <a:latin typeface="Century Gothic" panose="020B0502020202020204" pitchFamily="34" charset="0"/>
              </a:rPr>
              <a:t>, increasing atmospheric</a:t>
            </a:r>
          </a:p>
          <a:p>
            <a:pPr marL="0" indent="0">
              <a:buNone/>
            </a:pPr>
            <a:r>
              <a:rPr lang="en-GB" sz="2400" dirty="0">
                <a:latin typeface="Century Gothic" panose="020B0502020202020204" pitchFamily="34" charset="0"/>
              </a:rPr>
              <a:t>   CO</a:t>
            </a:r>
            <a:r>
              <a:rPr lang="en-GB" sz="2400" baseline="-25000" dirty="0">
                <a:latin typeface="Century Gothic" panose="020B0502020202020204" pitchFamily="34" charset="0"/>
              </a:rPr>
              <a:t>2 </a:t>
            </a:r>
            <a:r>
              <a:rPr lang="en-GB" sz="2400" dirty="0">
                <a:latin typeface="Century Gothic" panose="020B0502020202020204" pitchFamily="34" charset="0"/>
              </a:rPr>
              <a:t>and leading to </a:t>
            </a:r>
            <a:r>
              <a:rPr lang="en-GB" sz="2400" b="1" dirty="0">
                <a:latin typeface="Century Gothic" panose="020B0502020202020204" pitchFamily="34" charset="0"/>
              </a:rPr>
              <a:t>global warming </a:t>
            </a:r>
            <a:r>
              <a:rPr lang="en-GB" sz="2400" dirty="0">
                <a:latin typeface="Century Gothic" panose="020B0502020202020204" pitchFamily="34" charset="0"/>
              </a:rPr>
              <a:t>and </a:t>
            </a:r>
            <a:r>
              <a:rPr lang="en-GB" sz="2400" b="1" dirty="0">
                <a:latin typeface="Century Gothic" panose="020B0502020202020204" pitchFamily="34" charset="0"/>
              </a:rPr>
              <a:t>climate change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089AFC-05C2-499B-900E-F4BFCB05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49" y="259498"/>
            <a:ext cx="3431959" cy="70998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Deforestation</a:t>
            </a:r>
          </a:p>
        </p:txBody>
      </p:sp>
      <p:pic>
        <p:nvPicPr>
          <p:cNvPr id="10242" name="Picture 2" descr="What Is Deforestation? - WorldAtlas">
            <a:extLst>
              <a:ext uri="{FF2B5EF4-FFF2-40B4-BE49-F238E27FC236}">
                <a16:creationId xmlns:a16="http://schemas.microsoft.com/office/drawing/2014/main" id="{648392F6-88C2-4FFE-A91B-11ED159C3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123825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ABBBA19-C819-47B3-BE98-471431BD34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4338" y="114357"/>
            <a:ext cx="2538862" cy="75241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Pollution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D7E12A2-079C-4251-9D53-2FC92597DFDE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204338" y="1049654"/>
            <a:ext cx="11186664" cy="4854575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US" sz="2400" dirty="0">
                <a:latin typeface="Century Gothic" panose="020B0502020202020204" pitchFamily="34" charset="0"/>
              </a:rPr>
              <a:t>Pollution is caused by the presence of a substance (</a:t>
            </a:r>
            <a:r>
              <a:rPr lang="en-US" sz="2400" b="1" dirty="0">
                <a:latin typeface="Century Gothic" panose="020B0502020202020204" pitchFamily="34" charset="0"/>
              </a:rPr>
              <a:t>pollutant</a:t>
            </a:r>
            <a:r>
              <a:rPr lang="en-US" sz="2400" dirty="0">
                <a:latin typeface="Century Gothic" panose="020B0502020202020204" pitchFamily="34" charset="0"/>
              </a:rPr>
              <a:t>) which is </a:t>
            </a:r>
            <a:r>
              <a:rPr lang="en-US" sz="2400" b="1" dirty="0">
                <a:latin typeface="Century Gothic" panose="020B0502020202020204" pitchFamily="34" charset="0"/>
              </a:rPr>
              <a:t>harmful</a:t>
            </a:r>
            <a:r>
              <a:rPr lang="en-US" sz="2400" dirty="0">
                <a:latin typeface="Century Gothic" panose="020B0502020202020204" pitchFamily="34" charset="0"/>
              </a:rPr>
              <a:t> to the environment or is </a:t>
            </a:r>
            <a:r>
              <a:rPr lang="en-US" sz="2400" b="1" dirty="0">
                <a:latin typeface="Century Gothic" panose="020B0502020202020204" pitchFamily="34" charset="0"/>
              </a:rPr>
              <a:t>unsightly</a:t>
            </a:r>
            <a:r>
              <a:rPr lang="en-US" sz="2400" dirty="0">
                <a:latin typeface="Century Gothic" panose="020B0502020202020204" pitchFamily="34" charset="0"/>
              </a:rPr>
              <a:t>.</a:t>
            </a:r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endParaRPr lang="en-US" sz="400" dirty="0">
              <a:latin typeface="Century Gothic" panose="020B0502020202020204" pitchFamily="34" charset="0"/>
            </a:endParaRP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US" sz="2400" dirty="0">
                <a:latin typeface="Century Gothic" panose="020B0502020202020204" pitchFamily="34" charset="0"/>
              </a:rPr>
              <a:t>Pollutants can affect four main ecosystems:</a:t>
            </a:r>
            <a:endParaRPr lang="en-US" sz="700" dirty="0">
              <a:latin typeface="Century Gothic" panose="020B0502020202020204" pitchFamily="34" charset="0"/>
            </a:endParaRP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Century Gothic" panose="020B0502020202020204" pitchFamily="34" charset="0"/>
              </a:rPr>
              <a:t>Air</a:t>
            </a:r>
            <a:endParaRPr lang="en-US" sz="500" dirty="0">
              <a:latin typeface="Century Gothic" panose="020B0502020202020204" pitchFamily="34" charset="0"/>
            </a:endParaRP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Century Gothic" panose="020B0502020202020204" pitchFamily="34" charset="0"/>
              </a:rPr>
              <a:t>Freshwater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Century Gothic" panose="020B0502020202020204" pitchFamily="34" charset="0"/>
              </a:rPr>
              <a:t>Sea</a:t>
            </a:r>
          </a:p>
          <a:p>
            <a:pPr lvl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Century Gothic" panose="020B0502020202020204" pitchFamily="34" charset="0"/>
              </a:rPr>
              <a:t>Land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sz="2400" dirty="0">
              <a:latin typeface="Century Gothic" panose="020B0502020202020204" pitchFamily="34" charset="0"/>
            </a:endParaRPr>
          </a:p>
          <a:p>
            <a:pPr algn="ctr" eaLnBrk="1" hangingPunct="1">
              <a:buFont typeface="Wingdings 2" charset="2"/>
              <a:buChar char=""/>
              <a:defRPr/>
            </a:pPr>
            <a:endParaRPr lang="en-GB" sz="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buFont typeface="Wingdings 2" charset="2"/>
              <a:buChar char=""/>
              <a:defRPr/>
            </a:pPr>
            <a:endParaRPr lang="en-GB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338" name="Picture 2" descr="Air pollution may affect the lethality of COVID-19">
            <a:extLst>
              <a:ext uri="{FF2B5EF4-FFF2-40B4-BE49-F238E27FC236}">
                <a16:creationId xmlns:a16="http://schemas.microsoft.com/office/drawing/2014/main" id="{891F78FB-50CB-4DF7-962F-AAA28A671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244" y="1580224"/>
            <a:ext cx="4701418" cy="246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ater and Air Pollution - HISTORY">
            <a:extLst>
              <a:ext uri="{FF2B5EF4-FFF2-40B4-BE49-F238E27FC236}">
                <a16:creationId xmlns:a16="http://schemas.microsoft.com/office/drawing/2014/main" id="{1884A118-AFC3-49F0-B7F8-157C915CF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91" y="4142521"/>
            <a:ext cx="3873472" cy="258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Water Pollution Facts, Types, Causes and Effects of Water Pollution | NRDC">
            <a:extLst>
              <a:ext uri="{FF2B5EF4-FFF2-40B4-BE49-F238E27FC236}">
                <a16:creationId xmlns:a16="http://schemas.microsoft.com/office/drawing/2014/main" id="{5034AAC0-5505-4E2C-81C3-9EB3460E2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816" y="4142521"/>
            <a:ext cx="4254842" cy="25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oca-Cola headlines the 20 corp. that produce the most ocean pollution">
            <a:extLst>
              <a:ext uri="{FF2B5EF4-FFF2-40B4-BE49-F238E27FC236}">
                <a16:creationId xmlns:a16="http://schemas.microsoft.com/office/drawing/2014/main" id="{EB260897-C57D-420B-9755-3D63FEDEB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5615" b="9738"/>
          <a:stretch/>
        </p:blipFill>
        <p:spPr bwMode="auto">
          <a:xfrm>
            <a:off x="3735816" y="2366104"/>
            <a:ext cx="3448250" cy="16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Math predicts oil spill&amp;#39;s path through ocean - Futurity | Oil pollution,  Nature museum, Oil spill">
            <a:extLst>
              <a:ext uri="{FF2B5EF4-FFF2-40B4-BE49-F238E27FC236}">
                <a16:creationId xmlns:a16="http://schemas.microsoft.com/office/drawing/2014/main" id="{1BED6F65-F9C6-464E-98BE-BDED526DF2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6"/>
          <a:stretch/>
        </p:blipFill>
        <p:spPr bwMode="auto">
          <a:xfrm>
            <a:off x="124287" y="4909351"/>
            <a:ext cx="3487996" cy="18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 descr="Water Gif - IceGif">
            <a:extLst>
              <a:ext uri="{FF2B5EF4-FFF2-40B4-BE49-F238E27FC236}">
                <a16:creationId xmlns:a16="http://schemas.microsoft.com/office/drawing/2014/main" id="{49F6DD6E-B960-4781-8621-6066011D85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6913"/>
            <a:ext cx="6095999" cy="11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pH of Water - Environmental Measurement Systems">
            <a:extLst>
              <a:ext uri="{FF2B5EF4-FFF2-40B4-BE49-F238E27FC236}">
                <a16:creationId xmlns:a16="http://schemas.microsoft.com/office/drawing/2014/main" id="{964E6C07-83DD-4462-8933-6B1C032FC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52" b="98690" l="7917" r="91667">
                        <a14:foregroundMark x1="12083" y1="94978" x2="12500" y2="9170"/>
                        <a14:foregroundMark x1="7917" y1="33843" x2="7917" y2="33843"/>
                        <a14:foregroundMark x1="7917" y1="23799" x2="7917" y2="23799"/>
                        <a14:foregroundMark x1="17083" y1="98908" x2="17083" y2="98908"/>
                        <a14:foregroundMark x1="20000" y1="90830" x2="20000" y2="90830"/>
                        <a14:foregroundMark x1="91667" y1="55895" x2="91667" y2="55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2"/>
          <a:stretch/>
        </p:blipFill>
        <p:spPr bwMode="auto">
          <a:xfrm>
            <a:off x="42537" y="3085016"/>
            <a:ext cx="1667209" cy="298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39591-E5EC-40FD-B720-8DADFC698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10" y="802692"/>
            <a:ext cx="4236637" cy="1036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Abiotic (non- living) factors include :</a:t>
            </a:r>
          </a:p>
          <a:p>
            <a:pPr marL="0" indent="0">
              <a:buNone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4CEC6-9C6A-4A04-AFA3-7C1E1165EEBA}"/>
              </a:ext>
            </a:extLst>
          </p:cNvPr>
          <p:cNvSpPr txBox="1"/>
          <p:nvPr/>
        </p:nvSpPr>
        <p:spPr>
          <a:xfrm>
            <a:off x="1606469" y="3061058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pH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13232-71E1-4EC4-89C2-8F9DD73F7C3C}"/>
              </a:ext>
            </a:extLst>
          </p:cNvPr>
          <p:cNvSpPr txBox="1"/>
          <p:nvPr/>
        </p:nvSpPr>
        <p:spPr>
          <a:xfrm>
            <a:off x="1573130" y="3981182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5715E-8A88-4A37-86FB-8B9A2DBCF62D}"/>
              </a:ext>
            </a:extLst>
          </p:cNvPr>
          <p:cNvSpPr txBox="1"/>
          <p:nvPr/>
        </p:nvSpPr>
        <p:spPr>
          <a:xfrm>
            <a:off x="1626920" y="2155954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moisture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03B95-EB8F-47A2-85A0-5595DCFECCE7}"/>
              </a:ext>
            </a:extLst>
          </p:cNvPr>
          <p:cNvSpPr txBox="1"/>
          <p:nvPr/>
        </p:nvSpPr>
        <p:spPr>
          <a:xfrm>
            <a:off x="1586174" y="4898101"/>
            <a:ext cx="1702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light levels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24144EB-CDD0-4B9F-A74F-211D92C4AA8A}"/>
              </a:ext>
            </a:extLst>
          </p:cNvPr>
          <p:cNvSpPr txBox="1">
            <a:spLocks/>
          </p:cNvSpPr>
          <p:nvPr/>
        </p:nvSpPr>
        <p:spPr>
          <a:xfrm>
            <a:off x="6164435" y="802692"/>
            <a:ext cx="4236637" cy="898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Century Gothic" panose="020B0502020202020204" pitchFamily="34" charset="0"/>
              </a:rPr>
              <a:t>Biotic (living) factors include 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E9762-F28A-49F8-B540-95A61159ECEE}"/>
              </a:ext>
            </a:extLst>
          </p:cNvPr>
          <p:cNvSpPr txBox="1"/>
          <p:nvPr/>
        </p:nvSpPr>
        <p:spPr>
          <a:xfrm>
            <a:off x="7633896" y="2089164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grazing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FFF710-1020-40D6-BBA6-1E2C30339B28}"/>
              </a:ext>
            </a:extLst>
          </p:cNvPr>
          <p:cNvSpPr txBox="1"/>
          <p:nvPr/>
        </p:nvSpPr>
        <p:spPr>
          <a:xfrm>
            <a:off x="7618359" y="2881277"/>
            <a:ext cx="166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predation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880E41-FA7D-41E3-A244-22426C429113}"/>
              </a:ext>
            </a:extLst>
          </p:cNvPr>
          <p:cNvSpPr txBox="1"/>
          <p:nvPr/>
        </p:nvSpPr>
        <p:spPr>
          <a:xfrm>
            <a:off x="7628569" y="4228277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disease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AF5D3B-33FC-4E62-AADA-E9DDCD180D88}"/>
              </a:ext>
            </a:extLst>
          </p:cNvPr>
          <p:cNvSpPr txBox="1"/>
          <p:nvPr/>
        </p:nvSpPr>
        <p:spPr>
          <a:xfrm>
            <a:off x="7661719" y="3635971"/>
            <a:ext cx="20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competition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056658-9EB6-4650-9DEB-53813AE2F6A5}"/>
              </a:ext>
            </a:extLst>
          </p:cNvPr>
          <p:cNvSpPr/>
          <p:nvPr/>
        </p:nvSpPr>
        <p:spPr>
          <a:xfrm>
            <a:off x="115410" y="81578"/>
            <a:ext cx="11975976" cy="69068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Factors that affect </a:t>
            </a:r>
            <a:r>
              <a:rPr lang="en-GB" b="1" dirty="0">
                <a:latin typeface="Century Gothic" panose="020B0502020202020204" pitchFamily="34" charset="0"/>
              </a:rPr>
              <a:t>abundance </a:t>
            </a:r>
            <a:r>
              <a:rPr lang="en-GB" dirty="0">
                <a:latin typeface="Century Gothic" panose="020B0502020202020204" pitchFamily="34" charset="0"/>
              </a:rPr>
              <a:t>(number) and </a:t>
            </a:r>
            <a:r>
              <a:rPr lang="en-GB" b="1" dirty="0">
                <a:latin typeface="Century Gothic" panose="020B0502020202020204" pitchFamily="34" charset="0"/>
              </a:rPr>
              <a:t>distribution </a:t>
            </a:r>
            <a:r>
              <a:rPr lang="en-GB" dirty="0">
                <a:latin typeface="Century Gothic" panose="020B0502020202020204" pitchFamily="34" charset="0"/>
              </a:rPr>
              <a:t>(location and spread)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</a:rPr>
              <a:t>of living organisms. </a:t>
            </a:r>
          </a:p>
        </p:txBody>
      </p:sp>
      <p:pic>
        <p:nvPicPr>
          <p:cNvPr id="24" name="Picture 8" descr="Top Temperature Stickers for Android &amp;amp; iOS | Gfycat">
            <a:extLst>
              <a:ext uri="{FF2B5EF4-FFF2-40B4-BE49-F238E27FC236}">
                <a16:creationId xmlns:a16="http://schemas.microsoft.com/office/drawing/2014/main" id="{7AEE67A0-3E0B-45F1-A2AC-52785A17C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15" y="3178843"/>
            <a:ext cx="797256" cy="249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un GIFs - Get the best GIF on GIPHY">
            <a:extLst>
              <a:ext uri="{FF2B5EF4-FFF2-40B4-BE49-F238E27FC236}">
                <a16:creationId xmlns:a16="http://schemas.microsoft.com/office/drawing/2014/main" id="{6E0B769E-942D-4469-9D79-14994169E9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358" y="1567402"/>
            <a:ext cx="1850406" cy="19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D5D645-F099-472C-8A34-822A79C77BB1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6096000" y="772259"/>
            <a:ext cx="7398" cy="6791616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" name="Picture 4" descr="Bacteria GIFs - Get the best GIF on GIPHY">
            <a:extLst>
              <a:ext uri="{FF2B5EF4-FFF2-40B4-BE49-F238E27FC236}">
                <a16:creationId xmlns:a16="http://schemas.microsoft.com/office/drawing/2014/main" id="{0F0D968F-4ED3-485E-ACDF-EB6973C72A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183">
            <a:off x="9765312" y="4682222"/>
            <a:ext cx="2952834" cy="20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ittle baby animal Fighting - GIF on Imgur">
            <a:extLst>
              <a:ext uri="{FF2B5EF4-FFF2-40B4-BE49-F238E27FC236}">
                <a16:creationId xmlns:a16="http://schemas.microsoft.com/office/drawing/2014/main" id="{F88F43EC-C8BB-4B5A-A0C5-C52209B4E4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84" y="4950845"/>
            <a:ext cx="3391456" cy="19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razing PNG - Cow Grazing, Sheep Grazing, Grazing Horse, Cattle Grazing. -  CleanPNG / KissPNG">
            <a:extLst>
              <a:ext uri="{FF2B5EF4-FFF2-40B4-BE49-F238E27FC236}">
                <a16:creationId xmlns:a16="http://schemas.microsoft.com/office/drawing/2014/main" id="{CB5F8BE5-6251-4F23-8A98-C12DD35D0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0385" y1="69500" x2="30385" y2="6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87" y="990299"/>
            <a:ext cx="2845107" cy="218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agle Animated Gifs at Best Animations | Gif de pássaro, Passaros voando,  Heróis novos">
            <a:extLst>
              <a:ext uri="{FF2B5EF4-FFF2-40B4-BE49-F238E27FC236}">
                <a16:creationId xmlns:a16="http://schemas.microsoft.com/office/drawing/2014/main" id="{FF20CA7A-4CAE-4618-B016-A1B9B0E81A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49" y="3112108"/>
            <a:ext cx="2957654" cy="254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8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E513B-C643-447C-97E6-66F7B887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37" y="117345"/>
            <a:ext cx="4737312" cy="666859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Indicator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AF335-9501-455E-A155-D1C548FD3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44" y="1275209"/>
            <a:ext cx="5689841" cy="32725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Some species of organisms will only thrive in certain environmental conditions such as clean air</a:t>
            </a:r>
          </a:p>
          <a:p>
            <a:pPr marL="0" indent="0">
              <a:buNone/>
            </a:pPr>
            <a:endParaRPr lang="en-GB" sz="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These are known as </a:t>
            </a:r>
            <a:r>
              <a:rPr lang="en-GB" b="1" dirty="0">
                <a:latin typeface="Century Gothic" panose="020B0502020202020204" pitchFamily="34" charset="0"/>
              </a:rPr>
              <a:t>indicator species</a:t>
            </a:r>
            <a:r>
              <a:rPr lang="en-GB" dirty="0">
                <a:latin typeface="Century Gothic" panose="020B0502020202020204" pitchFamily="34" charset="0"/>
              </a:rPr>
              <a:t>, as their presence or absence indicates how polluted the environment is.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972E-B0CF-40E7-BD65-A7DC55A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278" y="117345"/>
            <a:ext cx="6130978" cy="657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A79B7-4A04-4C2B-B712-358820B3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53" y="161000"/>
            <a:ext cx="6003161" cy="81616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Measuring Abiotic Factors</a:t>
            </a:r>
          </a:p>
        </p:txBody>
      </p:sp>
      <p:pic>
        <p:nvPicPr>
          <p:cNvPr id="5" name="Picture 6" descr="ANd9GcS1cL84cORM2CTLvensTmXipAM86u7qoi20-SzkZGGBuHSopLr_ihCCZJ5L">
            <a:extLst>
              <a:ext uri="{FF2B5EF4-FFF2-40B4-BE49-F238E27FC236}">
                <a16:creationId xmlns:a16="http://schemas.microsoft.com/office/drawing/2014/main" id="{26F76678-6CB9-4FB9-9FA4-72A7A446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5" y="1198704"/>
            <a:ext cx="2584364" cy="241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5ACA7-A033-47A9-B55A-3837188DB9FA}"/>
              </a:ext>
            </a:extLst>
          </p:cNvPr>
          <p:cNvSpPr txBox="1"/>
          <p:nvPr/>
        </p:nvSpPr>
        <p:spPr>
          <a:xfrm>
            <a:off x="315608" y="4172353"/>
            <a:ext cx="322278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To reduce errors, take readings within the sample area and keep the probe in the soil when taking readings (or you record air temperature !)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1B092-96AB-49B5-A3F6-5F8FA31E8A2C}"/>
              </a:ext>
            </a:extLst>
          </p:cNvPr>
          <p:cNvSpPr txBox="1"/>
          <p:nvPr/>
        </p:nvSpPr>
        <p:spPr>
          <a:xfrm>
            <a:off x="6312025" y="161000"/>
            <a:ext cx="5958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By measuring biotic factors, we can begin to understand </a:t>
            </a:r>
            <a:r>
              <a:rPr lang="en-GB" b="1" dirty="0">
                <a:latin typeface="Century Gothic" panose="020B0502020202020204" pitchFamily="34" charset="0"/>
              </a:rPr>
              <a:t>why different organisms are present in an ecosystem</a:t>
            </a:r>
            <a:r>
              <a:rPr lang="en-GB" dirty="0">
                <a:latin typeface="Century Gothic" panose="020B0502020202020204" pitchFamily="34" charset="0"/>
              </a:rPr>
              <a:t> and </a:t>
            </a:r>
            <a:r>
              <a:rPr lang="en-GB" b="1" dirty="0">
                <a:latin typeface="Century Gothic" panose="020B0502020202020204" pitchFamily="34" charset="0"/>
              </a:rPr>
              <a:t>which conditions they prefer.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8BFB75-D17D-47A9-AF1D-4CE604B47699}"/>
              </a:ext>
            </a:extLst>
          </p:cNvPr>
          <p:cNvSpPr txBox="1"/>
          <p:nvPr/>
        </p:nvSpPr>
        <p:spPr>
          <a:xfrm>
            <a:off x="288182" y="3514709"/>
            <a:ext cx="3320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Century Gothic" panose="020B0502020202020204" pitchFamily="34" charset="0"/>
              </a:rPr>
              <a:t>Thermometer</a:t>
            </a:r>
            <a:r>
              <a:rPr lang="en-GB" sz="1800" dirty="0">
                <a:latin typeface="Century Gothic" panose="020B0502020202020204" pitchFamily="34" charset="0"/>
              </a:rPr>
              <a:t> or </a:t>
            </a:r>
            <a:r>
              <a:rPr lang="en-GB" sz="1800" b="1" dirty="0">
                <a:latin typeface="Century Gothic" panose="020B0502020202020204" pitchFamily="34" charset="0"/>
              </a:rPr>
              <a:t>temperature probe</a:t>
            </a: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Verve Wall thermometer | DIY at B&amp;amp;Q">
            <a:extLst>
              <a:ext uri="{FF2B5EF4-FFF2-40B4-BE49-F238E27FC236}">
                <a16:creationId xmlns:a16="http://schemas.microsoft.com/office/drawing/2014/main" id="{C20F2C21-3695-41CC-85B8-989548EF9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1" r="40599"/>
          <a:stretch/>
        </p:blipFill>
        <p:spPr bwMode="auto">
          <a:xfrm flipH="1">
            <a:off x="3020372" y="1192438"/>
            <a:ext cx="518017" cy="254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ages.maplin.co.uk/full/n76cc.jpg">
            <a:extLst>
              <a:ext uri="{FF2B5EF4-FFF2-40B4-BE49-F238E27FC236}">
                <a16:creationId xmlns:a16="http://schemas.microsoft.com/office/drawing/2014/main" id="{6B61E590-5CE5-48AD-8F74-870E9D01B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 b="14569"/>
          <a:stretch/>
        </p:blipFill>
        <p:spPr bwMode="auto">
          <a:xfrm>
            <a:off x="4298456" y="1286383"/>
            <a:ext cx="3509548" cy="24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05817367-1645-414E-B091-280815552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"/>
          <a:stretch/>
        </p:blipFill>
        <p:spPr>
          <a:xfrm>
            <a:off x="8583712" y="1064825"/>
            <a:ext cx="2888845" cy="2652385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6DD538-8379-4705-8027-DBD2414C97C6}"/>
              </a:ext>
            </a:extLst>
          </p:cNvPr>
          <p:cNvSpPr txBox="1"/>
          <p:nvPr/>
        </p:nvSpPr>
        <p:spPr>
          <a:xfrm>
            <a:off x="4495405" y="3722721"/>
            <a:ext cx="3320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Century Gothic" panose="020B0502020202020204" pitchFamily="34" charset="0"/>
              </a:rPr>
              <a:t>Light Meter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816B0D-B9C0-4172-BCCB-176D272BA706}"/>
              </a:ext>
            </a:extLst>
          </p:cNvPr>
          <p:cNvSpPr txBox="1"/>
          <p:nvPr/>
        </p:nvSpPr>
        <p:spPr>
          <a:xfrm>
            <a:off x="8244746" y="3696878"/>
            <a:ext cx="3320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pH Meter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D69ADC-EC7B-4699-BA25-898B870DF34E}"/>
              </a:ext>
            </a:extLst>
          </p:cNvPr>
          <p:cNvSpPr txBox="1"/>
          <p:nvPr/>
        </p:nvSpPr>
        <p:spPr>
          <a:xfrm>
            <a:off x="4495405" y="4172353"/>
            <a:ext cx="3222781" cy="16619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Make sure the light sensitive panel is pointed towards the light source.</a:t>
            </a:r>
          </a:p>
          <a:p>
            <a:endParaRPr lang="en-GB" sz="600" dirty="0">
              <a:latin typeface="Century Gothic" panose="020B0502020202020204" pitchFamily="34" charset="0"/>
            </a:endParaRPr>
          </a:p>
          <a:p>
            <a:endParaRPr lang="en-GB" sz="600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Don’t cast a shadow over the sensor.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E5CF93-BC2F-4C91-B524-C527126E49AC}"/>
              </a:ext>
            </a:extLst>
          </p:cNvPr>
          <p:cNvSpPr txBox="1"/>
          <p:nvPr/>
        </p:nvSpPr>
        <p:spPr>
          <a:xfrm>
            <a:off x="8583712" y="4092053"/>
            <a:ext cx="322278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altLang="en-US" dirty="0">
                <a:latin typeface="Century Gothic" panose="020B0502020202020204" pitchFamily="34" charset="0"/>
              </a:rPr>
              <a:t>Clean the probe between samples. Use the probe within the sample area. Take a reading when it stops changing.</a:t>
            </a: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D7D68D-10F5-4A77-9430-94B4E29792AA}"/>
              </a:ext>
            </a:extLst>
          </p:cNvPr>
          <p:cNvSpPr txBox="1"/>
          <p:nvPr/>
        </p:nvSpPr>
        <p:spPr>
          <a:xfrm>
            <a:off x="170846" y="6247533"/>
            <a:ext cx="11764768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When measuring abiotic factors, always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repeat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readings and take an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average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for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reliability</a:t>
            </a:r>
            <a:r>
              <a:rPr lang="en-GB" sz="7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0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A79B7-4A04-4C2B-B712-358820B35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53" y="161000"/>
            <a:ext cx="6003161" cy="816163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Measuring Biotic Factors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AADFD7F-B795-43A6-986F-749559492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01" y="1153304"/>
            <a:ext cx="6158854" cy="491902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b="1" dirty="0">
                <a:latin typeface="Century Gothic" panose="020B0502020202020204" pitchFamily="34" charset="0"/>
              </a:rPr>
              <a:t>Sampling</a:t>
            </a:r>
            <a:r>
              <a:rPr lang="en-GB" sz="2000" dirty="0">
                <a:latin typeface="Century Gothic" panose="020B0502020202020204" pitchFamily="34" charset="0"/>
              </a:rPr>
              <a:t> is used to find out </a:t>
            </a:r>
            <a:r>
              <a:rPr lang="en-GB" sz="2000" b="1" dirty="0">
                <a:latin typeface="Century Gothic" panose="020B0502020202020204" pitchFamily="34" charset="0"/>
              </a:rPr>
              <a:t>which organisms </a:t>
            </a:r>
            <a:r>
              <a:rPr lang="en-GB" sz="2000" dirty="0">
                <a:latin typeface="Century Gothic" panose="020B0502020202020204" pitchFamily="34" charset="0"/>
              </a:rPr>
              <a:t>are present in an ecosystem; how </a:t>
            </a:r>
            <a:r>
              <a:rPr lang="en-GB" sz="2000" b="1" dirty="0">
                <a:latin typeface="Century Gothic" panose="020B0502020202020204" pitchFamily="34" charset="0"/>
              </a:rPr>
              <a:t>abundant</a:t>
            </a:r>
            <a:r>
              <a:rPr lang="en-GB" sz="2000" dirty="0">
                <a:latin typeface="Century Gothic" panose="020B0502020202020204" pitchFamily="34" charset="0"/>
              </a:rPr>
              <a:t> they are and to investigate why they are living there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en-GB" altLang="en-US" sz="2000" dirty="0">
                <a:latin typeface="Century Gothic" panose="020B0502020202020204" pitchFamily="34" charset="0"/>
              </a:rPr>
            </a:br>
            <a:r>
              <a:rPr lang="en-GB" altLang="en-US" sz="2000" dirty="0">
                <a:latin typeface="Century Gothic" panose="020B0502020202020204" pitchFamily="34" charset="0"/>
              </a:rPr>
              <a:t>By counting organisms found at </a:t>
            </a:r>
            <a:r>
              <a:rPr lang="en-GB" altLang="en-US" sz="2000" b="1" dirty="0">
                <a:latin typeface="Century Gothic" panose="020B0502020202020204" pitchFamily="34" charset="0"/>
              </a:rPr>
              <a:t>random </a:t>
            </a:r>
            <a:r>
              <a:rPr lang="en-GB" altLang="en-US" sz="2000" dirty="0">
                <a:latin typeface="Century Gothic" panose="020B0502020202020204" pitchFamily="34" charset="0"/>
              </a:rPr>
              <a:t>parts of ecosystem it is possible to </a:t>
            </a:r>
            <a:r>
              <a:rPr lang="en-GB" altLang="en-US" sz="2000" b="1" dirty="0">
                <a:latin typeface="Century Gothic" panose="020B0502020202020204" pitchFamily="34" charset="0"/>
              </a:rPr>
              <a:t>estimate</a:t>
            </a:r>
            <a:r>
              <a:rPr lang="en-GB" altLang="en-US" sz="2000" dirty="0">
                <a:latin typeface="Century Gothic" panose="020B0502020202020204" pitchFamily="34" charset="0"/>
              </a:rPr>
              <a:t> total number of organisms present in whole ecosystem.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2000" dirty="0">
                <a:latin typeface="Century Gothic" panose="020B0502020202020204" pitchFamily="34" charset="0"/>
              </a:rPr>
              <a:t>There are different techniques suitable for particular ecosystems, and for </a:t>
            </a:r>
            <a:r>
              <a:rPr lang="en-GB" sz="2000" b="1" dirty="0">
                <a:latin typeface="Century Gothic" panose="020B0502020202020204" pitchFamily="34" charset="0"/>
              </a:rPr>
              <a:t>mobile</a:t>
            </a:r>
            <a:r>
              <a:rPr lang="en-GB" sz="2000" dirty="0">
                <a:latin typeface="Century Gothic" panose="020B0502020202020204" pitchFamily="34" charset="0"/>
              </a:rPr>
              <a:t> and </a:t>
            </a:r>
            <a:r>
              <a:rPr lang="en-GB" sz="2000" b="1" dirty="0">
                <a:latin typeface="Century Gothic" panose="020B0502020202020204" pitchFamily="34" charset="0"/>
              </a:rPr>
              <a:t>non-mobile</a:t>
            </a:r>
            <a:r>
              <a:rPr lang="en-GB" sz="2000" dirty="0">
                <a:latin typeface="Century Gothic" panose="020B0502020202020204" pitchFamily="34" charset="0"/>
              </a:rPr>
              <a:t> organisms</a:t>
            </a:r>
          </a:p>
          <a:p>
            <a:pPr>
              <a:lnSpc>
                <a:spcPct val="150000"/>
              </a:lnSpc>
            </a:pPr>
            <a:endParaRPr lang="en-GB" alt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22" name="Picture 16" descr="The Unkown Runner - Georgina Vieane">
            <a:extLst>
              <a:ext uri="{FF2B5EF4-FFF2-40B4-BE49-F238E27FC236}">
                <a16:creationId xmlns:a16="http://schemas.microsoft.com/office/drawing/2014/main" id="{27BD8EBF-510C-4081-A062-4637B3A105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823" y="1153304"/>
            <a:ext cx="3684928" cy="368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n on Laura">
            <a:extLst>
              <a:ext uri="{FF2B5EF4-FFF2-40B4-BE49-F238E27FC236}">
                <a16:creationId xmlns:a16="http://schemas.microsoft.com/office/drawing/2014/main" id="{67202D90-7213-4401-A698-AA33C70DE2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196102"/>
            <a:ext cx="4694277" cy="46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ellow dandelions and white daisies. Isolated vector illustration. Wild  meadow flowers. Cartoon style.. Spring grass and flowers. Background image  Stock Vector Image &amp;amp; Art - Alamy">
            <a:extLst>
              <a:ext uri="{FF2B5EF4-FFF2-40B4-BE49-F238E27FC236}">
                <a16:creationId xmlns:a16="http://schemas.microsoft.com/office/drawing/2014/main" id="{BF87CA72-659D-49BF-AE97-61DECD7BF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7" b="30089"/>
          <a:stretch/>
        </p:blipFill>
        <p:spPr bwMode="auto">
          <a:xfrm>
            <a:off x="6640496" y="5509145"/>
            <a:ext cx="4935985" cy="134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Big Wild Sleepout: Make a pitfall trap">
            <a:extLst>
              <a:ext uri="{FF2B5EF4-FFF2-40B4-BE49-F238E27FC236}">
                <a16:creationId xmlns:a16="http://schemas.microsoft.com/office/drawing/2014/main" id="{E223F8E7-3B86-4512-A964-F1ACCE4D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48" y="1805240"/>
            <a:ext cx="9334904" cy="505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p Black Spider Stickers for Android &amp;amp; iOS | Gfycat">
            <a:extLst>
              <a:ext uri="{FF2B5EF4-FFF2-40B4-BE49-F238E27FC236}">
                <a16:creationId xmlns:a16="http://schemas.microsoft.com/office/drawing/2014/main" id="{20200029-14CA-49AF-828D-779C8CC7FC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789" y="2461981"/>
            <a:ext cx="1295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odlouse Isolated Images, Stock Photos &amp;amp; Vectors | Shutterstock">
            <a:extLst>
              <a:ext uri="{FF2B5EF4-FFF2-40B4-BE49-F238E27FC236}">
                <a16:creationId xmlns:a16="http://schemas.microsoft.com/office/drawing/2014/main" id="{1348EE1D-E126-4102-9485-7F8B2B9B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032" y="3016530"/>
            <a:ext cx="1149024" cy="82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ant Millipede - Stock Image - F008/8410 - Science Photo Library">
            <a:extLst>
              <a:ext uri="{FF2B5EF4-FFF2-40B4-BE49-F238E27FC236}">
                <a16:creationId xmlns:a16="http://schemas.microsoft.com/office/drawing/2014/main" id="{8B6E509A-FBE4-4F76-ACC4-086A3173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3" b="89796" l="3500" r="90000">
                        <a14:foregroundMark x1="3875" y1="63265" x2="9375" y2="54519"/>
                        <a14:foregroundMark x1="9375" y1="54519" x2="9375" y2="54519"/>
                        <a14:foregroundMark x1="6125" y1="56560" x2="3500" y2="5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964" y="2842541"/>
            <a:ext cx="1540175" cy="6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t Side View Stock Photo - Download Image Now - iStock">
            <a:extLst>
              <a:ext uri="{FF2B5EF4-FFF2-40B4-BE49-F238E27FC236}">
                <a16:creationId xmlns:a16="http://schemas.microsoft.com/office/drawing/2014/main" id="{4CE07714-6846-49CF-AACB-F9515C1D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939" l="9830" r="93573">
                        <a14:foregroundMark x1="72212" y1="73780" x2="75614" y2="77134"/>
                        <a14:foregroundMark x1="88091" y1="64634" x2="93573" y2="67073"/>
                        <a14:foregroundMark x1="87902" y1="64939" x2="82420" y2="59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907" y="2842541"/>
            <a:ext cx="1361164" cy="8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nt Side View Stock Photo - Download Image Now - iStock">
            <a:extLst>
              <a:ext uri="{FF2B5EF4-FFF2-40B4-BE49-F238E27FC236}">
                <a16:creationId xmlns:a16="http://schemas.microsoft.com/office/drawing/2014/main" id="{FFF2A801-E793-4ACE-A9DE-D505C71CC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939" l="9830" r="93573">
                        <a14:foregroundMark x1="72212" y1="73780" x2="75614" y2="77134"/>
                        <a14:foregroundMark x1="88091" y1="64634" x2="93573" y2="67073"/>
                        <a14:foregroundMark x1="87902" y1="64939" x2="82420" y2="59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907" y="2842541"/>
            <a:ext cx="1361164" cy="8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nt Side View Stock Photo - Download Image Now - iStock">
            <a:extLst>
              <a:ext uri="{FF2B5EF4-FFF2-40B4-BE49-F238E27FC236}">
                <a16:creationId xmlns:a16="http://schemas.microsoft.com/office/drawing/2014/main" id="{9308BDDC-2780-4C58-B3D9-049FA9E5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939" l="9830" r="93573">
                        <a14:foregroundMark x1="72212" y1="73780" x2="75614" y2="77134"/>
                        <a14:foregroundMark x1="88091" y1="64634" x2="93573" y2="67073"/>
                        <a14:foregroundMark x1="87902" y1="64939" x2="82420" y2="59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025" y="2801774"/>
            <a:ext cx="1361164" cy="8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nt Side View Stock Photo - Download Image Now - iStock">
            <a:extLst>
              <a:ext uri="{FF2B5EF4-FFF2-40B4-BE49-F238E27FC236}">
                <a16:creationId xmlns:a16="http://schemas.microsoft.com/office/drawing/2014/main" id="{101C463A-57C2-4055-A3D4-ADD44531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939" l="9830" r="93573">
                        <a14:foregroundMark x1="72212" y1="73780" x2="75614" y2="77134"/>
                        <a14:foregroundMark x1="88091" y1="64634" x2="93573" y2="67073"/>
                        <a14:foregroundMark x1="87902" y1="64939" x2="82420" y2="59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425" y="2954174"/>
            <a:ext cx="1361164" cy="8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815C7-3B8E-403A-A5F9-D6EB18149179}"/>
              </a:ext>
            </a:extLst>
          </p:cNvPr>
          <p:cNvSpPr/>
          <p:nvPr/>
        </p:nvSpPr>
        <p:spPr>
          <a:xfrm>
            <a:off x="255992" y="203200"/>
            <a:ext cx="3364663" cy="74814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Century Gothic" panose="020B0502020202020204" pitchFamily="34" charset="0"/>
              </a:rPr>
              <a:t>Pitfall Trap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76435F-6249-406A-959A-F8BE4734D065}"/>
              </a:ext>
            </a:extLst>
          </p:cNvPr>
          <p:cNvSpPr txBox="1"/>
          <p:nvPr/>
        </p:nvSpPr>
        <p:spPr>
          <a:xfrm>
            <a:off x="3620655" y="69440"/>
            <a:ext cx="76661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latin typeface="Century Gothic" panose="020B0502020202020204" pitchFamily="34" charset="0"/>
              </a:rPr>
              <a:t>Used to study </a:t>
            </a:r>
            <a:r>
              <a:rPr lang="en-GB" sz="2000" b="1" dirty="0">
                <a:latin typeface="Century Gothic" panose="020B0502020202020204" pitchFamily="34" charset="0"/>
              </a:rPr>
              <a:t>small crawling invertebrates</a:t>
            </a:r>
            <a:r>
              <a:rPr lang="en-GB" sz="2000" dirty="0"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Century Gothic" panose="020B0502020202020204" pitchFamily="34" charset="0"/>
              </a:rPr>
              <a:t>Invertebrates </a:t>
            </a:r>
            <a:r>
              <a:rPr lang="en-GB" sz="2000" b="1" dirty="0">
                <a:latin typeface="Century Gothic" panose="020B0502020202020204" pitchFamily="34" charset="0"/>
              </a:rPr>
              <a:t>fall into the trap </a:t>
            </a:r>
            <a:r>
              <a:rPr lang="en-GB" sz="2000" dirty="0">
                <a:latin typeface="Century Gothic" panose="020B0502020202020204" pitchFamily="34" charset="0"/>
              </a:rPr>
              <a:t>and can’t escape.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latin typeface="Century Gothic" panose="020B0502020202020204" pitchFamily="34" charset="0"/>
              </a:rPr>
              <a:t>They are then </a:t>
            </a:r>
            <a:r>
              <a:rPr lang="en-GB" sz="2000" b="1" dirty="0">
                <a:latin typeface="Century Gothic" panose="020B0502020202020204" pitchFamily="34" charset="0"/>
              </a:rPr>
              <a:t>counted.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84AA0-E2F3-43F3-A3E5-C0AF174823B4}"/>
              </a:ext>
            </a:extLst>
          </p:cNvPr>
          <p:cNvSpPr/>
          <p:nvPr/>
        </p:nvSpPr>
        <p:spPr>
          <a:xfrm>
            <a:off x="549636" y="1205075"/>
            <a:ext cx="263314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Lid propped up on a couple rocks to stop any birds from eating caught insects.</a:t>
            </a:r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9B5CAED9-B8F6-40D3-B3DB-9E92CC36C2E8}"/>
              </a:ext>
            </a:extLst>
          </p:cNvPr>
          <p:cNvCxnSpPr>
            <a:cxnSpLocks/>
          </p:cNvCxnSpPr>
          <p:nvPr/>
        </p:nvCxnSpPr>
        <p:spPr>
          <a:xfrm>
            <a:off x="3186545" y="1805240"/>
            <a:ext cx="1099920" cy="738363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7F866DCE-16F5-49D7-A16E-0A3BDC6DBBEE}"/>
              </a:ext>
            </a:extLst>
          </p:cNvPr>
          <p:cNvCxnSpPr>
            <a:cxnSpLocks/>
          </p:cNvCxnSpPr>
          <p:nvPr/>
        </p:nvCxnSpPr>
        <p:spPr>
          <a:xfrm rot="10800000">
            <a:off x="6317673" y="5920510"/>
            <a:ext cx="1136074" cy="72967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AEDB173-A639-4385-94DA-5AD941B4C811}"/>
              </a:ext>
            </a:extLst>
          </p:cNvPr>
          <p:cNvSpPr/>
          <p:nvPr/>
        </p:nvSpPr>
        <p:spPr>
          <a:xfrm>
            <a:off x="7457464" y="5823684"/>
            <a:ext cx="263314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Hole punched in bottom of container to drain any water.</a:t>
            </a:r>
          </a:p>
        </p:txBody>
      </p:sp>
    </p:spTree>
    <p:extLst>
      <p:ext uri="{BB962C8B-B14F-4D97-AF65-F5344CB8AC3E}">
        <p14:creationId xmlns:p14="http://schemas.microsoft.com/office/powerpoint/2010/main" val="159922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8.33333E-7 0.00023 L -0.11224 -0.0037 C -0.27448 -0.00671 -0.20768 0.00255 -0.27331 -0.00741 C -0.29427 -0.01667 -0.27474 -0.01042 -0.30664 -0.00857 C -0.3293 -0.00741 -0.35182 -0.00787 -0.37448 -0.00741 C -0.3901 -0.00648 -0.40586 -0.00486 -0.42148 -0.00486 C -0.47734 -0.00486 -0.42461 -0.00972 -0.45768 -0.00625 C -0.45924 -0.00532 -0.46081 -0.00486 -0.46224 -0.0037 C -0.46341 -0.00255 -0.46419 -0.00116 -0.46497 7.40741E-7 C -0.46758 0.00393 -0.47031 0.00718 -0.47213 0.01111 C -0.47513 0.01736 -0.4763 0.025 -0.47943 0.03102 L -0.48216 0.03588 C -0.4832 0.04259 -0.48516 0.04907 -0.48581 0.05579 C -0.48659 0.06273 -0.48646 0.06991 -0.48659 0.07685 C -0.48737 0.09583 -0.48711 0.10718 -0.48932 0.12523 C -0.48971 0.12778 -0.49049 0.12986 -0.49114 0.13241 C -0.49258 0.14838 -0.49414 0.16389 -0.49557 0.1794 C -0.49596 0.18241 -0.49622 0.18542 -0.49661 0.18819 C -0.49779 0.19838 -0.49896 0.2088 -0.50026 0.21898 C -0.50052 0.22454 -0.50065 0.23009 -0.50104 0.23518 C -0.50182 0.2412 -0.50391 0.25255 -0.50391 0.25278 C -0.50404 0.25718 -0.50443 0.2618 -0.50469 0.26597 C -0.50547 0.27292 -0.50547 0.27083 -0.50664 0.27616 C -0.5069 0.27801 -0.50768 0.28287 -0.50833 0.28472 C -0.50924 0.2868 -0.51029 0.28866 -0.51107 0.29074 C -0.51276 0.29537 -0.51276 0.29977 -0.51641 0.30208 C -0.51849 0.30324 -0.52083 0.30301 -0.52279 0.30324 C -0.52995 0.30509 -0.53659 0.30787 -0.54362 0.30833 C -0.5638 0.30972 -0.55443 0.30972 -0.57148 0.30972 " pathEditMode="relative" rAng="0" ptsTypes="AAAAAAAAAAAAAAAAAAAAAAAAAAAAAA">
                                      <p:cBhvr>
                                        <p:cTn id="18" dur="6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8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-0.01157 L 0.03489 -0.01134 L 0.04818 -0.0169 C 0.05091 -0.01782 0.05351 -0.01806 0.05638 -0.01944 C 0.06562 -0.02407 0.05716 -0.02222 0.06549 -0.0287 C 0.0668 -0.02986 0.06823 -0.02963 0.06953 -0.03009 C 0.07578 -0.02917 0.07916 -0.02917 0.08489 -0.02755 C 0.08607 -0.02708 0.08737 -0.02662 0.08841 -0.02616 L 0.12252 -0.02755 C 0.12565 -0.02778 0.12864 -0.0287 0.13177 -0.0287 C 0.13854 -0.0287 0.14518 -0.02801 0.15195 -0.02755 L 0.17487 -0.02616 C 0.18372 -0.02176 0.1832 -0.02083 0.19583 -0.02755 C 0.20091 -0.03009 0.20547 -0.03611 0.21055 -0.03935 C 0.21367 -0.0412 0.21706 -0.0412 0.22031 -0.0419 L 0.25156 -0.04074 C 0.26015 -0.04005 0.26224 -0.03866 0.27122 -0.03657 C 0.27877 -0.03495 0.28398 -0.03472 0.29219 -0.03403 L 0.30403 -0.03264 C 0.30768 -0.03171 0.31133 -0.02986 0.3151 -0.03009 C 0.3237 -0.03056 0.35351 -0.04653 0.3556 -0.04722 C 0.36666 -0.05023 0.37786 -0.04977 0.38906 -0.05093 C 0.42838 -0.0294 0.40495 -0.04051 0.43646 -0.0287 C 0.43971 -0.02755 0.44297 -0.02546 0.44622 -0.02477 C 0.45338 -0.02292 0.46784 -0.02083 0.46784 -0.0206 C 0.48359 0.00301 0.46614 -0.02801 0.47903 0.02685 C 0.49101 0.07778 0.48958 0.06389 0.50273 0.08866 C 0.50495 0.09282 0.51172 0.11204 0.51185 0.1125 C 0.51289 0.11528 0.51419 0.11759 0.51523 0.12037 C 0.51653 0.12361 0.51758 0.12755 0.51875 0.13079 C 0.52109 0.13657 0.52396 0.1419 0.52578 0.14792 C 0.52786 0.15509 0.52903 0.16319 0.5306 0.17037 C 0.53138 0.17801 0.53216 0.18519 0.53281 0.19282 C 0.53294 0.20093 0.53294 0.20903 0.53411 0.21667 C 0.53476 0.22153 0.53724 0.225 0.53828 0.22986 L 0.53958 0.23634 C 0.54362 0.27616 0.53919 0.26898 0.5487 0.28773 C 0.55117 0.29282 0.55325 0.29907 0.55651 0.30255 C 0.55859 0.30463 0.56068 0.30671 0.56263 0.30903 C 0.56367 0.31019 0.56562 0.31296 0.56562 0.31343 " pathEditMode="relative" rAng="0" ptsTypes="AAAAAAAAAAAAAAAAAAAAAAAAAAAAAAAAAAAAAAAA">
                                      <p:cBhvr>
                                        <p:cTn id="2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36" y="1428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5795 -0.00208 L 0.05795 -0.00185 L 0.10769 -0.00347 C 0.10899 -0.00347 0.10977 -0.00463 0.11068 -0.00486 C 0.11576 -0.00625 0.12045 -0.00764 0.12526 -0.00879 L 0.18568 -0.00625 C 0.18972 -0.00602 0.19349 -0.0044 0.19701 -0.00347 C 0.19948 -0.00301 0.20209 -0.00254 0.20482 -0.00208 L 0.22761 -0.00764 C 0.22982 -0.0081 0.2319 -0.00879 0.23438 -0.00879 C 0.24128 -0.00879 0.24857 -0.0081 0.2556 -0.00764 C 0.27631 -0.00393 0.28229 -0.00231 0.31315 -0.00486 C 0.31953 -0.00532 0.32578 -0.01018 0.33216 -0.01157 C 0.3431 -0.01389 0.35443 -0.01435 0.36537 -0.01551 C 0.39271 -0.00532 0.36654 -0.01389 0.40339 -0.00764 C 0.40834 -0.00671 0.41341 -0.00486 0.41836 -0.00347 C 0.42045 -0.00301 0.4224 -0.00254 0.42448 -0.00208 C 0.42969 -0.00254 0.43516 -0.00393 0.44024 -0.00347 C 0.45065 -0.00278 0.45899 -0.00046 0.46849 0.00185 C 0.47032 0.00463 0.47253 0.00648 0.4737 0.00996 C 0.48008 0.02732 0.4694 0.01621 0.4806 0.02477 C 0.48529 0.03333 0.48607 0.03449 0.4905 0.04375 C 0.49193 0.04722 0.49336 0.05093 0.49506 0.0544 C 0.49766 0.06042 0.50144 0.06505 0.50339 0.07199 C 0.50482 0.07824 0.5069 0.08449 0.5086 0.09074 C 0.50977 0.09514 0.51029 0.1 0.51146 0.10417 C 0.51237 0.10718 0.51381 0.10972 0.51472 0.11227 C 0.51524 0.11458 0.51641 0.11667 0.5168 0.11898 C 0.5181 0.12315 0.51901 0.12708 0.51993 0.13125 C 0.52331 0.16945 0.51953 0.14329 0.52539 0.16621 C 0.52995 0.18611 0.52565 0.18079 0.53203 0.18634 C 0.53282 0.19583 0.53282 0.21921 0.53828 0.22963 C 0.54466 0.24213 0.54232 0.23357 0.54779 0.24167 C 0.55013 0.24491 0.55651 0.25718 0.55795 0.26065 C 0.55938 0.26389 0.56016 0.26783 0.56172 0.2713 C 0.56511 0.28102 0.56263 0.27222 0.56524 0.28333 C 0.56693 0.29769 0.56628 0.28796 0.56628 0.3132 " pathEditMode="relative" rAng="0" ptsTypes="AAAAAAAAAAAAAAAAAAAAAAAAAAAAAAAAAAAAA">
                                      <p:cBhvr>
                                        <p:cTn id="24" dur="7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682 0.00324 L -0.02682 0.00347 C -0.0332 0.00555 -0.03945 0.00833 -0.04583 0.00995 C -0.04961 0.01088 -0.05338 0.01134 -0.05716 0.01134 C -0.07279 0.01134 -0.08854 0.01041 -0.10417 0.00995 C -0.10989 0.00787 -0.11745 0.00578 -0.12305 0.00185 C -0.12448 0.00092 -0.12552 -0.00093 -0.12682 -0.00209 C -0.1276 -0.00278 -0.12838 -0.00301 -0.12917 -0.00348 C -0.13724 -0.00232 -0.14726 -0.0007 -0.15495 -0.00093 C -0.16732 -0.00116 -0.17969 -0.00255 -0.19206 -0.00348 C -0.20208 -0.00301 -0.21224 -0.00301 -0.22239 -0.00209 C -0.22734 -0.00162 -0.23242 0.00023 -0.2375 0.00046 C -0.25872 0.00162 -0.27995 0.00138 -0.30117 0.00185 C -0.3319 0.01203 -0.31797 0.00856 -0.37539 0.00995 L -0.42682 0.00856 C -0.42969 0.00763 -0.43255 0.00763 -0.43516 0.00601 C -0.43919 0.00347 -0.44297 -0.00232 -0.44661 -0.00625 C -0.44753 -0.00718 -0.44857 -0.00811 -0.44961 -0.0088 C -0.46367 -0.00047 -0.4793 0.00671 -0.49284 0.01944 C -0.49492 0.02129 -0.497 0.02338 -0.49883 0.02615 C -0.50247 0.03171 -0.50456 0.03796 -0.50716 0.0449 C -0.50937 0.05648 -0.51302 0.07569 -0.51393 0.08541 C -0.51836 0.12986 -0.51601 0.11157 -0.52005 0.14051 C -0.52018 0.14537 -0.52109 0.18032 -0.52161 0.18773 C -0.52187 0.19259 -0.52253 0.19768 -0.52305 0.20254 C -0.52422 0.22685 -0.52383 0.21319 -0.52383 0.24305 " pathEditMode="relative" rAng="0" ptsTypes="AAAAAAAAAAAAAAAAAAAAAAAAAA">
                                      <p:cBhvr>
                                        <p:cTn id="27" dur="6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1138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682 0.00324 L -0.02682 0.00347 C -0.0332 0.00555 -0.03945 0.00833 -0.04583 0.00995 C -0.04961 0.01088 -0.05338 0.01134 -0.05716 0.01134 C -0.07279 0.01134 -0.08854 0.01041 -0.10417 0.00995 C -0.10989 0.00787 -0.11745 0.00578 -0.12305 0.00185 C -0.12448 0.00092 -0.12552 -0.00093 -0.12682 -0.00209 C -0.1276 -0.00278 -0.12838 -0.00301 -0.12917 -0.00348 C -0.13724 -0.00232 -0.14726 -0.0007 -0.15495 -0.00093 C -0.16732 -0.00116 -0.17969 -0.00255 -0.19206 -0.00348 C -0.20208 -0.00301 -0.21224 -0.00301 -0.22239 -0.00209 C -0.22734 -0.00162 -0.23242 0.00023 -0.2375 0.00046 C -0.25872 0.00162 -0.27995 0.00138 -0.30117 0.00185 C -0.3319 0.01203 -0.31797 0.00856 -0.37539 0.00995 L -0.42682 0.00856 C -0.42969 0.00763 -0.43255 0.00763 -0.43516 0.00601 C -0.43919 0.00347 -0.44297 -0.00232 -0.44661 -0.00625 C -0.44753 -0.00718 -0.44857 -0.00811 -0.44961 -0.0088 C -0.46367 -0.00047 -0.4793 0.00671 -0.49284 0.01944 C -0.49492 0.02129 -0.497 0.02338 -0.49883 0.02615 C -0.50247 0.03171 -0.50456 0.03796 -0.50716 0.0449 C -0.50937 0.05648 -0.51302 0.07569 -0.51393 0.08541 C -0.51836 0.12986 -0.51601 0.11157 -0.52005 0.14051 C -0.52018 0.14537 -0.52109 0.18032 -0.52161 0.18773 C -0.52187 0.19259 -0.52253 0.19768 -0.52305 0.20254 C -0.52422 0.22685 -0.52383 0.21319 -0.52383 0.24305 " pathEditMode="relative" rAng="0" ptsTypes="AAAAAAAAAAAAAAAAAAAAAAAAAA">
                                      <p:cBhvr>
                                        <p:cTn id="29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1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683 0.00324 L -0.02683 0.00347 C -0.03321 0.00555 -0.03946 0.00833 -0.04584 0.00995 C -0.04961 0.01088 -0.05339 0.01134 -0.05716 0.01134 C -0.07279 0.01134 -0.08855 0.01042 -0.10417 0.00995 C -0.1099 0.00787 -0.11745 0.00579 -0.12305 0.00185 C -0.12448 0.00092 -0.12552 -0.00093 -0.12683 -0.00208 C -0.12761 -0.00278 -0.12839 -0.00301 -0.12917 -0.00347 C -0.13724 -0.00232 -0.14727 -0.0007 -0.15495 -0.00093 C -0.16732 -0.00116 -0.17969 -0.00255 -0.19206 -0.00347 C -0.20209 -0.00301 -0.21224 -0.00301 -0.2224 -0.00208 C -0.22735 -0.00162 -0.23243 0.00023 -0.2375 0.00046 C -0.25873 0.00162 -0.27995 0.00139 -0.30118 0.00185 C -0.3319 0.01204 -0.31797 0.00856 -0.37539 0.00995 L -0.42683 0.00856 C -0.42969 0.00764 -0.43256 0.00764 -0.43516 0.00602 C -0.4392 0.00347 -0.44297 -0.00232 -0.44662 -0.00625 C -0.44753 -0.00718 -0.44857 -0.0081 -0.44961 -0.0088 C -0.46368 -0.00046 -0.4793 0.00671 -0.49284 0.01944 C -0.49493 0.0213 -0.49701 0.02338 -0.49883 0.02616 C -0.50248 0.03171 -0.50456 0.03796 -0.50716 0.04491 C -0.50938 0.05648 -0.51302 0.07569 -0.51394 0.08542 C -0.51836 0.12986 -0.51602 0.11157 -0.52006 0.14051 C -0.52019 0.14537 -0.5211 0.18032 -0.52162 0.18773 C -0.52188 0.19259 -0.52253 0.19768 -0.52305 0.20255 C -0.52422 0.22685 -0.52383 0.21319 -0.52383 0.24305 " pathEditMode="relative" rAng="0" ptsTypes="AAAAAAAAAAAAAAAAAAAAAAAAAA">
                                      <p:cBhvr>
                                        <p:cTn id="31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113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683 0.00324 L -0.02683 0.00347 C -0.03321 0.00555 -0.03946 0.00833 -0.04584 0.00995 C -0.04961 0.01088 -0.05339 0.01134 -0.05716 0.01134 C -0.07279 0.01134 -0.08855 0.01042 -0.10417 0.00995 C -0.1099 0.00787 -0.11745 0.00579 -0.12305 0.00185 C -0.12448 0.00092 -0.12552 -0.00093 -0.12683 -0.00208 C -0.12761 -0.00278 -0.12839 -0.00301 -0.12917 -0.00347 C -0.13724 -0.00232 -0.14727 -0.0007 -0.15495 -0.00093 C -0.16732 -0.00116 -0.17969 -0.00255 -0.19206 -0.00347 C -0.20209 -0.00301 -0.21224 -0.00301 -0.2224 -0.00208 C -0.22735 -0.00162 -0.23243 0.00023 -0.2375 0.00046 C -0.25873 0.00162 -0.27995 0.00139 -0.30118 0.00185 C -0.3319 0.01204 -0.31797 0.00856 -0.37539 0.00995 L -0.42683 0.00856 C -0.42969 0.00764 -0.43256 0.00764 -0.43516 0.00602 C -0.4392 0.00347 -0.44297 -0.00232 -0.44662 -0.00625 C -0.44753 -0.00718 -0.44857 -0.0081 -0.44961 -0.0088 C -0.46368 -0.00046 -0.4793 0.00671 -0.49284 0.01944 C -0.49493 0.0213 -0.49701 0.02338 -0.49883 0.02616 C -0.50248 0.03171 -0.50456 0.03796 -0.50716 0.04491 C -0.50938 0.05648 -0.51302 0.07569 -0.51394 0.08542 C -0.51836 0.12986 -0.51602 0.11157 -0.52006 0.14051 C -0.52019 0.14537 -0.5211 0.18032 -0.52162 0.18773 C -0.52188 0.19259 -0.52253 0.19768 -0.52305 0.20255 C -0.52422 0.22685 -0.52383 0.21319 -0.52383 0.24305 " pathEditMode="relative" rAng="0" ptsTypes="AAAAAAAAAAAAAAAAAAAAAAAAAA">
                                      <p:cBhvr>
                                        <p:cTn id="33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7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wn with many white daisies. Many white daisies in top view of lawn,  several Bi , #AFF, #view, #lawn, #Bird, #top, #Law… | Biennial plants,  Meadow, Bellis perennis">
            <a:extLst>
              <a:ext uri="{FF2B5EF4-FFF2-40B4-BE49-F238E27FC236}">
                <a16:creationId xmlns:a16="http://schemas.microsoft.com/office/drawing/2014/main" id="{6A62BD62-4B0C-4105-8EB0-33FFB7649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62" y="1191272"/>
            <a:ext cx="5967273" cy="447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C6BD95-7909-4EE3-AD5F-D82D708BD4E7}"/>
              </a:ext>
            </a:extLst>
          </p:cNvPr>
          <p:cNvSpPr/>
          <p:nvPr/>
        </p:nvSpPr>
        <p:spPr>
          <a:xfrm>
            <a:off x="255992" y="203200"/>
            <a:ext cx="3364663" cy="74814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Century Gothic" panose="020B0502020202020204" pitchFamily="34" charset="0"/>
              </a:rPr>
              <a:t>Quadrats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578C4-3852-4D25-944E-64381C9D3D1B}"/>
              </a:ext>
            </a:extLst>
          </p:cNvPr>
          <p:cNvSpPr txBox="1"/>
          <p:nvPr/>
        </p:nvSpPr>
        <p:spPr>
          <a:xfrm>
            <a:off x="3620655" y="69440"/>
            <a:ext cx="76661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>
                <a:latin typeface="Century Gothic" panose="020B0502020202020204" pitchFamily="34" charset="0"/>
              </a:rPr>
              <a:t>Quadrats are used to </a:t>
            </a:r>
            <a:r>
              <a:rPr lang="en-GB" sz="2000" b="1" dirty="0">
                <a:latin typeface="Century Gothic" panose="020B0502020202020204" pitchFamily="34" charset="0"/>
              </a:rPr>
              <a:t>estimate the numbers of plants </a:t>
            </a:r>
            <a:r>
              <a:rPr lang="en-GB" sz="2000" dirty="0">
                <a:latin typeface="Century Gothic" panose="020B0502020202020204" pitchFamily="34" charset="0"/>
              </a:rPr>
              <a:t>or slow-moving animals in an ecosystem (e.g. limpets) </a:t>
            </a:r>
          </a:p>
          <a:p>
            <a:pPr marL="285750" indent="-285750">
              <a:buFontTx/>
              <a:buChar char="-"/>
            </a:pPr>
            <a:endParaRPr lang="en-GB" sz="2000" b="1" dirty="0"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7DEF0B-B9D5-4796-8215-0DC05EF6DD3E}"/>
              </a:ext>
            </a:extLst>
          </p:cNvPr>
          <p:cNvGrpSpPr/>
          <p:nvPr/>
        </p:nvGrpSpPr>
        <p:grpSpPr>
          <a:xfrm rot="20957045">
            <a:off x="1737064" y="3160449"/>
            <a:ext cx="3308414" cy="2929147"/>
            <a:chOff x="6761824" y="1740022"/>
            <a:chExt cx="3308414" cy="292914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740AD66-7F61-4C6C-9E5F-830D141C4085}"/>
                </a:ext>
              </a:extLst>
            </p:cNvPr>
            <p:cNvGrpSpPr/>
            <p:nvPr/>
          </p:nvGrpSpPr>
          <p:grpSpPr>
            <a:xfrm>
              <a:off x="6773662" y="1740022"/>
              <a:ext cx="3296576" cy="589342"/>
              <a:chOff x="6773662" y="1740022"/>
              <a:chExt cx="3296576" cy="5893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9C4D4F4-7C48-4C7D-9D3B-E316CA43734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85B4419-C7AE-48FA-AE08-69AFF302819D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9E384E3-A6C1-4E8D-A963-3C07BF3DED99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F05415A-FDD2-40FE-9077-8BC2BD14163C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8CB2E91-B7E2-48AE-9192-4DB9EC900FDD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66ED973-746F-4FEC-900C-E154DFA4F4DF}"/>
                </a:ext>
              </a:extLst>
            </p:cNvPr>
            <p:cNvGrpSpPr/>
            <p:nvPr/>
          </p:nvGrpSpPr>
          <p:grpSpPr>
            <a:xfrm>
              <a:off x="6770702" y="2327698"/>
              <a:ext cx="3296576" cy="589342"/>
              <a:chOff x="6773662" y="1740022"/>
              <a:chExt cx="3296576" cy="58934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3ED2294-B3F1-4031-B66D-2774B004A03A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1349BD3-4641-4A6A-ACDC-323097CB79A8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061351F-BAA8-45ED-B6FF-7FE21876E2D3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C0F0630-C445-4FBC-9664-003B8A2C3C19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BAA853F-6B80-4595-B85A-B26E40C01A9F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FFE1C87-6C58-43D3-B6D4-A3E65905E16C}"/>
                </a:ext>
              </a:extLst>
            </p:cNvPr>
            <p:cNvGrpSpPr/>
            <p:nvPr/>
          </p:nvGrpSpPr>
          <p:grpSpPr>
            <a:xfrm>
              <a:off x="6764784" y="2913624"/>
              <a:ext cx="3296576" cy="589342"/>
              <a:chOff x="6773662" y="1740022"/>
              <a:chExt cx="3296576" cy="58934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33BA3C8-F047-44A8-A90D-6AA96DA3EEEF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0E1889C-1939-4C04-9740-95F5FF5B19C8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11DE0D2-FEE6-4B55-B1DA-6A4D19CA7870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2DFCD3D-5C73-495D-B25F-3F4C2020CA6C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227C045-5078-4DD5-AD9E-9BC173488D7B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3CC932B-E737-4A12-BFBE-156325955C0D}"/>
                </a:ext>
              </a:extLst>
            </p:cNvPr>
            <p:cNvGrpSpPr/>
            <p:nvPr/>
          </p:nvGrpSpPr>
          <p:grpSpPr>
            <a:xfrm>
              <a:off x="6761824" y="3501300"/>
              <a:ext cx="3296576" cy="589342"/>
              <a:chOff x="6773662" y="1740022"/>
              <a:chExt cx="3296576" cy="58934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4698185-52B2-4EFA-B5F2-BA4F2EC22F3C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2D11AF-E018-464F-8929-D0DF86B5BEE8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3B5AB8A-C7B1-4678-8D50-5EADEE224F24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7696B42-E4DF-4815-9998-60A5E9315EB2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CD3E3D3-8BD3-4B74-9B98-E5D543A91A44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553729D-515B-49BE-8B39-B47BF1410FB9}"/>
                </a:ext>
              </a:extLst>
            </p:cNvPr>
            <p:cNvGrpSpPr/>
            <p:nvPr/>
          </p:nvGrpSpPr>
          <p:grpSpPr>
            <a:xfrm>
              <a:off x="6763300" y="4079827"/>
              <a:ext cx="3296576" cy="589342"/>
              <a:chOff x="6773662" y="1740022"/>
              <a:chExt cx="3296576" cy="58934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EA80FEA-82B6-45C2-B34A-0D6A0D468C2E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25760BE-D778-4FF8-B1CF-781E47C0A606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E671F7B-FB74-4322-92C3-20BBE46A63E9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7A4FC3A-3481-4C86-B506-2E62F1AA7F7D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E95139E-BA46-46E2-936E-B8B0BAA35884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9CE282F-DF52-4240-81A8-C869067E8B82}"/>
              </a:ext>
            </a:extLst>
          </p:cNvPr>
          <p:cNvSpPr txBox="1"/>
          <p:nvPr/>
        </p:nvSpPr>
        <p:spPr>
          <a:xfrm>
            <a:off x="145120" y="1094884"/>
            <a:ext cx="5615386" cy="5052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Quadrats are </a:t>
            </a:r>
            <a:r>
              <a:rPr lang="en-GB" b="1" dirty="0">
                <a:latin typeface="Century Gothic" panose="020B0502020202020204" pitchFamily="34" charset="0"/>
              </a:rPr>
              <a:t>sampling squares </a:t>
            </a:r>
            <a:r>
              <a:rPr lang="en-GB" dirty="0">
                <a:latin typeface="Century Gothic" panose="020B0502020202020204" pitchFamily="34" charset="0"/>
              </a:rPr>
              <a:t>of a </a:t>
            </a:r>
            <a:r>
              <a:rPr lang="en-GB" b="1" dirty="0">
                <a:latin typeface="Century Gothic" panose="020B0502020202020204" pitchFamily="34" charset="0"/>
              </a:rPr>
              <a:t>known size</a:t>
            </a:r>
            <a:r>
              <a:rPr lang="en-GB" dirty="0">
                <a:latin typeface="Century Gothic" panose="020B0502020202020204" pitchFamily="34" charset="0"/>
              </a:rPr>
              <a:t>, which are divided into smaller squares.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5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They are thrown at </a:t>
            </a:r>
            <a:r>
              <a:rPr lang="en-GB" b="1" dirty="0">
                <a:latin typeface="Century Gothic" panose="020B0502020202020204" pitchFamily="34" charset="0"/>
              </a:rPr>
              <a:t>random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5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The number of plants is counted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5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This is then </a:t>
            </a:r>
            <a:r>
              <a:rPr lang="en-GB" b="1" dirty="0">
                <a:latin typeface="Century Gothic" panose="020B0502020202020204" pitchFamily="34" charset="0"/>
              </a:rPr>
              <a:t>repeated</a:t>
            </a:r>
            <a:r>
              <a:rPr lang="en-GB" dirty="0">
                <a:latin typeface="Century Gothic" panose="020B0502020202020204" pitchFamily="34" charset="0"/>
              </a:rPr>
              <a:t> several times within the area to be sampled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sz="500" dirty="0">
              <a:latin typeface="Century Gothic" panose="020B0502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Century Gothic" panose="020B0502020202020204" pitchFamily="34" charset="0"/>
              </a:rPr>
              <a:t>Quadrats can also be used to measure </a:t>
            </a:r>
            <a:r>
              <a:rPr lang="en-GB" b="1" dirty="0">
                <a:latin typeface="Century Gothic" panose="020B0502020202020204" pitchFamily="34" charset="0"/>
              </a:rPr>
              <a:t>abundance</a:t>
            </a:r>
            <a:r>
              <a:rPr lang="en-GB" dirty="0">
                <a:latin typeface="Century Gothic" panose="020B0502020202020204" pitchFamily="34" charset="0"/>
              </a:rPr>
              <a:t> and </a:t>
            </a:r>
            <a:r>
              <a:rPr lang="en-GB" b="1" dirty="0">
                <a:latin typeface="Century Gothic" panose="020B0502020202020204" pitchFamily="34" charset="0"/>
              </a:rPr>
              <a:t>% cover </a:t>
            </a:r>
            <a:r>
              <a:rPr lang="en-GB" dirty="0">
                <a:latin typeface="Century Gothic" panose="020B0502020202020204" pitchFamily="34" charset="0"/>
              </a:rPr>
              <a:t>of different species</a:t>
            </a:r>
          </a:p>
        </p:txBody>
      </p:sp>
    </p:spTree>
    <p:extLst>
      <p:ext uri="{BB962C8B-B14F-4D97-AF65-F5344CB8AC3E}">
        <p14:creationId xmlns:p14="http://schemas.microsoft.com/office/powerpoint/2010/main" val="236688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9 -0.00255 L 0.03139 -0.00255 C 0.04467 0.00046 0.05795 0.00393 0.07136 0.00648 C 0.10769 0.01342 0.1129 0.01296 0.14701 0.01574 C 0.18178 -0.00556 0.18165 -0.00325 0.21693 -0.03496 C 0.21771 -0.03565 0.25001 -0.07061 0.25912 -0.07362 C 0.26615 -0.07593 0.27331 -0.07454 0.28034 -0.075 C 0.29102 -0.09005 0.29987 -0.11042 0.31237 -0.12037 C 0.32644 -0.13149 0.35157 -0.15093 0.36329 -0.16436 C 0.37201 -0.17431 0.37956 -0.18704 0.38724 -0.19931 C 0.38959 -0.20301 0.39076 -0.20857 0.3931 -0.21227 C 0.39623 -0.2169 0.39974 -0.22061 0.40326 -0.22385 C 0.40599 -0.22639 0.41211 -0.22894 0.41211 -0.22894 " pathEditMode="relative" ptsTypes="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2D7C8-32A1-49C9-BDA0-A5F6D5F55D5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44476" y="1343447"/>
            <a:ext cx="8233699" cy="54028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What are the possible sources of error? </a:t>
            </a:r>
            <a:endParaRPr lang="en-GB" sz="1500" b="1" i="1" dirty="0"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r>
              <a:rPr lang="en-GB" b="1" dirty="0">
                <a:latin typeface="Century Gothic" panose="020B0502020202020204" pitchFamily="34" charset="0"/>
              </a:rPr>
              <a:t>Incorrect counting</a:t>
            </a:r>
            <a:r>
              <a:rPr lang="en-GB" dirty="0">
                <a:latin typeface="Century Gothic" panose="020B0502020202020204" pitchFamily="34" charset="0"/>
              </a:rPr>
              <a:t>. </a:t>
            </a:r>
          </a:p>
          <a:p>
            <a:pPr marL="0" indent="0" eaLnBrk="1" hangingPunct="1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   What happens when a plant is half in and half out?</a:t>
            </a:r>
          </a:p>
          <a:p>
            <a:pPr marL="0" indent="0" eaLnBrk="1" hangingPunct="1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    Make a rule that if more than half is in then you     count it.</a:t>
            </a:r>
          </a:p>
          <a:p>
            <a:pPr eaLnBrk="1" hangingPunct="1">
              <a:defRPr/>
            </a:pPr>
            <a:endParaRPr lang="en-GB" sz="2400" dirty="0"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r>
              <a:rPr lang="en-GB" b="1" dirty="0">
                <a:latin typeface="Century Gothic" panose="020B0502020202020204" pitchFamily="34" charset="0"/>
              </a:rPr>
              <a:t>Non-random sampling</a:t>
            </a:r>
            <a:endParaRPr lang="en-GB" dirty="0">
              <a:latin typeface="Century Gothic" panose="020B0502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   Don’t aim for interesting bits !</a:t>
            </a:r>
          </a:p>
          <a:p>
            <a:pPr eaLnBrk="1" hangingPunct="1">
              <a:defRPr/>
            </a:pPr>
            <a:endParaRPr lang="en-GB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b="1" dirty="0">
                <a:latin typeface="Century Gothic" panose="020B0502020202020204" pitchFamily="34" charset="0"/>
              </a:rPr>
              <a:t>Too few quadrats </a:t>
            </a:r>
            <a:r>
              <a:rPr lang="en-GB" dirty="0">
                <a:latin typeface="Century Gothic" panose="020B0502020202020204" pitchFamily="34" charset="0"/>
              </a:rPr>
              <a:t>to get a fair representation of the</a:t>
            </a:r>
          </a:p>
          <a:p>
            <a:pPr marL="0" indent="0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  ecosystem, especially if the plants grow in clumps. </a:t>
            </a:r>
          </a:p>
          <a:p>
            <a:pPr marL="0" indent="0">
              <a:buNone/>
              <a:defRPr/>
            </a:pPr>
            <a:r>
              <a:rPr lang="en-GB" dirty="0">
                <a:latin typeface="Century Gothic" panose="020B0502020202020204" pitchFamily="34" charset="0"/>
              </a:rPr>
              <a:t>  Repeat or pool results with other groups.</a:t>
            </a:r>
          </a:p>
          <a:p>
            <a:pPr eaLnBrk="1" hangingPunct="1">
              <a:defRPr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0" indent="0">
              <a:buNone/>
              <a:defRPr/>
            </a:pPr>
            <a:endParaRPr lang="en-GB" sz="2400" dirty="0">
              <a:latin typeface="Century Gothic" panose="020B0502020202020204" pitchFamily="34" charset="0"/>
            </a:endParaRPr>
          </a:p>
          <a:p>
            <a:pPr eaLnBrk="1" hangingPunct="1">
              <a:defRPr/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11267" name="Picture 3" descr="Image result for quadrat">
            <a:hlinkClick r:id="rId3"/>
            <a:extLst>
              <a:ext uri="{FF2B5EF4-FFF2-40B4-BE49-F238E27FC236}">
                <a16:creationId xmlns:a16="http://schemas.microsoft.com/office/drawing/2014/main" id="{44A3839F-E84C-4E4E-8A3D-3013E44CD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61" y="3429000"/>
            <a:ext cx="3133562" cy="31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B73DB-7231-4FE0-AF01-E97E3DF87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57" y="979714"/>
            <a:ext cx="2466975" cy="18478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3A63A3-3075-4DA8-8521-862FED7CC6DB}"/>
              </a:ext>
            </a:extLst>
          </p:cNvPr>
          <p:cNvSpPr/>
          <p:nvPr/>
        </p:nvSpPr>
        <p:spPr>
          <a:xfrm>
            <a:off x="255992" y="203200"/>
            <a:ext cx="3364663" cy="748145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Century Gothic" panose="020B0502020202020204" pitchFamily="34" charset="0"/>
              </a:rPr>
              <a:t>Quadrats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4790BACB-0432-41B3-B553-06E652F0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322" y="1649895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1DF05712-2D12-43CE-BF5C-2DA038D1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35" y="2522296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11A0978-32CD-4DAA-B5CC-B4A00FC9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1" y="2467655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245105BF-139B-44DC-8F4A-AFE0F671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292" y="4318477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A04AE64A-7084-4F8C-892A-07E2811B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32" y="3972477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5F356F38-9E59-415B-BC97-71CB3B56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88" y="4925146"/>
            <a:ext cx="383578" cy="3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51AB51B-9947-4233-8001-284501B3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5" y="4157659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D0D399BC-2A6E-464E-8161-39BB9547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461" y="3259752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816D12AE-DA75-4CD5-B82C-84B1BC7DB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20" y="2154563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70185F02-D758-4C06-BA67-3650F968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81" y="3754400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B21CDD98-C1E4-4010-BAE3-96FAF5E4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153" y="1680536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1E778055-16B1-45A4-AF0C-AF151C22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013" y="5111876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D40B752-0117-41B5-BE0C-9A996A0A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22" y="2796448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4E0F1765-94D8-422C-916B-E01F2169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11" y="1680535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E78045F7-EA2E-4FB9-9CA6-43101FAA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132" y="4875342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9ACB955B-E805-44ED-B139-32F1757D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995" y="3322699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3D716E7F-1F2F-49EF-8AFE-7CA859F0D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85" y="3879160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56DBC416-4780-4521-A617-4DDB004E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657" y="4641298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86A80CA-D7BC-40B5-80DD-980DF142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657" y="3726572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8A360C95-66CB-4728-BE8A-E54DBF90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32" y="2571760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572C4EEE-28CE-4E8D-AB85-720159A3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105" y="3132164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613540C-1FE8-4F8C-BF06-4321EA47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744" y="3078674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20F708A7-0659-4D98-893C-3576E9C2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634" y="2626386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189B220-C0A7-4751-A474-A39FC4C8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831" y="4641297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16BE4CF-98E0-4937-A9AF-44B84833CA5F}"/>
              </a:ext>
            </a:extLst>
          </p:cNvPr>
          <p:cNvGrpSpPr/>
          <p:nvPr/>
        </p:nvGrpSpPr>
        <p:grpSpPr>
          <a:xfrm>
            <a:off x="1003377" y="1723390"/>
            <a:ext cx="4052357" cy="3801223"/>
            <a:chOff x="6761824" y="1740022"/>
            <a:chExt cx="3298228" cy="29291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6394F31-6F15-4C62-894A-1AD49D7F619F}"/>
                </a:ext>
              </a:extLst>
            </p:cNvPr>
            <p:cNvGrpSpPr/>
            <p:nvPr/>
          </p:nvGrpSpPr>
          <p:grpSpPr>
            <a:xfrm>
              <a:off x="6773662" y="1740022"/>
              <a:ext cx="3282124" cy="589342"/>
              <a:chOff x="6773662" y="1740022"/>
              <a:chExt cx="3282124" cy="58934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1221EC4-D1D3-4553-8B0E-9F827888F85A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D34D45A-EA47-4641-AA50-691D51EDEF2E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1BAB734-4933-4CC2-9A24-DD881A8C7A9E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E602E84-BD0E-4227-B6FE-EFA35D697039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B0AFECB-6894-468D-B686-5A53BD3F1B6B}"/>
                  </a:ext>
                </a:extLst>
              </p:cNvPr>
              <p:cNvSpPr/>
              <p:nvPr/>
            </p:nvSpPr>
            <p:spPr>
              <a:xfrm>
                <a:off x="9398838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59E057-1FED-4502-9D22-587126158D98}"/>
                </a:ext>
              </a:extLst>
            </p:cNvPr>
            <p:cNvGrpSpPr/>
            <p:nvPr/>
          </p:nvGrpSpPr>
          <p:grpSpPr>
            <a:xfrm>
              <a:off x="6770702" y="2327698"/>
              <a:ext cx="3289350" cy="589342"/>
              <a:chOff x="6773662" y="1740022"/>
              <a:chExt cx="3289350" cy="589342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A232B6E-EAF4-4CC6-825D-821DD4E9FB91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C821E0E-3A10-4EBD-8B01-2606904FAEAF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D5E9C5B-103F-4834-B9F1-4D2DF84A1B00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F22CEB5-6C8B-4AE7-813B-A6AEF1E640D0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C82ED08-6254-408D-8A73-47CF4285B159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FF71B95-573E-40B9-8038-FC6DF99B3D1A}"/>
                </a:ext>
              </a:extLst>
            </p:cNvPr>
            <p:cNvGrpSpPr/>
            <p:nvPr/>
          </p:nvGrpSpPr>
          <p:grpSpPr>
            <a:xfrm>
              <a:off x="6764784" y="2913624"/>
              <a:ext cx="3289350" cy="589342"/>
              <a:chOff x="6773662" y="1740022"/>
              <a:chExt cx="3289350" cy="58934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A106AB3-83EE-4168-A3E7-A9ACDC3F590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1738C3-7192-4C7E-B3ED-DAE1F0429803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6A21459-AC8E-4885-8CEF-0A39B4A944C8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49DA42E-D249-4356-86B5-BE33F65D4305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14BE549-6289-4CED-AB07-6A6F781779CB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E6177C4-1193-476A-BE46-89F3D6C77CFD}"/>
                </a:ext>
              </a:extLst>
            </p:cNvPr>
            <p:cNvGrpSpPr/>
            <p:nvPr/>
          </p:nvGrpSpPr>
          <p:grpSpPr>
            <a:xfrm>
              <a:off x="6761824" y="3501300"/>
              <a:ext cx="3296576" cy="589342"/>
              <a:chOff x="6773662" y="1740022"/>
              <a:chExt cx="3296576" cy="58934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2DF2BD2-9D53-4C30-A2B2-B75804560672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44E2B7-2B97-4B72-A2ED-EE69DE67B84C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4647712-3CD4-4904-AAFC-C40B58B4045F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175B1A6-D567-44AC-B397-C22908FF87D4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5CABC8-4DAF-4A2D-9796-FB7F69CF2E7C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779AFDE-B6CB-426F-B95C-8DB5D07458CB}"/>
                </a:ext>
              </a:extLst>
            </p:cNvPr>
            <p:cNvGrpSpPr/>
            <p:nvPr/>
          </p:nvGrpSpPr>
          <p:grpSpPr>
            <a:xfrm>
              <a:off x="6763300" y="4079827"/>
              <a:ext cx="3296576" cy="589342"/>
              <a:chOff x="6773662" y="1740022"/>
              <a:chExt cx="3296576" cy="589342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BD5A070-1545-48B3-9612-04A482D6831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AAB9A81-982E-41DD-B372-C1902FA6CFA3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DB41EC9-BD87-4CC6-8B78-C1C9CE249DFF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5FEDD8D-861D-4B80-9D4D-93BD56478EA0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A7A3463-FAB0-44C3-AFBA-5515AFCC0836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95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264BF4B2-EF15-423A-A5E4-262F68AE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814" y="2571473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317E3B33-B180-4CE0-80EA-C3C01AA7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15" y="2075524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0AACC97-8CA0-4DD4-924E-B6C9E013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62" y="3473321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1746E300-75F7-4F64-BE7D-EAF4CACB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63" y="3327905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E8EBB6D8-A0D4-4EA4-8019-14387353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87" y="3777714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7FAEFB91-0E90-4557-B293-F84667D6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13" y="1872382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DA283694-3EAC-4399-ABB3-EAE9C0D07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899" y="3925509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44458CA7-4C7B-4C40-A180-237B49DB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160" y="2037808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330A029E-0815-4A02-A690-7AF341A1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87" y="5040601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F3212BC-A8E8-407E-AC6A-025769B2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154" y="4989006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23764FD0-446D-44E0-98AF-AA002DC6703F}"/>
              </a:ext>
            </a:extLst>
          </p:cNvPr>
          <p:cNvGrpSpPr/>
          <p:nvPr/>
        </p:nvGrpSpPr>
        <p:grpSpPr>
          <a:xfrm>
            <a:off x="7081303" y="1714080"/>
            <a:ext cx="4052357" cy="3805669"/>
            <a:chOff x="6761824" y="1736596"/>
            <a:chExt cx="3298228" cy="293257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9CFAB02-498F-48BB-90EC-86ACFA039F89}"/>
                </a:ext>
              </a:extLst>
            </p:cNvPr>
            <p:cNvGrpSpPr/>
            <p:nvPr/>
          </p:nvGrpSpPr>
          <p:grpSpPr>
            <a:xfrm>
              <a:off x="6773662" y="1736596"/>
              <a:ext cx="3282124" cy="589354"/>
              <a:chOff x="6773662" y="1736596"/>
              <a:chExt cx="3282124" cy="589354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A549D0E-56EF-4121-98B9-BB6191B46812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736422D-172F-4E39-987A-395627337090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BEF2652-23B4-4B6F-A606-186F2F44CCA6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6EDFF45-095C-4D71-A498-ACAFA532D00D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C056AAB-6D1F-4369-81ED-F1D8DD608A8F}"/>
                  </a:ext>
                </a:extLst>
              </p:cNvPr>
              <p:cNvSpPr/>
              <p:nvPr/>
            </p:nvSpPr>
            <p:spPr>
              <a:xfrm>
                <a:off x="9398838" y="1736596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9A9CE4F-8FE6-4A2C-AE65-52F5ECE746EA}"/>
                </a:ext>
              </a:extLst>
            </p:cNvPr>
            <p:cNvGrpSpPr/>
            <p:nvPr/>
          </p:nvGrpSpPr>
          <p:grpSpPr>
            <a:xfrm>
              <a:off x="6770702" y="2327698"/>
              <a:ext cx="3289350" cy="589342"/>
              <a:chOff x="6773662" y="1740022"/>
              <a:chExt cx="3289350" cy="589342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089BD12-E762-439E-ACE9-3E961493880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129835F-C1A6-4539-869B-E7BE8BFF9282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B697AB0-F5FE-459E-8CFA-D37F9EAADA9D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9CF85E-CBCB-4A5F-8DFD-C7DE5BE09F6A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8301559-664D-42DC-AC9B-05EFE6DD139B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69163A5-F300-4AE0-BCCC-19D6EB3E565B}"/>
                </a:ext>
              </a:extLst>
            </p:cNvPr>
            <p:cNvGrpSpPr/>
            <p:nvPr/>
          </p:nvGrpSpPr>
          <p:grpSpPr>
            <a:xfrm>
              <a:off x="6764784" y="2913624"/>
              <a:ext cx="3289350" cy="589342"/>
              <a:chOff x="6773662" y="1740022"/>
              <a:chExt cx="3289350" cy="589342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75CB75A-2F37-4A57-934E-51148D6157A1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A5FDA71-18F4-4269-83B9-0737DA0DF492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B10B374-3B59-4E7D-8502-6E663C690DFA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C1A35BA-0E00-4FF1-B592-40BFDC589A6F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44D8A18-911E-419C-B5C0-CBF142ACB07B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8FA480C-A694-45FA-A582-4B4216886F5B}"/>
                </a:ext>
              </a:extLst>
            </p:cNvPr>
            <p:cNvGrpSpPr/>
            <p:nvPr/>
          </p:nvGrpSpPr>
          <p:grpSpPr>
            <a:xfrm>
              <a:off x="6761824" y="3501300"/>
              <a:ext cx="3296576" cy="589342"/>
              <a:chOff x="6773662" y="1740022"/>
              <a:chExt cx="3296576" cy="589342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879D4D5-89BF-4354-9CF1-CC111F7617C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C2D066F-366A-4379-8BE7-7BFC37912F1C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2A0431-8F54-4E29-B6A2-D39155F3C274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F5C8A1D-1B0C-4EA5-8D51-A27748A961A4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D42B1BA-9891-4DBA-8D91-A64C547B2A6D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2FF3E7-82D2-41A2-ACD2-5C1ED6152A4F}"/>
                </a:ext>
              </a:extLst>
            </p:cNvPr>
            <p:cNvGrpSpPr/>
            <p:nvPr/>
          </p:nvGrpSpPr>
          <p:grpSpPr>
            <a:xfrm>
              <a:off x="6763300" y="4079827"/>
              <a:ext cx="3296576" cy="589342"/>
              <a:chOff x="6773662" y="1740022"/>
              <a:chExt cx="3296576" cy="589342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E97AF95-F05D-423D-8275-666AA81F9DF0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843F902-A383-42F0-AF4B-6DE131130EC4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4E7DAB-C5B9-4162-996D-0DDFF1C99BA5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5DEA367-191E-4803-A88B-7389C9003FED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B380699-A04D-4694-851A-466D2F9E9320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6" name="Text Box 20">
            <a:extLst>
              <a:ext uri="{FF2B5EF4-FFF2-40B4-BE49-F238E27FC236}">
                <a16:creationId xmlns:a16="http://schemas.microsoft.com/office/drawing/2014/main" id="{D43B0648-0400-4DD2-8542-19F00E760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96" y="233297"/>
            <a:ext cx="9112118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The quadrats are placed randomly and the </a:t>
            </a: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number of daisies in each are counted</a:t>
            </a:r>
            <a:r>
              <a:rPr lang="en-GB" alt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4734C0-41D5-42CE-8F79-D97E8ADB8788}"/>
              </a:ext>
            </a:extLst>
          </p:cNvPr>
          <p:cNvSpPr/>
          <p:nvPr/>
        </p:nvSpPr>
        <p:spPr>
          <a:xfrm>
            <a:off x="1637717" y="5718128"/>
            <a:ext cx="27671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16 daisies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0C027CB4-453B-42EB-8C49-4B6BA0FF1415}"/>
              </a:ext>
            </a:extLst>
          </p:cNvPr>
          <p:cNvSpPr/>
          <p:nvPr/>
        </p:nvSpPr>
        <p:spPr>
          <a:xfrm>
            <a:off x="7755912" y="5786765"/>
            <a:ext cx="27671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18 daisies</a:t>
            </a:r>
          </a:p>
        </p:txBody>
      </p:sp>
    </p:spTree>
    <p:extLst>
      <p:ext uri="{BB962C8B-B14F-4D97-AF65-F5344CB8AC3E}">
        <p14:creationId xmlns:p14="http://schemas.microsoft.com/office/powerpoint/2010/main" val="23442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25" grpId="0"/>
      <p:bldP spid="1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4790BACB-0432-41B3-B553-06E652F0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86" y="1783060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1DF05712-2D12-43CE-BF5C-2DA038D1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99" y="2575263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11A0978-32CD-4DAA-B5CC-B4A00FC9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55" y="2520622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245105BF-139B-44DC-8F4A-AFE0F671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56" y="4371444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A04AE64A-7084-4F8C-892A-07E2811BE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96" y="4025444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5F356F38-9E59-415B-BC97-71CB3B563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52" y="4978113"/>
            <a:ext cx="383578" cy="3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51AB51B-9947-4233-8001-284501B39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09" y="4210626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D0D399BC-2A6E-464E-8161-39BB9547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25" y="3312719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816D12AE-DA75-4CD5-B82C-84B1BC7DB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584" y="2207530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70185F02-D758-4C06-BA67-3650F9689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45" y="3807367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B21CDD98-C1E4-4010-BAE3-96FAF5E4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17" y="1813701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1E778055-16B1-45A4-AF0C-AF151C22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77" y="5164843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D40B752-0117-41B5-BE0C-9A996A0A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186" y="2849415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4E0F1765-94D8-422C-916B-E01F2169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75" y="1813700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E78045F7-EA2E-4FB9-9CA6-43101FAA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955" y="4825739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9ACB955B-E805-44ED-B139-32F1757D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818" y="3273096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3D716E7F-1F2F-49EF-8AFE-7CA859F0D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708" y="3829557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56DBC416-4780-4521-A617-4DDB004E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80" y="4591695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86A80CA-D7BC-40B5-80DD-980DF1428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80" y="3676969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8A360C95-66CB-4728-BE8A-E54DBF90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55" y="2522157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572C4EEE-28CE-4E8D-AB85-720159A3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928" y="3082561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613540C-1FE8-4F8C-BF06-4321EA47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567" y="3029071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20F708A7-0659-4D98-893C-3576E9C2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57" y="2576783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F189B220-C0A7-4751-A474-A39FC4C8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54" y="4591694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16BE4CF-98E0-4937-A9AF-44B84833CA5F}"/>
              </a:ext>
            </a:extLst>
          </p:cNvPr>
          <p:cNvGrpSpPr/>
          <p:nvPr/>
        </p:nvGrpSpPr>
        <p:grpSpPr>
          <a:xfrm>
            <a:off x="1136541" y="1776357"/>
            <a:ext cx="4052357" cy="3801223"/>
            <a:chOff x="6761824" y="1740022"/>
            <a:chExt cx="3298228" cy="29291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6394F31-6F15-4C62-894A-1AD49D7F619F}"/>
                </a:ext>
              </a:extLst>
            </p:cNvPr>
            <p:cNvGrpSpPr/>
            <p:nvPr/>
          </p:nvGrpSpPr>
          <p:grpSpPr>
            <a:xfrm>
              <a:off x="6773662" y="1740022"/>
              <a:ext cx="3282124" cy="589342"/>
              <a:chOff x="6773662" y="1740022"/>
              <a:chExt cx="3282124" cy="58934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1221EC4-D1D3-4553-8B0E-9F827888F85A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D34D45A-EA47-4641-AA50-691D51EDEF2E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1BAB734-4933-4CC2-9A24-DD881A8C7A9E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E602E84-BD0E-4227-B6FE-EFA35D697039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B0AFECB-6894-468D-B686-5A53BD3F1B6B}"/>
                  </a:ext>
                </a:extLst>
              </p:cNvPr>
              <p:cNvSpPr/>
              <p:nvPr/>
            </p:nvSpPr>
            <p:spPr>
              <a:xfrm>
                <a:off x="9398838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59E057-1FED-4502-9D22-587126158D98}"/>
                </a:ext>
              </a:extLst>
            </p:cNvPr>
            <p:cNvGrpSpPr/>
            <p:nvPr/>
          </p:nvGrpSpPr>
          <p:grpSpPr>
            <a:xfrm>
              <a:off x="6770702" y="2327698"/>
              <a:ext cx="3289350" cy="589342"/>
              <a:chOff x="6773662" y="1740022"/>
              <a:chExt cx="3289350" cy="589342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A232B6E-EAF4-4CC6-825D-821DD4E9FB91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C821E0E-3A10-4EBD-8B01-2606904FAEAF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D5E9C5B-103F-4834-B9F1-4D2DF84A1B00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F22CEB5-6C8B-4AE7-813B-A6AEF1E640D0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C82ED08-6254-408D-8A73-47CF4285B159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FF71B95-573E-40B9-8038-FC6DF99B3D1A}"/>
                </a:ext>
              </a:extLst>
            </p:cNvPr>
            <p:cNvGrpSpPr/>
            <p:nvPr/>
          </p:nvGrpSpPr>
          <p:grpSpPr>
            <a:xfrm>
              <a:off x="6764784" y="2913624"/>
              <a:ext cx="3289350" cy="589342"/>
              <a:chOff x="6773662" y="1740022"/>
              <a:chExt cx="3289350" cy="58934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A106AB3-83EE-4168-A3E7-A9ACDC3F590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A1738C3-7192-4C7E-B3ED-DAE1F0429803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6A21459-AC8E-4885-8CEF-0A39B4A944C8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49DA42E-D249-4356-86B5-BE33F65D4305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14BE549-6289-4CED-AB07-6A6F781779CB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E6177C4-1193-476A-BE46-89F3D6C77CFD}"/>
                </a:ext>
              </a:extLst>
            </p:cNvPr>
            <p:cNvGrpSpPr/>
            <p:nvPr/>
          </p:nvGrpSpPr>
          <p:grpSpPr>
            <a:xfrm>
              <a:off x="6761824" y="3501300"/>
              <a:ext cx="3296576" cy="589342"/>
              <a:chOff x="6773662" y="1740022"/>
              <a:chExt cx="3296576" cy="58934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2DF2BD2-9D53-4C30-A2B2-B75804560672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344E2B7-2B97-4B72-A2ED-EE69DE67B84C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4647712-3CD4-4904-AAFC-C40B58B4045F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175B1A6-D567-44AC-B397-C22908FF87D4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5CABC8-4DAF-4A2D-9796-FB7F69CF2E7C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779AFDE-B6CB-426F-B95C-8DB5D07458CB}"/>
                </a:ext>
              </a:extLst>
            </p:cNvPr>
            <p:cNvGrpSpPr/>
            <p:nvPr/>
          </p:nvGrpSpPr>
          <p:grpSpPr>
            <a:xfrm>
              <a:off x="6763300" y="4079827"/>
              <a:ext cx="3296576" cy="589342"/>
              <a:chOff x="6773662" y="1740022"/>
              <a:chExt cx="3296576" cy="589342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BD5A070-1545-48B3-9612-04A482D6831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AAB9A81-982E-41DD-B372-C1902FA6CFA3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DB41EC9-BD87-4CC6-8B78-C1C9CE249DFF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5FEDD8D-861D-4B80-9D4D-93BD56478EA0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A7A3463-FAB0-44C3-AFBA-5515AFCC0836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95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264BF4B2-EF15-423A-A5E4-262F68AEB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78" y="2624440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317E3B33-B180-4CE0-80EA-C3C01AA7B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79" y="2128491"/>
            <a:ext cx="381069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0AACC97-8CA0-4DD4-924E-B6C9E013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85" y="3423718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1746E300-75F7-4F64-BE7D-EAF4CACB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86" y="3278302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E8EBB6D8-A0D4-4EA4-8019-143873537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10" y="3728111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7FAEFB91-0E90-4557-B293-F84667D6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36" y="1902977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DA283694-3EAC-4399-ABB3-EAE9C0D07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722" y="3875906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44458CA7-4C7B-4C40-A180-237B49DB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983" y="1988205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330A029E-0815-4A02-A690-7AF341A1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110" y="4990998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Pure White Butterfly® - Marguerite Daisy - Argyranthemum frutescens |  Proven Winners">
            <a:extLst>
              <a:ext uri="{FF2B5EF4-FFF2-40B4-BE49-F238E27FC236}">
                <a16:creationId xmlns:a16="http://schemas.microsoft.com/office/drawing/2014/main" id="{6F3212BC-A8E8-407E-AC6A-025769B27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977" y="4939403"/>
            <a:ext cx="322110" cy="3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23764FD0-446D-44E0-98AF-AA002DC6703F}"/>
              </a:ext>
            </a:extLst>
          </p:cNvPr>
          <p:cNvGrpSpPr/>
          <p:nvPr/>
        </p:nvGrpSpPr>
        <p:grpSpPr>
          <a:xfrm>
            <a:off x="7181126" y="1744675"/>
            <a:ext cx="4052357" cy="3805669"/>
            <a:chOff x="6761824" y="1736596"/>
            <a:chExt cx="3298228" cy="293257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9CFAB02-498F-48BB-90EC-86ACFA039F89}"/>
                </a:ext>
              </a:extLst>
            </p:cNvPr>
            <p:cNvGrpSpPr/>
            <p:nvPr/>
          </p:nvGrpSpPr>
          <p:grpSpPr>
            <a:xfrm>
              <a:off x="6773662" y="1736596"/>
              <a:ext cx="3282124" cy="589354"/>
              <a:chOff x="6773662" y="1736596"/>
              <a:chExt cx="3282124" cy="589354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A549D0E-56EF-4121-98B9-BB6191B46812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736422D-172F-4E39-987A-395627337090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3BEF2652-23B4-4B6F-A606-186F2F44CCA6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16EDFF45-095C-4D71-A498-ACAFA532D00D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C056AAB-6D1F-4369-81ED-F1D8DD608A8F}"/>
                  </a:ext>
                </a:extLst>
              </p:cNvPr>
              <p:cNvSpPr/>
              <p:nvPr/>
            </p:nvSpPr>
            <p:spPr>
              <a:xfrm>
                <a:off x="9398838" y="1736596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9A9CE4F-8FE6-4A2C-AE65-52F5ECE746EA}"/>
                </a:ext>
              </a:extLst>
            </p:cNvPr>
            <p:cNvGrpSpPr/>
            <p:nvPr/>
          </p:nvGrpSpPr>
          <p:grpSpPr>
            <a:xfrm>
              <a:off x="6770702" y="2327698"/>
              <a:ext cx="3289350" cy="589342"/>
              <a:chOff x="6773662" y="1740022"/>
              <a:chExt cx="3289350" cy="589342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089BD12-E762-439E-ACE9-3E961493880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129835F-C1A6-4539-869B-E7BE8BFF9282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B697AB0-F5FE-459E-8CFA-D37F9EAADA9D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899CF85E-CBCB-4A5F-8DFD-C7DE5BE09F6A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8301559-664D-42DC-AC9B-05EFE6DD139B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69163A5-F300-4AE0-BCCC-19D6EB3E565B}"/>
                </a:ext>
              </a:extLst>
            </p:cNvPr>
            <p:cNvGrpSpPr/>
            <p:nvPr/>
          </p:nvGrpSpPr>
          <p:grpSpPr>
            <a:xfrm>
              <a:off x="6764784" y="2913624"/>
              <a:ext cx="3289350" cy="589342"/>
              <a:chOff x="6773662" y="1740022"/>
              <a:chExt cx="3289350" cy="589342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75CB75A-2F37-4A57-934E-51148D6157A1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3A5FDA71-18F4-4269-83B9-0737DA0DF492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B10B374-3B59-4E7D-8502-6E663C690DFA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C1A35BA-0E00-4FF1-B592-40BFDC589A6F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44D8A18-911E-419C-B5C0-CBF142ACB07B}"/>
                  </a:ext>
                </a:extLst>
              </p:cNvPr>
              <p:cNvSpPr/>
              <p:nvPr/>
            </p:nvSpPr>
            <p:spPr>
              <a:xfrm>
                <a:off x="9406064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8FA480C-A694-45FA-A582-4B4216886F5B}"/>
                </a:ext>
              </a:extLst>
            </p:cNvPr>
            <p:cNvGrpSpPr/>
            <p:nvPr/>
          </p:nvGrpSpPr>
          <p:grpSpPr>
            <a:xfrm>
              <a:off x="6761824" y="3501300"/>
              <a:ext cx="3296576" cy="589342"/>
              <a:chOff x="6773662" y="1740022"/>
              <a:chExt cx="3296576" cy="589342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879D4D5-89BF-4354-9CF1-CC111F7617CD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C2D066F-366A-4379-8BE7-7BFC37912F1C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2A0431-8F54-4E29-B6A2-D39155F3C274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F5C8A1D-1B0C-4EA5-8D51-A27748A961A4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D42B1BA-9891-4DBA-8D91-A64C547B2A6D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2FF3E7-82D2-41A2-ACD2-5C1ED6152A4F}"/>
                </a:ext>
              </a:extLst>
            </p:cNvPr>
            <p:cNvGrpSpPr/>
            <p:nvPr/>
          </p:nvGrpSpPr>
          <p:grpSpPr>
            <a:xfrm>
              <a:off x="6763300" y="4079827"/>
              <a:ext cx="3296576" cy="589342"/>
              <a:chOff x="6773662" y="1740022"/>
              <a:chExt cx="3296576" cy="589342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E97AF95-F05D-423D-8275-666AA81F9DF0}"/>
                  </a:ext>
                </a:extLst>
              </p:cNvPr>
              <p:cNvSpPr/>
              <p:nvPr/>
            </p:nvSpPr>
            <p:spPr>
              <a:xfrm>
                <a:off x="6773662" y="1740023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843F902-A383-42F0-AF4B-6DE131130EC4}"/>
                  </a:ext>
                </a:extLst>
              </p:cNvPr>
              <p:cNvSpPr/>
              <p:nvPr/>
            </p:nvSpPr>
            <p:spPr>
              <a:xfrm>
                <a:off x="7430610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14E7DAB-C5B9-4162-996D-0DDFF1C99BA5}"/>
                  </a:ext>
                </a:extLst>
              </p:cNvPr>
              <p:cNvSpPr/>
              <p:nvPr/>
            </p:nvSpPr>
            <p:spPr>
              <a:xfrm>
                <a:off x="8087558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5DEA367-191E-4803-A88B-7389C9003FED}"/>
                  </a:ext>
                </a:extLst>
              </p:cNvPr>
              <p:cNvSpPr/>
              <p:nvPr/>
            </p:nvSpPr>
            <p:spPr>
              <a:xfrm>
                <a:off x="8747464" y="1740022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6B380699-A04D-4694-851A-466D2F9E9320}"/>
                  </a:ext>
                </a:extLst>
              </p:cNvPr>
              <p:cNvSpPr/>
              <p:nvPr/>
            </p:nvSpPr>
            <p:spPr>
              <a:xfrm>
                <a:off x="9413290" y="1743437"/>
                <a:ext cx="656948" cy="58592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4C7D823-FF78-483E-9863-044DABC0E30C}"/>
              </a:ext>
            </a:extLst>
          </p:cNvPr>
          <p:cNvSpPr/>
          <p:nvPr/>
        </p:nvSpPr>
        <p:spPr>
          <a:xfrm>
            <a:off x="436344" y="5536304"/>
            <a:ext cx="52004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Daisies: 10 squares</a:t>
            </a:r>
          </a:p>
          <a:p>
            <a:pPr algn="ctr"/>
            <a:r>
              <a:rPr lang="en-US" sz="4400" dirty="0">
                <a:ln w="0"/>
                <a:latin typeface="Century Gothic" panose="020B0502020202020204" pitchFamily="34" charset="0"/>
              </a:rPr>
              <a:t>Clovers: 8 squares</a:t>
            </a:r>
            <a:endParaRPr lang="en-US" sz="4400" b="0" cap="none" spc="0" dirty="0">
              <a:ln w="0"/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4CC2D7B-F8BC-4E32-A64B-18862C0B0194}"/>
              </a:ext>
            </a:extLst>
          </p:cNvPr>
          <p:cNvSpPr/>
          <p:nvPr/>
        </p:nvSpPr>
        <p:spPr>
          <a:xfrm>
            <a:off x="6848542" y="5500805"/>
            <a:ext cx="47227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Century Gothic" panose="020B0502020202020204" pitchFamily="34" charset="0"/>
              </a:rPr>
              <a:t>D</a:t>
            </a:r>
            <a:r>
              <a:rPr lang="en-US" sz="4400" b="0" cap="none" spc="0" dirty="0">
                <a:ln w="0"/>
                <a:solidFill>
                  <a:schemeClr val="tx1"/>
                </a:solidFill>
                <a:latin typeface="Century Gothic" panose="020B0502020202020204" pitchFamily="34" charset="0"/>
              </a:rPr>
              <a:t>aisies: 11 boxes</a:t>
            </a:r>
          </a:p>
          <a:p>
            <a:pPr algn="ctr"/>
            <a:r>
              <a:rPr lang="en-US" sz="4400" dirty="0">
                <a:ln w="0"/>
                <a:latin typeface="Century Gothic" panose="020B0502020202020204" pitchFamily="34" charset="0"/>
              </a:rPr>
              <a:t>Clovers: 5 boxes</a:t>
            </a:r>
            <a:endParaRPr lang="en-US" sz="4400" b="0" cap="none" spc="0" dirty="0">
              <a:ln w="0"/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Text Box 20">
            <a:extLst>
              <a:ext uri="{FF2B5EF4-FFF2-40B4-BE49-F238E27FC236}">
                <a16:creationId xmlns:a16="http://schemas.microsoft.com/office/drawing/2014/main" id="{D27CDCDA-4C6A-43E6-A84A-D5A4EBFAD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82" y="198229"/>
            <a:ext cx="10273850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Abundance 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of types of plant tells us how often it appears in an environment. The </a:t>
            </a:r>
            <a:r>
              <a:rPr lang="en-GB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number of squares </a:t>
            </a:r>
            <a:r>
              <a:rPr lang="en-GB" alt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that contain the plant of interest are counted.</a:t>
            </a:r>
          </a:p>
        </p:txBody>
      </p:sp>
      <p:pic>
        <p:nvPicPr>
          <p:cNvPr id="7170" name="Picture 2" descr="Recessive genes, temperature produce four-leaf clover">
            <a:extLst>
              <a:ext uri="{FF2B5EF4-FFF2-40B4-BE49-F238E27FC236}">
                <a16:creationId xmlns:a16="http://schemas.microsoft.com/office/drawing/2014/main" id="{8B9F0572-AF5F-44F6-B1DC-463DCC9A4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132" y="4819768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Recessive genes, temperature produce four-leaf clover">
            <a:extLst>
              <a:ext uri="{FF2B5EF4-FFF2-40B4-BE49-F238E27FC236}">
                <a16:creationId xmlns:a16="http://schemas.microsoft.com/office/drawing/2014/main" id="{88E6C806-321F-441E-8BBB-BD5B0955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493" y="3392351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Recessive genes, temperature produce four-leaf clover">
            <a:extLst>
              <a:ext uri="{FF2B5EF4-FFF2-40B4-BE49-F238E27FC236}">
                <a16:creationId xmlns:a16="http://schemas.microsoft.com/office/drawing/2014/main" id="{9F30A414-61E1-461B-8337-647AC052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56" y="3234077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Recessive genes, temperature produce four-leaf clover">
            <a:extLst>
              <a:ext uri="{FF2B5EF4-FFF2-40B4-BE49-F238E27FC236}">
                <a16:creationId xmlns:a16="http://schemas.microsoft.com/office/drawing/2014/main" id="{7AD7CD66-15F4-45AB-9260-1592786B1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36" y="2601335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Recessive genes, temperature produce four-leaf clover">
            <a:extLst>
              <a:ext uri="{FF2B5EF4-FFF2-40B4-BE49-F238E27FC236}">
                <a16:creationId xmlns:a16="http://schemas.microsoft.com/office/drawing/2014/main" id="{AA4FDB9B-A6F5-40C2-8B4B-FD4BA1CB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85" y="2042270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Recessive genes, temperature produce four-leaf clover">
            <a:extLst>
              <a:ext uri="{FF2B5EF4-FFF2-40B4-BE49-F238E27FC236}">
                <a16:creationId xmlns:a16="http://schemas.microsoft.com/office/drawing/2014/main" id="{DB826B64-0894-4FCF-A6BB-E27879071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28" y="1926780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Recessive genes, temperature produce four-leaf clover">
            <a:extLst>
              <a:ext uri="{FF2B5EF4-FFF2-40B4-BE49-F238E27FC236}">
                <a16:creationId xmlns:a16="http://schemas.microsoft.com/office/drawing/2014/main" id="{6424836C-913E-40B2-9BB0-765B965CC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365" y="1805008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Recessive genes, temperature produce four-leaf clover">
            <a:extLst>
              <a:ext uri="{FF2B5EF4-FFF2-40B4-BE49-F238E27FC236}">
                <a16:creationId xmlns:a16="http://schemas.microsoft.com/office/drawing/2014/main" id="{623BE707-8F87-4E47-80EF-11903356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60" y="1699347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Recessive genes, temperature produce four-leaf clover">
            <a:extLst>
              <a:ext uri="{FF2B5EF4-FFF2-40B4-BE49-F238E27FC236}">
                <a16:creationId xmlns:a16="http://schemas.microsoft.com/office/drawing/2014/main" id="{4330D33F-EF3F-49C2-BE5F-F44BDF00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81" y="3443023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Recessive genes, temperature produce four-leaf clover">
            <a:extLst>
              <a:ext uri="{FF2B5EF4-FFF2-40B4-BE49-F238E27FC236}">
                <a16:creationId xmlns:a16="http://schemas.microsoft.com/office/drawing/2014/main" id="{BE658022-B8B3-4F10-8260-68CAC857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080" y="4188436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Recessive genes, temperature produce four-leaf clover">
            <a:extLst>
              <a:ext uri="{FF2B5EF4-FFF2-40B4-BE49-F238E27FC236}">
                <a16:creationId xmlns:a16="http://schemas.microsoft.com/office/drawing/2014/main" id="{F9C662C4-F415-4DEB-8700-92FC9121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20" y="3264187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Recessive genes, temperature produce four-leaf clover">
            <a:extLst>
              <a:ext uri="{FF2B5EF4-FFF2-40B4-BE49-F238E27FC236}">
                <a16:creationId xmlns:a16="http://schemas.microsoft.com/office/drawing/2014/main" id="{B78DCF51-D102-4EFA-B8D4-F87E3D4C9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438" y="3229148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Recessive genes, temperature produce four-leaf clover">
            <a:extLst>
              <a:ext uri="{FF2B5EF4-FFF2-40B4-BE49-F238E27FC236}">
                <a16:creationId xmlns:a16="http://schemas.microsoft.com/office/drawing/2014/main" id="{B568077D-8A1B-452E-B883-DB43192E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17" y="3816156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Recessive genes, temperature produce four-leaf clover">
            <a:extLst>
              <a:ext uri="{FF2B5EF4-FFF2-40B4-BE49-F238E27FC236}">
                <a16:creationId xmlns:a16="http://schemas.microsoft.com/office/drawing/2014/main" id="{B0DDC733-4E0B-424F-94E2-B4B39F648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310" y="2087244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Recessive genes, temperature produce four-leaf clover">
            <a:extLst>
              <a:ext uri="{FF2B5EF4-FFF2-40B4-BE49-F238E27FC236}">
                <a16:creationId xmlns:a16="http://schemas.microsoft.com/office/drawing/2014/main" id="{824815FA-3C41-4620-A3CD-84DC4627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577" y="1766913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Recessive genes, temperature produce four-leaf clover">
            <a:extLst>
              <a:ext uri="{FF2B5EF4-FFF2-40B4-BE49-F238E27FC236}">
                <a16:creationId xmlns:a16="http://schemas.microsoft.com/office/drawing/2014/main" id="{6297D380-37DE-4648-B0CC-0EB2B7790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569" y="2044811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Recessive genes, temperature produce four-leaf clover">
            <a:extLst>
              <a:ext uri="{FF2B5EF4-FFF2-40B4-BE49-F238E27FC236}">
                <a16:creationId xmlns:a16="http://schemas.microsoft.com/office/drawing/2014/main" id="{A58C74B8-F1EB-44DD-B0B0-32B33FF4F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973" y="2029013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Recessive genes, temperature produce four-leaf clover">
            <a:extLst>
              <a:ext uri="{FF2B5EF4-FFF2-40B4-BE49-F238E27FC236}">
                <a16:creationId xmlns:a16="http://schemas.microsoft.com/office/drawing/2014/main" id="{0CEB28CA-AA2C-498B-BA56-60C061C9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102" y="4176644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Recessive genes, temperature produce four-leaf clover">
            <a:extLst>
              <a:ext uri="{FF2B5EF4-FFF2-40B4-BE49-F238E27FC236}">
                <a16:creationId xmlns:a16="http://schemas.microsoft.com/office/drawing/2014/main" id="{E45F8B11-1B0E-496B-BC2F-CBE0BBEEE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75" y="4145849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Recessive genes, temperature produce four-leaf clover">
            <a:extLst>
              <a:ext uri="{FF2B5EF4-FFF2-40B4-BE49-F238E27FC236}">
                <a16:creationId xmlns:a16="http://schemas.microsoft.com/office/drawing/2014/main" id="{5EBF0D11-3D76-4180-AFA0-EBC61B963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612" r="89882">
                        <a14:foregroundMark x1="9612" y1="40556" x2="10455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10" y="2823737"/>
            <a:ext cx="476657" cy="7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0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940</Words>
  <Application>Microsoft Office PowerPoint</Application>
  <PresentationFormat>Widescreen</PresentationFormat>
  <Paragraphs>147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Times New Roman</vt:lpstr>
      <vt:lpstr>Trebuchet MS</vt:lpstr>
      <vt:lpstr>Wingdings</vt:lpstr>
      <vt:lpstr>Wingdings 2</vt:lpstr>
      <vt:lpstr>Office Theme</vt:lpstr>
      <vt:lpstr>3.2 Distribution of organisms</vt:lpstr>
      <vt:lpstr>PowerPoint Presentation</vt:lpstr>
      <vt:lpstr>Measuring Abiotic Factors</vt:lpstr>
      <vt:lpstr>Measuring Biotic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Influences on the Environment</vt:lpstr>
      <vt:lpstr>Deforestation</vt:lpstr>
      <vt:lpstr>Pollution</vt:lpstr>
      <vt:lpstr>Indicator Species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3.2 Distribution of organisms</dc:title>
  <dc:creator>Kirsty McBride</dc:creator>
  <cp:lastModifiedBy>Kirsty McBride</cp:lastModifiedBy>
  <cp:revision>3</cp:revision>
  <dcterms:created xsi:type="dcterms:W3CDTF">2021-10-05T14:13:09Z</dcterms:created>
  <dcterms:modified xsi:type="dcterms:W3CDTF">2021-10-06T10:57:16Z</dcterms:modified>
</cp:coreProperties>
</file>