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5.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65" r:id="rId2"/>
    <p:sldId id="257" r:id="rId3"/>
    <p:sldId id="258" r:id="rId4"/>
    <p:sldId id="259" r:id="rId5"/>
    <p:sldId id="260" r:id="rId6"/>
    <p:sldId id="261" r:id="rId7"/>
    <p:sldId id="283" r:id="rId8"/>
    <p:sldId id="284" r:id="rId9"/>
    <p:sldId id="285" r:id="rId10"/>
    <p:sldId id="286" r:id="rId11"/>
    <p:sldId id="262" r:id="rId12"/>
    <p:sldId id="263" r:id="rId13"/>
    <p:sldId id="264" r:id="rId14"/>
    <p:sldId id="266" r:id="rId15"/>
    <p:sldId id="267" r:id="rId16"/>
    <p:sldId id="269" r:id="rId17"/>
    <p:sldId id="270" r:id="rId18"/>
    <p:sldId id="274" r:id="rId19"/>
    <p:sldId id="273" r:id="rId20"/>
    <p:sldId id="275" r:id="rId21"/>
    <p:sldId id="276" r:id="rId22"/>
    <p:sldId id="277" r:id="rId23"/>
    <p:sldId id="268" r:id="rId24"/>
    <p:sldId id="272" r:id="rId25"/>
    <p:sldId id="271" r:id="rId26"/>
    <p:sldId id="278" r:id="rId27"/>
    <p:sldId id="280" r:id="rId28"/>
    <p:sldId id="281" r:id="rId29"/>
    <p:sldId id="27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459D"/>
    <a:srgbClr val="E949A1"/>
    <a:srgbClr val="E71F8D"/>
    <a:srgbClr val="EF5EAB"/>
    <a:srgbClr val="E32D91"/>
    <a:srgbClr val="FFE7FB"/>
    <a:srgbClr val="FFEDF7"/>
    <a:srgbClr val="E7FAFF"/>
    <a:srgbClr val="FFFFF2"/>
    <a:srgbClr val="FFFF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2"/>
    <p:restoredTop sz="94672"/>
  </p:normalViewPr>
  <p:slideViewPr>
    <p:cSldViewPr snapToGrid="0">
      <p:cViewPr varScale="1">
        <p:scale>
          <a:sx n="85" d="100"/>
          <a:sy n="85" d="100"/>
        </p:scale>
        <p:origin x="74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868A1E-D199-924A-A181-83E0255601B1}" type="datetimeFigureOut">
              <a:rPr lang="en-US" smtClean="0"/>
              <a:t>10/5/2023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A71A51-CB74-D046-A67C-81AAB0422B97}" type="slidenum">
              <a:rPr lang="en-US" smtClean="0"/>
              <a:t>‹#›</a:t>
            </a:fld>
            <a:endParaRPr lang="en-US"/>
          </a:p>
        </p:txBody>
      </p:sp>
    </p:spTree>
    <p:extLst>
      <p:ext uri="{BB962C8B-B14F-4D97-AF65-F5344CB8AC3E}">
        <p14:creationId xmlns:p14="http://schemas.microsoft.com/office/powerpoint/2010/main" val="108327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A71A51-CB74-D046-A67C-81AAB0422B97}" type="slidenum">
              <a:rPr lang="en-US" smtClean="0"/>
              <a:t>4</a:t>
            </a:fld>
            <a:endParaRPr lang="en-US"/>
          </a:p>
        </p:txBody>
      </p:sp>
    </p:spTree>
    <p:extLst>
      <p:ext uri="{BB962C8B-B14F-4D97-AF65-F5344CB8AC3E}">
        <p14:creationId xmlns:p14="http://schemas.microsoft.com/office/powerpoint/2010/main" val="2212228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A71A51-CB74-D046-A67C-81AAB0422B97}" type="slidenum">
              <a:rPr lang="en-US" smtClean="0"/>
              <a:t>5</a:t>
            </a:fld>
            <a:endParaRPr lang="en-US"/>
          </a:p>
        </p:txBody>
      </p:sp>
    </p:spTree>
    <p:extLst>
      <p:ext uri="{BB962C8B-B14F-4D97-AF65-F5344CB8AC3E}">
        <p14:creationId xmlns:p14="http://schemas.microsoft.com/office/powerpoint/2010/main" val="4132861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A71A51-CB74-D046-A67C-81AAB0422B97}" type="slidenum">
              <a:rPr lang="en-US" smtClean="0"/>
              <a:t>6</a:t>
            </a:fld>
            <a:endParaRPr lang="en-US"/>
          </a:p>
        </p:txBody>
      </p:sp>
    </p:spTree>
    <p:extLst>
      <p:ext uri="{BB962C8B-B14F-4D97-AF65-F5344CB8AC3E}">
        <p14:creationId xmlns:p14="http://schemas.microsoft.com/office/powerpoint/2010/main" val="4135468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A71A51-CB74-D046-A67C-81AAB0422B97}" type="slidenum">
              <a:rPr lang="en-US" smtClean="0"/>
              <a:t>11</a:t>
            </a:fld>
            <a:endParaRPr lang="en-US"/>
          </a:p>
        </p:txBody>
      </p:sp>
    </p:spTree>
    <p:extLst>
      <p:ext uri="{BB962C8B-B14F-4D97-AF65-F5344CB8AC3E}">
        <p14:creationId xmlns:p14="http://schemas.microsoft.com/office/powerpoint/2010/main" val="2339296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A71A51-CB74-D046-A67C-81AAB0422B97}" type="slidenum">
              <a:rPr lang="en-US" smtClean="0"/>
              <a:t>12</a:t>
            </a:fld>
            <a:endParaRPr lang="en-US"/>
          </a:p>
        </p:txBody>
      </p:sp>
    </p:spTree>
    <p:extLst>
      <p:ext uri="{BB962C8B-B14F-4D97-AF65-F5344CB8AC3E}">
        <p14:creationId xmlns:p14="http://schemas.microsoft.com/office/powerpoint/2010/main" val="1704060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A71A51-CB74-D046-A67C-81AAB0422B97}" type="slidenum">
              <a:rPr lang="en-US" smtClean="0"/>
              <a:t>13</a:t>
            </a:fld>
            <a:endParaRPr lang="en-US"/>
          </a:p>
        </p:txBody>
      </p:sp>
    </p:spTree>
    <p:extLst>
      <p:ext uri="{BB962C8B-B14F-4D97-AF65-F5344CB8AC3E}">
        <p14:creationId xmlns:p14="http://schemas.microsoft.com/office/powerpoint/2010/main" val="3022767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E3A82-18BE-55C6-5E1B-E038E3BE1B8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4B48386-B682-1211-B117-4B25532FCB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54C4532-D76D-DFC4-D7F3-938283B49BF2}"/>
              </a:ext>
            </a:extLst>
          </p:cNvPr>
          <p:cNvSpPr>
            <a:spLocks noGrp="1"/>
          </p:cNvSpPr>
          <p:nvPr>
            <p:ph type="dt" sz="half" idx="10"/>
          </p:nvPr>
        </p:nvSpPr>
        <p:spPr/>
        <p:txBody>
          <a:bodyPr/>
          <a:lstStyle/>
          <a:p>
            <a:fld id="{2805E457-D6CB-484E-93E2-22A107F636C5}" type="datetimeFigureOut">
              <a:rPr lang="en-US" smtClean="0"/>
              <a:t>10/5/2023</a:t>
            </a:fld>
            <a:endParaRPr lang="en-US"/>
          </a:p>
        </p:txBody>
      </p:sp>
      <p:sp>
        <p:nvSpPr>
          <p:cNvPr id="5" name="Footer Placeholder 4">
            <a:extLst>
              <a:ext uri="{FF2B5EF4-FFF2-40B4-BE49-F238E27FC236}">
                <a16:creationId xmlns:a16="http://schemas.microsoft.com/office/drawing/2014/main" id="{24C1EAE7-354B-B9C4-42EE-01008B708C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AB65C7-6DAC-A7EE-A837-8F38CC9A0793}"/>
              </a:ext>
            </a:extLst>
          </p:cNvPr>
          <p:cNvSpPr>
            <a:spLocks noGrp="1"/>
          </p:cNvSpPr>
          <p:nvPr>
            <p:ph type="sldNum" sz="quarter" idx="12"/>
          </p:nvPr>
        </p:nvSpPr>
        <p:spPr/>
        <p:txBody>
          <a:bodyPr/>
          <a:lstStyle/>
          <a:p>
            <a:fld id="{74E70361-7FC7-7140-AA0E-6A146015D1BF}" type="slidenum">
              <a:rPr lang="en-US" smtClean="0"/>
              <a:t>‹#›</a:t>
            </a:fld>
            <a:endParaRPr lang="en-US"/>
          </a:p>
        </p:txBody>
      </p:sp>
    </p:spTree>
    <p:extLst>
      <p:ext uri="{BB962C8B-B14F-4D97-AF65-F5344CB8AC3E}">
        <p14:creationId xmlns:p14="http://schemas.microsoft.com/office/powerpoint/2010/main" val="915272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140A2-9385-8AF4-1F4C-E89666870EF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931A349-122A-341F-3EBE-B65E755A685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675234E-882A-7F9D-B038-1CEABB6A19A3}"/>
              </a:ext>
            </a:extLst>
          </p:cNvPr>
          <p:cNvSpPr>
            <a:spLocks noGrp="1"/>
          </p:cNvSpPr>
          <p:nvPr>
            <p:ph type="dt" sz="half" idx="10"/>
          </p:nvPr>
        </p:nvSpPr>
        <p:spPr/>
        <p:txBody>
          <a:bodyPr/>
          <a:lstStyle/>
          <a:p>
            <a:fld id="{2805E457-D6CB-484E-93E2-22A107F636C5}" type="datetimeFigureOut">
              <a:rPr lang="en-US" smtClean="0"/>
              <a:t>10/5/2023</a:t>
            </a:fld>
            <a:endParaRPr lang="en-US"/>
          </a:p>
        </p:txBody>
      </p:sp>
      <p:sp>
        <p:nvSpPr>
          <p:cNvPr id="5" name="Footer Placeholder 4">
            <a:extLst>
              <a:ext uri="{FF2B5EF4-FFF2-40B4-BE49-F238E27FC236}">
                <a16:creationId xmlns:a16="http://schemas.microsoft.com/office/drawing/2014/main" id="{1A91B651-B83D-30E3-6169-F18ED86319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14968B-E070-8F1C-1BA5-A5034FE72800}"/>
              </a:ext>
            </a:extLst>
          </p:cNvPr>
          <p:cNvSpPr>
            <a:spLocks noGrp="1"/>
          </p:cNvSpPr>
          <p:nvPr>
            <p:ph type="sldNum" sz="quarter" idx="12"/>
          </p:nvPr>
        </p:nvSpPr>
        <p:spPr/>
        <p:txBody>
          <a:bodyPr/>
          <a:lstStyle/>
          <a:p>
            <a:fld id="{74E70361-7FC7-7140-AA0E-6A146015D1BF}" type="slidenum">
              <a:rPr lang="en-US" smtClean="0"/>
              <a:t>‹#›</a:t>
            </a:fld>
            <a:endParaRPr lang="en-US"/>
          </a:p>
        </p:txBody>
      </p:sp>
    </p:spTree>
    <p:extLst>
      <p:ext uri="{BB962C8B-B14F-4D97-AF65-F5344CB8AC3E}">
        <p14:creationId xmlns:p14="http://schemas.microsoft.com/office/powerpoint/2010/main" val="2298567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3C2E58-0CC1-5DBA-2EF1-0160C09F5853}"/>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7DBDD93-9BB1-5985-6AAC-C79DDFEB940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A0DD2A5-AE57-B13E-4AD4-79A9DB79B407}"/>
              </a:ext>
            </a:extLst>
          </p:cNvPr>
          <p:cNvSpPr>
            <a:spLocks noGrp="1"/>
          </p:cNvSpPr>
          <p:nvPr>
            <p:ph type="dt" sz="half" idx="10"/>
          </p:nvPr>
        </p:nvSpPr>
        <p:spPr/>
        <p:txBody>
          <a:bodyPr/>
          <a:lstStyle/>
          <a:p>
            <a:fld id="{2805E457-D6CB-484E-93E2-22A107F636C5}" type="datetimeFigureOut">
              <a:rPr lang="en-US" smtClean="0"/>
              <a:t>10/5/2023</a:t>
            </a:fld>
            <a:endParaRPr lang="en-US"/>
          </a:p>
        </p:txBody>
      </p:sp>
      <p:sp>
        <p:nvSpPr>
          <p:cNvPr id="5" name="Footer Placeholder 4">
            <a:extLst>
              <a:ext uri="{FF2B5EF4-FFF2-40B4-BE49-F238E27FC236}">
                <a16:creationId xmlns:a16="http://schemas.microsoft.com/office/drawing/2014/main" id="{5AE0AE0A-3BC7-0653-AD63-D52FCB6B25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83EEE8-7AC1-ED7C-6D37-CC9D9F37AA60}"/>
              </a:ext>
            </a:extLst>
          </p:cNvPr>
          <p:cNvSpPr>
            <a:spLocks noGrp="1"/>
          </p:cNvSpPr>
          <p:nvPr>
            <p:ph type="sldNum" sz="quarter" idx="12"/>
          </p:nvPr>
        </p:nvSpPr>
        <p:spPr/>
        <p:txBody>
          <a:bodyPr/>
          <a:lstStyle/>
          <a:p>
            <a:fld id="{74E70361-7FC7-7140-AA0E-6A146015D1BF}" type="slidenum">
              <a:rPr lang="en-US" smtClean="0"/>
              <a:t>‹#›</a:t>
            </a:fld>
            <a:endParaRPr lang="en-US"/>
          </a:p>
        </p:txBody>
      </p:sp>
    </p:spTree>
    <p:extLst>
      <p:ext uri="{BB962C8B-B14F-4D97-AF65-F5344CB8AC3E}">
        <p14:creationId xmlns:p14="http://schemas.microsoft.com/office/powerpoint/2010/main" val="1321765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E8F2-8360-41B3-011B-A99D15EF2AD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108745F-565E-F136-8ED9-B5D980D6BA9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1CBB778-A80C-BEAB-92BF-C62AF8E2539B}"/>
              </a:ext>
            </a:extLst>
          </p:cNvPr>
          <p:cNvSpPr>
            <a:spLocks noGrp="1"/>
          </p:cNvSpPr>
          <p:nvPr>
            <p:ph type="dt" sz="half" idx="10"/>
          </p:nvPr>
        </p:nvSpPr>
        <p:spPr/>
        <p:txBody>
          <a:bodyPr/>
          <a:lstStyle/>
          <a:p>
            <a:fld id="{2805E457-D6CB-484E-93E2-22A107F636C5}" type="datetimeFigureOut">
              <a:rPr lang="en-US" smtClean="0"/>
              <a:t>10/5/2023</a:t>
            </a:fld>
            <a:endParaRPr lang="en-US"/>
          </a:p>
        </p:txBody>
      </p:sp>
      <p:sp>
        <p:nvSpPr>
          <p:cNvPr id="5" name="Footer Placeholder 4">
            <a:extLst>
              <a:ext uri="{FF2B5EF4-FFF2-40B4-BE49-F238E27FC236}">
                <a16:creationId xmlns:a16="http://schemas.microsoft.com/office/drawing/2014/main" id="{B33BF295-F9F4-37F4-0EE3-A614E0B9D8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493D75-8348-E69A-EB52-7FE7395D2B43}"/>
              </a:ext>
            </a:extLst>
          </p:cNvPr>
          <p:cNvSpPr>
            <a:spLocks noGrp="1"/>
          </p:cNvSpPr>
          <p:nvPr>
            <p:ph type="sldNum" sz="quarter" idx="12"/>
          </p:nvPr>
        </p:nvSpPr>
        <p:spPr/>
        <p:txBody>
          <a:bodyPr/>
          <a:lstStyle/>
          <a:p>
            <a:fld id="{74E70361-7FC7-7140-AA0E-6A146015D1BF}" type="slidenum">
              <a:rPr lang="en-US" smtClean="0"/>
              <a:t>‹#›</a:t>
            </a:fld>
            <a:endParaRPr lang="en-US"/>
          </a:p>
        </p:txBody>
      </p:sp>
    </p:spTree>
    <p:extLst>
      <p:ext uri="{BB962C8B-B14F-4D97-AF65-F5344CB8AC3E}">
        <p14:creationId xmlns:p14="http://schemas.microsoft.com/office/powerpoint/2010/main" val="867000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2B681-C141-69A8-122B-1AC2552E785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8C67AD2-B7F2-DA9D-C778-53FAF09BC1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D4F2FE3-36AC-A671-CC03-F1D2841B1577}"/>
              </a:ext>
            </a:extLst>
          </p:cNvPr>
          <p:cNvSpPr>
            <a:spLocks noGrp="1"/>
          </p:cNvSpPr>
          <p:nvPr>
            <p:ph type="dt" sz="half" idx="10"/>
          </p:nvPr>
        </p:nvSpPr>
        <p:spPr/>
        <p:txBody>
          <a:bodyPr/>
          <a:lstStyle/>
          <a:p>
            <a:fld id="{2805E457-D6CB-484E-93E2-22A107F636C5}" type="datetimeFigureOut">
              <a:rPr lang="en-US" smtClean="0"/>
              <a:t>10/5/2023</a:t>
            </a:fld>
            <a:endParaRPr lang="en-US"/>
          </a:p>
        </p:txBody>
      </p:sp>
      <p:sp>
        <p:nvSpPr>
          <p:cNvPr id="5" name="Footer Placeholder 4">
            <a:extLst>
              <a:ext uri="{FF2B5EF4-FFF2-40B4-BE49-F238E27FC236}">
                <a16:creationId xmlns:a16="http://schemas.microsoft.com/office/drawing/2014/main" id="{BEE6B5E5-2581-CD23-A790-40FBF67318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A3DB64-93BA-5AF1-B89A-8B9F60622EF5}"/>
              </a:ext>
            </a:extLst>
          </p:cNvPr>
          <p:cNvSpPr>
            <a:spLocks noGrp="1"/>
          </p:cNvSpPr>
          <p:nvPr>
            <p:ph type="sldNum" sz="quarter" idx="12"/>
          </p:nvPr>
        </p:nvSpPr>
        <p:spPr/>
        <p:txBody>
          <a:bodyPr/>
          <a:lstStyle/>
          <a:p>
            <a:fld id="{74E70361-7FC7-7140-AA0E-6A146015D1BF}" type="slidenum">
              <a:rPr lang="en-US" smtClean="0"/>
              <a:t>‹#›</a:t>
            </a:fld>
            <a:endParaRPr lang="en-US"/>
          </a:p>
        </p:txBody>
      </p:sp>
    </p:spTree>
    <p:extLst>
      <p:ext uri="{BB962C8B-B14F-4D97-AF65-F5344CB8AC3E}">
        <p14:creationId xmlns:p14="http://schemas.microsoft.com/office/powerpoint/2010/main" val="737790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D1099-B414-85FF-D1B1-014E9716281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589CA7E-ED62-D441-DCDA-D4BB66F9926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84F373F-A0D9-8C76-D3C7-E0652CCBE99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B2987F9-58EA-89C5-30E8-41173C464D04}"/>
              </a:ext>
            </a:extLst>
          </p:cNvPr>
          <p:cNvSpPr>
            <a:spLocks noGrp="1"/>
          </p:cNvSpPr>
          <p:nvPr>
            <p:ph type="dt" sz="half" idx="10"/>
          </p:nvPr>
        </p:nvSpPr>
        <p:spPr/>
        <p:txBody>
          <a:bodyPr/>
          <a:lstStyle/>
          <a:p>
            <a:fld id="{2805E457-D6CB-484E-93E2-22A107F636C5}" type="datetimeFigureOut">
              <a:rPr lang="en-US" smtClean="0"/>
              <a:t>10/5/2023</a:t>
            </a:fld>
            <a:endParaRPr lang="en-US"/>
          </a:p>
        </p:txBody>
      </p:sp>
      <p:sp>
        <p:nvSpPr>
          <p:cNvPr id="6" name="Footer Placeholder 5">
            <a:extLst>
              <a:ext uri="{FF2B5EF4-FFF2-40B4-BE49-F238E27FC236}">
                <a16:creationId xmlns:a16="http://schemas.microsoft.com/office/drawing/2014/main" id="{D6EA166F-90EC-5208-D5E5-1CF93D8FC9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19C7A6-F4C3-79AF-536F-990F3342002F}"/>
              </a:ext>
            </a:extLst>
          </p:cNvPr>
          <p:cNvSpPr>
            <a:spLocks noGrp="1"/>
          </p:cNvSpPr>
          <p:nvPr>
            <p:ph type="sldNum" sz="quarter" idx="12"/>
          </p:nvPr>
        </p:nvSpPr>
        <p:spPr/>
        <p:txBody>
          <a:bodyPr/>
          <a:lstStyle/>
          <a:p>
            <a:fld id="{74E70361-7FC7-7140-AA0E-6A146015D1BF}" type="slidenum">
              <a:rPr lang="en-US" smtClean="0"/>
              <a:t>‹#›</a:t>
            </a:fld>
            <a:endParaRPr lang="en-US"/>
          </a:p>
        </p:txBody>
      </p:sp>
    </p:spTree>
    <p:extLst>
      <p:ext uri="{BB962C8B-B14F-4D97-AF65-F5344CB8AC3E}">
        <p14:creationId xmlns:p14="http://schemas.microsoft.com/office/powerpoint/2010/main" val="660878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38465-0D47-A6C0-B70E-C385CE013A1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7C0702B-6FD9-8306-5CE6-AD5A083DB0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1BD3E81-2E1B-A49E-DDFA-6FDA0C7E187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A74CDDA-D941-78A9-4CE0-C1E7AFC468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6F69AAE-74A2-28F3-07E0-9A49454C136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6F532BE2-58A2-3CF8-A192-28E31310397D}"/>
              </a:ext>
            </a:extLst>
          </p:cNvPr>
          <p:cNvSpPr>
            <a:spLocks noGrp="1"/>
          </p:cNvSpPr>
          <p:nvPr>
            <p:ph type="dt" sz="half" idx="10"/>
          </p:nvPr>
        </p:nvSpPr>
        <p:spPr/>
        <p:txBody>
          <a:bodyPr/>
          <a:lstStyle/>
          <a:p>
            <a:fld id="{2805E457-D6CB-484E-93E2-22A107F636C5}" type="datetimeFigureOut">
              <a:rPr lang="en-US" smtClean="0"/>
              <a:t>10/5/2023</a:t>
            </a:fld>
            <a:endParaRPr lang="en-US"/>
          </a:p>
        </p:txBody>
      </p:sp>
      <p:sp>
        <p:nvSpPr>
          <p:cNvPr id="8" name="Footer Placeholder 7">
            <a:extLst>
              <a:ext uri="{FF2B5EF4-FFF2-40B4-BE49-F238E27FC236}">
                <a16:creationId xmlns:a16="http://schemas.microsoft.com/office/drawing/2014/main" id="{8C2CF2A6-E163-7B51-9BBF-B2D7E78224D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3178BD-1E75-8AA6-8EEE-2DC558E10079}"/>
              </a:ext>
            </a:extLst>
          </p:cNvPr>
          <p:cNvSpPr>
            <a:spLocks noGrp="1"/>
          </p:cNvSpPr>
          <p:nvPr>
            <p:ph type="sldNum" sz="quarter" idx="12"/>
          </p:nvPr>
        </p:nvSpPr>
        <p:spPr/>
        <p:txBody>
          <a:bodyPr/>
          <a:lstStyle/>
          <a:p>
            <a:fld id="{74E70361-7FC7-7140-AA0E-6A146015D1BF}" type="slidenum">
              <a:rPr lang="en-US" smtClean="0"/>
              <a:t>‹#›</a:t>
            </a:fld>
            <a:endParaRPr lang="en-US"/>
          </a:p>
        </p:txBody>
      </p:sp>
    </p:spTree>
    <p:extLst>
      <p:ext uri="{BB962C8B-B14F-4D97-AF65-F5344CB8AC3E}">
        <p14:creationId xmlns:p14="http://schemas.microsoft.com/office/powerpoint/2010/main" val="3753654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76455-72E4-9A39-6796-25F641AD73F6}"/>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8D12CEB-F39F-CC02-4ECF-A7B4198D876E}"/>
              </a:ext>
            </a:extLst>
          </p:cNvPr>
          <p:cNvSpPr>
            <a:spLocks noGrp="1"/>
          </p:cNvSpPr>
          <p:nvPr>
            <p:ph type="dt" sz="half" idx="10"/>
          </p:nvPr>
        </p:nvSpPr>
        <p:spPr/>
        <p:txBody>
          <a:bodyPr/>
          <a:lstStyle/>
          <a:p>
            <a:fld id="{2805E457-D6CB-484E-93E2-22A107F636C5}" type="datetimeFigureOut">
              <a:rPr lang="en-US" smtClean="0"/>
              <a:t>10/5/2023</a:t>
            </a:fld>
            <a:endParaRPr lang="en-US"/>
          </a:p>
        </p:txBody>
      </p:sp>
      <p:sp>
        <p:nvSpPr>
          <p:cNvPr id="4" name="Footer Placeholder 3">
            <a:extLst>
              <a:ext uri="{FF2B5EF4-FFF2-40B4-BE49-F238E27FC236}">
                <a16:creationId xmlns:a16="http://schemas.microsoft.com/office/drawing/2014/main" id="{1B3DEC52-2854-E0CF-DAB8-EE45ADFBEC1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D1CA121-D3BF-59E5-A7F3-C562B4FD3055}"/>
              </a:ext>
            </a:extLst>
          </p:cNvPr>
          <p:cNvSpPr>
            <a:spLocks noGrp="1"/>
          </p:cNvSpPr>
          <p:nvPr>
            <p:ph type="sldNum" sz="quarter" idx="12"/>
          </p:nvPr>
        </p:nvSpPr>
        <p:spPr/>
        <p:txBody>
          <a:bodyPr/>
          <a:lstStyle/>
          <a:p>
            <a:fld id="{74E70361-7FC7-7140-AA0E-6A146015D1BF}" type="slidenum">
              <a:rPr lang="en-US" smtClean="0"/>
              <a:t>‹#›</a:t>
            </a:fld>
            <a:endParaRPr lang="en-US"/>
          </a:p>
        </p:txBody>
      </p:sp>
    </p:spTree>
    <p:extLst>
      <p:ext uri="{BB962C8B-B14F-4D97-AF65-F5344CB8AC3E}">
        <p14:creationId xmlns:p14="http://schemas.microsoft.com/office/powerpoint/2010/main" val="4090749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3F1AC5-4BBC-EC2E-C5A4-D53A27B103CF}"/>
              </a:ext>
            </a:extLst>
          </p:cNvPr>
          <p:cNvSpPr>
            <a:spLocks noGrp="1"/>
          </p:cNvSpPr>
          <p:nvPr>
            <p:ph type="dt" sz="half" idx="10"/>
          </p:nvPr>
        </p:nvSpPr>
        <p:spPr/>
        <p:txBody>
          <a:bodyPr/>
          <a:lstStyle/>
          <a:p>
            <a:fld id="{2805E457-D6CB-484E-93E2-22A107F636C5}" type="datetimeFigureOut">
              <a:rPr lang="en-US" smtClean="0"/>
              <a:t>10/5/2023</a:t>
            </a:fld>
            <a:endParaRPr lang="en-US"/>
          </a:p>
        </p:txBody>
      </p:sp>
      <p:sp>
        <p:nvSpPr>
          <p:cNvPr id="3" name="Footer Placeholder 2">
            <a:extLst>
              <a:ext uri="{FF2B5EF4-FFF2-40B4-BE49-F238E27FC236}">
                <a16:creationId xmlns:a16="http://schemas.microsoft.com/office/drawing/2014/main" id="{98FB075C-EB5B-AC77-684C-82A28BA9F8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3EF004F-EB9D-AAD7-9F4D-42C05BFD6D4E}"/>
              </a:ext>
            </a:extLst>
          </p:cNvPr>
          <p:cNvSpPr>
            <a:spLocks noGrp="1"/>
          </p:cNvSpPr>
          <p:nvPr>
            <p:ph type="sldNum" sz="quarter" idx="12"/>
          </p:nvPr>
        </p:nvSpPr>
        <p:spPr/>
        <p:txBody>
          <a:bodyPr/>
          <a:lstStyle/>
          <a:p>
            <a:fld id="{74E70361-7FC7-7140-AA0E-6A146015D1BF}" type="slidenum">
              <a:rPr lang="en-US" smtClean="0"/>
              <a:t>‹#›</a:t>
            </a:fld>
            <a:endParaRPr lang="en-US"/>
          </a:p>
        </p:txBody>
      </p:sp>
    </p:spTree>
    <p:extLst>
      <p:ext uri="{BB962C8B-B14F-4D97-AF65-F5344CB8AC3E}">
        <p14:creationId xmlns:p14="http://schemas.microsoft.com/office/powerpoint/2010/main" val="1707529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71319-B449-E332-60CF-64E5EACB015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D489D10-C25C-9D0E-C86A-9785CAE595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AACCDFE-583E-698E-366B-1782F44754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DB75938-C497-1206-2E50-2CD769248F05}"/>
              </a:ext>
            </a:extLst>
          </p:cNvPr>
          <p:cNvSpPr>
            <a:spLocks noGrp="1"/>
          </p:cNvSpPr>
          <p:nvPr>
            <p:ph type="dt" sz="half" idx="10"/>
          </p:nvPr>
        </p:nvSpPr>
        <p:spPr/>
        <p:txBody>
          <a:bodyPr/>
          <a:lstStyle/>
          <a:p>
            <a:fld id="{2805E457-D6CB-484E-93E2-22A107F636C5}" type="datetimeFigureOut">
              <a:rPr lang="en-US" smtClean="0"/>
              <a:t>10/5/2023</a:t>
            </a:fld>
            <a:endParaRPr lang="en-US"/>
          </a:p>
        </p:txBody>
      </p:sp>
      <p:sp>
        <p:nvSpPr>
          <p:cNvPr id="6" name="Footer Placeholder 5">
            <a:extLst>
              <a:ext uri="{FF2B5EF4-FFF2-40B4-BE49-F238E27FC236}">
                <a16:creationId xmlns:a16="http://schemas.microsoft.com/office/drawing/2014/main" id="{DE750571-35B1-5256-3A68-2F38B27151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C8FBFD-3231-E2CD-6777-02D0DFA59B25}"/>
              </a:ext>
            </a:extLst>
          </p:cNvPr>
          <p:cNvSpPr>
            <a:spLocks noGrp="1"/>
          </p:cNvSpPr>
          <p:nvPr>
            <p:ph type="sldNum" sz="quarter" idx="12"/>
          </p:nvPr>
        </p:nvSpPr>
        <p:spPr/>
        <p:txBody>
          <a:bodyPr/>
          <a:lstStyle/>
          <a:p>
            <a:fld id="{74E70361-7FC7-7140-AA0E-6A146015D1BF}" type="slidenum">
              <a:rPr lang="en-US" smtClean="0"/>
              <a:t>‹#›</a:t>
            </a:fld>
            <a:endParaRPr lang="en-US"/>
          </a:p>
        </p:txBody>
      </p:sp>
    </p:spTree>
    <p:extLst>
      <p:ext uri="{BB962C8B-B14F-4D97-AF65-F5344CB8AC3E}">
        <p14:creationId xmlns:p14="http://schemas.microsoft.com/office/powerpoint/2010/main" val="3304259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07063-7D68-32E2-1EEF-5EB9D1CFA84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6F04C2D0-0273-FF46-5647-A810CFE257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A31BA2E-C2B5-2B55-3A86-F8BE80786F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CC4D21A-80A0-C5C8-B34E-D369A5368E62}"/>
              </a:ext>
            </a:extLst>
          </p:cNvPr>
          <p:cNvSpPr>
            <a:spLocks noGrp="1"/>
          </p:cNvSpPr>
          <p:nvPr>
            <p:ph type="dt" sz="half" idx="10"/>
          </p:nvPr>
        </p:nvSpPr>
        <p:spPr/>
        <p:txBody>
          <a:bodyPr/>
          <a:lstStyle/>
          <a:p>
            <a:fld id="{2805E457-D6CB-484E-93E2-22A107F636C5}" type="datetimeFigureOut">
              <a:rPr lang="en-US" smtClean="0"/>
              <a:t>10/5/2023</a:t>
            </a:fld>
            <a:endParaRPr lang="en-US"/>
          </a:p>
        </p:txBody>
      </p:sp>
      <p:sp>
        <p:nvSpPr>
          <p:cNvPr id="6" name="Footer Placeholder 5">
            <a:extLst>
              <a:ext uri="{FF2B5EF4-FFF2-40B4-BE49-F238E27FC236}">
                <a16:creationId xmlns:a16="http://schemas.microsoft.com/office/drawing/2014/main" id="{77589D1F-28BA-A00A-5284-0CFA31CCA2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BF1A97-F1A6-3F58-2852-5F3D60C4BB42}"/>
              </a:ext>
            </a:extLst>
          </p:cNvPr>
          <p:cNvSpPr>
            <a:spLocks noGrp="1"/>
          </p:cNvSpPr>
          <p:nvPr>
            <p:ph type="sldNum" sz="quarter" idx="12"/>
          </p:nvPr>
        </p:nvSpPr>
        <p:spPr/>
        <p:txBody>
          <a:bodyPr/>
          <a:lstStyle/>
          <a:p>
            <a:fld id="{74E70361-7FC7-7140-AA0E-6A146015D1BF}" type="slidenum">
              <a:rPr lang="en-US" smtClean="0"/>
              <a:t>‹#›</a:t>
            </a:fld>
            <a:endParaRPr lang="en-US"/>
          </a:p>
        </p:txBody>
      </p:sp>
    </p:spTree>
    <p:extLst>
      <p:ext uri="{BB962C8B-B14F-4D97-AF65-F5344CB8AC3E}">
        <p14:creationId xmlns:p14="http://schemas.microsoft.com/office/powerpoint/2010/main" val="1193755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F51D43-6D50-3BD2-29F1-9E5D02A785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B6B0095-3C49-6B40-CD5C-B29FB98C32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6261BFE-4663-574E-ECF1-5520C2C12D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05E457-D6CB-484E-93E2-22A107F636C5}" type="datetimeFigureOut">
              <a:rPr lang="en-US" smtClean="0"/>
              <a:t>10/5/2023</a:t>
            </a:fld>
            <a:endParaRPr lang="en-US"/>
          </a:p>
        </p:txBody>
      </p:sp>
      <p:sp>
        <p:nvSpPr>
          <p:cNvPr id="5" name="Footer Placeholder 4">
            <a:extLst>
              <a:ext uri="{FF2B5EF4-FFF2-40B4-BE49-F238E27FC236}">
                <a16:creationId xmlns:a16="http://schemas.microsoft.com/office/drawing/2014/main" id="{6CC15E8A-8EFD-330C-A806-901900853A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0AA0DB8-20B8-1130-574F-74815BE990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E70361-7FC7-7140-AA0E-6A146015D1BF}" type="slidenum">
              <a:rPr lang="en-US" smtClean="0"/>
              <a:t>‹#›</a:t>
            </a:fld>
            <a:endParaRPr lang="en-US"/>
          </a:p>
        </p:txBody>
      </p:sp>
    </p:spTree>
    <p:extLst>
      <p:ext uri="{BB962C8B-B14F-4D97-AF65-F5344CB8AC3E}">
        <p14:creationId xmlns:p14="http://schemas.microsoft.com/office/powerpoint/2010/main" val="34719216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5.wdp"/><Relationship Id="rId5" Type="http://schemas.openxmlformats.org/officeDocument/2006/relationships/image" Target="../media/image5.png"/><Relationship Id="rId4" Type="http://schemas.microsoft.com/office/2007/relationships/hdphoto" Target="../media/hdphoto4.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6.png"/><Relationship Id="rId1" Type="http://schemas.openxmlformats.org/officeDocument/2006/relationships/slideLayout" Target="../slideLayouts/slideLayout1.xml"/><Relationship Id="rId5" Type="http://schemas.microsoft.com/office/2007/relationships/hdphoto" Target="../media/hdphoto7.wdp"/><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6.png"/><Relationship Id="rId1" Type="http://schemas.openxmlformats.org/officeDocument/2006/relationships/slideLayout" Target="../slideLayouts/slideLayout1.xml"/><Relationship Id="rId5" Type="http://schemas.microsoft.com/office/2007/relationships/hdphoto" Target="../media/hdphoto7.wdp"/><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1906B5BC-D7ED-D643-403A-282FE5DE909D}"/>
              </a:ext>
            </a:extLst>
          </p:cNvPr>
          <p:cNvSpPr/>
          <p:nvPr/>
        </p:nvSpPr>
        <p:spPr>
          <a:xfrm>
            <a:off x="-377247" y="333970"/>
            <a:ext cx="7269537" cy="982980"/>
          </a:xfrm>
          <a:prstGeom prst="round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CBD0035-623D-6434-6447-C4398109706D}"/>
              </a:ext>
            </a:extLst>
          </p:cNvPr>
          <p:cNvSpPr/>
          <p:nvPr/>
        </p:nvSpPr>
        <p:spPr>
          <a:xfrm>
            <a:off x="0" y="1257300"/>
            <a:ext cx="11196652" cy="56007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dirty="0">
                <a:solidFill>
                  <a:schemeClr val="bg1"/>
                </a:solidFill>
                <a:latin typeface="Andale Mono" panose="020B0509000000000004" pitchFamily="49" charset="0"/>
              </a:rPr>
              <a:t>2.2 Hormonal Control of Reproduction</a:t>
            </a:r>
          </a:p>
        </p:txBody>
      </p:sp>
      <p:sp>
        <p:nvSpPr>
          <p:cNvPr id="5" name="Rectangle 4">
            <a:extLst>
              <a:ext uri="{FF2B5EF4-FFF2-40B4-BE49-F238E27FC236}">
                <a16:creationId xmlns:a16="http://schemas.microsoft.com/office/drawing/2014/main" id="{606DA011-2597-BB3B-182F-7726E531B888}"/>
              </a:ext>
            </a:extLst>
          </p:cNvPr>
          <p:cNvSpPr/>
          <p:nvPr/>
        </p:nvSpPr>
        <p:spPr>
          <a:xfrm>
            <a:off x="331470" y="333970"/>
            <a:ext cx="6473247" cy="923330"/>
          </a:xfrm>
          <a:prstGeom prst="rect">
            <a:avLst/>
          </a:prstGeom>
          <a:noFill/>
        </p:spPr>
        <p:txBody>
          <a:bodyPr wrap="none" lIns="91440" tIns="45720" rIns="91440" bIns="45720">
            <a:spAutoFit/>
          </a:bodyPr>
          <a:lstStyle/>
          <a:p>
            <a:pPr algn="ctr"/>
            <a:r>
              <a:rPr lang="en-GB" sz="5400" b="0" cap="none" spc="0" dirty="0">
                <a:ln w="0"/>
                <a:solidFill>
                  <a:schemeClr val="tx1"/>
                </a:solidFill>
                <a:effectLst>
                  <a:outerShdw blurRad="38100" dist="19050" dir="2700000" algn="tl" rotWithShape="0">
                    <a:schemeClr val="dk1">
                      <a:alpha val="40000"/>
                    </a:schemeClr>
                  </a:outerShdw>
                </a:effectLst>
              </a:rPr>
              <a:t>Higher Human Biology</a:t>
            </a:r>
          </a:p>
        </p:txBody>
      </p:sp>
      <p:sp>
        <p:nvSpPr>
          <p:cNvPr id="7" name="Rectangle 6">
            <a:extLst>
              <a:ext uri="{FF2B5EF4-FFF2-40B4-BE49-F238E27FC236}">
                <a16:creationId xmlns:a16="http://schemas.microsoft.com/office/drawing/2014/main" id="{88F24972-4F96-0F16-AABC-1EAF5C2BED34}"/>
              </a:ext>
            </a:extLst>
          </p:cNvPr>
          <p:cNvSpPr/>
          <p:nvPr/>
        </p:nvSpPr>
        <p:spPr>
          <a:xfrm>
            <a:off x="7909560" y="0"/>
            <a:ext cx="2491740" cy="5600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4">
                    <a:lumMod val="50000"/>
                  </a:schemeClr>
                </a:solidFill>
                <a:latin typeface="Andale Mono" panose="020B0509000000000004" pitchFamily="49" charset="0"/>
              </a:rPr>
              <a:t>MISS MCBRIDE</a:t>
            </a:r>
          </a:p>
        </p:txBody>
      </p:sp>
      <p:pic>
        <p:nvPicPr>
          <p:cNvPr id="26626" name="Picture 2" descr="Hormonal control of ovulation">
            <a:extLst>
              <a:ext uri="{FF2B5EF4-FFF2-40B4-BE49-F238E27FC236}">
                <a16:creationId xmlns:a16="http://schemas.microsoft.com/office/drawing/2014/main" id="{3D55E93A-8180-8623-0C2F-6DBBA4F1AE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5348" y="1817370"/>
            <a:ext cx="10201304" cy="4335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3660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70E1CE2A-5E08-BEDF-0F91-0A05B14F28A0}"/>
              </a:ext>
            </a:extLst>
          </p:cNvPr>
          <p:cNvSpPr/>
          <p:nvPr/>
        </p:nvSpPr>
        <p:spPr>
          <a:xfrm>
            <a:off x="1022911" y="260853"/>
            <a:ext cx="8973343" cy="6486525"/>
          </a:xfrm>
          <a:prstGeom prst="roundRect">
            <a:avLst>
              <a:gd name="adj" fmla="val 90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2B27EB8C-63A7-2B3B-4CD0-11F9471D0182}"/>
              </a:ext>
            </a:extLst>
          </p:cNvPr>
          <p:cNvPicPr>
            <a:picLocks noChangeAspect="1"/>
          </p:cNvPicPr>
          <p:nvPr/>
        </p:nvPicPr>
        <p:blipFill>
          <a:blip r:embed="rId2"/>
          <a:stretch>
            <a:fillRect/>
          </a:stretch>
        </p:blipFill>
        <p:spPr>
          <a:xfrm>
            <a:off x="1765991" y="804862"/>
            <a:ext cx="7815408" cy="5867400"/>
          </a:xfrm>
          <a:prstGeom prst="rect">
            <a:avLst/>
          </a:prstGeom>
        </p:spPr>
      </p:pic>
      <p:sp>
        <p:nvSpPr>
          <p:cNvPr id="6" name="Rectangle: Rounded Corners 5">
            <a:extLst>
              <a:ext uri="{FF2B5EF4-FFF2-40B4-BE49-F238E27FC236}">
                <a16:creationId xmlns:a16="http://schemas.microsoft.com/office/drawing/2014/main" id="{FBFF8FA4-BD02-A00A-D692-5F74FC6EC022}"/>
              </a:ext>
            </a:extLst>
          </p:cNvPr>
          <p:cNvSpPr/>
          <p:nvPr/>
        </p:nvSpPr>
        <p:spPr>
          <a:xfrm>
            <a:off x="-214603" y="110622"/>
            <a:ext cx="7815408" cy="680407"/>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E3114678-8EAE-3C29-550D-6EBA57567804}"/>
              </a:ext>
            </a:extLst>
          </p:cNvPr>
          <p:cNvSpPr txBox="1"/>
          <p:nvPr/>
        </p:nvSpPr>
        <p:spPr>
          <a:xfrm>
            <a:off x="0" y="110622"/>
            <a:ext cx="7473969" cy="615553"/>
          </a:xfrm>
          <a:prstGeom prst="rect">
            <a:avLst/>
          </a:prstGeom>
          <a:noFill/>
        </p:spPr>
        <p:txBody>
          <a:bodyPr wrap="none" rtlCol="0">
            <a:spAutoFit/>
          </a:bodyPr>
          <a:lstStyle/>
          <a:p>
            <a:r>
              <a:rPr lang="en-GB" sz="3400" dirty="0">
                <a:solidFill>
                  <a:srgbClr val="002060"/>
                </a:solidFill>
                <a:latin typeface="Arial Rounded MT Bold" panose="020F0704030504030204" pitchFamily="34" charset="0"/>
              </a:rPr>
              <a:t>Hormone production: testosterone</a:t>
            </a:r>
          </a:p>
        </p:txBody>
      </p:sp>
      <p:sp>
        <p:nvSpPr>
          <p:cNvPr id="16" name="Rectangle 15">
            <a:extLst>
              <a:ext uri="{FF2B5EF4-FFF2-40B4-BE49-F238E27FC236}">
                <a16:creationId xmlns:a16="http://schemas.microsoft.com/office/drawing/2014/main" id="{B267EFF5-8AEF-B5E9-63A8-7160399D18FC}"/>
              </a:ext>
            </a:extLst>
          </p:cNvPr>
          <p:cNvSpPr/>
          <p:nvPr/>
        </p:nvSpPr>
        <p:spPr>
          <a:xfrm>
            <a:off x="3505200" y="4749800"/>
            <a:ext cx="13081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2FF0491-510E-5D86-B782-1EDCE05FD959}"/>
              </a:ext>
            </a:extLst>
          </p:cNvPr>
          <p:cNvSpPr/>
          <p:nvPr/>
        </p:nvSpPr>
        <p:spPr>
          <a:xfrm>
            <a:off x="3238500" y="5166730"/>
            <a:ext cx="1308100" cy="5482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58DA24BD-BD7B-A480-5E84-4D3A87383622}"/>
              </a:ext>
            </a:extLst>
          </p:cNvPr>
          <p:cNvSpPr/>
          <p:nvPr/>
        </p:nvSpPr>
        <p:spPr>
          <a:xfrm>
            <a:off x="3683000" y="5002927"/>
            <a:ext cx="1308100" cy="5482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22096344-AE6C-8EA5-E6B7-2F8503A5D591}"/>
              </a:ext>
            </a:extLst>
          </p:cNvPr>
          <p:cNvSpPr/>
          <p:nvPr/>
        </p:nvSpPr>
        <p:spPr>
          <a:xfrm>
            <a:off x="4412573" y="5352969"/>
            <a:ext cx="1308100" cy="5482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CB22B0EC-5498-30CB-2E24-55BB1AD6679F}"/>
              </a:ext>
            </a:extLst>
          </p:cNvPr>
          <p:cNvSpPr/>
          <p:nvPr/>
        </p:nvSpPr>
        <p:spPr>
          <a:xfrm>
            <a:off x="5066623" y="5621861"/>
            <a:ext cx="1308100" cy="5482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C01EF349-6030-AF71-E2EE-61C33C9B4960}"/>
              </a:ext>
            </a:extLst>
          </p:cNvPr>
          <p:cNvSpPr/>
          <p:nvPr/>
        </p:nvSpPr>
        <p:spPr>
          <a:xfrm>
            <a:off x="5928100" y="5906418"/>
            <a:ext cx="3342899" cy="7740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AAD6E588-8839-9DE4-4FC7-66F71A5ABE72}"/>
              </a:ext>
            </a:extLst>
          </p:cNvPr>
          <p:cNvSpPr/>
          <p:nvPr/>
        </p:nvSpPr>
        <p:spPr>
          <a:xfrm>
            <a:off x="7219403" y="5689599"/>
            <a:ext cx="494434" cy="3093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1184BB59-D653-222B-7F69-9D627B9D2E04}"/>
              </a:ext>
            </a:extLst>
          </p:cNvPr>
          <p:cNvSpPr/>
          <p:nvPr/>
        </p:nvSpPr>
        <p:spPr>
          <a:xfrm>
            <a:off x="9130435" y="5488631"/>
            <a:ext cx="494434" cy="5645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83439DC2-96A7-044D-2558-9CBA5837E41E}"/>
              </a:ext>
            </a:extLst>
          </p:cNvPr>
          <p:cNvSpPr/>
          <p:nvPr/>
        </p:nvSpPr>
        <p:spPr>
          <a:xfrm>
            <a:off x="3533085" y="957680"/>
            <a:ext cx="1252329" cy="3491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FFAE50FE-05FF-FD83-FC57-C080F9AEEA68}"/>
              </a:ext>
            </a:extLst>
          </p:cNvPr>
          <p:cNvSpPr/>
          <p:nvPr/>
        </p:nvSpPr>
        <p:spPr>
          <a:xfrm>
            <a:off x="3814294" y="1169800"/>
            <a:ext cx="1252329" cy="3491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7DCAF698-9E3B-1AE8-1208-903CB7E9CC56}"/>
              </a:ext>
            </a:extLst>
          </p:cNvPr>
          <p:cNvSpPr/>
          <p:nvPr/>
        </p:nvSpPr>
        <p:spPr>
          <a:xfrm>
            <a:off x="4057074" y="1165365"/>
            <a:ext cx="1747144" cy="6371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50D96CF3-CCAF-684A-BD8F-B77A06EF8EFB}"/>
              </a:ext>
            </a:extLst>
          </p:cNvPr>
          <p:cNvSpPr/>
          <p:nvPr/>
        </p:nvSpPr>
        <p:spPr>
          <a:xfrm>
            <a:off x="4244553" y="1543450"/>
            <a:ext cx="416347" cy="5921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F3A543F3-C989-A73D-24F6-DEB120DB9065}"/>
              </a:ext>
            </a:extLst>
          </p:cNvPr>
          <p:cNvSpPr/>
          <p:nvPr/>
        </p:nvSpPr>
        <p:spPr>
          <a:xfrm>
            <a:off x="6593048" y="2033262"/>
            <a:ext cx="1747144" cy="7740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5AAA109C-234B-C371-4184-F9AD84E61E6F}"/>
              </a:ext>
            </a:extLst>
          </p:cNvPr>
          <p:cNvSpPr/>
          <p:nvPr/>
        </p:nvSpPr>
        <p:spPr>
          <a:xfrm rot="3864946">
            <a:off x="3343493" y="865203"/>
            <a:ext cx="182956" cy="5921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8836C326-30E2-DD84-5531-E9321796C6D8}"/>
              </a:ext>
            </a:extLst>
          </p:cNvPr>
          <p:cNvSpPr/>
          <p:nvPr/>
        </p:nvSpPr>
        <p:spPr>
          <a:xfrm rot="3864946">
            <a:off x="8505140" y="5535205"/>
            <a:ext cx="182956" cy="5921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730CE8DC-2062-5258-FBE4-FC7179325E86}"/>
              </a:ext>
            </a:extLst>
          </p:cNvPr>
          <p:cNvSpPr/>
          <p:nvPr/>
        </p:nvSpPr>
        <p:spPr>
          <a:xfrm rot="2745061">
            <a:off x="9373132" y="4861294"/>
            <a:ext cx="182956" cy="5921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8F981CB8-F14D-017A-3F62-37E79D873E65}"/>
              </a:ext>
            </a:extLst>
          </p:cNvPr>
          <p:cNvSpPr/>
          <p:nvPr/>
        </p:nvSpPr>
        <p:spPr>
          <a:xfrm rot="2745061">
            <a:off x="9160309" y="5147943"/>
            <a:ext cx="182956" cy="5921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E1AE50AE-AFE4-9129-58B5-35A00278F38A}"/>
              </a:ext>
            </a:extLst>
          </p:cNvPr>
          <p:cNvSpPr/>
          <p:nvPr/>
        </p:nvSpPr>
        <p:spPr>
          <a:xfrm>
            <a:off x="1162657" y="5587987"/>
            <a:ext cx="4772059" cy="954107"/>
          </a:xfrm>
          <a:prstGeom prst="rect">
            <a:avLst/>
          </a:prstGeom>
          <a:noFill/>
        </p:spPr>
        <p:txBody>
          <a:bodyPr wrap="square" lIns="91440" tIns="45720" rIns="91440" bIns="45720">
            <a:spAutoFit/>
          </a:bodyPr>
          <a:lstStyle/>
          <a:p>
            <a:pPr algn="ctr"/>
            <a:r>
              <a:rPr lang="en-US" sz="2800" b="0" cap="none" spc="0" dirty="0">
                <a:ln w="0"/>
                <a:solidFill>
                  <a:srgbClr val="002060"/>
                </a:solidFill>
                <a:latin typeface="Arial Rounded MT Bold" panose="020F0704030504030204" pitchFamily="34" charset="0"/>
              </a:rPr>
              <a:t>Testosterone is produced in the interstitial cells.</a:t>
            </a:r>
          </a:p>
        </p:txBody>
      </p:sp>
      <p:sp>
        <p:nvSpPr>
          <p:cNvPr id="40" name="Arrow: Curved Left 39">
            <a:extLst>
              <a:ext uri="{FF2B5EF4-FFF2-40B4-BE49-F238E27FC236}">
                <a16:creationId xmlns:a16="http://schemas.microsoft.com/office/drawing/2014/main" id="{D23F9E1E-32AB-4A2C-BD99-5C37D2B94B7C}"/>
              </a:ext>
            </a:extLst>
          </p:cNvPr>
          <p:cNvSpPr/>
          <p:nvPr/>
        </p:nvSpPr>
        <p:spPr>
          <a:xfrm rot="15205140" flipH="1">
            <a:off x="5957687" y="5352842"/>
            <a:ext cx="737452" cy="1722753"/>
          </a:xfrm>
          <a:prstGeom prst="curvedLeftArrow">
            <a:avLst>
              <a:gd name="adj1" fmla="val 12906"/>
              <a:gd name="adj2" fmla="val 42700"/>
              <a:gd name="adj3" fmla="val 25000"/>
            </a:avLst>
          </a:prstGeom>
          <a:solidFill>
            <a:srgbClr val="002060"/>
          </a:solidFill>
          <a:ln>
            <a:solidFill>
              <a:srgbClr val="002060"/>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7335897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141740-FB6B-DE2C-DD5A-A8E5A3B676D4}"/>
              </a:ext>
            </a:extLst>
          </p:cNvPr>
          <p:cNvSpPr/>
          <p:nvPr/>
        </p:nvSpPr>
        <p:spPr>
          <a:xfrm>
            <a:off x="0" y="342900"/>
            <a:ext cx="12192000" cy="560070"/>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latin typeface="Andale Mono" panose="020B0509000000000004" pitchFamily="49" charset="0"/>
              </a:rPr>
              <a:t>H O R M O N A L   C O N T R O L  O F  S P E R M   P R O D U C T I O N</a:t>
            </a:r>
          </a:p>
        </p:txBody>
      </p:sp>
      <p:sp>
        <p:nvSpPr>
          <p:cNvPr id="2" name="TextBox 1">
            <a:extLst>
              <a:ext uri="{FF2B5EF4-FFF2-40B4-BE49-F238E27FC236}">
                <a16:creationId xmlns:a16="http://schemas.microsoft.com/office/drawing/2014/main" id="{F84C309D-F32B-E392-8C28-E418E5049972}"/>
              </a:ext>
            </a:extLst>
          </p:cNvPr>
          <p:cNvSpPr txBox="1"/>
          <p:nvPr/>
        </p:nvSpPr>
        <p:spPr>
          <a:xfrm>
            <a:off x="-1698171" y="6128657"/>
            <a:ext cx="184731" cy="369332"/>
          </a:xfrm>
          <a:prstGeom prst="rect">
            <a:avLst/>
          </a:prstGeom>
          <a:noFill/>
        </p:spPr>
        <p:txBody>
          <a:bodyPr wrap="none" rtlCol="0">
            <a:spAutoFit/>
          </a:bodyPr>
          <a:lstStyle/>
          <a:p>
            <a:endParaRPr lang="en-US" dirty="0"/>
          </a:p>
        </p:txBody>
      </p:sp>
      <p:pic>
        <p:nvPicPr>
          <p:cNvPr id="5" name="Picture 4">
            <a:extLst>
              <a:ext uri="{FF2B5EF4-FFF2-40B4-BE49-F238E27FC236}">
                <a16:creationId xmlns:a16="http://schemas.microsoft.com/office/drawing/2014/main" id="{4E9639FA-EF0A-DBA4-D66A-B8B00F7D7745}"/>
              </a:ext>
            </a:extLst>
          </p:cNvPr>
          <p:cNvPicPr>
            <a:picLocks noChangeAspect="1"/>
          </p:cNvPicPr>
          <p:nvPr/>
        </p:nvPicPr>
        <p:blipFill rotWithShape="1">
          <a:blip r:embed="rId3"/>
          <a:srcRect r="1985"/>
          <a:stretch/>
        </p:blipFill>
        <p:spPr>
          <a:xfrm>
            <a:off x="7631430" y="960174"/>
            <a:ext cx="4514850" cy="5886396"/>
          </a:xfrm>
          <a:prstGeom prst="rect">
            <a:avLst/>
          </a:prstGeom>
        </p:spPr>
      </p:pic>
      <p:sp>
        <p:nvSpPr>
          <p:cNvPr id="7" name="TextBox 6">
            <a:extLst>
              <a:ext uri="{FF2B5EF4-FFF2-40B4-BE49-F238E27FC236}">
                <a16:creationId xmlns:a16="http://schemas.microsoft.com/office/drawing/2014/main" id="{F510E7F5-7703-764F-3A4C-52F5AAAEB3A5}"/>
              </a:ext>
            </a:extLst>
          </p:cNvPr>
          <p:cNvSpPr txBox="1"/>
          <p:nvPr/>
        </p:nvSpPr>
        <p:spPr>
          <a:xfrm>
            <a:off x="468630" y="1339517"/>
            <a:ext cx="6606540" cy="4893647"/>
          </a:xfrm>
          <a:prstGeom prst="rect">
            <a:avLst/>
          </a:prstGeom>
          <a:noFill/>
        </p:spPr>
        <p:txBody>
          <a:bodyPr wrap="square" rtlCol="0">
            <a:spAutoFit/>
          </a:bodyPr>
          <a:lstStyle/>
          <a:p>
            <a:r>
              <a:rPr lang="en-GB" sz="2400" b="1" dirty="0">
                <a:latin typeface="Andale Mono" panose="020B0509000000000004" pitchFamily="49" charset="0"/>
              </a:rPr>
              <a:t>Rising levels of testosterone in the bloodstream reach a level where they </a:t>
            </a:r>
            <a:r>
              <a:rPr lang="en-GB" sz="2400" b="1" u="sng" dirty="0">
                <a:latin typeface="Andale Mono" panose="020B0509000000000004" pitchFamily="49" charset="0"/>
              </a:rPr>
              <a:t>inhibit the secretion of FSH and ICSH.</a:t>
            </a:r>
          </a:p>
          <a:p>
            <a:endParaRPr lang="en-GB" sz="2400" b="1" dirty="0">
              <a:latin typeface="Andale Mono" panose="020B0509000000000004" pitchFamily="49" charset="0"/>
            </a:endParaRPr>
          </a:p>
          <a:p>
            <a:r>
              <a:rPr lang="en-GB" sz="2400" b="1" dirty="0">
                <a:latin typeface="Andale Mono" panose="020B0509000000000004" pitchFamily="49" charset="0"/>
              </a:rPr>
              <a:t>Once testosterone levels are low, the hypothalamus stimulates the pituitary gland and the hormones are made again.</a:t>
            </a:r>
          </a:p>
          <a:p>
            <a:endParaRPr lang="en-US" sz="2400" b="1" dirty="0">
              <a:latin typeface="Andale Mono" panose="020B0509000000000004" pitchFamily="49" charset="0"/>
            </a:endParaRPr>
          </a:p>
          <a:p>
            <a:r>
              <a:rPr lang="en-US" sz="2400" b="1" dirty="0">
                <a:latin typeface="Andale Mono" panose="020B0509000000000004" pitchFamily="49" charset="0"/>
              </a:rPr>
              <a:t>This is an example of </a:t>
            </a:r>
            <a:r>
              <a:rPr lang="en-US" sz="2400" b="1" u="sng" dirty="0">
                <a:latin typeface="Andale Mono" panose="020B0509000000000004" pitchFamily="49" charset="0"/>
              </a:rPr>
              <a:t>negative feedback control </a:t>
            </a:r>
            <a:r>
              <a:rPr lang="en-US" sz="2400" b="1" dirty="0">
                <a:latin typeface="Andale Mono" panose="020B0509000000000004" pitchFamily="49" charset="0"/>
              </a:rPr>
              <a:t>and ensures levels of hormones remain steady.</a:t>
            </a:r>
            <a:endParaRPr lang="en-GB" sz="2400" b="1" dirty="0">
              <a:latin typeface="Andale Mono" panose="020B0509000000000004" pitchFamily="49" charset="0"/>
            </a:endParaRPr>
          </a:p>
        </p:txBody>
      </p:sp>
    </p:spTree>
    <p:extLst>
      <p:ext uri="{BB962C8B-B14F-4D97-AF65-F5344CB8AC3E}">
        <p14:creationId xmlns:p14="http://schemas.microsoft.com/office/powerpoint/2010/main" val="3572256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141740-FB6B-DE2C-DD5A-A8E5A3B676D4}"/>
              </a:ext>
            </a:extLst>
          </p:cNvPr>
          <p:cNvSpPr/>
          <p:nvPr/>
        </p:nvSpPr>
        <p:spPr>
          <a:xfrm>
            <a:off x="0" y="342900"/>
            <a:ext cx="12192000" cy="560070"/>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latin typeface="Andale Mono" panose="020B0509000000000004" pitchFamily="49" charset="0"/>
              </a:rPr>
              <a:t>C A R D   S O R T   A C T I V I T Y</a:t>
            </a:r>
          </a:p>
        </p:txBody>
      </p:sp>
      <p:sp>
        <p:nvSpPr>
          <p:cNvPr id="2" name="TextBox 1">
            <a:extLst>
              <a:ext uri="{FF2B5EF4-FFF2-40B4-BE49-F238E27FC236}">
                <a16:creationId xmlns:a16="http://schemas.microsoft.com/office/drawing/2014/main" id="{F84C309D-F32B-E392-8C28-E418E5049972}"/>
              </a:ext>
            </a:extLst>
          </p:cNvPr>
          <p:cNvSpPr txBox="1"/>
          <p:nvPr/>
        </p:nvSpPr>
        <p:spPr>
          <a:xfrm>
            <a:off x="-1698171" y="6128657"/>
            <a:ext cx="184731" cy="369332"/>
          </a:xfrm>
          <a:prstGeom prst="rect">
            <a:avLst/>
          </a:prstGeom>
          <a:noFill/>
        </p:spPr>
        <p:txBody>
          <a:bodyPr wrap="none" rtlCol="0">
            <a:spAutoFit/>
          </a:bodyPr>
          <a:lstStyle/>
          <a:p>
            <a:endParaRPr lang="en-US" dirty="0"/>
          </a:p>
        </p:txBody>
      </p:sp>
      <p:pic>
        <p:nvPicPr>
          <p:cNvPr id="3" name="Picture 2">
            <a:extLst>
              <a:ext uri="{FF2B5EF4-FFF2-40B4-BE49-F238E27FC236}">
                <a16:creationId xmlns:a16="http://schemas.microsoft.com/office/drawing/2014/main" id="{2B9C037E-356B-C907-6A78-15841BF66A57}"/>
              </a:ext>
            </a:extLst>
          </p:cNvPr>
          <p:cNvPicPr>
            <a:picLocks noChangeAspect="1"/>
          </p:cNvPicPr>
          <p:nvPr/>
        </p:nvPicPr>
        <p:blipFill>
          <a:blip r:embed="rId3"/>
          <a:stretch>
            <a:fillRect/>
          </a:stretch>
        </p:blipFill>
        <p:spPr>
          <a:xfrm>
            <a:off x="3698118" y="1041844"/>
            <a:ext cx="3761413" cy="5678996"/>
          </a:xfrm>
          <a:prstGeom prst="rect">
            <a:avLst/>
          </a:prstGeom>
        </p:spPr>
      </p:pic>
    </p:spTree>
    <p:extLst>
      <p:ext uri="{BB962C8B-B14F-4D97-AF65-F5344CB8AC3E}">
        <p14:creationId xmlns:p14="http://schemas.microsoft.com/office/powerpoint/2010/main" val="10931670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141740-FB6B-DE2C-DD5A-A8E5A3B676D4}"/>
              </a:ext>
            </a:extLst>
          </p:cNvPr>
          <p:cNvSpPr/>
          <p:nvPr/>
        </p:nvSpPr>
        <p:spPr>
          <a:xfrm>
            <a:off x="0" y="342900"/>
            <a:ext cx="12192000" cy="560070"/>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latin typeface="Andale Mono" panose="020B0509000000000004" pitchFamily="49" charset="0"/>
              </a:rPr>
              <a:t>C A R D   S O R T   A C T I V I T Y</a:t>
            </a:r>
          </a:p>
        </p:txBody>
      </p:sp>
      <p:sp>
        <p:nvSpPr>
          <p:cNvPr id="2" name="TextBox 1">
            <a:extLst>
              <a:ext uri="{FF2B5EF4-FFF2-40B4-BE49-F238E27FC236}">
                <a16:creationId xmlns:a16="http://schemas.microsoft.com/office/drawing/2014/main" id="{F84C309D-F32B-E392-8C28-E418E5049972}"/>
              </a:ext>
            </a:extLst>
          </p:cNvPr>
          <p:cNvSpPr txBox="1"/>
          <p:nvPr/>
        </p:nvSpPr>
        <p:spPr>
          <a:xfrm>
            <a:off x="-1698171" y="6128657"/>
            <a:ext cx="184731" cy="369332"/>
          </a:xfrm>
          <a:prstGeom prst="rect">
            <a:avLst/>
          </a:prstGeom>
          <a:noFill/>
        </p:spPr>
        <p:txBody>
          <a:bodyPr wrap="none" rtlCol="0">
            <a:spAutoFit/>
          </a:bodyPr>
          <a:lstStyle/>
          <a:p>
            <a:endParaRPr lang="en-US" dirty="0"/>
          </a:p>
        </p:txBody>
      </p:sp>
      <p:graphicFrame>
        <p:nvGraphicFramePr>
          <p:cNvPr id="7" name="Table 6">
            <a:extLst>
              <a:ext uri="{FF2B5EF4-FFF2-40B4-BE49-F238E27FC236}">
                <a16:creationId xmlns:a16="http://schemas.microsoft.com/office/drawing/2014/main" id="{1CE55997-8C92-EE89-E0EA-8B37F7C775DB}"/>
              </a:ext>
            </a:extLst>
          </p:cNvPr>
          <p:cNvGraphicFramePr>
            <a:graphicFrameLocks noGrp="1"/>
          </p:cNvGraphicFramePr>
          <p:nvPr>
            <p:extLst>
              <p:ext uri="{D42A27DB-BD31-4B8C-83A1-F6EECF244321}">
                <p14:modId xmlns:p14="http://schemas.microsoft.com/office/powerpoint/2010/main" val="3617709015"/>
              </p:ext>
            </p:extLst>
          </p:nvPr>
        </p:nvGraphicFramePr>
        <p:xfrm>
          <a:off x="3826510" y="1143000"/>
          <a:ext cx="4037330" cy="5527890"/>
        </p:xfrm>
        <a:graphic>
          <a:graphicData uri="http://schemas.openxmlformats.org/drawingml/2006/table">
            <a:tbl>
              <a:tblPr firstRow="1" bandRow="1">
                <a:tableStyleId>{2D5ABB26-0587-4C30-8999-92F81FD0307C}</a:tableStyleId>
              </a:tblPr>
              <a:tblGrid>
                <a:gridCol w="2018665">
                  <a:extLst>
                    <a:ext uri="{9D8B030D-6E8A-4147-A177-3AD203B41FA5}">
                      <a16:colId xmlns:a16="http://schemas.microsoft.com/office/drawing/2014/main" val="3582065067"/>
                    </a:ext>
                  </a:extLst>
                </a:gridCol>
                <a:gridCol w="2018665">
                  <a:extLst>
                    <a:ext uri="{9D8B030D-6E8A-4147-A177-3AD203B41FA5}">
                      <a16:colId xmlns:a16="http://schemas.microsoft.com/office/drawing/2014/main" val="314010539"/>
                    </a:ext>
                  </a:extLst>
                </a:gridCol>
              </a:tblGrid>
              <a:tr h="497822">
                <a:tc>
                  <a:txBody>
                    <a:bodyPr/>
                    <a:lstStyle/>
                    <a:p>
                      <a:r>
                        <a:rPr lang="en-US" sz="1600" dirty="0">
                          <a:latin typeface="Times New Roman" panose="02020603050405020304" pitchFamily="18" charset="0"/>
                          <a:cs typeface="Times New Roman" panose="02020603050405020304" pitchFamily="18" charset="0"/>
                        </a:rPr>
                        <a:t>Seminiferous tubules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Times New Roman" panose="02020603050405020304" pitchFamily="18" charset="0"/>
                          <a:cs typeface="Times New Roman" panose="02020603050405020304" pitchFamily="18" charset="0"/>
                        </a:rPr>
                        <a:t>Produce Sperm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720592"/>
                  </a:ext>
                </a:extLst>
              </a:tr>
              <a:tr h="497822">
                <a:tc>
                  <a:txBody>
                    <a:bodyPr/>
                    <a:lstStyle/>
                    <a:p>
                      <a:r>
                        <a:rPr lang="en-US" sz="1600" dirty="0">
                          <a:latin typeface="Times New Roman" panose="02020603050405020304" pitchFamily="18" charset="0"/>
                          <a:cs typeface="Times New Roman" panose="02020603050405020304" pitchFamily="18" charset="0"/>
                        </a:rPr>
                        <a:t>Sperm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Times New Roman" panose="02020603050405020304" pitchFamily="18" charset="0"/>
                          <a:cs typeface="Times New Roman" panose="02020603050405020304" pitchFamily="18" charset="0"/>
                        </a:rPr>
                        <a:t>Male Gamete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6208158"/>
                  </a:ext>
                </a:extLst>
              </a:tr>
              <a:tr h="565434">
                <a:tc>
                  <a:txBody>
                    <a:bodyPr/>
                    <a:lstStyle/>
                    <a:p>
                      <a:r>
                        <a:rPr lang="en-US" sz="1600" dirty="0">
                          <a:latin typeface="Times New Roman" panose="02020603050405020304" pitchFamily="18" charset="0"/>
                          <a:cs typeface="Times New Roman" panose="02020603050405020304" pitchFamily="18" charset="0"/>
                        </a:rPr>
                        <a:t>Prostate gland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Times New Roman" panose="02020603050405020304" pitchFamily="18" charset="0"/>
                          <a:cs typeface="Times New Roman" panose="02020603050405020304" pitchFamily="18" charset="0"/>
                        </a:rPr>
                        <a:t>Stimulate sperm to swim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446125"/>
                  </a:ext>
                </a:extLst>
              </a:tr>
              <a:tr h="565434">
                <a:tc>
                  <a:txBody>
                    <a:bodyPr/>
                    <a:lstStyle/>
                    <a:p>
                      <a:r>
                        <a:rPr lang="en-US" sz="1600" dirty="0">
                          <a:latin typeface="Times New Roman" panose="02020603050405020304" pitchFamily="18" charset="0"/>
                          <a:cs typeface="Times New Roman" panose="02020603050405020304" pitchFamily="18" charset="0"/>
                        </a:rPr>
                        <a:t>Negative feedback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Times New Roman" panose="02020603050405020304" pitchFamily="18" charset="0"/>
                          <a:cs typeface="Times New Roman" panose="02020603050405020304" pitchFamily="18" charset="0"/>
                        </a:rPr>
                        <a:t>Process to control hormone levels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9210813"/>
                  </a:ext>
                </a:extLst>
              </a:tr>
              <a:tr h="497822">
                <a:tc>
                  <a:txBody>
                    <a:bodyPr/>
                    <a:lstStyle/>
                    <a:p>
                      <a:r>
                        <a:rPr lang="en-US" sz="1600" dirty="0">
                          <a:latin typeface="Times New Roman" panose="02020603050405020304" pitchFamily="18" charset="0"/>
                          <a:cs typeface="Times New Roman" panose="02020603050405020304" pitchFamily="18" charset="0"/>
                        </a:rPr>
                        <a:t>Produce testosterone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Times New Roman" panose="02020603050405020304" pitchFamily="18" charset="0"/>
                          <a:cs typeface="Times New Roman" panose="02020603050405020304" pitchFamily="18" charset="0"/>
                        </a:rPr>
                        <a:t>Interstitial cells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51189408"/>
                  </a:ext>
                </a:extLst>
              </a:tr>
              <a:tr h="565434">
                <a:tc>
                  <a:txBody>
                    <a:bodyPr/>
                    <a:lstStyle/>
                    <a:p>
                      <a:r>
                        <a:rPr lang="en-US" sz="1600" dirty="0">
                          <a:latin typeface="Times New Roman" panose="02020603050405020304" pitchFamily="18" charset="0"/>
                          <a:cs typeface="Times New Roman" panose="02020603050405020304" pitchFamily="18" charset="0"/>
                        </a:rPr>
                        <a:t>Stimulate sperm production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Times New Roman" panose="02020603050405020304" pitchFamily="18" charset="0"/>
                          <a:cs typeface="Times New Roman" panose="02020603050405020304" pitchFamily="18" charset="0"/>
                        </a:rPr>
                        <a:t>FSH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80193629"/>
                  </a:ext>
                </a:extLst>
              </a:tr>
              <a:tr h="565434">
                <a:tc>
                  <a:txBody>
                    <a:bodyPr/>
                    <a:lstStyle/>
                    <a:p>
                      <a:r>
                        <a:rPr lang="en-US" sz="1600" dirty="0">
                          <a:latin typeface="Times New Roman" panose="02020603050405020304" pitchFamily="18" charset="0"/>
                          <a:cs typeface="Times New Roman" panose="02020603050405020304" pitchFamily="18" charset="0"/>
                        </a:rPr>
                        <a:t>Stimulate sperm production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Times New Roman" panose="02020603050405020304" pitchFamily="18" charset="0"/>
                          <a:cs typeface="Times New Roman" panose="02020603050405020304" pitchFamily="18" charset="0"/>
                        </a:rPr>
                        <a:t>Testosterone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51741040"/>
                  </a:ext>
                </a:extLst>
              </a:tr>
              <a:tr h="565434">
                <a:tc>
                  <a:txBody>
                    <a:bodyPr/>
                    <a:lstStyle/>
                    <a:p>
                      <a:r>
                        <a:rPr lang="en-US" sz="1600" dirty="0">
                          <a:latin typeface="Times New Roman" panose="02020603050405020304" pitchFamily="18" charset="0"/>
                          <a:cs typeface="Times New Roman" panose="02020603050405020304" pitchFamily="18" charset="0"/>
                        </a:rPr>
                        <a:t>Provide sperm with sugar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Times New Roman" panose="02020603050405020304" pitchFamily="18" charset="0"/>
                          <a:cs typeface="Times New Roman" panose="02020603050405020304" pitchFamily="18" charset="0"/>
                        </a:rPr>
                        <a:t>Seminal Vesicles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06860589"/>
                  </a:ext>
                </a:extLst>
              </a:tr>
              <a:tr h="559704">
                <a:tc>
                  <a:txBody>
                    <a:bodyPr/>
                    <a:lstStyle/>
                    <a:p>
                      <a:r>
                        <a:rPr lang="en-US" sz="1600" dirty="0">
                          <a:latin typeface="Times New Roman" panose="02020603050405020304" pitchFamily="18" charset="0"/>
                          <a:cs typeface="Times New Roman" panose="02020603050405020304" pitchFamily="18" charset="0"/>
                        </a:rPr>
                        <a:t>Stimulate testosterone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Times New Roman" panose="02020603050405020304" pitchFamily="18" charset="0"/>
                          <a:cs typeface="Times New Roman" panose="02020603050405020304" pitchFamily="18" charset="0"/>
                        </a:rPr>
                        <a:t>Testosterone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47773665"/>
                  </a:ext>
                </a:extLst>
              </a:tr>
              <a:tr h="559704">
                <a:tc>
                  <a:txBody>
                    <a:bodyPr/>
                    <a:lstStyle/>
                    <a:p>
                      <a:r>
                        <a:rPr lang="en-US" sz="1600" dirty="0">
                          <a:latin typeface="Times New Roman" panose="02020603050405020304" pitchFamily="18" charset="0"/>
                          <a:cs typeface="Times New Roman" panose="02020603050405020304" pitchFamily="18" charset="0"/>
                        </a:rPr>
                        <a:t>Pituitary Gland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Times New Roman" panose="02020603050405020304" pitchFamily="18" charset="0"/>
                          <a:cs typeface="Times New Roman" panose="02020603050405020304" pitchFamily="18" charset="0"/>
                        </a:rPr>
                        <a:t>Releases FSH and ICSH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37184499"/>
                  </a:ext>
                </a:extLst>
              </a:tr>
            </a:tbl>
          </a:graphicData>
        </a:graphic>
      </p:graphicFrame>
    </p:spTree>
    <p:extLst>
      <p:ext uri="{BB962C8B-B14F-4D97-AF65-F5344CB8AC3E}">
        <p14:creationId xmlns:p14="http://schemas.microsoft.com/office/powerpoint/2010/main" val="2281059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E2892B2-B476-803F-29E1-32AE0375F6CA}"/>
              </a:ext>
            </a:extLst>
          </p:cNvPr>
          <p:cNvSpPr/>
          <p:nvPr/>
        </p:nvSpPr>
        <p:spPr>
          <a:xfrm>
            <a:off x="0" y="342900"/>
            <a:ext cx="12192000" cy="560070"/>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latin typeface="Andale Mono" panose="020B0509000000000004" pitchFamily="49" charset="0"/>
              </a:rPr>
              <a:t>C O U R S E  S P E C  N O T E S </a:t>
            </a:r>
          </a:p>
        </p:txBody>
      </p:sp>
      <p:sp>
        <p:nvSpPr>
          <p:cNvPr id="6" name="TextBox 5">
            <a:extLst>
              <a:ext uri="{FF2B5EF4-FFF2-40B4-BE49-F238E27FC236}">
                <a16:creationId xmlns:a16="http://schemas.microsoft.com/office/drawing/2014/main" id="{CD118659-B1E4-68E6-A66C-3F8B10DB774A}"/>
              </a:ext>
            </a:extLst>
          </p:cNvPr>
          <p:cNvSpPr txBox="1"/>
          <p:nvPr/>
        </p:nvSpPr>
        <p:spPr>
          <a:xfrm>
            <a:off x="-1904" y="1015484"/>
            <a:ext cx="12192000" cy="5262979"/>
          </a:xfrm>
          <a:prstGeom prst="rect">
            <a:avLst/>
          </a:prstGeom>
          <a:noFill/>
        </p:spPr>
        <p:txBody>
          <a:bodyPr wrap="square">
            <a:spAutoFit/>
          </a:bodyPr>
          <a:lstStyle/>
          <a:p>
            <a:r>
              <a:rPr lang="en-GB" sz="2800" b="1" dirty="0">
                <a:effectLst/>
                <a:latin typeface="Andale Mono" panose="020B0509000000000004" pitchFamily="49" charset="0"/>
              </a:rPr>
              <a:t>Hormonal influence on puberty.</a:t>
            </a:r>
          </a:p>
          <a:p>
            <a:r>
              <a:rPr lang="en-GB" sz="2800" dirty="0">
                <a:effectLst/>
                <a:latin typeface="Andale Mono" panose="020B0509000000000004" pitchFamily="49" charset="0"/>
              </a:rPr>
              <a:t>The </a:t>
            </a:r>
            <a:r>
              <a:rPr lang="en-GB" sz="2800" u="sng" dirty="0">
                <a:effectLst/>
                <a:latin typeface="Andale Mono" panose="020B0509000000000004" pitchFamily="49" charset="0"/>
              </a:rPr>
              <a:t>pituitary gland </a:t>
            </a:r>
            <a:r>
              <a:rPr lang="en-GB" sz="2800" dirty="0">
                <a:effectLst/>
                <a:latin typeface="Andale Mono" panose="020B0509000000000004" pitchFamily="49" charset="0"/>
              </a:rPr>
              <a:t>is stimulated to release </a:t>
            </a:r>
            <a:r>
              <a:rPr lang="en-GB" sz="2800" u="sng" dirty="0">
                <a:effectLst/>
                <a:latin typeface="Andale Mono" panose="020B0509000000000004" pitchFamily="49" charset="0"/>
              </a:rPr>
              <a:t>follicle stimulating hormone </a:t>
            </a:r>
            <a:r>
              <a:rPr lang="en-GB" sz="2800" dirty="0">
                <a:effectLst/>
                <a:latin typeface="Andale Mono" panose="020B0509000000000004" pitchFamily="49" charset="0"/>
              </a:rPr>
              <a:t>(FSH), </a:t>
            </a:r>
            <a:r>
              <a:rPr lang="en-GB" sz="2800" u="sng" dirty="0">
                <a:effectLst/>
                <a:latin typeface="Andale Mono" panose="020B0509000000000004" pitchFamily="49" charset="0"/>
              </a:rPr>
              <a:t>luteinising hormone </a:t>
            </a:r>
            <a:r>
              <a:rPr lang="en-GB" sz="2800" dirty="0">
                <a:effectLst/>
                <a:latin typeface="Andale Mono" panose="020B0509000000000004" pitchFamily="49" charset="0"/>
              </a:rPr>
              <a:t>(LH) or </a:t>
            </a:r>
            <a:r>
              <a:rPr lang="en-GB" sz="2800" u="sng" dirty="0">
                <a:effectLst/>
                <a:latin typeface="Andale Mono" panose="020B0509000000000004" pitchFamily="49" charset="0"/>
              </a:rPr>
              <a:t>interstitial cell stimulating hormone </a:t>
            </a:r>
            <a:r>
              <a:rPr lang="en-GB" sz="2800" dirty="0">
                <a:effectLst/>
                <a:latin typeface="Andale Mono" panose="020B0509000000000004" pitchFamily="49" charset="0"/>
              </a:rPr>
              <a:t>(ICSH) by a releaser hormone produced in the </a:t>
            </a:r>
            <a:r>
              <a:rPr lang="en-GB" sz="2800" u="sng" dirty="0">
                <a:effectLst/>
                <a:latin typeface="Andale Mono" panose="020B0509000000000004" pitchFamily="49" charset="0"/>
              </a:rPr>
              <a:t>hypothalamus</a:t>
            </a:r>
            <a:r>
              <a:rPr lang="en-GB" sz="2800" dirty="0">
                <a:effectLst/>
                <a:latin typeface="Andale Mono" panose="020B0509000000000004" pitchFamily="49" charset="0"/>
              </a:rPr>
              <a:t>. This triggers the onset of puberty. </a:t>
            </a:r>
          </a:p>
          <a:p>
            <a:endParaRPr lang="en-GB" sz="2800" dirty="0">
              <a:latin typeface="Andale Mono" panose="020B0509000000000004" pitchFamily="49" charset="0"/>
            </a:endParaRPr>
          </a:p>
          <a:p>
            <a:r>
              <a:rPr lang="en-GB" sz="2800" b="1" dirty="0">
                <a:effectLst/>
                <a:latin typeface="Andale Mono" panose="020B0509000000000004" pitchFamily="49" charset="0"/>
              </a:rPr>
              <a:t>Hormonal control of sperm production. </a:t>
            </a:r>
          </a:p>
          <a:p>
            <a:r>
              <a:rPr lang="en-GB" sz="2800" dirty="0">
                <a:effectLst/>
                <a:latin typeface="Andale Mono" panose="020B0509000000000004" pitchFamily="49" charset="0"/>
              </a:rPr>
              <a:t>FSH promotes sperm production and ICSH stimulates the production of </a:t>
            </a:r>
            <a:r>
              <a:rPr lang="en-GB" sz="2800" u="sng" dirty="0">
                <a:effectLst/>
                <a:latin typeface="Andale Mono" panose="020B0509000000000004" pitchFamily="49" charset="0"/>
              </a:rPr>
              <a:t>testosterone</a:t>
            </a:r>
            <a:r>
              <a:rPr lang="en-GB" sz="2800" dirty="0">
                <a:effectLst/>
                <a:latin typeface="Andale Mono" panose="020B0509000000000004" pitchFamily="49" charset="0"/>
              </a:rPr>
              <a:t>. Testosterone also stimulates sperm production and activates the prostate gland and seminal vesicles. </a:t>
            </a:r>
            <a:r>
              <a:rPr lang="en-GB" sz="2800" u="sng" dirty="0">
                <a:effectLst/>
                <a:latin typeface="Andale Mono" panose="020B0509000000000004" pitchFamily="49" charset="0"/>
              </a:rPr>
              <a:t>Negative feedback control</a:t>
            </a:r>
            <a:r>
              <a:rPr lang="en-GB" sz="2800" dirty="0">
                <a:effectLst/>
                <a:latin typeface="Andale Mono" panose="020B0509000000000004" pitchFamily="49" charset="0"/>
              </a:rPr>
              <a:t> of testosterone by FSH and ICSH. </a:t>
            </a:r>
          </a:p>
          <a:p>
            <a:r>
              <a:rPr lang="en-GB" sz="2800" dirty="0">
                <a:effectLst/>
                <a:latin typeface="Andale Mono" panose="020B0509000000000004" pitchFamily="49" charset="0"/>
              </a:rPr>
              <a:t> </a:t>
            </a:r>
          </a:p>
        </p:txBody>
      </p:sp>
    </p:spTree>
    <p:extLst>
      <p:ext uri="{BB962C8B-B14F-4D97-AF65-F5344CB8AC3E}">
        <p14:creationId xmlns:p14="http://schemas.microsoft.com/office/powerpoint/2010/main" val="3323506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0BAB26CE-9DEA-85E7-9B13-32DDB303617D}"/>
              </a:ext>
            </a:extLst>
          </p:cNvPr>
          <p:cNvSpPr/>
          <p:nvPr/>
        </p:nvSpPr>
        <p:spPr>
          <a:xfrm>
            <a:off x="6720840" y="1325880"/>
            <a:ext cx="4937760" cy="5052060"/>
          </a:xfrm>
          <a:prstGeom prst="roundRect">
            <a:avLst>
              <a:gd name="adj" fmla="val 11111"/>
            </a:avLst>
          </a:prstGeom>
          <a:solidFill>
            <a:schemeClr val="bg1"/>
          </a:solidFill>
          <a:ln w="47625">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E552EC3-923B-D40E-5689-B35C9E826144}"/>
              </a:ext>
            </a:extLst>
          </p:cNvPr>
          <p:cNvSpPr/>
          <p:nvPr/>
        </p:nvSpPr>
        <p:spPr>
          <a:xfrm>
            <a:off x="0" y="342900"/>
            <a:ext cx="12192000" cy="560070"/>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latin typeface="Andale Mono" panose="020B0509000000000004" pitchFamily="49" charset="0"/>
              </a:rPr>
              <a:t>H O R M O N A L  C O N T R O L  OF THE  M E N S T R U A L  C Y C L E</a:t>
            </a:r>
          </a:p>
        </p:txBody>
      </p:sp>
      <p:pic>
        <p:nvPicPr>
          <p:cNvPr id="9220" name="Picture 4" descr="Do COVID-19 vaccinations increase the length of the menstrual cycle?">
            <a:extLst>
              <a:ext uri="{FF2B5EF4-FFF2-40B4-BE49-F238E27FC236}">
                <a16:creationId xmlns:a16="http://schemas.microsoft.com/office/drawing/2014/main" id="{6DC16485-72D7-D0F1-2AC3-B543516933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282" t="8084" r="12872" b="10186"/>
          <a:stretch/>
        </p:blipFill>
        <p:spPr bwMode="auto">
          <a:xfrm>
            <a:off x="6926580" y="1500524"/>
            <a:ext cx="4377690" cy="471739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AD91DA6-479F-A176-919F-5CD519159A08}"/>
              </a:ext>
            </a:extLst>
          </p:cNvPr>
          <p:cNvSpPr txBox="1"/>
          <p:nvPr/>
        </p:nvSpPr>
        <p:spPr>
          <a:xfrm>
            <a:off x="533400" y="2459504"/>
            <a:ext cx="6097904" cy="1938992"/>
          </a:xfrm>
          <a:prstGeom prst="rect">
            <a:avLst/>
          </a:prstGeom>
          <a:noFill/>
        </p:spPr>
        <p:txBody>
          <a:bodyPr wrap="square">
            <a:spAutoFit/>
          </a:bodyPr>
          <a:lstStyle/>
          <a:p>
            <a:r>
              <a:rPr lang="en-GB" sz="2400" dirty="0">
                <a:effectLst/>
                <a:latin typeface="Andale Mono" panose="020B0509000000000004" pitchFamily="49" charset="0"/>
              </a:rPr>
              <a:t>The menstrual cycle takes approximately </a:t>
            </a:r>
            <a:r>
              <a:rPr lang="en-GB" sz="2400" b="1" dirty="0">
                <a:effectLst/>
                <a:latin typeface="Andale Mono" panose="020B0509000000000004" pitchFamily="49" charset="0"/>
              </a:rPr>
              <a:t>28 days</a:t>
            </a:r>
            <a:r>
              <a:rPr lang="en-GB" sz="2400" dirty="0">
                <a:effectLst/>
                <a:latin typeface="Andale Mono" panose="020B0509000000000004" pitchFamily="49" charset="0"/>
              </a:rPr>
              <a:t> with the first day of menstruation (period) regarded as day one of the cycle. </a:t>
            </a:r>
          </a:p>
        </p:txBody>
      </p:sp>
    </p:spTree>
    <p:extLst>
      <p:ext uri="{BB962C8B-B14F-4D97-AF65-F5344CB8AC3E}">
        <p14:creationId xmlns:p14="http://schemas.microsoft.com/office/powerpoint/2010/main" val="65366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99630AAD-DFA6-78D7-77A8-7F73BDA6186C}"/>
              </a:ext>
            </a:extLst>
          </p:cNvPr>
          <p:cNvSpPr/>
          <p:nvPr/>
        </p:nvSpPr>
        <p:spPr>
          <a:xfrm>
            <a:off x="1634490" y="3429000"/>
            <a:ext cx="3326130" cy="430221"/>
          </a:xfrm>
          <a:prstGeom prst="roundRect">
            <a:avLst/>
          </a:prstGeom>
          <a:solidFill>
            <a:srgbClr val="E7FA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A57B522B-4DA6-80A0-86B0-26A51C7D3562}"/>
              </a:ext>
            </a:extLst>
          </p:cNvPr>
          <p:cNvSpPr/>
          <p:nvPr/>
        </p:nvSpPr>
        <p:spPr>
          <a:xfrm>
            <a:off x="1634490" y="4204859"/>
            <a:ext cx="2697480" cy="430221"/>
          </a:xfrm>
          <a:prstGeom prst="roundRect">
            <a:avLst/>
          </a:prstGeom>
          <a:solidFill>
            <a:srgbClr val="FFED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0BAB26CE-9DEA-85E7-9B13-32DDB303617D}"/>
              </a:ext>
            </a:extLst>
          </p:cNvPr>
          <p:cNvSpPr/>
          <p:nvPr/>
        </p:nvSpPr>
        <p:spPr>
          <a:xfrm>
            <a:off x="6720840" y="1325880"/>
            <a:ext cx="4937760" cy="5052060"/>
          </a:xfrm>
          <a:prstGeom prst="roundRect">
            <a:avLst>
              <a:gd name="adj" fmla="val 11111"/>
            </a:avLst>
          </a:prstGeom>
          <a:solidFill>
            <a:schemeClr val="bg1"/>
          </a:solidFill>
          <a:ln w="47625">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E552EC3-923B-D40E-5689-B35C9E826144}"/>
              </a:ext>
            </a:extLst>
          </p:cNvPr>
          <p:cNvSpPr/>
          <p:nvPr/>
        </p:nvSpPr>
        <p:spPr>
          <a:xfrm>
            <a:off x="0" y="342900"/>
            <a:ext cx="12192000" cy="560070"/>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latin typeface="Andale Mono" panose="020B0509000000000004" pitchFamily="49" charset="0"/>
              </a:rPr>
              <a:t>H O R M O N A L  C O N T R O L  OF THE  M E N S T R U A L  C Y C L E</a:t>
            </a:r>
          </a:p>
        </p:txBody>
      </p:sp>
      <p:pic>
        <p:nvPicPr>
          <p:cNvPr id="9220" name="Picture 4" descr="Do COVID-19 vaccinations increase the length of the menstrual cycle?">
            <a:extLst>
              <a:ext uri="{FF2B5EF4-FFF2-40B4-BE49-F238E27FC236}">
                <a16:creationId xmlns:a16="http://schemas.microsoft.com/office/drawing/2014/main" id="{6DC16485-72D7-D0F1-2AC3-B543516933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282" t="8084" r="12872" b="10186"/>
          <a:stretch/>
        </p:blipFill>
        <p:spPr bwMode="auto">
          <a:xfrm>
            <a:off x="6926580" y="1500524"/>
            <a:ext cx="4377690" cy="471739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AD91DA6-479F-A176-919F-5CD519159A08}"/>
              </a:ext>
            </a:extLst>
          </p:cNvPr>
          <p:cNvSpPr txBox="1"/>
          <p:nvPr/>
        </p:nvSpPr>
        <p:spPr>
          <a:xfrm>
            <a:off x="405766" y="2328142"/>
            <a:ext cx="4937760" cy="2677656"/>
          </a:xfrm>
          <a:prstGeom prst="rect">
            <a:avLst/>
          </a:prstGeom>
          <a:noFill/>
        </p:spPr>
        <p:txBody>
          <a:bodyPr wrap="square">
            <a:spAutoFit/>
          </a:bodyPr>
          <a:lstStyle/>
          <a:p>
            <a:r>
              <a:rPr lang="en-GB" sz="2400" dirty="0">
                <a:latin typeface="Andale Mono" panose="020B0509000000000004" pitchFamily="49" charset="0"/>
              </a:rPr>
              <a:t>There are two phases to the menstrual cycle. </a:t>
            </a:r>
          </a:p>
          <a:p>
            <a:endParaRPr lang="en-GB" sz="2400" dirty="0">
              <a:latin typeface="Andale Mono" panose="020B0509000000000004" pitchFamily="49" charset="0"/>
            </a:endParaRPr>
          </a:p>
          <a:p>
            <a:r>
              <a:rPr lang="en-GB" sz="2400" dirty="0">
                <a:latin typeface="Andale Mono" panose="020B0509000000000004" pitchFamily="49" charset="0"/>
              </a:rPr>
              <a:t>	- </a:t>
            </a:r>
            <a:r>
              <a:rPr lang="en-GB" sz="2400" b="1" dirty="0">
                <a:latin typeface="Andale Mono" panose="020B0509000000000004" pitchFamily="49" charset="0"/>
              </a:rPr>
              <a:t>Follicular Phase</a:t>
            </a:r>
          </a:p>
          <a:p>
            <a:endParaRPr lang="en-GB" sz="2400" b="1" dirty="0">
              <a:latin typeface="Andale Mono" panose="020B0509000000000004" pitchFamily="49" charset="0"/>
            </a:endParaRPr>
          </a:p>
          <a:p>
            <a:r>
              <a:rPr lang="en-GB" sz="2400" b="1" dirty="0">
                <a:latin typeface="Andale Mono" panose="020B0509000000000004" pitchFamily="49" charset="0"/>
              </a:rPr>
              <a:t>	- Luteal Phase</a:t>
            </a:r>
          </a:p>
          <a:p>
            <a:endParaRPr lang="en-GB" sz="2400" dirty="0">
              <a:latin typeface="Andale Mono" panose="020B0509000000000004" pitchFamily="49" charset="0"/>
            </a:endParaRPr>
          </a:p>
        </p:txBody>
      </p:sp>
    </p:spTree>
    <p:extLst>
      <p:ext uri="{BB962C8B-B14F-4D97-AF65-F5344CB8AC3E}">
        <p14:creationId xmlns:p14="http://schemas.microsoft.com/office/powerpoint/2010/main" val="1304904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0BAB26CE-9DEA-85E7-9B13-32DDB303617D}"/>
              </a:ext>
            </a:extLst>
          </p:cNvPr>
          <p:cNvSpPr/>
          <p:nvPr/>
        </p:nvSpPr>
        <p:spPr>
          <a:xfrm>
            <a:off x="6720840" y="1360170"/>
            <a:ext cx="4812030" cy="5063490"/>
          </a:xfrm>
          <a:prstGeom prst="roundRect">
            <a:avLst>
              <a:gd name="adj" fmla="val 11111"/>
            </a:avLst>
          </a:prstGeom>
          <a:solidFill>
            <a:schemeClr val="bg1"/>
          </a:solidFill>
          <a:ln w="47625">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E552EC3-923B-D40E-5689-B35C9E826144}"/>
              </a:ext>
            </a:extLst>
          </p:cNvPr>
          <p:cNvSpPr/>
          <p:nvPr/>
        </p:nvSpPr>
        <p:spPr>
          <a:xfrm>
            <a:off x="0" y="342900"/>
            <a:ext cx="12192000" cy="560070"/>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Andale Mono" panose="020B0509000000000004" pitchFamily="49" charset="0"/>
              </a:rPr>
              <a:t>F O L L I C U L A R   P H A S E</a:t>
            </a:r>
          </a:p>
        </p:txBody>
      </p:sp>
      <p:sp>
        <p:nvSpPr>
          <p:cNvPr id="7" name="TextBox 6">
            <a:extLst>
              <a:ext uri="{FF2B5EF4-FFF2-40B4-BE49-F238E27FC236}">
                <a16:creationId xmlns:a16="http://schemas.microsoft.com/office/drawing/2014/main" id="{DAD91DA6-479F-A176-919F-5CD519159A08}"/>
              </a:ext>
            </a:extLst>
          </p:cNvPr>
          <p:cNvSpPr txBox="1"/>
          <p:nvPr/>
        </p:nvSpPr>
        <p:spPr>
          <a:xfrm>
            <a:off x="402482" y="1215450"/>
            <a:ext cx="6070707" cy="1569660"/>
          </a:xfrm>
          <a:prstGeom prst="rect">
            <a:avLst/>
          </a:prstGeom>
          <a:noFill/>
        </p:spPr>
        <p:txBody>
          <a:bodyPr wrap="square">
            <a:spAutoFit/>
          </a:bodyPr>
          <a:lstStyle/>
          <a:p>
            <a:r>
              <a:rPr lang="en-GB" sz="2400" b="1" u="sng" dirty="0">
                <a:effectLst/>
                <a:latin typeface="Andale Mono" panose="020B0509000000000004" pitchFamily="49" charset="0"/>
              </a:rPr>
              <a:t>FSH</a:t>
            </a:r>
            <a:r>
              <a:rPr lang="en-GB" sz="2400" dirty="0">
                <a:effectLst/>
                <a:latin typeface="Andale Mono" panose="020B0509000000000004" pitchFamily="49" charset="0"/>
              </a:rPr>
              <a:t> </a:t>
            </a:r>
          </a:p>
          <a:p>
            <a:r>
              <a:rPr lang="en-GB" sz="2400" dirty="0">
                <a:effectLst/>
                <a:latin typeface="Andale Mono" panose="020B0509000000000004" pitchFamily="49" charset="0"/>
              </a:rPr>
              <a:t>stimulates the development of a follicle which then secretes the hormone </a:t>
            </a:r>
            <a:r>
              <a:rPr lang="en-GB" sz="2400" b="1" dirty="0">
                <a:effectLst/>
                <a:latin typeface="Andale Mono" panose="020B0509000000000004" pitchFamily="49" charset="0"/>
              </a:rPr>
              <a:t>oestrogen</a:t>
            </a:r>
            <a:r>
              <a:rPr lang="en-GB" sz="2400" dirty="0">
                <a:effectLst/>
                <a:latin typeface="Andale Mono" panose="020B0509000000000004" pitchFamily="49" charset="0"/>
              </a:rPr>
              <a:t>.</a:t>
            </a:r>
            <a:endParaRPr lang="en-GB" sz="2800" dirty="0">
              <a:effectLst/>
              <a:latin typeface="Andale Mono" panose="020B0509000000000004" pitchFamily="49" charset="0"/>
            </a:endParaRPr>
          </a:p>
        </p:txBody>
      </p:sp>
      <p:pic>
        <p:nvPicPr>
          <p:cNvPr id="10" name="Picture 4" descr="Do COVID-19 vaccinations increase the length of the menstrual cycle?">
            <a:extLst>
              <a:ext uri="{FF2B5EF4-FFF2-40B4-BE49-F238E27FC236}">
                <a16:creationId xmlns:a16="http://schemas.microsoft.com/office/drawing/2014/main" id="{159D958B-B808-7D5D-CCE2-C4AC874A85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282" t="8084" r="12872" b="10186"/>
          <a:stretch/>
        </p:blipFill>
        <p:spPr bwMode="auto">
          <a:xfrm>
            <a:off x="6926580" y="1500524"/>
            <a:ext cx="4377690" cy="4717395"/>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What is folliculogenesis and what are its stages?">
            <a:extLst>
              <a:ext uri="{FF2B5EF4-FFF2-40B4-BE49-F238E27FC236}">
                <a16:creationId xmlns:a16="http://schemas.microsoft.com/office/drawing/2014/main" id="{319CDC41-C436-22C4-3AEC-82DC3EB51B8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656" r="9625"/>
          <a:stretch/>
        </p:blipFill>
        <p:spPr bwMode="auto">
          <a:xfrm>
            <a:off x="351369" y="3097590"/>
            <a:ext cx="6121820" cy="3223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258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0BAB26CE-9DEA-85E7-9B13-32DDB303617D}"/>
              </a:ext>
            </a:extLst>
          </p:cNvPr>
          <p:cNvSpPr/>
          <p:nvPr/>
        </p:nvSpPr>
        <p:spPr>
          <a:xfrm>
            <a:off x="6366510" y="1866960"/>
            <a:ext cx="4937760" cy="4046220"/>
          </a:xfrm>
          <a:prstGeom prst="roundRect">
            <a:avLst>
              <a:gd name="adj" fmla="val 11111"/>
            </a:avLst>
          </a:prstGeom>
          <a:solidFill>
            <a:schemeClr val="bg1"/>
          </a:solidFill>
          <a:ln w="47625">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E552EC3-923B-D40E-5689-B35C9E826144}"/>
              </a:ext>
            </a:extLst>
          </p:cNvPr>
          <p:cNvSpPr/>
          <p:nvPr/>
        </p:nvSpPr>
        <p:spPr>
          <a:xfrm>
            <a:off x="0" y="342900"/>
            <a:ext cx="12192000" cy="560070"/>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Andale Mono" panose="020B0509000000000004" pitchFamily="49" charset="0"/>
              </a:rPr>
              <a:t>F O L L I C U L A R   P H A S E</a:t>
            </a:r>
          </a:p>
        </p:txBody>
      </p:sp>
      <p:sp>
        <p:nvSpPr>
          <p:cNvPr id="7" name="TextBox 6">
            <a:extLst>
              <a:ext uri="{FF2B5EF4-FFF2-40B4-BE49-F238E27FC236}">
                <a16:creationId xmlns:a16="http://schemas.microsoft.com/office/drawing/2014/main" id="{DAD91DA6-479F-A176-919F-5CD519159A08}"/>
              </a:ext>
            </a:extLst>
          </p:cNvPr>
          <p:cNvSpPr txBox="1"/>
          <p:nvPr/>
        </p:nvSpPr>
        <p:spPr>
          <a:xfrm>
            <a:off x="372322" y="1866960"/>
            <a:ext cx="5827394" cy="3724096"/>
          </a:xfrm>
          <a:prstGeom prst="rect">
            <a:avLst/>
          </a:prstGeom>
          <a:noFill/>
        </p:spPr>
        <p:txBody>
          <a:bodyPr wrap="square">
            <a:spAutoFit/>
          </a:bodyPr>
          <a:lstStyle/>
          <a:p>
            <a:r>
              <a:rPr lang="en-GB" sz="2400" b="1" u="sng" dirty="0">
                <a:effectLst/>
                <a:latin typeface="Andale Mono" panose="020B0509000000000004" pitchFamily="49" charset="0"/>
              </a:rPr>
              <a:t>Oestrogen</a:t>
            </a:r>
          </a:p>
          <a:p>
            <a:endParaRPr lang="en-GB" sz="2400" b="1" u="sng" dirty="0">
              <a:effectLst/>
              <a:latin typeface="Andale Mono" panose="020B0509000000000004" pitchFamily="49" charset="0"/>
            </a:endParaRPr>
          </a:p>
          <a:p>
            <a:pPr marL="342900" indent="-342900">
              <a:buFont typeface="Arial" panose="020B0604020202020204" pitchFamily="34" charset="0"/>
              <a:buChar char="•"/>
            </a:pPr>
            <a:r>
              <a:rPr lang="en-GB" sz="2400" dirty="0">
                <a:latin typeface="Andale Mono" panose="020B0509000000000004" pitchFamily="49" charset="0"/>
              </a:rPr>
              <a:t>S</a:t>
            </a:r>
            <a:r>
              <a:rPr lang="en-GB" sz="2400" dirty="0">
                <a:effectLst/>
                <a:latin typeface="Andale Mono" panose="020B0509000000000004" pitchFamily="49" charset="0"/>
              </a:rPr>
              <a:t>timulates proliferation of the endometrium preparing it for implantation.</a:t>
            </a:r>
          </a:p>
          <a:p>
            <a:pPr marL="342900" indent="-342900">
              <a:buFont typeface="Arial" panose="020B0604020202020204" pitchFamily="34" charset="0"/>
              <a:buChar char="•"/>
            </a:pPr>
            <a:endParaRPr lang="en-GB" sz="2400" dirty="0">
              <a:effectLst/>
              <a:latin typeface="Andale Mono" panose="020B0509000000000004" pitchFamily="49" charset="0"/>
            </a:endParaRPr>
          </a:p>
          <a:p>
            <a:pPr marL="342900" indent="-342900">
              <a:buFont typeface="Arial" panose="020B0604020202020204" pitchFamily="34" charset="0"/>
              <a:buChar char="•"/>
            </a:pPr>
            <a:r>
              <a:rPr lang="en-GB" sz="2400" dirty="0">
                <a:latin typeface="Andale Mono" panose="020B0509000000000004" pitchFamily="49" charset="0"/>
              </a:rPr>
              <a:t>A</a:t>
            </a:r>
            <a:r>
              <a:rPr lang="en-GB" sz="2400" dirty="0">
                <a:effectLst/>
                <a:latin typeface="Andale Mono" panose="020B0509000000000004" pitchFamily="49" charset="0"/>
              </a:rPr>
              <a:t>ffects the consistency of cervical mucus making it more easily penetrated by sperm. </a:t>
            </a:r>
            <a:endParaRPr lang="en-GB" sz="2800" dirty="0">
              <a:effectLst/>
              <a:latin typeface="Andale Mono" panose="020B0509000000000004" pitchFamily="49" charset="0"/>
            </a:endParaRPr>
          </a:p>
          <a:p>
            <a:endParaRPr lang="en-GB" sz="2000" dirty="0">
              <a:effectLst/>
            </a:endParaRPr>
          </a:p>
        </p:txBody>
      </p:sp>
      <p:pic>
        <p:nvPicPr>
          <p:cNvPr id="13318" name="Picture 6" descr="What is a Gravid Uterus? (with pictures)">
            <a:extLst>
              <a:ext uri="{FF2B5EF4-FFF2-40B4-BE49-F238E27FC236}">
                <a16:creationId xmlns:a16="http://schemas.microsoft.com/office/drawing/2014/main" id="{F98F1983-E70F-212D-7645-B998F1D2E5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464" b="5475"/>
          <a:stretch/>
        </p:blipFill>
        <p:spPr bwMode="auto">
          <a:xfrm>
            <a:off x="6533303" y="2238435"/>
            <a:ext cx="4604173" cy="3463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3882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552EC3-923B-D40E-5689-B35C9E826144}"/>
              </a:ext>
            </a:extLst>
          </p:cNvPr>
          <p:cNvSpPr/>
          <p:nvPr/>
        </p:nvSpPr>
        <p:spPr>
          <a:xfrm>
            <a:off x="0" y="342900"/>
            <a:ext cx="12192000" cy="560070"/>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Andale Mono" panose="020B0509000000000004" pitchFamily="49" charset="0"/>
              </a:rPr>
              <a:t>O V U L A T I O N</a:t>
            </a:r>
          </a:p>
        </p:txBody>
      </p:sp>
      <p:sp>
        <p:nvSpPr>
          <p:cNvPr id="7" name="TextBox 6">
            <a:extLst>
              <a:ext uri="{FF2B5EF4-FFF2-40B4-BE49-F238E27FC236}">
                <a16:creationId xmlns:a16="http://schemas.microsoft.com/office/drawing/2014/main" id="{DAD91DA6-479F-A176-919F-5CD519159A08}"/>
              </a:ext>
            </a:extLst>
          </p:cNvPr>
          <p:cNvSpPr txBox="1"/>
          <p:nvPr/>
        </p:nvSpPr>
        <p:spPr>
          <a:xfrm>
            <a:off x="950912" y="1256913"/>
            <a:ext cx="10497608" cy="1261884"/>
          </a:xfrm>
          <a:prstGeom prst="rect">
            <a:avLst/>
          </a:prstGeom>
          <a:noFill/>
        </p:spPr>
        <p:txBody>
          <a:bodyPr wrap="square">
            <a:spAutoFit/>
          </a:bodyPr>
          <a:lstStyle/>
          <a:p>
            <a:pPr algn="ctr"/>
            <a:r>
              <a:rPr lang="en-GB" sz="2400" dirty="0">
                <a:effectLst/>
                <a:latin typeface="Andale Mono" panose="020B0509000000000004" pitchFamily="49" charset="0"/>
              </a:rPr>
              <a:t>Peak levels of oestrogen stimulate a surge in the secretion of LH. This surge in LH triggers ovulation. </a:t>
            </a:r>
            <a:endParaRPr lang="en-GB" sz="3200" dirty="0">
              <a:effectLst/>
              <a:latin typeface="Andale Mono" panose="020B0509000000000004" pitchFamily="49" charset="0"/>
            </a:endParaRPr>
          </a:p>
          <a:p>
            <a:pPr algn="ctr"/>
            <a:endParaRPr lang="en-GB" sz="2800" dirty="0">
              <a:effectLst/>
              <a:latin typeface="Andale Mono" panose="020B0509000000000004" pitchFamily="49" charset="0"/>
            </a:endParaRPr>
          </a:p>
        </p:txBody>
      </p:sp>
      <p:pic>
        <p:nvPicPr>
          <p:cNvPr id="18434" name="Picture 2" descr="How do ovarian and antral follicles relate to fertility? | Fertility2Family  | Australia">
            <a:extLst>
              <a:ext uri="{FF2B5EF4-FFF2-40B4-BE49-F238E27FC236}">
                <a16:creationId xmlns:a16="http://schemas.microsoft.com/office/drawing/2014/main" id="{CAF00175-7990-CF0A-C13C-51DB9E45FE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5216" y="2529454"/>
            <a:ext cx="8509000" cy="361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2753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141740-FB6B-DE2C-DD5A-A8E5A3B676D4}"/>
              </a:ext>
            </a:extLst>
          </p:cNvPr>
          <p:cNvSpPr/>
          <p:nvPr/>
        </p:nvSpPr>
        <p:spPr>
          <a:xfrm>
            <a:off x="0" y="342900"/>
            <a:ext cx="12192000" cy="560070"/>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Andale Mono" panose="020B0509000000000004" pitchFamily="49" charset="0"/>
              </a:rPr>
              <a:t>H O R M O N A L   I N F L U E N C E   O N   P U B E R T Y </a:t>
            </a:r>
          </a:p>
        </p:txBody>
      </p:sp>
      <p:grpSp>
        <p:nvGrpSpPr>
          <p:cNvPr id="18" name="Group 17">
            <a:extLst>
              <a:ext uri="{FF2B5EF4-FFF2-40B4-BE49-F238E27FC236}">
                <a16:creationId xmlns:a16="http://schemas.microsoft.com/office/drawing/2014/main" id="{F664DBB2-20BE-2ED1-54FA-FF35DFF0CBAA}"/>
              </a:ext>
            </a:extLst>
          </p:cNvPr>
          <p:cNvGrpSpPr/>
          <p:nvPr/>
        </p:nvGrpSpPr>
        <p:grpSpPr>
          <a:xfrm>
            <a:off x="5830207" y="492306"/>
            <a:ext cx="7454900" cy="6858000"/>
            <a:chOff x="5830207" y="492306"/>
            <a:chExt cx="7454900" cy="6858000"/>
          </a:xfrm>
        </p:grpSpPr>
        <p:grpSp>
          <p:nvGrpSpPr>
            <p:cNvPr id="14" name="Group 13">
              <a:extLst>
                <a:ext uri="{FF2B5EF4-FFF2-40B4-BE49-F238E27FC236}">
                  <a16:creationId xmlns:a16="http://schemas.microsoft.com/office/drawing/2014/main" id="{868A2D5E-C0C4-821E-06A5-184353DD58F4}"/>
                </a:ext>
              </a:extLst>
            </p:cNvPr>
            <p:cNvGrpSpPr/>
            <p:nvPr/>
          </p:nvGrpSpPr>
          <p:grpSpPr>
            <a:xfrm>
              <a:off x="5830207" y="492306"/>
              <a:ext cx="7454900" cy="6858000"/>
              <a:chOff x="2368550" y="0"/>
              <a:chExt cx="7454900" cy="6858000"/>
            </a:xfrm>
          </p:grpSpPr>
          <p:pic>
            <p:nvPicPr>
              <p:cNvPr id="2050" name="Picture 2" descr="Hypothalamus- Structure, Functions, Hormones, and its Disorders">
                <a:extLst>
                  <a:ext uri="{FF2B5EF4-FFF2-40B4-BE49-F238E27FC236}">
                    <a16:creationId xmlns:a16="http://schemas.microsoft.com/office/drawing/2014/main" id="{926CC92D-21FE-AB68-CBC6-DB4E5E7638A8}"/>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16933" y1="58406" x2="29867" y2="73768"/>
                            <a14:foregroundMark x1="16933" y1="66812" x2="20400" y2="73478"/>
                            <a14:foregroundMark x1="20400" y1="73478" x2="23333" y2="76522"/>
                            <a14:foregroundMark x1="14400" y1="66522" x2="19200" y2="71449"/>
                            <a14:foregroundMark x1="15333" y1="61014" x2="19600" y2="69565"/>
                            <a14:foregroundMark x1="19600" y1="69565" x2="26533" y2="76667"/>
                            <a14:foregroundMark x1="18800" y1="57971" x2="24933" y2="68551"/>
                            <a14:foregroundMark x1="17200" y1="64783" x2="28800" y2="65652"/>
                            <a14:foregroundMark x1="27600" y1="69710" x2="35333" y2="75507"/>
                            <a14:foregroundMark x1="34000" y1="60725" x2="34000" y2="71304"/>
                            <a14:foregroundMark x1="28800" y1="66957" x2="34933" y2="67971"/>
                            <a14:foregroundMark x1="15067" y1="55072" x2="34133" y2="56957"/>
                            <a14:foregroundMark x1="26667" y1="54058" x2="33600" y2="55797"/>
                            <a14:foregroundMark x1="33600" y1="55797" x2="34533" y2="56522"/>
                            <a14:foregroundMark x1="32533" y1="53768" x2="36400" y2="60290"/>
                            <a14:foregroundMark x1="36400" y1="60290" x2="36533" y2="75217"/>
                            <a14:foregroundMark x1="36533" y1="75217" x2="30400" y2="78116"/>
                            <a14:foregroundMark x1="30400" y1="78116" x2="31867" y2="77826"/>
                            <a14:foregroundMark x1="27600" y1="79275" x2="13867" y2="78986"/>
                            <a14:foregroundMark x1="13867" y1="78986" x2="13867" y2="78986"/>
                            <a14:foregroundMark x1="12133" y1="76667" x2="11673" y2="68248"/>
                            <a14:foregroundMark x1="11571" y1="61160" x2="13200" y2="55217"/>
                            <a14:foregroundMark x1="13200" y1="55217" x2="13200" y2="54493"/>
                            <a14:foregroundMark x1="13200" y1="54348" x2="21733" y2="54493"/>
                            <a14:foregroundMark x1="21733" y1="54348" x2="28133" y2="54493"/>
                            <a14:foregroundMark x1="28133" y1="54493" x2="31200" y2="54348"/>
                            <a14:foregroundMark x1="31733" y1="54058" x2="35333" y2="57826"/>
                            <a14:foregroundMark x1="35200" y1="54058" x2="35333" y2="58261"/>
                            <a14:foregroundMark x1="34933" y1="78841" x2="29867" y2="78986"/>
                            <a14:foregroundMark x1="33067" y1="70580" x2="32000" y2="69855"/>
                            <a14:foregroundMark x1="19733" y1="69710" x2="21067" y2="68261"/>
                            <a14:foregroundMark x1="12133" y1="71739" x2="13600" y2="73478"/>
                            <a14:foregroundMark x1="13200" y1="60580" x2="14400" y2="73188"/>
                            <a14:backgroundMark x1="9733" y1="61449" x2="10667" y2="68406"/>
                            <a14:backgroundMark x1="10667" y1="68406" x2="11325" y2="64831"/>
                          </a14:backgroundRemoval>
                        </a14:imgEffect>
                      </a14:imgLayer>
                    </a14:imgProps>
                  </a:ext>
                  <a:ext uri="{28A0092B-C50C-407E-A947-70E740481C1C}">
                    <a14:useLocalDpi xmlns:a14="http://schemas.microsoft.com/office/drawing/2010/main" val="0"/>
                  </a:ext>
                </a:extLst>
              </a:blip>
              <a:srcRect/>
              <a:stretch>
                <a:fillRect/>
              </a:stretch>
            </p:blipFill>
            <p:spPr bwMode="auto">
              <a:xfrm>
                <a:off x="2368550" y="0"/>
                <a:ext cx="74549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a:extLst>
                  <a:ext uri="{FF2B5EF4-FFF2-40B4-BE49-F238E27FC236}">
                    <a16:creationId xmlns:a16="http://schemas.microsoft.com/office/drawing/2014/main" id="{40DBE59B-496D-5A4D-493D-493F44F93223}"/>
                  </a:ext>
                </a:extLst>
              </p:cNvPr>
              <p:cNvSpPr/>
              <p:nvPr/>
            </p:nvSpPr>
            <p:spPr>
              <a:xfrm>
                <a:off x="3211286" y="3559629"/>
                <a:ext cx="2046514" cy="2046514"/>
              </a:xfrm>
              <a:prstGeom prst="roundRect">
                <a:avLst/>
              </a:prstGeom>
              <a:noFill/>
              <a:ln w="444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79FD52DC-70EE-0316-A967-8E14445C8504}"/>
                  </a:ext>
                </a:extLst>
              </p:cNvPr>
              <p:cNvCxnSpPr>
                <a:cxnSpLocks/>
              </p:cNvCxnSpPr>
              <p:nvPr/>
            </p:nvCxnSpPr>
            <p:spPr>
              <a:xfrm flipV="1">
                <a:off x="3472543" y="2884714"/>
                <a:ext cx="2275114" cy="674915"/>
              </a:xfrm>
              <a:prstGeom prst="line">
                <a:avLst/>
              </a:prstGeom>
              <a:ln w="381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A6D6C91-8DFC-6E06-BF67-4320E9CB1CE3}"/>
                  </a:ext>
                </a:extLst>
              </p:cNvPr>
              <p:cNvCxnSpPr>
                <a:cxnSpLocks/>
              </p:cNvCxnSpPr>
              <p:nvPr/>
            </p:nvCxnSpPr>
            <p:spPr>
              <a:xfrm flipV="1">
                <a:off x="5257800" y="3222171"/>
                <a:ext cx="914400" cy="2122715"/>
              </a:xfrm>
              <a:prstGeom prst="line">
                <a:avLst/>
              </a:prstGeom>
              <a:ln w="38100">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sp>
          <p:nvSpPr>
            <p:cNvPr id="15" name="Rectangle 14">
              <a:extLst>
                <a:ext uri="{FF2B5EF4-FFF2-40B4-BE49-F238E27FC236}">
                  <a16:creationId xmlns:a16="http://schemas.microsoft.com/office/drawing/2014/main" id="{D6A96E9B-4154-F18E-7E6F-C4C415873888}"/>
                </a:ext>
              </a:extLst>
            </p:cNvPr>
            <p:cNvSpPr/>
            <p:nvPr/>
          </p:nvSpPr>
          <p:spPr>
            <a:xfrm>
              <a:off x="6781800" y="4855029"/>
              <a:ext cx="511629" cy="41365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76F9C9C-76B5-776C-3F01-826A5580A0C3}"/>
                </a:ext>
              </a:extLst>
            </p:cNvPr>
            <p:cNvSpPr/>
            <p:nvPr/>
          </p:nvSpPr>
          <p:spPr>
            <a:xfrm>
              <a:off x="7946571" y="5031648"/>
              <a:ext cx="511629" cy="41365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4F6E122-64E4-6AE3-0A2C-CBA686C572EB}"/>
                </a:ext>
              </a:extLst>
            </p:cNvPr>
            <p:cNvSpPr/>
            <p:nvPr/>
          </p:nvSpPr>
          <p:spPr>
            <a:xfrm>
              <a:off x="7946571" y="4179569"/>
              <a:ext cx="511629" cy="28602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E16D85BC-76EC-26A0-5F42-9D0022814A50}"/>
              </a:ext>
            </a:extLst>
          </p:cNvPr>
          <p:cNvSpPr txBox="1"/>
          <p:nvPr/>
        </p:nvSpPr>
        <p:spPr>
          <a:xfrm>
            <a:off x="174171" y="1484875"/>
            <a:ext cx="6498772" cy="4524315"/>
          </a:xfrm>
          <a:prstGeom prst="rect">
            <a:avLst/>
          </a:prstGeom>
          <a:noFill/>
        </p:spPr>
        <p:txBody>
          <a:bodyPr wrap="square" rtlCol="0">
            <a:spAutoFit/>
          </a:bodyPr>
          <a:lstStyle/>
          <a:p>
            <a:r>
              <a:rPr lang="en-US" sz="2400" dirty="0">
                <a:latin typeface="Andale Mono" panose="020B0509000000000004" pitchFamily="49" charset="0"/>
              </a:rPr>
              <a:t>The </a:t>
            </a:r>
            <a:r>
              <a:rPr lang="en-US" sz="2400" b="1" dirty="0">
                <a:solidFill>
                  <a:srgbClr val="BF5419"/>
                </a:solidFill>
                <a:latin typeface="Andale Mono" panose="020B0509000000000004" pitchFamily="49" charset="0"/>
              </a:rPr>
              <a:t>hypothalamus </a:t>
            </a:r>
            <a:r>
              <a:rPr lang="en-US" sz="2400" dirty="0">
                <a:solidFill>
                  <a:srgbClr val="002060"/>
                </a:solidFill>
                <a:latin typeface="Andale Mono" panose="020B0509000000000004" pitchFamily="49" charset="0"/>
              </a:rPr>
              <a:t>secreting a releaser hormone that triggers the </a:t>
            </a:r>
            <a:r>
              <a:rPr lang="en-US" sz="2400" b="1" dirty="0">
                <a:solidFill>
                  <a:srgbClr val="FF7327"/>
                </a:solidFill>
                <a:latin typeface="Andale Mono" panose="020B0509000000000004" pitchFamily="49" charset="0"/>
              </a:rPr>
              <a:t>pituitary</a:t>
            </a:r>
            <a:r>
              <a:rPr lang="en-US" sz="2400" b="1" dirty="0">
                <a:solidFill>
                  <a:srgbClr val="002060"/>
                </a:solidFill>
                <a:latin typeface="Andale Mono" panose="020B0509000000000004" pitchFamily="49" charset="0"/>
              </a:rPr>
              <a:t> </a:t>
            </a:r>
            <a:r>
              <a:rPr lang="en-US" sz="2400" b="1" dirty="0">
                <a:solidFill>
                  <a:srgbClr val="FFE443"/>
                </a:solidFill>
                <a:latin typeface="Andale Mono" panose="020B0509000000000004" pitchFamily="49" charset="0"/>
              </a:rPr>
              <a:t>gland</a:t>
            </a:r>
            <a:r>
              <a:rPr lang="en-US" sz="2400" dirty="0">
                <a:solidFill>
                  <a:srgbClr val="002060"/>
                </a:solidFill>
                <a:latin typeface="Andale Mono" panose="020B0509000000000004" pitchFamily="49" charset="0"/>
              </a:rPr>
              <a:t>. </a:t>
            </a:r>
          </a:p>
          <a:p>
            <a:endParaRPr lang="en-US" sz="2400" dirty="0">
              <a:latin typeface="Andale Mono" panose="020B0509000000000004" pitchFamily="49" charset="0"/>
            </a:endParaRPr>
          </a:p>
          <a:p>
            <a:r>
              <a:rPr lang="en-GB" sz="2400" b="0" i="0" u="none" strike="noStrike" dirty="0">
                <a:solidFill>
                  <a:srgbClr val="202124"/>
                </a:solidFill>
                <a:effectLst/>
                <a:latin typeface="Andale Mono" panose="020B0509000000000004" pitchFamily="49" charset="0"/>
              </a:rPr>
              <a:t>Your pituitary acts as your body's </a:t>
            </a:r>
            <a:r>
              <a:rPr lang="en-GB" sz="2400" b="1" i="0" u="none" strike="noStrike" dirty="0">
                <a:solidFill>
                  <a:srgbClr val="202124"/>
                </a:solidFill>
                <a:effectLst/>
                <a:latin typeface="Andale Mono" panose="020B0509000000000004" pitchFamily="49" charset="0"/>
              </a:rPr>
              <a:t>'master gland'</a:t>
            </a:r>
            <a:r>
              <a:rPr lang="en-GB" sz="2400" b="0" i="0" u="none" strike="noStrike" dirty="0">
                <a:solidFill>
                  <a:srgbClr val="202124"/>
                </a:solidFill>
                <a:effectLst/>
                <a:latin typeface="Andale Mono" panose="020B0509000000000004" pitchFamily="49" charset="0"/>
              </a:rPr>
              <a:t>. It tells other glands in your body what to do.</a:t>
            </a:r>
          </a:p>
          <a:p>
            <a:endParaRPr lang="en-GB" sz="2400" dirty="0">
              <a:solidFill>
                <a:srgbClr val="202124"/>
              </a:solidFill>
              <a:latin typeface="Andale Mono" panose="020B0509000000000004" pitchFamily="49" charset="0"/>
            </a:endParaRPr>
          </a:p>
          <a:p>
            <a:r>
              <a:rPr lang="en-GB" sz="2400" dirty="0">
                <a:solidFill>
                  <a:srgbClr val="202124"/>
                </a:solidFill>
                <a:latin typeface="Andale Mono" panose="020B0509000000000004" pitchFamily="49" charset="0"/>
              </a:rPr>
              <a:t>The pituitary releases </a:t>
            </a:r>
            <a:r>
              <a:rPr lang="en-GB" sz="2400" b="1" dirty="0">
                <a:solidFill>
                  <a:srgbClr val="202124"/>
                </a:solidFill>
                <a:latin typeface="Andale Mono" panose="020B0509000000000004" pitchFamily="49" charset="0"/>
              </a:rPr>
              <a:t>hormones </a:t>
            </a:r>
            <a:r>
              <a:rPr lang="en-GB" sz="2400" dirty="0">
                <a:solidFill>
                  <a:srgbClr val="202124"/>
                </a:solidFill>
                <a:latin typeface="Andale Mono" panose="020B0509000000000004" pitchFamily="49" charset="0"/>
              </a:rPr>
              <a:t>in response to this releaser hormone and triggers the onset of puberty. </a:t>
            </a:r>
          </a:p>
          <a:p>
            <a:endParaRPr lang="en-US" sz="2400" dirty="0">
              <a:latin typeface="Andale Mono" panose="020B0509000000000004" pitchFamily="49" charset="0"/>
            </a:endParaRPr>
          </a:p>
        </p:txBody>
      </p:sp>
    </p:spTree>
    <p:extLst>
      <p:ext uri="{BB962C8B-B14F-4D97-AF65-F5344CB8AC3E}">
        <p14:creationId xmlns:p14="http://schemas.microsoft.com/office/powerpoint/2010/main" val="2560768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82FE9455-45E1-CCF2-20ED-300DFD2100E2}"/>
              </a:ext>
            </a:extLst>
          </p:cNvPr>
          <p:cNvSpPr/>
          <p:nvPr/>
        </p:nvSpPr>
        <p:spPr>
          <a:xfrm>
            <a:off x="2857500" y="2354759"/>
            <a:ext cx="6477000" cy="4183379"/>
          </a:xfrm>
          <a:prstGeom prst="roundRect">
            <a:avLst>
              <a:gd name="adj" fmla="val 11111"/>
            </a:avLst>
          </a:prstGeom>
          <a:solidFill>
            <a:schemeClr val="bg1"/>
          </a:solidFill>
          <a:ln w="47625">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E552EC3-923B-D40E-5689-B35C9E826144}"/>
              </a:ext>
            </a:extLst>
          </p:cNvPr>
          <p:cNvSpPr/>
          <p:nvPr/>
        </p:nvSpPr>
        <p:spPr>
          <a:xfrm>
            <a:off x="0" y="342900"/>
            <a:ext cx="12192000" cy="560070"/>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Andale Mono" panose="020B0509000000000004" pitchFamily="49" charset="0"/>
              </a:rPr>
              <a:t>O V U L A T I O N</a:t>
            </a:r>
          </a:p>
        </p:txBody>
      </p:sp>
      <p:sp>
        <p:nvSpPr>
          <p:cNvPr id="3" name="TextBox 2">
            <a:extLst>
              <a:ext uri="{FF2B5EF4-FFF2-40B4-BE49-F238E27FC236}">
                <a16:creationId xmlns:a16="http://schemas.microsoft.com/office/drawing/2014/main" id="{D02A759F-4709-3BF1-DB71-FFC17B3D285F}"/>
              </a:ext>
            </a:extLst>
          </p:cNvPr>
          <p:cNvSpPr txBox="1"/>
          <p:nvPr/>
        </p:nvSpPr>
        <p:spPr>
          <a:xfrm>
            <a:off x="573881" y="1028700"/>
            <a:ext cx="11044237" cy="1200329"/>
          </a:xfrm>
          <a:prstGeom prst="rect">
            <a:avLst/>
          </a:prstGeom>
          <a:noFill/>
        </p:spPr>
        <p:txBody>
          <a:bodyPr wrap="square">
            <a:spAutoFit/>
          </a:bodyPr>
          <a:lstStyle/>
          <a:p>
            <a:pPr algn="ctr"/>
            <a:r>
              <a:rPr lang="en-GB" sz="2400" dirty="0">
                <a:effectLst/>
                <a:latin typeface="Andale Mono" panose="020B0509000000000004" pitchFamily="49" charset="0"/>
              </a:rPr>
              <a:t>Ovulation is the release of an egg (ovum) from a follicle in the ovary. It usually occurs around the mid-point of the menstrual cycle. </a:t>
            </a:r>
          </a:p>
        </p:txBody>
      </p:sp>
      <p:pic>
        <p:nvPicPr>
          <p:cNvPr id="5" name="Picture 2" descr="The 4 Phases Of Your Menstrual Cycle - Affinity Health">
            <a:extLst>
              <a:ext uri="{FF2B5EF4-FFF2-40B4-BE49-F238E27FC236}">
                <a16:creationId xmlns:a16="http://schemas.microsoft.com/office/drawing/2014/main" id="{FBA14CDB-700B-6328-BADB-743E026B04F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6333" r="42813"/>
          <a:stretch/>
        </p:blipFill>
        <p:spPr bwMode="auto">
          <a:xfrm>
            <a:off x="3251558" y="2448299"/>
            <a:ext cx="5515252" cy="3996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1959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82FE9455-45E1-CCF2-20ED-300DFD2100E2}"/>
              </a:ext>
            </a:extLst>
          </p:cNvPr>
          <p:cNvSpPr/>
          <p:nvPr/>
        </p:nvSpPr>
        <p:spPr>
          <a:xfrm>
            <a:off x="5902456" y="1485901"/>
            <a:ext cx="5973127" cy="4499044"/>
          </a:xfrm>
          <a:prstGeom prst="roundRect">
            <a:avLst>
              <a:gd name="adj" fmla="val 11111"/>
            </a:avLst>
          </a:prstGeom>
          <a:solidFill>
            <a:srgbClr val="FFE7FB"/>
          </a:solidFill>
          <a:ln w="47625">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E552EC3-923B-D40E-5689-B35C9E826144}"/>
              </a:ext>
            </a:extLst>
          </p:cNvPr>
          <p:cNvSpPr/>
          <p:nvPr/>
        </p:nvSpPr>
        <p:spPr>
          <a:xfrm>
            <a:off x="0" y="342900"/>
            <a:ext cx="12192000" cy="560070"/>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Andale Mono" panose="020B0509000000000004" pitchFamily="49" charset="0"/>
              </a:rPr>
              <a:t>L U T E A L   P H A S E</a:t>
            </a:r>
          </a:p>
        </p:txBody>
      </p:sp>
      <p:sp>
        <p:nvSpPr>
          <p:cNvPr id="7" name="TextBox 6">
            <a:extLst>
              <a:ext uri="{FF2B5EF4-FFF2-40B4-BE49-F238E27FC236}">
                <a16:creationId xmlns:a16="http://schemas.microsoft.com/office/drawing/2014/main" id="{F821FCB6-CFFA-9711-DAE6-8955CAA404A0}"/>
              </a:ext>
            </a:extLst>
          </p:cNvPr>
          <p:cNvSpPr txBox="1"/>
          <p:nvPr/>
        </p:nvSpPr>
        <p:spPr>
          <a:xfrm>
            <a:off x="237173" y="1748969"/>
            <a:ext cx="5352097" cy="4154984"/>
          </a:xfrm>
          <a:prstGeom prst="rect">
            <a:avLst/>
          </a:prstGeom>
          <a:noFill/>
        </p:spPr>
        <p:txBody>
          <a:bodyPr wrap="square">
            <a:spAutoFit/>
          </a:bodyPr>
          <a:lstStyle/>
          <a:p>
            <a:r>
              <a:rPr lang="en-GB" sz="2400" dirty="0">
                <a:latin typeface="Andale Mono" panose="020B0509000000000004" pitchFamily="49" charset="0"/>
              </a:rPr>
              <a:t>The follicle </a:t>
            </a:r>
            <a:r>
              <a:rPr lang="en-GB" sz="2400" dirty="0">
                <a:effectLst/>
                <a:latin typeface="Andale Mono" panose="020B0509000000000004" pitchFamily="49" charset="0"/>
              </a:rPr>
              <a:t>develops into a </a:t>
            </a:r>
            <a:r>
              <a:rPr lang="en-GB" sz="2400" b="1" u="sng" dirty="0">
                <a:effectLst/>
                <a:latin typeface="Andale Mono" panose="020B0509000000000004" pitchFamily="49" charset="0"/>
              </a:rPr>
              <a:t>corpus luteum.</a:t>
            </a:r>
          </a:p>
          <a:p>
            <a:endParaRPr lang="en-GB" sz="2400" b="1" u="sng" dirty="0">
              <a:latin typeface="Andale Mono" panose="020B0509000000000004" pitchFamily="49" charset="0"/>
            </a:endParaRPr>
          </a:p>
          <a:p>
            <a:r>
              <a:rPr lang="en-GB" sz="2400" dirty="0">
                <a:effectLst/>
                <a:latin typeface="Andale Mono" panose="020B0509000000000004" pitchFamily="49" charset="0"/>
              </a:rPr>
              <a:t>This secretes </a:t>
            </a:r>
            <a:r>
              <a:rPr lang="en-GB" sz="2400" b="1" u="sng" dirty="0">
                <a:effectLst/>
                <a:latin typeface="Andale Mono" panose="020B0509000000000004" pitchFamily="49" charset="0"/>
              </a:rPr>
              <a:t>progesterone.</a:t>
            </a:r>
          </a:p>
          <a:p>
            <a:endParaRPr lang="en-GB" sz="2400" b="1" u="sng" dirty="0">
              <a:latin typeface="Andale Mono" panose="020B0509000000000004" pitchFamily="49" charset="0"/>
            </a:endParaRPr>
          </a:p>
          <a:p>
            <a:r>
              <a:rPr lang="en-GB" sz="2400" dirty="0">
                <a:effectLst/>
                <a:latin typeface="Andale Mono" panose="020B0509000000000004" pitchFamily="49" charset="0"/>
              </a:rPr>
              <a:t>Progesterone promotes further </a:t>
            </a:r>
            <a:r>
              <a:rPr lang="en-GB" sz="2400" b="1" dirty="0">
                <a:effectLst/>
                <a:latin typeface="Andale Mono" panose="020B0509000000000004" pitchFamily="49" charset="0"/>
              </a:rPr>
              <a:t>development and vascularisation </a:t>
            </a:r>
            <a:r>
              <a:rPr lang="en-GB" sz="2400" dirty="0">
                <a:effectLst/>
                <a:latin typeface="Andale Mono" panose="020B0509000000000004" pitchFamily="49" charset="0"/>
              </a:rPr>
              <a:t>of the endometrium preparing it for implantation if fertilisation occurs. </a:t>
            </a:r>
          </a:p>
        </p:txBody>
      </p:sp>
      <p:pic>
        <p:nvPicPr>
          <p:cNvPr id="22530" name="Picture 2" descr="What is the Corpus luteum?">
            <a:extLst>
              <a:ext uri="{FF2B5EF4-FFF2-40B4-BE49-F238E27FC236}">
                <a16:creationId xmlns:a16="http://schemas.microsoft.com/office/drawing/2014/main" id="{B4B988AD-A27A-01A5-5186-9050AAFA5A85}"/>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l="47906" t="9363" r="13938" b="24412"/>
          <a:stretch/>
        </p:blipFill>
        <p:spPr bwMode="auto">
          <a:xfrm>
            <a:off x="6096000" y="1668958"/>
            <a:ext cx="5578342"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25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4F788F-6414-5449-32F8-A8CAD1A9C312}"/>
              </a:ext>
            </a:extLst>
          </p:cNvPr>
          <p:cNvSpPr/>
          <p:nvPr/>
        </p:nvSpPr>
        <p:spPr>
          <a:xfrm>
            <a:off x="0" y="342900"/>
            <a:ext cx="12192000" cy="560070"/>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Andale Mono" panose="020B0509000000000004" pitchFamily="49" charset="0"/>
              </a:rPr>
              <a:t>L U T E A L   P H A S E</a:t>
            </a:r>
          </a:p>
        </p:txBody>
      </p:sp>
      <p:pic>
        <p:nvPicPr>
          <p:cNvPr id="5" name="Picture 2">
            <a:extLst>
              <a:ext uri="{FF2B5EF4-FFF2-40B4-BE49-F238E27FC236}">
                <a16:creationId xmlns:a16="http://schemas.microsoft.com/office/drawing/2014/main" id="{669D6674-CD23-FD50-28F5-8C4EF10659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0553" y="994410"/>
            <a:ext cx="7541447" cy="5691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a:extLst>
              <a:ext uri="{FF2B5EF4-FFF2-40B4-BE49-F238E27FC236}">
                <a16:creationId xmlns:a16="http://schemas.microsoft.com/office/drawing/2014/main" id="{9060A6D2-41DC-8AD5-5E12-8E285DD6D99F}"/>
              </a:ext>
            </a:extLst>
          </p:cNvPr>
          <p:cNvSpPr/>
          <p:nvPr/>
        </p:nvSpPr>
        <p:spPr>
          <a:xfrm>
            <a:off x="9256418" y="3692099"/>
            <a:ext cx="1026727" cy="650457"/>
          </a:xfrm>
          <a:prstGeom prst="ellipse">
            <a:avLst/>
          </a:prstGeom>
          <a:solidFill>
            <a:srgbClr val="FFFF00">
              <a:alpha val="5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16088FAD-92EA-7C9D-2AB0-DE1D4E89551A}"/>
              </a:ext>
            </a:extLst>
          </p:cNvPr>
          <p:cNvPicPr>
            <a:picLocks noChangeAspect="1"/>
          </p:cNvPicPr>
          <p:nvPr/>
        </p:nvPicPr>
        <p:blipFill>
          <a:blip r:embed="rId3"/>
          <a:stretch>
            <a:fillRect/>
          </a:stretch>
        </p:blipFill>
        <p:spPr>
          <a:xfrm rot="10800000">
            <a:off x="9509476" y="2138133"/>
            <a:ext cx="267277" cy="1536702"/>
          </a:xfrm>
          <a:prstGeom prst="rect">
            <a:avLst/>
          </a:prstGeom>
        </p:spPr>
      </p:pic>
      <p:sp>
        <p:nvSpPr>
          <p:cNvPr id="10" name="Rectangle 9">
            <a:extLst>
              <a:ext uri="{FF2B5EF4-FFF2-40B4-BE49-F238E27FC236}">
                <a16:creationId xmlns:a16="http://schemas.microsoft.com/office/drawing/2014/main" id="{E9B6EBDB-3A4F-F8CC-4D76-2AC8332F49C1}"/>
              </a:ext>
            </a:extLst>
          </p:cNvPr>
          <p:cNvSpPr/>
          <p:nvPr/>
        </p:nvSpPr>
        <p:spPr>
          <a:xfrm>
            <a:off x="9218322" y="1943702"/>
            <a:ext cx="887817" cy="388860"/>
          </a:xfrm>
          <a:prstGeom prst="rect">
            <a:avLst/>
          </a:prstGeom>
          <a:solidFill>
            <a:srgbClr val="FFFF00">
              <a:alpha val="5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BAC1C74D-0115-2E15-8886-1DBFBA96D48B}"/>
              </a:ext>
            </a:extLst>
          </p:cNvPr>
          <p:cNvSpPr txBox="1"/>
          <p:nvPr/>
        </p:nvSpPr>
        <p:spPr>
          <a:xfrm>
            <a:off x="204647" y="1349576"/>
            <a:ext cx="4467309" cy="4981172"/>
          </a:xfrm>
          <a:prstGeom prst="rect">
            <a:avLst/>
          </a:prstGeom>
          <a:noFill/>
        </p:spPr>
        <p:txBody>
          <a:bodyPr wrap="square">
            <a:spAutoFit/>
          </a:bodyPr>
          <a:lstStyle/>
          <a:p>
            <a:pPr lvl="0" defTabSz="449263" fontAlgn="base">
              <a:lnSpc>
                <a:spcPct val="111000"/>
              </a:lnSpc>
              <a:spcBef>
                <a:spcPct val="0"/>
              </a:spcBef>
              <a:spcAft>
                <a:spcPct val="0"/>
              </a:spcAft>
              <a:buClr>
                <a:srgbClr val="000000"/>
              </a:buClr>
              <a:buSzPct val="100000"/>
            </a:pPr>
            <a:r>
              <a:rPr lang="en-GB" altLang="en-US" sz="2400" dirty="0">
                <a:solidFill>
                  <a:srgbClr val="000000"/>
                </a:solidFill>
                <a:latin typeface="Andale Mono" panose="020B0509000000000004" pitchFamily="49" charset="0"/>
              </a:rPr>
              <a:t>Drop in </a:t>
            </a:r>
            <a:r>
              <a:rPr lang="en-GB" altLang="en-US" sz="2400" b="1" dirty="0">
                <a:solidFill>
                  <a:srgbClr val="000000"/>
                </a:solidFill>
                <a:latin typeface="Andale Mono" panose="020B0509000000000004" pitchFamily="49" charset="0"/>
              </a:rPr>
              <a:t>FSH</a:t>
            </a:r>
            <a:r>
              <a:rPr lang="en-GB" altLang="en-US" sz="2400" dirty="0">
                <a:solidFill>
                  <a:srgbClr val="000000"/>
                </a:solidFill>
                <a:latin typeface="Andale Mono" panose="020B0509000000000004" pitchFamily="49" charset="0"/>
              </a:rPr>
              <a:t> means </a:t>
            </a:r>
            <a:r>
              <a:rPr lang="en-GB" altLang="en-US" sz="2400" b="1" dirty="0">
                <a:solidFill>
                  <a:srgbClr val="000000"/>
                </a:solidFill>
                <a:latin typeface="Andale Mono" panose="020B0509000000000004" pitchFamily="49" charset="0"/>
              </a:rPr>
              <a:t>no new follicles </a:t>
            </a:r>
            <a:r>
              <a:rPr lang="en-GB" altLang="en-US" sz="2400" dirty="0">
                <a:solidFill>
                  <a:srgbClr val="000000"/>
                </a:solidFill>
                <a:latin typeface="Andale Mono" panose="020B0509000000000004" pitchFamily="49" charset="0"/>
              </a:rPr>
              <a:t>develop.</a:t>
            </a:r>
          </a:p>
          <a:p>
            <a:pPr lvl="0" defTabSz="449263" fontAlgn="base">
              <a:lnSpc>
                <a:spcPct val="111000"/>
              </a:lnSpc>
              <a:spcBef>
                <a:spcPct val="0"/>
              </a:spcBef>
              <a:spcAft>
                <a:spcPct val="0"/>
              </a:spcAft>
              <a:buClr>
                <a:srgbClr val="000000"/>
              </a:buClr>
              <a:buSzPct val="100000"/>
            </a:pPr>
            <a:endParaRPr lang="en-GB" altLang="en-US" sz="2400" dirty="0">
              <a:solidFill>
                <a:srgbClr val="000000"/>
              </a:solidFill>
              <a:latin typeface="Andale Mono" panose="020B0509000000000004" pitchFamily="49" charset="0"/>
            </a:endParaRPr>
          </a:p>
          <a:p>
            <a:pPr lvl="0" defTabSz="449263" fontAlgn="base">
              <a:lnSpc>
                <a:spcPct val="111000"/>
              </a:lnSpc>
              <a:spcBef>
                <a:spcPct val="0"/>
              </a:spcBef>
              <a:spcAft>
                <a:spcPct val="0"/>
              </a:spcAft>
              <a:buClr>
                <a:srgbClr val="000000"/>
              </a:buClr>
              <a:buSzPct val="100000"/>
            </a:pPr>
            <a:r>
              <a:rPr lang="en-GB" altLang="en-US" sz="2400" b="1" dirty="0">
                <a:solidFill>
                  <a:srgbClr val="000000"/>
                </a:solidFill>
                <a:latin typeface="Andale Mono" panose="020B0509000000000004" pitchFamily="49" charset="0"/>
              </a:rPr>
              <a:t>Lack of LH </a:t>
            </a:r>
            <a:r>
              <a:rPr lang="en-GB" altLang="en-US" sz="2400" dirty="0">
                <a:solidFill>
                  <a:srgbClr val="000000"/>
                </a:solidFill>
                <a:latin typeface="Andale Mono" panose="020B0509000000000004" pitchFamily="49" charset="0"/>
              </a:rPr>
              <a:t>causes </a:t>
            </a:r>
            <a:r>
              <a:rPr lang="en-GB" altLang="en-US" sz="2400" b="1" dirty="0">
                <a:solidFill>
                  <a:srgbClr val="000000"/>
                </a:solidFill>
                <a:latin typeface="Andale Mono" panose="020B0509000000000004" pitchFamily="49" charset="0"/>
              </a:rPr>
              <a:t>degeneration</a:t>
            </a:r>
            <a:r>
              <a:rPr lang="en-GB" altLang="en-US" sz="2400" dirty="0">
                <a:solidFill>
                  <a:srgbClr val="000000"/>
                </a:solidFill>
                <a:latin typeface="Andale Mono" panose="020B0509000000000004" pitchFamily="49" charset="0"/>
              </a:rPr>
              <a:t> of the </a:t>
            </a:r>
            <a:r>
              <a:rPr lang="en-GB" altLang="en-US" sz="2400" b="1" dirty="0">
                <a:solidFill>
                  <a:srgbClr val="000000"/>
                </a:solidFill>
                <a:latin typeface="Andale Mono" panose="020B0509000000000004" pitchFamily="49" charset="0"/>
              </a:rPr>
              <a:t>corpus luteum </a:t>
            </a:r>
            <a:r>
              <a:rPr lang="en-GB" altLang="en-US" sz="2400" dirty="0">
                <a:solidFill>
                  <a:srgbClr val="000000"/>
                </a:solidFill>
                <a:latin typeface="Andale Mono" panose="020B0509000000000004" pitchFamily="49" charset="0"/>
              </a:rPr>
              <a:t>and a rapid drop in </a:t>
            </a:r>
            <a:r>
              <a:rPr lang="en-GB" altLang="en-US" sz="2400" b="1" dirty="0">
                <a:solidFill>
                  <a:srgbClr val="000000"/>
                </a:solidFill>
                <a:latin typeface="Andale Mono" panose="020B0509000000000004" pitchFamily="49" charset="0"/>
              </a:rPr>
              <a:t>progesterone</a:t>
            </a:r>
            <a:r>
              <a:rPr lang="en-GB" altLang="en-US" sz="2400" dirty="0">
                <a:solidFill>
                  <a:srgbClr val="000000"/>
                </a:solidFill>
                <a:latin typeface="Andale Mono" panose="020B0509000000000004" pitchFamily="49" charset="0"/>
              </a:rPr>
              <a:t>.</a:t>
            </a:r>
          </a:p>
          <a:p>
            <a:pPr lvl="0" defTabSz="449263" fontAlgn="base">
              <a:lnSpc>
                <a:spcPct val="111000"/>
              </a:lnSpc>
              <a:spcBef>
                <a:spcPct val="0"/>
              </a:spcBef>
              <a:spcAft>
                <a:spcPct val="0"/>
              </a:spcAft>
              <a:buClr>
                <a:srgbClr val="000000"/>
              </a:buClr>
              <a:buSzPct val="100000"/>
            </a:pPr>
            <a:endParaRPr lang="en-GB" altLang="en-US" sz="2400" dirty="0">
              <a:solidFill>
                <a:srgbClr val="000000"/>
              </a:solidFill>
              <a:latin typeface="Andale Mono" panose="020B0509000000000004" pitchFamily="49" charset="0"/>
            </a:endParaRPr>
          </a:p>
          <a:p>
            <a:pPr lvl="0" defTabSz="449263" fontAlgn="base">
              <a:lnSpc>
                <a:spcPct val="111000"/>
              </a:lnSpc>
              <a:spcBef>
                <a:spcPct val="0"/>
              </a:spcBef>
              <a:spcAft>
                <a:spcPct val="0"/>
              </a:spcAft>
              <a:buClr>
                <a:srgbClr val="000000"/>
              </a:buClr>
              <a:buSzPct val="100000"/>
            </a:pPr>
            <a:r>
              <a:rPr lang="en-GB" altLang="en-US" sz="2400" dirty="0">
                <a:solidFill>
                  <a:srgbClr val="000000"/>
                </a:solidFill>
                <a:latin typeface="Andale Mono" panose="020B0509000000000004" pitchFamily="49" charset="0"/>
              </a:rPr>
              <a:t>Endometrium cannot be maintained, and </a:t>
            </a:r>
            <a:r>
              <a:rPr lang="en-GB" altLang="en-US" sz="2400" b="1" dirty="0">
                <a:solidFill>
                  <a:srgbClr val="000000"/>
                </a:solidFill>
                <a:latin typeface="Andale Mono" panose="020B0509000000000004" pitchFamily="49" charset="0"/>
              </a:rPr>
              <a:t>menstruation occurs.</a:t>
            </a:r>
            <a:endParaRPr lang="en-US" sz="2400" dirty="0">
              <a:latin typeface="Andale Mono" panose="020B0509000000000004" pitchFamily="49" charset="0"/>
            </a:endParaRPr>
          </a:p>
        </p:txBody>
      </p:sp>
    </p:spTree>
    <p:extLst>
      <p:ext uri="{BB962C8B-B14F-4D97-AF65-F5344CB8AC3E}">
        <p14:creationId xmlns:p14="http://schemas.microsoft.com/office/powerpoint/2010/main" val="33454167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The Menstrual Cycle: Phases of Your Cycle">
            <a:extLst>
              <a:ext uri="{FF2B5EF4-FFF2-40B4-BE49-F238E27FC236}">
                <a16:creationId xmlns:a16="http://schemas.microsoft.com/office/drawing/2014/main" id="{E4BACA5F-E97E-69A7-8840-EA78061BA2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65114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The menstrual cycle | Gametes and Gonads group4 202021">
            <a:extLst>
              <a:ext uri="{FF2B5EF4-FFF2-40B4-BE49-F238E27FC236}">
                <a16:creationId xmlns:a16="http://schemas.microsoft.com/office/drawing/2014/main" id="{24147FA5-1F87-F377-83C1-49F608AA6F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09" t="11250" r="2417" b="6607"/>
          <a:stretch/>
        </p:blipFill>
        <p:spPr bwMode="auto">
          <a:xfrm>
            <a:off x="822960" y="377190"/>
            <a:ext cx="10245852" cy="630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1343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552EC3-923B-D40E-5689-B35C9E826144}"/>
              </a:ext>
            </a:extLst>
          </p:cNvPr>
          <p:cNvSpPr/>
          <p:nvPr/>
        </p:nvSpPr>
        <p:spPr>
          <a:xfrm>
            <a:off x="0" y="342900"/>
            <a:ext cx="12192000" cy="560070"/>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latin typeface="Andale Mono" panose="020B0509000000000004" pitchFamily="49" charset="0"/>
              </a:rPr>
              <a:t>H O R M O N A L  C O N T R O L  OF THE  M E N S T R U A L  C Y C L E</a:t>
            </a:r>
          </a:p>
        </p:txBody>
      </p:sp>
      <p:pic>
        <p:nvPicPr>
          <p:cNvPr id="12290" name="Picture 2" descr="The 4 Phases Of Your Menstrual Cycle - Affinity Health">
            <a:extLst>
              <a:ext uri="{FF2B5EF4-FFF2-40B4-BE49-F238E27FC236}">
                <a16:creationId xmlns:a16="http://schemas.microsoft.com/office/drawing/2014/main" id="{B66E034B-FDC4-5C3E-4F65-79391CC0CB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78670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F6A8CBA-A31D-73BF-8D7D-47D84DBEA95C}"/>
              </a:ext>
            </a:extLst>
          </p:cNvPr>
          <p:cNvSpPr txBox="1"/>
          <p:nvPr/>
        </p:nvSpPr>
        <p:spPr>
          <a:xfrm>
            <a:off x="499586" y="1321370"/>
            <a:ext cx="11192828" cy="830997"/>
          </a:xfrm>
          <a:prstGeom prst="rect">
            <a:avLst/>
          </a:prstGeom>
          <a:noFill/>
        </p:spPr>
        <p:txBody>
          <a:bodyPr wrap="square">
            <a:spAutoFit/>
          </a:bodyPr>
          <a:lstStyle/>
          <a:p>
            <a:pPr algn="ctr"/>
            <a:r>
              <a:rPr lang="en-GB" sz="2400" dirty="0">
                <a:effectLst/>
                <a:latin typeface="Andale Mono" panose="020B0509000000000004" pitchFamily="49" charset="0"/>
              </a:rPr>
              <a:t>If fertilisation does occur the corpus luteum does not degenerate and progesterone levels remain high. </a:t>
            </a:r>
          </a:p>
        </p:txBody>
      </p:sp>
      <p:pic>
        <p:nvPicPr>
          <p:cNvPr id="24580" name="Picture 4" descr="OBS &amp; GYNAE | Nims Hospital">
            <a:extLst>
              <a:ext uri="{FF2B5EF4-FFF2-40B4-BE49-F238E27FC236}">
                <a16:creationId xmlns:a16="http://schemas.microsoft.com/office/drawing/2014/main" id="{E8B21946-A0F7-54A4-A649-CAA5622158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845" y="2570768"/>
            <a:ext cx="6650990" cy="3741182"/>
          </a:xfrm>
          <a:prstGeom prst="rect">
            <a:avLst/>
          </a:prstGeom>
          <a:noFill/>
          <a:extLst>
            <a:ext uri="{909E8E84-426E-40DD-AFC4-6F175D3DCCD1}">
              <a14:hiddenFill xmlns:a14="http://schemas.microsoft.com/office/drawing/2010/main">
                <a:solidFill>
                  <a:srgbClr val="FFFFFF"/>
                </a:solidFill>
              </a14:hiddenFill>
            </a:ext>
          </a:extLst>
        </p:spPr>
      </p:pic>
      <p:pic>
        <p:nvPicPr>
          <p:cNvPr id="24582" name="Picture 6" descr="pregnancy tests — Q-rious">
            <a:extLst>
              <a:ext uri="{FF2B5EF4-FFF2-40B4-BE49-F238E27FC236}">
                <a16:creationId xmlns:a16="http://schemas.microsoft.com/office/drawing/2014/main" id="{25E36772-B327-FCD6-4042-E795357C76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9100" y="2570768"/>
            <a:ext cx="6339840" cy="356616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EF1E377E-7E7F-F8C9-4E58-42DEEA804523}"/>
              </a:ext>
            </a:extLst>
          </p:cNvPr>
          <p:cNvSpPr/>
          <p:nvPr/>
        </p:nvSpPr>
        <p:spPr>
          <a:xfrm>
            <a:off x="0" y="342900"/>
            <a:ext cx="12192000" cy="560070"/>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Andale Mono" panose="020B0509000000000004" pitchFamily="49" charset="0"/>
              </a:rPr>
              <a:t>P R E G N A N T !</a:t>
            </a:r>
          </a:p>
        </p:txBody>
      </p:sp>
    </p:spTree>
    <p:extLst>
      <p:ext uri="{BB962C8B-B14F-4D97-AF65-F5344CB8AC3E}">
        <p14:creationId xmlns:p14="http://schemas.microsoft.com/office/powerpoint/2010/main" val="28503230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F1E377E-7E7F-F8C9-4E58-42DEEA804523}"/>
              </a:ext>
            </a:extLst>
          </p:cNvPr>
          <p:cNvSpPr/>
          <p:nvPr/>
        </p:nvSpPr>
        <p:spPr>
          <a:xfrm>
            <a:off x="0" y="342900"/>
            <a:ext cx="12192000" cy="560070"/>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Andale Mono" panose="020B0509000000000004" pitchFamily="49" charset="0"/>
              </a:rPr>
              <a:t>C O P Y   AND   C O M P L E T E</a:t>
            </a:r>
          </a:p>
        </p:txBody>
      </p:sp>
      <p:graphicFrame>
        <p:nvGraphicFramePr>
          <p:cNvPr id="4" name="Table 3">
            <a:extLst>
              <a:ext uri="{FF2B5EF4-FFF2-40B4-BE49-F238E27FC236}">
                <a16:creationId xmlns:a16="http://schemas.microsoft.com/office/drawing/2014/main" id="{88A19F37-F8E1-2BC5-138D-C242990E2C6D}"/>
              </a:ext>
            </a:extLst>
          </p:cNvPr>
          <p:cNvGraphicFramePr>
            <a:graphicFrameLocks noGrp="1"/>
          </p:cNvGraphicFramePr>
          <p:nvPr>
            <p:extLst>
              <p:ext uri="{D42A27DB-BD31-4B8C-83A1-F6EECF244321}">
                <p14:modId xmlns:p14="http://schemas.microsoft.com/office/powerpoint/2010/main" val="2395952067"/>
              </p:ext>
            </p:extLst>
          </p:nvPr>
        </p:nvGraphicFramePr>
        <p:xfrm>
          <a:off x="674370" y="1691640"/>
          <a:ext cx="10607041" cy="3966210"/>
        </p:xfrm>
        <a:graphic>
          <a:graphicData uri="http://schemas.openxmlformats.org/drawingml/2006/table">
            <a:tbl>
              <a:tblPr firstRow="1" bandRow="1">
                <a:tableStyleId>{5C22544A-7EE6-4342-B048-85BDC9FD1C3A}</a:tableStyleId>
              </a:tblPr>
              <a:tblGrid>
                <a:gridCol w="1863090">
                  <a:extLst>
                    <a:ext uri="{9D8B030D-6E8A-4147-A177-3AD203B41FA5}">
                      <a16:colId xmlns:a16="http://schemas.microsoft.com/office/drawing/2014/main" val="1336598297"/>
                    </a:ext>
                  </a:extLst>
                </a:gridCol>
                <a:gridCol w="2966418">
                  <a:extLst>
                    <a:ext uri="{9D8B030D-6E8A-4147-A177-3AD203B41FA5}">
                      <a16:colId xmlns:a16="http://schemas.microsoft.com/office/drawing/2014/main" val="2744143141"/>
                    </a:ext>
                  </a:extLst>
                </a:gridCol>
                <a:gridCol w="5777533">
                  <a:extLst>
                    <a:ext uri="{9D8B030D-6E8A-4147-A177-3AD203B41FA5}">
                      <a16:colId xmlns:a16="http://schemas.microsoft.com/office/drawing/2014/main" val="4025437596"/>
                    </a:ext>
                  </a:extLst>
                </a:gridCol>
              </a:tblGrid>
              <a:tr h="617220">
                <a:tc>
                  <a:txBody>
                    <a:bodyPr/>
                    <a:lstStyle/>
                    <a:p>
                      <a:r>
                        <a:rPr lang="en-US" sz="2400" dirty="0">
                          <a:latin typeface="Arial Rounded MT Bold" panose="020F0704030504030204" pitchFamily="34" charset="77"/>
                        </a:rPr>
                        <a:t>Hormone</a:t>
                      </a:r>
                    </a:p>
                  </a:txBody>
                  <a:tcPr>
                    <a:solidFill>
                      <a:schemeClr val="accent1">
                        <a:lumMod val="60000"/>
                        <a:lumOff val="40000"/>
                      </a:schemeClr>
                    </a:solidFill>
                  </a:tcPr>
                </a:tc>
                <a:tc>
                  <a:txBody>
                    <a:bodyPr/>
                    <a:lstStyle/>
                    <a:p>
                      <a:r>
                        <a:rPr lang="en-US" sz="2400" dirty="0">
                          <a:latin typeface="Arial Rounded MT Bold" panose="020F0704030504030204" pitchFamily="34" charset="77"/>
                        </a:rPr>
                        <a:t>Site of Production</a:t>
                      </a:r>
                    </a:p>
                  </a:txBody>
                  <a:tcPr>
                    <a:solidFill>
                      <a:schemeClr val="accent1">
                        <a:lumMod val="60000"/>
                        <a:lumOff val="40000"/>
                      </a:schemeClr>
                    </a:solidFill>
                  </a:tcPr>
                </a:tc>
                <a:tc>
                  <a:txBody>
                    <a:bodyPr/>
                    <a:lstStyle/>
                    <a:p>
                      <a:r>
                        <a:rPr lang="en-US" sz="2400" dirty="0">
                          <a:latin typeface="Arial Rounded MT Bold" panose="020F0704030504030204" pitchFamily="34" charset="77"/>
                        </a:rPr>
                        <a:t>One Function of the Hormone </a:t>
                      </a:r>
                    </a:p>
                  </a:txBody>
                  <a:tcPr>
                    <a:solidFill>
                      <a:schemeClr val="accent1">
                        <a:lumMod val="60000"/>
                        <a:lumOff val="40000"/>
                      </a:schemeClr>
                    </a:solidFill>
                  </a:tcPr>
                </a:tc>
                <a:extLst>
                  <a:ext uri="{0D108BD9-81ED-4DB2-BD59-A6C34878D82A}">
                    <a16:rowId xmlns:a16="http://schemas.microsoft.com/office/drawing/2014/main" val="46594372"/>
                  </a:ext>
                </a:extLst>
              </a:tr>
              <a:tr h="880110">
                <a:tc>
                  <a:txBody>
                    <a:bodyPr/>
                    <a:lstStyle/>
                    <a:p>
                      <a:endParaRPr lang="en-US" sz="2400">
                        <a:latin typeface="Arial Rounded MT Bold" panose="020F0704030504030204" pitchFamily="34" charset="77"/>
                      </a:endParaRPr>
                    </a:p>
                  </a:txBody>
                  <a:tcPr/>
                </a:tc>
                <a:tc>
                  <a:txBody>
                    <a:bodyPr/>
                    <a:lstStyle/>
                    <a:p>
                      <a:endParaRPr lang="en-US" sz="2400" dirty="0">
                        <a:latin typeface="Arial Rounded MT Bold" panose="020F0704030504030204" pitchFamily="34" charset="77"/>
                      </a:endParaRPr>
                    </a:p>
                  </a:txBody>
                  <a:tcPr/>
                </a:tc>
                <a:tc>
                  <a:txBody>
                    <a:bodyPr/>
                    <a:lstStyle/>
                    <a:p>
                      <a:r>
                        <a:rPr lang="en-US" sz="2400" dirty="0">
                          <a:latin typeface="Arial Rounded MT Bold" panose="020F0704030504030204" pitchFamily="34" charset="77"/>
                        </a:rPr>
                        <a:t>Stimulates the development and maturation of each follicle. </a:t>
                      </a:r>
                    </a:p>
                  </a:txBody>
                  <a:tcPr/>
                </a:tc>
                <a:extLst>
                  <a:ext uri="{0D108BD9-81ED-4DB2-BD59-A6C34878D82A}">
                    <a16:rowId xmlns:a16="http://schemas.microsoft.com/office/drawing/2014/main" val="3470563204"/>
                  </a:ext>
                </a:extLst>
              </a:tr>
              <a:tr h="819050">
                <a:tc>
                  <a:txBody>
                    <a:bodyPr/>
                    <a:lstStyle/>
                    <a:p>
                      <a:endParaRPr lang="en-US" sz="2400" dirty="0">
                        <a:latin typeface="Arial Rounded MT Bold" panose="020F0704030504030204" pitchFamily="34" charset="77"/>
                      </a:endParaRPr>
                    </a:p>
                  </a:txBody>
                  <a:tcPr/>
                </a:tc>
                <a:tc>
                  <a:txBody>
                    <a:bodyPr/>
                    <a:lstStyle/>
                    <a:p>
                      <a:endParaRPr lang="en-US" sz="2400" dirty="0">
                        <a:latin typeface="Arial Rounded MT Bold" panose="020F0704030504030204" pitchFamily="34" charset="77"/>
                      </a:endParaRPr>
                    </a:p>
                  </a:txBody>
                  <a:tcPr/>
                </a:tc>
                <a:tc>
                  <a:txBody>
                    <a:bodyPr/>
                    <a:lstStyle/>
                    <a:p>
                      <a:r>
                        <a:rPr lang="en-US" sz="2400" dirty="0">
                          <a:latin typeface="Arial Rounded MT Bold" panose="020F0704030504030204" pitchFamily="34" charset="77"/>
                        </a:rPr>
                        <a:t>Brings about development of the corpus luteum. </a:t>
                      </a:r>
                    </a:p>
                  </a:txBody>
                  <a:tcPr/>
                </a:tc>
                <a:extLst>
                  <a:ext uri="{0D108BD9-81ED-4DB2-BD59-A6C34878D82A}">
                    <a16:rowId xmlns:a16="http://schemas.microsoft.com/office/drawing/2014/main" val="2498678019"/>
                  </a:ext>
                </a:extLst>
              </a:tr>
              <a:tr h="819050">
                <a:tc>
                  <a:txBody>
                    <a:bodyPr/>
                    <a:lstStyle/>
                    <a:p>
                      <a:endParaRPr lang="en-US" sz="2400" dirty="0">
                        <a:latin typeface="Arial Rounded MT Bold" panose="020F0704030504030204" pitchFamily="34" charset="77"/>
                      </a:endParaRPr>
                    </a:p>
                  </a:txBody>
                  <a:tcPr/>
                </a:tc>
                <a:tc>
                  <a:txBody>
                    <a:bodyPr/>
                    <a:lstStyle/>
                    <a:p>
                      <a:endParaRPr lang="en-US" sz="2400" dirty="0">
                        <a:latin typeface="Arial Rounded MT Bold" panose="020F0704030504030204" pitchFamily="34" charset="77"/>
                      </a:endParaRPr>
                    </a:p>
                  </a:txBody>
                  <a:tcPr/>
                </a:tc>
                <a:tc>
                  <a:txBody>
                    <a:bodyPr/>
                    <a:lstStyle/>
                    <a:p>
                      <a:r>
                        <a:rPr lang="en-US" sz="2400" dirty="0">
                          <a:latin typeface="Arial Rounded MT Bold" panose="020F0704030504030204" pitchFamily="34" charset="77"/>
                        </a:rPr>
                        <a:t>Stimulates secretion of LH by the pituitary gland.</a:t>
                      </a:r>
                    </a:p>
                  </a:txBody>
                  <a:tcPr/>
                </a:tc>
                <a:extLst>
                  <a:ext uri="{0D108BD9-81ED-4DB2-BD59-A6C34878D82A}">
                    <a16:rowId xmlns:a16="http://schemas.microsoft.com/office/drawing/2014/main" val="4243635926"/>
                  </a:ext>
                </a:extLst>
              </a:tr>
              <a:tr h="819050">
                <a:tc>
                  <a:txBody>
                    <a:bodyPr/>
                    <a:lstStyle/>
                    <a:p>
                      <a:endParaRPr lang="en-US" sz="2400" dirty="0">
                        <a:latin typeface="Arial Rounded MT Bold" panose="020F0704030504030204" pitchFamily="34" charset="77"/>
                      </a:endParaRPr>
                    </a:p>
                  </a:txBody>
                  <a:tcPr/>
                </a:tc>
                <a:tc>
                  <a:txBody>
                    <a:bodyPr/>
                    <a:lstStyle/>
                    <a:p>
                      <a:endParaRPr lang="en-US" sz="2400" dirty="0">
                        <a:latin typeface="Arial Rounded MT Bold" panose="020F0704030504030204" pitchFamily="34" charset="77"/>
                      </a:endParaRPr>
                    </a:p>
                  </a:txBody>
                  <a:tcPr/>
                </a:tc>
                <a:tc>
                  <a:txBody>
                    <a:bodyPr/>
                    <a:lstStyle/>
                    <a:p>
                      <a:r>
                        <a:rPr lang="en-US" sz="2400" dirty="0">
                          <a:latin typeface="Arial Rounded MT Bold" panose="020F0704030504030204" pitchFamily="34" charset="77"/>
                        </a:rPr>
                        <a:t>Promotes </a:t>
                      </a:r>
                      <a:r>
                        <a:rPr lang="en-US" sz="2400" dirty="0" err="1">
                          <a:latin typeface="Arial Rounded MT Bold" panose="020F0704030504030204" pitchFamily="34" charset="77"/>
                        </a:rPr>
                        <a:t>vascularisation</a:t>
                      </a:r>
                      <a:r>
                        <a:rPr lang="en-US" sz="2400" dirty="0">
                          <a:latin typeface="Arial Rounded MT Bold" panose="020F0704030504030204" pitchFamily="34" charset="77"/>
                        </a:rPr>
                        <a:t> of the endometrium. </a:t>
                      </a:r>
                    </a:p>
                  </a:txBody>
                  <a:tcPr/>
                </a:tc>
                <a:extLst>
                  <a:ext uri="{0D108BD9-81ED-4DB2-BD59-A6C34878D82A}">
                    <a16:rowId xmlns:a16="http://schemas.microsoft.com/office/drawing/2014/main" val="254875745"/>
                  </a:ext>
                </a:extLst>
              </a:tr>
            </a:tbl>
          </a:graphicData>
        </a:graphic>
      </p:graphicFrame>
    </p:spTree>
    <p:extLst>
      <p:ext uri="{BB962C8B-B14F-4D97-AF65-F5344CB8AC3E}">
        <p14:creationId xmlns:p14="http://schemas.microsoft.com/office/powerpoint/2010/main" val="26425212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F1E377E-7E7F-F8C9-4E58-42DEEA804523}"/>
              </a:ext>
            </a:extLst>
          </p:cNvPr>
          <p:cNvSpPr/>
          <p:nvPr/>
        </p:nvSpPr>
        <p:spPr>
          <a:xfrm>
            <a:off x="0" y="342900"/>
            <a:ext cx="12192000" cy="560070"/>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Andale Mono" panose="020B0509000000000004" pitchFamily="49" charset="0"/>
              </a:rPr>
              <a:t>C O P Y   AND   C O M P L E T E</a:t>
            </a:r>
          </a:p>
        </p:txBody>
      </p:sp>
      <p:graphicFrame>
        <p:nvGraphicFramePr>
          <p:cNvPr id="4" name="Table 3">
            <a:extLst>
              <a:ext uri="{FF2B5EF4-FFF2-40B4-BE49-F238E27FC236}">
                <a16:creationId xmlns:a16="http://schemas.microsoft.com/office/drawing/2014/main" id="{88A19F37-F8E1-2BC5-138D-C242990E2C6D}"/>
              </a:ext>
            </a:extLst>
          </p:cNvPr>
          <p:cNvGraphicFramePr>
            <a:graphicFrameLocks noGrp="1"/>
          </p:cNvGraphicFramePr>
          <p:nvPr>
            <p:extLst>
              <p:ext uri="{D42A27DB-BD31-4B8C-83A1-F6EECF244321}">
                <p14:modId xmlns:p14="http://schemas.microsoft.com/office/powerpoint/2010/main" val="1697232898"/>
              </p:ext>
            </p:extLst>
          </p:nvPr>
        </p:nvGraphicFramePr>
        <p:xfrm>
          <a:off x="674370" y="1691640"/>
          <a:ext cx="10607041" cy="417195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1336598297"/>
                    </a:ext>
                  </a:extLst>
                </a:gridCol>
                <a:gridCol w="2543508">
                  <a:extLst>
                    <a:ext uri="{9D8B030D-6E8A-4147-A177-3AD203B41FA5}">
                      <a16:colId xmlns:a16="http://schemas.microsoft.com/office/drawing/2014/main" val="2744143141"/>
                    </a:ext>
                  </a:extLst>
                </a:gridCol>
                <a:gridCol w="5777533">
                  <a:extLst>
                    <a:ext uri="{9D8B030D-6E8A-4147-A177-3AD203B41FA5}">
                      <a16:colId xmlns:a16="http://schemas.microsoft.com/office/drawing/2014/main" val="4025437596"/>
                    </a:ext>
                  </a:extLst>
                </a:gridCol>
              </a:tblGrid>
              <a:tr h="617220">
                <a:tc>
                  <a:txBody>
                    <a:bodyPr/>
                    <a:lstStyle/>
                    <a:p>
                      <a:r>
                        <a:rPr lang="en-US" sz="2400" dirty="0">
                          <a:latin typeface="Arial Rounded MT Bold" panose="020F0704030504030204" pitchFamily="34" charset="77"/>
                        </a:rPr>
                        <a:t>Hormone</a:t>
                      </a:r>
                    </a:p>
                  </a:txBody>
                  <a:tcPr>
                    <a:solidFill>
                      <a:schemeClr val="accent1">
                        <a:lumMod val="60000"/>
                        <a:lumOff val="40000"/>
                      </a:schemeClr>
                    </a:solidFill>
                  </a:tcPr>
                </a:tc>
                <a:tc>
                  <a:txBody>
                    <a:bodyPr/>
                    <a:lstStyle/>
                    <a:p>
                      <a:r>
                        <a:rPr lang="en-US" sz="2400" dirty="0">
                          <a:latin typeface="Arial Rounded MT Bold" panose="020F0704030504030204" pitchFamily="34" charset="77"/>
                        </a:rPr>
                        <a:t>Site of Production</a:t>
                      </a:r>
                    </a:p>
                  </a:txBody>
                  <a:tcPr>
                    <a:solidFill>
                      <a:schemeClr val="accent1">
                        <a:lumMod val="60000"/>
                        <a:lumOff val="40000"/>
                      </a:schemeClr>
                    </a:solidFill>
                  </a:tcPr>
                </a:tc>
                <a:tc>
                  <a:txBody>
                    <a:bodyPr/>
                    <a:lstStyle/>
                    <a:p>
                      <a:r>
                        <a:rPr lang="en-US" sz="2400" dirty="0">
                          <a:latin typeface="Arial Rounded MT Bold" panose="020F0704030504030204" pitchFamily="34" charset="77"/>
                        </a:rPr>
                        <a:t>One Function of the Hormone </a:t>
                      </a:r>
                    </a:p>
                  </a:txBody>
                  <a:tcPr>
                    <a:solidFill>
                      <a:schemeClr val="accent1">
                        <a:lumMod val="60000"/>
                        <a:lumOff val="40000"/>
                      </a:schemeClr>
                    </a:solidFill>
                  </a:tcPr>
                </a:tc>
                <a:extLst>
                  <a:ext uri="{0D108BD9-81ED-4DB2-BD59-A6C34878D82A}">
                    <a16:rowId xmlns:a16="http://schemas.microsoft.com/office/drawing/2014/main" val="46594372"/>
                  </a:ext>
                </a:extLst>
              </a:tr>
              <a:tr h="880110">
                <a:tc>
                  <a:txBody>
                    <a:bodyPr/>
                    <a:lstStyle/>
                    <a:p>
                      <a:r>
                        <a:rPr lang="en-US" sz="3600" dirty="0">
                          <a:latin typeface="Arial Rounded MT Bold" panose="020F0704030504030204" pitchFamily="34" charset="77"/>
                        </a:rPr>
                        <a:t>FSH</a:t>
                      </a:r>
                    </a:p>
                  </a:txBody>
                  <a:tcPr/>
                </a:tc>
                <a:tc>
                  <a:txBody>
                    <a:bodyPr/>
                    <a:lstStyle/>
                    <a:p>
                      <a:r>
                        <a:rPr lang="en-US" sz="2400" dirty="0">
                          <a:latin typeface="Arial Rounded MT Bold" panose="020F0704030504030204" pitchFamily="34" charset="77"/>
                        </a:rPr>
                        <a:t>Pituitary Gland</a:t>
                      </a:r>
                    </a:p>
                  </a:txBody>
                  <a:tcPr/>
                </a:tc>
                <a:tc>
                  <a:txBody>
                    <a:bodyPr/>
                    <a:lstStyle/>
                    <a:p>
                      <a:r>
                        <a:rPr lang="en-US" sz="2400" dirty="0">
                          <a:latin typeface="Arial Rounded MT Bold" panose="020F0704030504030204" pitchFamily="34" charset="77"/>
                        </a:rPr>
                        <a:t>Stimulates the development and maturation of each follicle. </a:t>
                      </a:r>
                    </a:p>
                  </a:txBody>
                  <a:tcPr/>
                </a:tc>
                <a:extLst>
                  <a:ext uri="{0D108BD9-81ED-4DB2-BD59-A6C34878D82A}">
                    <a16:rowId xmlns:a16="http://schemas.microsoft.com/office/drawing/2014/main" val="3470563204"/>
                  </a:ext>
                </a:extLst>
              </a:tr>
              <a:tr h="819050">
                <a:tc>
                  <a:txBody>
                    <a:bodyPr/>
                    <a:lstStyle/>
                    <a:p>
                      <a:r>
                        <a:rPr lang="en-US" sz="3600" dirty="0">
                          <a:latin typeface="Arial Rounded MT Bold" panose="020F0704030504030204" pitchFamily="34" charset="77"/>
                        </a:rPr>
                        <a:t>LH</a:t>
                      </a:r>
                    </a:p>
                  </a:txBody>
                  <a:tcPr/>
                </a:tc>
                <a:tc>
                  <a:txBody>
                    <a:bodyPr/>
                    <a:lstStyle/>
                    <a:p>
                      <a:r>
                        <a:rPr lang="en-US" sz="2400" dirty="0">
                          <a:latin typeface="Arial Rounded MT Bold" panose="020F0704030504030204" pitchFamily="34" charset="77"/>
                        </a:rPr>
                        <a:t>Pituitary Gland</a:t>
                      </a:r>
                    </a:p>
                  </a:txBody>
                  <a:tcPr/>
                </a:tc>
                <a:tc>
                  <a:txBody>
                    <a:bodyPr/>
                    <a:lstStyle/>
                    <a:p>
                      <a:r>
                        <a:rPr lang="en-US" sz="2400" dirty="0">
                          <a:latin typeface="Arial Rounded MT Bold" panose="020F0704030504030204" pitchFamily="34" charset="77"/>
                        </a:rPr>
                        <a:t>Brings about development of the corpus luteum. </a:t>
                      </a:r>
                    </a:p>
                  </a:txBody>
                  <a:tcPr/>
                </a:tc>
                <a:extLst>
                  <a:ext uri="{0D108BD9-81ED-4DB2-BD59-A6C34878D82A}">
                    <a16:rowId xmlns:a16="http://schemas.microsoft.com/office/drawing/2014/main" val="2498678019"/>
                  </a:ext>
                </a:extLst>
              </a:tr>
              <a:tr h="819050">
                <a:tc>
                  <a:txBody>
                    <a:bodyPr/>
                    <a:lstStyle/>
                    <a:p>
                      <a:r>
                        <a:rPr lang="en-US" sz="2400" dirty="0">
                          <a:latin typeface="Arial Rounded MT Bold" panose="020F0704030504030204" pitchFamily="34" charset="77"/>
                        </a:rPr>
                        <a:t>Estrogen</a:t>
                      </a:r>
                    </a:p>
                  </a:txBody>
                  <a:tcPr/>
                </a:tc>
                <a:tc>
                  <a:txBody>
                    <a:bodyPr/>
                    <a:lstStyle/>
                    <a:p>
                      <a:r>
                        <a:rPr lang="en-US" sz="2400" dirty="0">
                          <a:latin typeface="Arial Rounded MT Bold" panose="020F0704030504030204" pitchFamily="34" charset="77"/>
                        </a:rPr>
                        <a:t>Follicle</a:t>
                      </a:r>
                    </a:p>
                  </a:txBody>
                  <a:tcPr/>
                </a:tc>
                <a:tc>
                  <a:txBody>
                    <a:bodyPr/>
                    <a:lstStyle/>
                    <a:p>
                      <a:r>
                        <a:rPr lang="en-US" sz="2400" dirty="0">
                          <a:latin typeface="Arial Rounded MT Bold" panose="020F0704030504030204" pitchFamily="34" charset="77"/>
                        </a:rPr>
                        <a:t>Stimulates secretion of LH by the pituitary gland.</a:t>
                      </a:r>
                    </a:p>
                  </a:txBody>
                  <a:tcPr/>
                </a:tc>
                <a:extLst>
                  <a:ext uri="{0D108BD9-81ED-4DB2-BD59-A6C34878D82A}">
                    <a16:rowId xmlns:a16="http://schemas.microsoft.com/office/drawing/2014/main" val="4243635926"/>
                  </a:ext>
                </a:extLst>
              </a:tr>
              <a:tr h="819050">
                <a:tc>
                  <a:txBody>
                    <a:bodyPr/>
                    <a:lstStyle/>
                    <a:p>
                      <a:r>
                        <a:rPr lang="en-US" sz="2400" dirty="0">
                          <a:latin typeface="Arial Rounded MT Bold" panose="020F0704030504030204" pitchFamily="34" charset="77"/>
                        </a:rPr>
                        <a:t>Progesterone</a:t>
                      </a:r>
                    </a:p>
                  </a:txBody>
                  <a:tcPr/>
                </a:tc>
                <a:tc>
                  <a:txBody>
                    <a:bodyPr/>
                    <a:lstStyle/>
                    <a:p>
                      <a:r>
                        <a:rPr lang="en-US" sz="2400" dirty="0">
                          <a:latin typeface="Arial Rounded MT Bold" panose="020F0704030504030204" pitchFamily="34" charset="77"/>
                        </a:rPr>
                        <a:t>Corpus Luteum</a:t>
                      </a:r>
                    </a:p>
                  </a:txBody>
                  <a:tcPr/>
                </a:tc>
                <a:tc>
                  <a:txBody>
                    <a:bodyPr/>
                    <a:lstStyle/>
                    <a:p>
                      <a:r>
                        <a:rPr lang="en-US" sz="2400" dirty="0">
                          <a:latin typeface="Arial Rounded MT Bold" panose="020F0704030504030204" pitchFamily="34" charset="77"/>
                        </a:rPr>
                        <a:t>Promotes </a:t>
                      </a:r>
                      <a:r>
                        <a:rPr lang="en-US" sz="2400" dirty="0" err="1">
                          <a:latin typeface="Arial Rounded MT Bold" panose="020F0704030504030204" pitchFamily="34" charset="77"/>
                        </a:rPr>
                        <a:t>vascularisation</a:t>
                      </a:r>
                      <a:r>
                        <a:rPr lang="en-US" sz="2400" dirty="0">
                          <a:latin typeface="Arial Rounded MT Bold" panose="020F0704030504030204" pitchFamily="34" charset="77"/>
                        </a:rPr>
                        <a:t> of the endometrium. </a:t>
                      </a:r>
                    </a:p>
                  </a:txBody>
                  <a:tcPr/>
                </a:tc>
                <a:extLst>
                  <a:ext uri="{0D108BD9-81ED-4DB2-BD59-A6C34878D82A}">
                    <a16:rowId xmlns:a16="http://schemas.microsoft.com/office/drawing/2014/main" val="254875745"/>
                  </a:ext>
                </a:extLst>
              </a:tr>
            </a:tbl>
          </a:graphicData>
        </a:graphic>
      </p:graphicFrame>
    </p:spTree>
    <p:extLst>
      <p:ext uri="{BB962C8B-B14F-4D97-AF65-F5344CB8AC3E}">
        <p14:creationId xmlns:p14="http://schemas.microsoft.com/office/powerpoint/2010/main" val="22220946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E13D774-5154-309B-9C6D-378D75ADE560}"/>
              </a:ext>
            </a:extLst>
          </p:cNvPr>
          <p:cNvSpPr/>
          <p:nvPr/>
        </p:nvSpPr>
        <p:spPr>
          <a:xfrm>
            <a:off x="0" y="342900"/>
            <a:ext cx="12192000" cy="560070"/>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Andale Mono" panose="020B0509000000000004" pitchFamily="49" charset="0"/>
              </a:rPr>
              <a:t> C O U R S E   S P E C   N O T E S</a:t>
            </a:r>
          </a:p>
        </p:txBody>
      </p:sp>
      <p:sp>
        <p:nvSpPr>
          <p:cNvPr id="5" name="TextBox 4">
            <a:extLst>
              <a:ext uri="{FF2B5EF4-FFF2-40B4-BE49-F238E27FC236}">
                <a16:creationId xmlns:a16="http://schemas.microsoft.com/office/drawing/2014/main" id="{F86F31E8-C3DC-5A5A-7709-E694D532E78F}"/>
              </a:ext>
            </a:extLst>
          </p:cNvPr>
          <p:cNvSpPr txBox="1"/>
          <p:nvPr/>
        </p:nvSpPr>
        <p:spPr>
          <a:xfrm>
            <a:off x="110966" y="1069910"/>
            <a:ext cx="11947684" cy="6186309"/>
          </a:xfrm>
          <a:prstGeom prst="rect">
            <a:avLst/>
          </a:prstGeom>
          <a:noFill/>
        </p:spPr>
        <p:txBody>
          <a:bodyPr wrap="square">
            <a:spAutoFit/>
          </a:bodyPr>
          <a:lstStyle/>
          <a:p>
            <a:r>
              <a:rPr lang="en-GB" sz="2000" b="1" dirty="0">
                <a:effectLst/>
                <a:latin typeface="Andale Mono" panose="020B0509000000000004" pitchFamily="49" charset="0"/>
              </a:rPr>
              <a:t>Hormonal control of the menstrual cycle. </a:t>
            </a:r>
          </a:p>
          <a:p>
            <a:r>
              <a:rPr lang="en-GB" sz="2000" dirty="0">
                <a:effectLst/>
                <a:latin typeface="Andale Mono" panose="020B0509000000000004" pitchFamily="49" charset="0"/>
              </a:rPr>
              <a:t>The menstrual cycle takes approximately </a:t>
            </a:r>
            <a:r>
              <a:rPr lang="en-GB" sz="2000" b="1" u="sng" dirty="0">
                <a:effectLst/>
                <a:latin typeface="Andale Mono" panose="020B0509000000000004" pitchFamily="49" charset="0"/>
              </a:rPr>
              <a:t>28 days</a:t>
            </a:r>
            <a:r>
              <a:rPr lang="en-GB" sz="2000" dirty="0">
                <a:effectLst/>
                <a:latin typeface="Andale Mono" panose="020B0509000000000004" pitchFamily="49" charset="0"/>
              </a:rPr>
              <a:t> with the first day of menstruation regarded as day one of the cycle. </a:t>
            </a:r>
            <a:endParaRPr lang="en-GB" sz="2800" dirty="0">
              <a:effectLst/>
              <a:latin typeface="Andale Mono" panose="020B0509000000000004" pitchFamily="49" charset="0"/>
            </a:endParaRPr>
          </a:p>
          <a:p>
            <a:r>
              <a:rPr lang="en-GB" sz="2000" dirty="0">
                <a:effectLst/>
                <a:latin typeface="Andale Mono" panose="020B0509000000000004" pitchFamily="49" charset="0"/>
              </a:rPr>
              <a:t>FSH stimulates the development of a </a:t>
            </a:r>
            <a:r>
              <a:rPr lang="en-GB" sz="2000" b="1" u="sng" dirty="0">
                <a:effectLst/>
                <a:latin typeface="Andale Mono" panose="020B0509000000000004" pitchFamily="49" charset="0"/>
              </a:rPr>
              <a:t>follicle</a:t>
            </a:r>
            <a:r>
              <a:rPr lang="en-GB" sz="2000" dirty="0">
                <a:effectLst/>
                <a:latin typeface="Andale Mono" panose="020B0509000000000004" pitchFamily="49" charset="0"/>
              </a:rPr>
              <a:t> and the production of </a:t>
            </a:r>
            <a:r>
              <a:rPr lang="en-GB" sz="2000" b="1" u="sng" dirty="0">
                <a:effectLst/>
                <a:latin typeface="Andale Mono" panose="020B0509000000000004" pitchFamily="49" charset="0"/>
              </a:rPr>
              <a:t>oestrogen</a:t>
            </a:r>
            <a:r>
              <a:rPr lang="en-GB" sz="2000" dirty="0">
                <a:effectLst/>
                <a:latin typeface="Andale Mono" panose="020B0509000000000004" pitchFamily="49" charset="0"/>
              </a:rPr>
              <a:t> by the follicle in the </a:t>
            </a:r>
            <a:r>
              <a:rPr lang="en-GB" sz="2000" b="1" u="sng" dirty="0">
                <a:effectLst/>
                <a:latin typeface="Andale Mono" panose="020B0509000000000004" pitchFamily="49" charset="0"/>
              </a:rPr>
              <a:t>follicular phase</a:t>
            </a:r>
            <a:r>
              <a:rPr lang="en-GB" sz="2000" dirty="0">
                <a:effectLst/>
                <a:latin typeface="Andale Mono" panose="020B0509000000000004" pitchFamily="49" charset="0"/>
              </a:rPr>
              <a:t>. </a:t>
            </a:r>
            <a:endParaRPr lang="en-GB" sz="2800" dirty="0">
              <a:effectLst/>
              <a:latin typeface="Andale Mono" panose="020B0509000000000004" pitchFamily="49" charset="0"/>
            </a:endParaRPr>
          </a:p>
          <a:p>
            <a:r>
              <a:rPr lang="en-GB" sz="2000" dirty="0">
                <a:effectLst/>
                <a:latin typeface="Andale Mono" panose="020B0509000000000004" pitchFamily="49" charset="0"/>
              </a:rPr>
              <a:t>Oestrogen stimulates </a:t>
            </a:r>
            <a:r>
              <a:rPr lang="en-GB" sz="2000" b="1" u="sng" dirty="0">
                <a:effectLst/>
                <a:latin typeface="Andale Mono" panose="020B0509000000000004" pitchFamily="49" charset="0"/>
              </a:rPr>
              <a:t>proliferation of the endometrium</a:t>
            </a:r>
            <a:r>
              <a:rPr lang="en-GB" sz="2000" dirty="0">
                <a:effectLst/>
                <a:latin typeface="Andale Mono" panose="020B0509000000000004" pitchFamily="49" charset="0"/>
              </a:rPr>
              <a:t> preparing it for implantation and affects the consistency of cervical mucus making it more easily penetrated by sperm. Peak levels of oestrogen stimulate a </a:t>
            </a:r>
            <a:r>
              <a:rPr lang="en-GB" sz="2000" b="1" dirty="0">
                <a:effectLst/>
                <a:latin typeface="Andale Mono" panose="020B0509000000000004" pitchFamily="49" charset="0"/>
              </a:rPr>
              <a:t>surge </a:t>
            </a:r>
            <a:r>
              <a:rPr lang="en-GB" sz="2000" dirty="0">
                <a:effectLst/>
                <a:latin typeface="Andale Mono" panose="020B0509000000000004" pitchFamily="49" charset="0"/>
              </a:rPr>
              <a:t>in the secretion of LH. This surge in LH triggers </a:t>
            </a:r>
            <a:r>
              <a:rPr lang="en-GB" sz="2000" b="1" u="sng" dirty="0">
                <a:effectLst/>
                <a:latin typeface="Andale Mono" panose="020B0509000000000004" pitchFamily="49" charset="0"/>
              </a:rPr>
              <a:t>ovulation</a:t>
            </a:r>
            <a:r>
              <a:rPr lang="en-GB" sz="2000" dirty="0">
                <a:effectLst/>
                <a:latin typeface="Andale Mono" panose="020B0509000000000004" pitchFamily="49" charset="0"/>
              </a:rPr>
              <a:t>. </a:t>
            </a:r>
            <a:endParaRPr lang="en-GB" sz="2800" dirty="0">
              <a:effectLst/>
              <a:latin typeface="Andale Mono" panose="020B0509000000000004" pitchFamily="49" charset="0"/>
            </a:endParaRPr>
          </a:p>
          <a:p>
            <a:r>
              <a:rPr lang="en-GB" sz="2000" dirty="0">
                <a:effectLst/>
                <a:latin typeface="Andale Mono" panose="020B0509000000000004" pitchFamily="49" charset="0"/>
              </a:rPr>
              <a:t>Ovulation is the release of an egg (ovum) from a follicle in the ovary. It usually occurs around the mid-point of the menstrual cycle. </a:t>
            </a:r>
            <a:endParaRPr lang="en-GB" sz="2800" dirty="0">
              <a:effectLst/>
              <a:latin typeface="Andale Mono" panose="020B0509000000000004" pitchFamily="49" charset="0"/>
            </a:endParaRPr>
          </a:p>
          <a:p>
            <a:r>
              <a:rPr lang="en-GB" sz="2000" dirty="0">
                <a:effectLst/>
                <a:latin typeface="Andale Mono" panose="020B0509000000000004" pitchFamily="49" charset="0"/>
              </a:rPr>
              <a:t>In the </a:t>
            </a:r>
            <a:r>
              <a:rPr lang="en-GB" sz="2000" b="1" u="sng" dirty="0">
                <a:effectLst/>
                <a:latin typeface="Andale Mono" panose="020B0509000000000004" pitchFamily="49" charset="0"/>
              </a:rPr>
              <a:t>luteal phase </a:t>
            </a:r>
            <a:r>
              <a:rPr lang="en-GB" sz="2000" dirty="0">
                <a:effectLst/>
                <a:latin typeface="Andale Mono" panose="020B0509000000000004" pitchFamily="49" charset="0"/>
              </a:rPr>
              <a:t>the follicle develops into a </a:t>
            </a:r>
            <a:r>
              <a:rPr lang="en-GB" sz="2000" b="1" u="sng" dirty="0">
                <a:effectLst/>
                <a:latin typeface="Andale Mono" panose="020B0509000000000004" pitchFamily="49" charset="0"/>
              </a:rPr>
              <a:t>corpus luteum </a:t>
            </a:r>
            <a:r>
              <a:rPr lang="en-GB" sz="2000" dirty="0">
                <a:effectLst/>
                <a:latin typeface="Andale Mono" panose="020B0509000000000004" pitchFamily="49" charset="0"/>
              </a:rPr>
              <a:t>which secretes </a:t>
            </a:r>
            <a:r>
              <a:rPr lang="en-GB" sz="2000" b="1" u="sng" dirty="0">
                <a:effectLst/>
                <a:latin typeface="Andale Mono" panose="020B0509000000000004" pitchFamily="49" charset="0"/>
              </a:rPr>
              <a:t>progesterone</a:t>
            </a:r>
            <a:r>
              <a:rPr lang="en-GB" sz="2000" dirty="0">
                <a:effectLst/>
                <a:latin typeface="Andale Mono" panose="020B0509000000000004" pitchFamily="49" charset="0"/>
              </a:rPr>
              <a:t>. Progesterone promotes further development and </a:t>
            </a:r>
            <a:r>
              <a:rPr lang="en-GB" sz="2000" b="1" u="sng" dirty="0">
                <a:effectLst/>
                <a:latin typeface="Andale Mono" panose="020B0509000000000004" pitchFamily="49" charset="0"/>
              </a:rPr>
              <a:t>vascularisation</a:t>
            </a:r>
            <a:r>
              <a:rPr lang="en-GB" sz="2000" dirty="0">
                <a:effectLst/>
                <a:latin typeface="Andale Mono" panose="020B0509000000000004" pitchFamily="49" charset="0"/>
              </a:rPr>
              <a:t> of the endometrium preparing it for implantation if fertilisation occurs. </a:t>
            </a:r>
            <a:endParaRPr lang="en-GB" sz="2800" dirty="0">
              <a:effectLst/>
              <a:latin typeface="Andale Mono" panose="020B0509000000000004" pitchFamily="49" charset="0"/>
            </a:endParaRPr>
          </a:p>
          <a:p>
            <a:r>
              <a:rPr lang="en-GB" sz="2000" dirty="0">
                <a:effectLst/>
                <a:latin typeface="Andale Mono" panose="020B0509000000000004" pitchFamily="49" charset="0"/>
              </a:rPr>
              <a:t>The negative feedback effect of the ovarian hormones on the pituitary gland and the secretion of FSH and LH prevent further follicles from developing. The lack of LH leads to degeneration of the corpus luteum with a subsequent drop in progesterone levels leading to menstruation. </a:t>
            </a:r>
            <a:endParaRPr lang="en-GB" sz="2800" dirty="0">
              <a:effectLst/>
              <a:latin typeface="Andale Mono" panose="020B0509000000000004" pitchFamily="49" charset="0"/>
            </a:endParaRPr>
          </a:p>
          <a:p>
            <a:r>
              <a:rPr lang="en-GB" sz="2000" dirty="0">
                <a:effectLst/>
                <a:latin typeface="Andale Mono" panose="020B0509000000000004" pitchFamily="49" charset="0"/>
              </a:rPr>
              <a:t>If fertilisation does occur the corpus luteum does not degenerate and progesterone levels remain high. </a:t>
            </a:r>
            <a:endParaRPr lang="en-GB" sz="2800" dirty="0">
              <a:effectLst/>
              <a:latin typeface="Andale Mono" panose="020B0509000000000004" pitchFamily="49" charset="0"/>
            </a:endParaRPr>
          </a:p>
          <a:p>
            <a:endParaRPr lang="en-GB" sz="2800" dirty="0">
              <a:effectLst/>
              <a:latin typeface="Andale Mono" panose="020B0509000000000004" pitchFamily="49" charset="0"/>
            </a:endParaRPr>
          </a:p>
          <a:p>
            <a:endParaRPr lang="en-GB" sz="2800" dirty="0">
              <a:effectLst/>
              <a:latin typeface="Andale Mono" panose="020B0509000000000004" pitchFamily="49" charset="0"/>
            </a:endParaRPr>
          </a:p>
        </p:txBody>
      </p:sp>
    </p:spTree>
    <p:extLst>
      <p:ext uri="{BB962C8B-B14F-4D97-AF65-F5344CB8AC3E}">
        <p14:creationId xmlns:p14="http://schemas.microsoft.com/office/powerpoint/2010/main" val="781518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141740-FB6B-DE2C-DD5A-A8E5A3B676D4}"/>
              </a:ext>
            </a:extLst>
          </p:cNvPr>
          <p:cNvSpPr/>
          <p:nvPr/>
        </p:nvSpPr>
        <p:spPr>
          <a:xfrm>
            <a:off x="0" y="342900"/>
            <a:ext cx="12192000" cy="560070"/>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Andale Mono" panose="020B0509000000000004" pitchFamily="49" charset="0"/>
              </a:rPr>
              <a:t>P I T U I T A R Y   G L A N D   H O R M O N E S</a:t>
            </a:r>
          </a:p>
        </p:txBody>
      </p:sp>
      <p:grpSp>
        <p:nvGrpSpPr>
          <p:cNvPr id="18" name="Group 17">
            <a:extLst>
              <a:ext uri="{FF2B5EF4-FFF2-40B4-BE49-F238E27FC236}">
                <a16:creationId xmlns:a16="http://schemas.microsoft.com/office/drawing/2014/main" id="{F664DBB2-20BE-2ED1-54FA-FF35DFF0CBAA}"/>
              </a:ext>
            </a:extLst>
          </p:cNvPr>
          <p:cNvGrpSpPr/>
          <p:nvPr/>
        </p:nvGrpSpPr>
        <p:grpSpPr>
          <a:xfrm>
            <a:off x="5830207" y="492306"/>
            <a:ext cx="7454900" cy="6858000"/>
            <a:chOff x="5830207" y="492306"/>
            <a:chExt cx="7454900" cy="6858000"/>
          </a:xfrm>
        </p:grpSpPr>
        <p:grpSp>
          <p:nvGrpSpPr>
            <p:cNvPr id="14" name="Group 13">
              <a:extLst>
                <a:ext uri="{FF2B5EF4-FFF2-40B4-BE49-F238E27FC236}">
                  <a16:creationId xmlns:a16="http://schemas.microsoft.com/office/drawing/2014/main" id="{868A2D5E-C0C4-821E-06A5-184353DD58F4}"/>
                </a:ext>
              </a:extLst>
            </p:cNvPr>
            <p:cNvGrpSpPr/>
            <p:nvPr/>
          </p:nvGrpSpPr>
          <p:grpSpPr>
            <a:xfrm>
              <a:off x="5830207" y="492306"/>
              <a:ext cx="7454900" cy="6858000"/>
              <a:chOff x="2368550" y="0"/>
              <a:chExt cx="7454900" cy="6858000"/>
            </a:xfrm>
          </p:grpSpPr>
          <p:pic>
            <p:nvPicPr>
              <p:cNvPr id="2050" name="Picture 2" descr="Hypothalamus- Structure, Functions, Hormones, and its Disorders">
                <a:extLst>
                  <a:ext uri="{FF2B5EF4-FFF2-40B4-BE49-F238E27FC236}">
                    <a16:creationId xmlns:a16="http://schemas.microsoft.com/office/drawing/2014/main" id="{926CC92D-21FE-AB68-CBC6-DB4E5E7638A8}"/>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16933" y1="58406" x2="29867" y2="73768"/>
                            <a14:foregroundMark x1="16933" y1="66812" x2="20400" y2="73478"/>
                            <a14:foregroundMark x1="20400" y1="73478" x2="23333" y2="76522"/>
                            <a14:foregroundMark x1="14400" y1="66522" x2="19200" y2="71449"/>
                            <a14:foregroundMark x1="15333" y1="61014" x2="19600" y2="69565"/>
                            <a14:foregroundMark x1="19600" y1="69565" x2="26533" y2="76667"/>
                            <a14:foregroundMark x1="18800" y1="57971" x2="24933" y2="68551"/>
                            <a14:foregroundMark x1="17200" y1="64783" x2="28800" y2="65652"/>
                            <a14:foregroundMark x1="27600" y1="69710" x2="35333" y2="75507"/>
                            <a14:foregroundMark x1="34000" y1="60725" x2="34000" y2="71304"/>
                            <a14:foregroundMark x1="28800" y1="66957" x2="34933" y2="67971"/>
                            <a14:foregroundMark x1="15067" y1="55072" x2="34133" y2="56957"/>
                            <a14:foregroundMark x1="26667" y1="54058" x2="33600" y2="55797"/>
                            <a14:foregroundMark x1="33600" y1="55797" x2="34533" y2="56522"/>
                            <a14:foregroundMark x1="32533" y1="53768" x2="36400" y2="60290"/>
                            <a14:foregroundMark x1="36400" y1="60290" x2="36533" y2="75217"/>
                            <a14:foregroundMark x1="36533" y1="75217" x2="30400" y2="78116"/>
                            <a14:foregroundMark x1="30400" y1="78116" x2="31867" y2="77826"/>
                            <a14:foregroundMark x1="27600" y1="79275" x2="13867" y2="78986"/>
                            <a14:foregroundMark x1="13867" y1="78986" x2="13867" y2="78986"/>
                            <a14:foregroundMark x1="12133" y1="76667" x2="11673" y2="68248"/>
                            <a14:foregroundMark x1="11571" y1="61160" x2="13200" y2="55217"/>
                            <a14:foregroundMark x1="13200" y1="55217" x2="13200" y2="54493"/>
                            <a14:foregroundMark x1="13200" y1="54348" x2="21733" y2="54493"/>
                            <a14:foregroundMark x1="21733" y1="54348" x2="28133" y2="54493"/>
                            <a14:foregroundMark x1="28133" y1="54493" x2="31200" y2="54348"/>
                            <a14:foregroundMark x1="31733" y1="54058" x2="35333" y2="57826"/>
                            <a14:foregroundMark x1="35200" y1="54058" x2="35333" y2="58261"/>
                            <a14:foregroundMark x1="34933" y1="78841" x2="29867" y2="78986"/>
                            <a14:foregroundMark x1="33067" y1="70580" x2="32000" y2="69855"/>
                            <a14:foregroundMark x1="19733" y1="69710" x2="21067" y2="68261"/>
                            <a14:foregroundMark x1="12133" y1="71739" x2="13600" y2="73478"/>
                            <a14:foregroundMark x1="13200" y1="60580" x2="14400" y2="73188"/>
                            <a14:backgroundMark x1="9733" y1="61449" x2="10667" y2="68406"/>
                            <a14:backgroundMark x1="10667" y1="68406" x2="11325" y2="64831"/>
                          </a14:backgroundRemoval>
                        </a14:imgEffect>
                      </a14:imgLayer>
                    </a14:imgProps>
                  </a:ext>
                  <a:ext uri="{28A0092B-C50C-407E-A947-70E740481C1C}">
                    <a14:useLocalDpi xmlns:a14="http://schemas.microsoft.com/office/drawing/2010/main" val="0"/>
                  </a:ext>
                </a:extLst>
              </a:blip>
              <a:srcRect/>
              <a:stretch>
                <a:fillRect/>
              </a:stretch>
            </p:blipFill>
            <p:spPr bwMode="auto">
              <a:xfrm>
                <a:off x="2368550" y="0"/>
                <a:ext cx="74549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a:extLst>
                  <a:ext uri="{FF2B5EF4-FFF2-40B4-BE49-F238E27FC236}">
                    <a16:creationId xmlns:a16="http://schemas.microsoft.com/office/drawing/2014/main" id="{40DBE59B-496D-5A4D-493D-493F44F93223}"/>
                  </a:ext>
                </a:extLst>
              </p:cNvPr>
              <p:cNvSpPr/>
              <p:nvPr/>
            </p:nvSpPr>
            <p:spPr>
              <a:xfrm>
                <a:off x="3211286" y="3559629"/>
                <a:ext cx="2046514" cy="2046514"/>
              </a:xfrm>
              <a:prstGeom prst="roundRect">
                <a:avLst/>
              </a:prstGeom>
              <a:noFill/>
              <a:ln w="444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79FD52DC-70EE-0316-A967-8E14445C8504}"/>
                  </a:ext>
                </a:extLst>
              </p:cNvPr>
              <p:cNvCxnSpPr>
                <a:cxnSpLocks/>
              </p:cNvCxnSpPr>
              <p:nvPr/>
            </p:nvCxnSpPr>
            <p:spPr>
              <a:xfrm flipV="1">
                <a:off x="3472543" y="2884714"/>
                <a:ext cx="2275114" cy="674915"/>
              </a:xfrm>
              <a:prstGeom prst="line">
                <a:avLst/>
              </a:prstGeom>
              <a:ln w="381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A6D6C91-8DFC-6E06-BF67-4320E9CB1CE3}"/>
                  </a:ext>
                </a:extLst>
              </p:cNvPr>
              <p:cNvCxnSpPr>
                <a:cxnSpLocks/>
              </p:cNvCxnSpPr>
              <p:nvPr/>
            </p:nvCxnSpPr>
            <p:spPr>
              <a:xfrm flipV="1">
                <a:off x="5257800" y="3222171"/>
                <a:ext cx="914400" cy="2122715"/>
              </a:xfrm>
              <a:prstGeom prst="line">
                <a:avLst/>
              </a:prstGeom>
              <a:ln w="38100">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sp>
          <p:nvSpPr>
            <p:cNvPr id="15" name="Rectangle 14">
              <a:extLst>
                <a:ext uri="{FF2B5EF4-FFF2-40B4-BE49-F238E27FC236}">
                  <a16:creationId xmlns:a16="http://schemas.microsoft.com/office/drawing/2014/main" id="{D6A96E9B-4154-F18E-7E6F-C4C415873888}"/>
                </a:ext>
              </a:extLst>
            </p:cNvPr>
            <p:cNvSpPr/>
            <p:nvPr/>
          </p:nvSpPr>
          <p:spPr>
            <a:xfrm>
              <a:off x="6781800" y="4855029"/>
              <a:ext cx="511629" cy="41365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76F9C9C-76B5-776C-3F01-826A5580A0C3}"/>
                </a:ext>
              </a:extLst>
            </p:cNvPr>
            <p:cNvSpPr/>
            <p:nvPr/>
          </p:nvSpPr>
          <p:spPr>
            <a:xfrm>
              <a:off x="7946571" y="5031648"/>
              <a:ext cx="511629" cy="41365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4F6E122-64E4-6AE3-0A2C-CBA686C572EB}"/>
                </a:ext>
              </a:extLst>
            </p:cNvPr>
            <p:cNvSpPr/>
            <p:nvPr/>
          </p:nvSpPr>
          <p:spPr>
            <a:xfrm>
              <a:off x="7946571" y="4179569"/>
              <a:ext cx="511629" cy="28602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098" name="Picture 2" descr="Male female icons. Gender symbol vector. Male and female symbols. Female  and male sex icon. Couple gender icon. 14396190 Vector Art at Vecteezy">
            <a:extLst>
              <a:ext uri="{FF2B5EF4-FFF2-40B4-BE49-F238E27FC236}">
                <a16:creationId xmlns:a16="http://schemas.microsoft.com/office/drawing/2014/main" id="{0A7E6C25-4068-2DDB-7C04-4917138B59A2}"/>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48411" y1="75573" x2="55237" y2="71667"/>
                        <a14:foregroundMark x1="55237" y1="71667" x2="58260" y2="66354"/>
                        <a14:backgroundMark x1="29026" y1="30781" x2="29026" y2="30781"/>
                        <a14:backgroundMark x1="47004" y1="30625" x2="47004" y2="30625"/>
                        <a14:backgroundMark x1="44138" y1="22083" x2="44138" y2="22083"/>
                        <a14:backgroundMark x1="56019" y1="33958" x2="56019" y2="33958"/>
                        <a14:backgroundMark x1="44450" y1="54583" x2="44450" y2="54583"/>
                      </a14:backgroundRemoval>
                    </a14:imgEffect>
                  </a14:imgLayer>
                </a14:imgProps>
              </a:ext>
              <a:ext uri="{28A0092B-C50C-407E-A947-70E740481C1C}">
                <a14:useLocalDpi xmlns:a14="http://schemas.microsoft.com/office/drawing/2010/main" val="0"/>
              </a:ext>
            </a:extLst>
          </a:blip>
          <a:srcRect l="9323" t="13925" r="9209" b="15238"/>
          <a:stretch/>
        </p:blipFill>
        <p:spPr bwMode="auto">
          <a:xfrm>
            <a:off x="217714" y="1229541"/>
            <a:ext cx="6291943" cy="547355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B7530DE-F735-518B-6B40-4F88EC0E40F7}"/>
              </a:ext>
            </a:extLst>
          </p:cNvPr>
          <p:cNvSpPr txBox="1"/>
          <p:nvPr/>
        </p:nvSpPr>
        <p:spPr>
          <a:xfrm>
            <a:off x="3661003" y="3629423"/>
            <a:ext cx="2523218" cy="1815882"/>
          </a:xfrm>
          <a:prstGeom prst="rect">
            <a:avLst/>
          </a:prstGeom>
          <a:noFill/>
        </p:spPr>
        <p:txBody>
          <a:bodyPr wrap="square" rtlCol="0">
            <a:spAutoFit/>
          </a:bodyPr>
          <a:lstStyle/>
          <a:p>
            <a:pPr algn="ctr"/>
            <a:r>
              <a:rPr lang="en-GB" sz="1600" b="1" dirty="0">
                <a:latin typeface="Andale Mono" panose="020B0509000000000004" pitchFamily="49" charset="0"/>
              </a:rPr>
              <a:t>F</a:t>
            </a:r>
            <a:r>
              <a:rPr lang="en-GB" sz="1600" b="1" dirty="0">
                <a:effectLst/>
                <a:latin typeface="Andale Mono" panose="020B0509000000000004" pitchFamily="49" charset="0"/>
              </a:rPr>
              <a:t>ollicle </a:t>
            </a:r>
            <a:r>
              <a:rPr lang="en-GB" sz="1600" b="1" dirty="0">
                <a:latin typeface="Andale Mono" panose="020B0509000000000004" pitchFamily="49" charset="0"/>
              </a:rPr>
              <a:t>S</a:t>
            </a:r>
            <a:r>
              <a:rPr lang="en-GB" sz="1600" b="1" dirty="0">
                <a:effectLst/>
                <a:latin typeface="Andale Mono" panose="020B0509000000000004" pitchFamily="49" charset="0"/>
              </a:rPr>
              <a:t>timulating </a:t>
            </a:r>
            <a:r>
              <a:rPr lang="en-GB" sz="1600" b="1" dirty="0">
                <a:latin typeface="Andale Mono" panose="020B0509000000000004" pitchFamily="49" charset="0"/>
              </a:rPr>
              <a:t>H</a:t>
            </a:r>
            <a:r>
              <a:rPr lang="en-GB" sz="1600" b="1" dirty="0">
                <a:effectLst/>
                <a:latin typeface="Andale Mono" panose="020B0509000000000004" pitchFamily="49" charset="0"/>
              </a:rPr>
              <a:t>ormone (FSH)</a:t>
            </a:r>
          </a:p>
          <a:p>
            <a:pPr algn="ctr"/>
            <a:endParaRPr lang="en-GB" sz="1600" b="1" dirty="0">
              <a:latin typeface="Andale Mono" panose="020B0509000000000004" pitchFamily="49" charset="0"/>
            </a:endParaRPr>
          </a:p>
          <a:p>
            <a:pPr algn="ctr"/>
            <a:r>
              <a:rPr lang="en-GB" sz="1600" b="1" dirty="0">
                <a:effectLst/>
                <a:latin typeface="Andale Mono" panose="020B0509000000000004" pitchFamily="49" charset="0"/>
              </a:rPr>
              <a:t> Luteinising </a:t>
            </a:r>
            <a:r>
              <a:rPr lang="en-GB" sz="1600" b="1" dirty="0">
                <a:latin typeface="Andale Mono" panose="020B0509000000000004" pitchFamily="49" charset="0"/>
              </a:rPr>
              <a:t>H</a:t>
            </a:r>
            <a:r>
              <a:rPr lang="en-GB" sz="1600" b="1" dirty="0">
                <a:effectLst/>
                <a:latin typeface="Andale Mono" panose="020B0509000000000004" pitchFamily="49" charset="0"/>
              </a:rPr>
              <a:t>ormone (LH) </a:t>
            </a:r>
          </a:p>
          <a:p>
            <a:endParaRPr lang="en-US" sz="1600" b="1" dirty="0">
              <a:latin typeface="Andale Mono" panose="020B0509000000000004" pitchFamily="49" charset="0"/>
            </a:endParaRPr>
          </a:p>
        </p:txBody>
      </p:sp>
      <p:sp>
        <p:nvSpPr>
          <p:cNvPr id="5" name="TextBox 4">
            <a:extLst>
              <a:ext uri="{FF2B5EF4-FFF2-40B4-BE49-F238E27FC236}">
                <a16:creationId xmlns:a16="http://schemas.microsoft.com/office/drawing/2014/main" id="{80815962-9A42-92E8-D414-B0FB02609F93}"/>
              </a:ext>
            </a:extLst>
          </p:cNvPr>
          <p:cNvSpPr txBox="1"/>
          <p:nvPr/>
        </p:nvSpPr>
        <p:spPr>
          <a:xfrm>
            <a:off x="789667" y="2578480"/>
            <a:ext cx="1978707" cy="1969770"/>
          </a:xfrm>
          <a:prstGeom prst="rect">
            <a:avLst/>
          </a:prstGeom>
          <a:noFill/>
        </p:spPr>
        <p:txBody>
          <a:bodyPr wrap="square" rtlCol="0">
            <a:spAutoFit/>
          </a:bodyPr>
          <a:lstStyle/>
          <a:p>
            <a:pPr algn="ctr"/>
            <a:r>
              <a:rPr lang="en-GB" sz="1400" b="1" dirty="0">
                <a:latin typeface="Andale Mono" panose="020B0509000000000004" pitchFamily="49" charset="0"/>
              </a:rPr>
              <a:t>F</a:t>
            </a:r>
            <a:r>
              <a:rPr lang="en-GB" sz="1400" b="1" dirty="0">
                <a:effectLst/>
                <a:latin typeface="Andale Mono" panose="020B0509000000000004" pitchFamily="49" charset="0"/>
              </a:rPr>
              <a:t>ollicle </a:t>
            </a:r>
            <a:r>
              <a:rPr lang="en-GB" sz="1400" b="1" dirty="0">
                <a:latin typeface="Andale Mono" panose="020B0509000000000004" pitchFamily="49" charset="0"/>
              </a:rPr>
              <a:t>S</a:t>
            </a:r>
            <a:r>
              <a:rPr lang="en-GB" sz="1400" b="1" dirty="0">
                <a:effectLst/>
                <a:latin typeface="Andale Mono" panose="020B0509000000000004" pitchFamily="49" charset="0"/>
              </a:rPr>
              <a:t>timulating </a:t>
            </a:r>
            <a:r>
              <a:rPr lang="en-GB" sz="1400" b="1" dirty="0">
                <a:latin typeface="Andale Mono" panose="020B0509000000000004" pitchFamily="49" charset="0"/>
              </a:rPr>
              <a:t>H</a:t>
            </a:r>
            <a:r>
              <a:rPr lang="en-GB" sz="1400" b="1" dirty="0">
                <a:effectLst/>
                <a:latin typeface="Andale Mono" panose="020B0509000000000004" pitchFamily="49" charset="0"/>
              </a:rPr>
              <a:t>ormone (FSH)</a:t>
            </a:r>
          </a:p>
          <a:p>
            <a:pPr algn="ctr"/>
            <a:endParaRPr lang="en-GB" sz="1400" b="1" dirty="0">
              <a:latin typeface="Andale Mono" panose="020B0509000000000004" pitchFamily="49" charset="0"/>
            </a:endParaRPr>
          </a:p>
          <a:p>
            <a:pPr algn="ctr"/>
            <a:r>
              <a:rPr lang="en-GB" sz="1400" dirty="0">
                <a:effectLst/>
                <a:latin typeface="Andale Mono" panose="020B0509000000000004" pitchFamily="49" charset="0"/>
              </a:rPr>
              <a:t> </a:t>
            </a:r>
            <a:r>
              <a:rPr lang="en-GB" sz="1400" b="1" dirty="0">
                <a:latin typeface="Andale Mono" panose="020B0509000000000004" pitchFamily="49" charset="0"/>
              </a:rPr>
              <a:t>I</a:t>
            </a:r>
            <a:r>
              <a:rPr lang="en-GB" sz="1400" b="1" dirty="0">
                <a:effectLst/>
                <a:latin typeface="Andale Mono" panose="020B0509000000000004" pitchFamily="49" charset="0"/>
              </a:rPr>
              <a:t>nterstitial </a:t>
            </a:r>
            <a:r>
              <a:rPr lang="en-GB" sz="1400" b="1" dirty="0">
                <a:latin typeface="Andale Mono" panose="020B0509000000000004" pitchFamily="49" charset="0"/>
              </a:rPr>
              <a:t>C</a:t>
            </a:r>
            <a:r>
              <a:rPr lang="en-GB" sz="1400" b="1" dirty="0">
                <a:effectLst/>
                <a:latin typeface="Andale Mono" panose="020B0509000000000004" pitchFamily="49" charset="0"/>
              </a:rPr>
              <a:t>ell </a:t>
            </a:r>
            <a:r>
              <a:rPr lang="en-GB" sz="1400" b="1" dirty="0">
                <a:latin typeface="Andale Mono" panose="020B0509000000000004" pitchFamily="49" charset="0"/>
              </a:rPr>
              <a:t>S</a:t>
            </a:r>
            <a:r>
              <a:rPr lang="en-GB" sz="1400" b="1" dirty="0">
                <a:effectLst/>
                <a:latin typeface="Andale Mono" panose="020B0509000000000004" pitchFamily="49" charset="0"/>
              </a:rPr>
              <a:t>timulating </a:t>
            </a:r>
            <a:r>
              <a:rPr lang="en-GB" sz="1400" b="1" dirty="0">
                <a:latin typeface="Andale Mono" panose="020B0509000000000004" pitchFamily="49" charset="0"/>
              </a:rPr>
              <a:t>H</a:t>
            </a:r>
            <a:r>
              <a:rPr lang="en-GB" sz="1400" b="1" dirty="0">
                <a:effectLst/>
                <a:latin typeface="Andale Mono" panose="020B0509000000000004" pitchFamily="49" charset="0"/>
              </a:rPr>
              <a:t>ormone (ICSH) </a:t>
            </a:r>
          </a:p>
          <a:p>
            <a:pPr algn="ctr"/>
            <a:endParaRPr lang="en-GB" sz="1200" b="1" dirty="0">
              <a:effectLst/>
              <a:latin typeface="Andale Mono" panose="020B0509000000000004" pitchFamily="49" charset="0"/>
            </a:endParaRPr>
          </a:p>
          <a:p>
            <a:endParaRPr lang="en-US" sz="1200" b="1" dirty="0">
              <a:latin typeface="Andale Mono" panose="020B0509000000000004" pitchFamily="49" charset="0"/>
            </a:endParaRPr>
          </a:p>
        </p:txBody>
      </p:sp>
    </p:spTree>
    <p:extLst>
      <p:ext uri="{BB962C8B-B14F-4D97-AF65-F5344CB8AC3E}">
        <p14:creationId xmlns:p14="http://schemas.microsoft.com/office/powerpoint/2010/main" val="3299466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Down Arrow 42">
            <a:extLst>
              <a:ext uri="{FF2B5EF4-FFF2-40B4-BE49-F238E27FC236}">
                <a16:creationId xmlns:a16="http://schemas.microsoft.com/office/drawing/2014/main" id="{4C318262-7691-9DB3-B387-4B10760891E3}"/>
              </a:ext>
            </a:extLst>
          </p:cNvPr>
          <p:cNvSpPr/>
          <p:nvPr/>
        </p:nvSpPr>
        <p:spPr>
          <a:xfrm rot="16200000">
            <a:off x="7784540" y="4861858"/>
            <a:ext cx="300842" cy="935059"/>
          </a:xfrm>
          <a:prstGeom prst="downArrow">
            <a:avLst>
              <a:gd name="adj1" fmla="val 37439"/>
              <a:gd name="adj2" fmla="val 50000"/>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4141740-FB6B-DE2C-DD5A-A8E5A3B676D4}"/>
              </a:ext>
            </a:extLst>
          </p:cNvPr>
          <p:cNvSpPr/>
          <p:nvPr/>
        </p:nvSpPr>
        <p:spPr>
          <a:xfrm>
            <a:off x="0" y="342900"/>
            <a:ext cx="12192000" cy="560070"/>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latin typeface="Andale Mono" panose="020B0509000000000004" pitchFamily="49" charset="0"/>
              </a:rPr>
              <a:t>H O R M O N A L   C O N T R O L  O F  S P E R M   P R O D U C T I O N</a:t>
            </a:r>
          </a:p>
        </p:txBody>
      </p:sp>
      <p:pic>
        <p:nvPicPr>
          <p:cNvPr id="4098" name="Picture 2" descr="Male female icons. Gender symbol vector. Male and female symbols. Female  and male sex icon. Couple gender icon. 14396190 Vector Art at Vecteezy">
            <a:extLst>
              <a:ext uri="{FF2B5EF4-FFF2-40B4-BE49-F238E27FC236}">
                <a16:creationId xmlns:a16="http://schemas.microsoft.com/office/drawing/2014/main" id="{0A7E6C25-4068-2DDB-7C04-4917138B59A2}"/>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48411" y1="75573" x2="55237" y2="71667"/>
                        <a14:foregroundMark x1="55237" y1="71667" x2="58260" y2="66354"/>
                        <a14:backgroundMark x1="29026" y1="30781" x2="29026" y2="30781"/>
                        <a14:backgroundMark x1="47004" y1="30625" x2="47004" y2="30625"/>
                        <a14:backgroundMark x1="44138" y1="22083" x2="44138" y2="22083"/>
                        <a14:backgroundMark x1="56019" y1="33958" x2="56019" y2="33958"/>
                        <a14:backgroundMark x1="44450" y1="54583" x2="44450" y2="54583"/>
                      </a14:backgroundRemoval>
                    </a14:imgEffect>
                    <a14:imgEffect>
                      <a14:sharpenSoften amount="50000"/>
                    </a14:imgEffect>
                  </a14:imgLayer>
                </a14:imgProps>
              </a:ext>
              <a:ext uri="{28A0092B-C50C-407E-A947-70E740481C1C}">
                <a14:useLocalDpi xmlns:a14="http://schemas.microsoft.com/office/drawing/2010/main" val="0"/>
              </a:ext>
            </a:extLst>
          </a:blip>
          <a:srcRect l="9323" t="13925" r="41768" b="36869"/>
          <a:stretch/>
        </p:blipFill>
        <p:spPr bwMode="auto">
          <a:xfrm>
            <a:off x="182304" y="1620231"/>
            <a:ext cx="3893297" cy="39188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0815962-9A42-92E8-D414-B0FB02609F93}"/>
              </a:ext>
            </a:extLst>
          </p:cNvPr>
          <p:cNvSpPr txBox="1"/>
          <p:nvPr/>
        </p:nvSpPr>
        <p:spPr>
          <a:xfrm>
            <a:off x="851976" y="2971614"/>
            <a:ext cx="1936700" cy="1969770"/>
          </a:xfrm>
          <a:prstGeom prst="rect">
            <a:avLst/>
          </a:prstGeom>
          <a:noFill/>
        </p:spPr>
        <p:txBody>
          <a:bodyPr wrap="square" rtlCol="0">
            <a:spAutoFit/>
          </a:bodyPr>
          <a:lstStyle/>
          <a:p>
            <a:pPr algn="ctr"/>
            <a:r>
              <a:rPr lang="en-GB" sz="1400" b="1" dirty="0">
                <a:latin typeface="Andale Mono" panose="020B0509000000000004" pitchFamily="49" charset="0"/>
              </a:rPr>
              <a:t>F</a:t>
            </a:r>
            <a:r>
              <a:rPr lang="en-GB" sz="1400" b="1" dirty="0">
                <a:effectLst/>
                <a:latin typeface="Andale Mono" panose="020B0509000000000004" pitchFamily="49" charset="0"/>
              </a:rPr>
              <a:t>ollicle </a:t>
            </a:r>
            <a:r>
              <a:rPr lang="en-GB" sz="1400" b="1" dirty="0">
                <a:latin typeface="Andale Mono" panose="020B0509000000000004" pitchFamily="49" charset="0"/>
              </a:rPr>
              <a:t>S</a:t>
            </a:r>
            <a:r>
              <a:rPr lang="en-GB" sz="1400" b="1" dirty="0">
                <a:effectLst/>
                <a:latin typeface="Andale Mono" panose="020B0509000000000004" pitchFamily="49" charset="0"/>
              </a:rPr>
              <a:t>timulating </a:t>
            </a:r>
            <a:r>
              <a:rPr lang="en-GB" sz="1400" b="1" dirty="0">
                <a:latin typeface="Andale Mono" panose="020B0509000000000004" pitchFamily="49" charset="0"/>
              </a:rPr>
              <a:t>H</a:t>
            </a:r>
            <a:r>
              <a:rPr lang="en-GB" sz="1400" b="1" dirty="0">
                <a:effectLst/>
                <a:latin typeface="Andale Mono" panose="020B0509000000000004" pitchFamily="49" charset="0"/>
              </a:rPr>
              <a:t>ormone (FSH)</a:t>
            </a:r>
          </a:p>
          <a:p>
            <a:pPr algn="ctr"/>
            <a:endParaRPr lang="en-GB" sz="1400" b="1" dirty="0">
              <a:latin typeface="Andale Mono" panose="020B0509000000000004" pitchFamily="49" charset="0"/>
            </a:endParaRPr>
          </a:p>
          <a:p>
            <a:pPr algn="ctr"/>
            <a:r>
              <a:rPr lang="en-GB" sz="1400" dirty="0">
                <a:effectLst/>
                <a:latin typeface="Andale Mono" panose="020B0509000000000004" pitchFamily="49" charset="0"/>
              </a:rPr>
              <a:t> </a:t>
            </a:r>
            <a:r>
              <a:rPr lang="en-GB" sz="1400" b="1" dirty="0">
                <a:latin typeface="Andale Mono" panose="020B0509000000000004" pitchFamily="49" charset="0"/>
              </a:rPr>
              <a:t>I</a:t>
            </a:r>
            <a:r>
              <a:rPr lang="en-GB" sz="1400" b="1" dirty="0">
                <a:effectLst/>
                <a:latin typeface="Andale Mono" panose="020B0509000000000004" pitchFamily="49" charset="0"/>
              </a:rPr>
              <a:t>nterstitial </a:t>
            </a:r>
            <a:r>
              <a:rPr lang="en-GB" sz="1400" b="1" dirty="0">
                <a:latin typeface="Andale Mono" panose="020B0509000000000004" pitchFamily="49" charset="0"/>
              </a:rPr>
              <a:t>C</a:t>
            </a:r>
            <a:r>
              <a:rPr lang="en-GB" sz="1400" b="1" dirty="0">
                <a:effectLst/>
                <a:latin typeface="Andale Mono" panose="020B0509000000000004" pitchFamily="49" charset="0"/>
              </a:rPr>
              <a:t>ell </a:t>
            </a:r>
            <a:r>
              <a:rPr lang="en-GB" sz="1400" b="1" dirty="0">
                <a:latin typeface="Andale Mono" panose="020B0509000000000004" pitchFamily="49" charset="0"/>
              </a:rPr>
              <a:t>S</a:t>
            </a:r>
            <a:r>
              <a:rPr lang="en-GB" sz="1400" b="1" dirty="0">
                <a:effectLst/>
                <a:latin typeface="Andale Mono" panose="020B0509000000000004" pitchFamily="49" charset="0"/>
              </a:rPr>
              <a:t>timulating </a:t>
            </a:r>
            <a:r>
              <a:rPr lang="en-GB" sz="1400" b="1" dirty="0">
                <a:latin typeface="Andale Mono" panose="020B0509000000000004" pitchFamily="49" charset="0"/>
              </a:rPr>
              <a:t>H</a:t>
            </a:r>
            <a:r>
              <a:rPr lang="en-GB" sz="1400" b="1" dirty="0">
                <a:effectLst/>
                <a:latin typeface="Andale Mono" panose="020B0509000000000004" pitchFamily="49" charset="0"/>
              </a:rPr>
              <a:t>ormone (ICSH) </a:t>
            </a:r>
          </a:p>
          <a:p>
            <a:pPr algn="ctr"/>
            <a:endParaRPr lang="en-GB" sz="1200" b="1" dirty="0">
              <a:effectLst/>
              <a:latin typeface="Andale Mono" panose="020B0509000000000004" pitchFamily="49" charset="0"/>
            </a:endParaRPr>
          </a:p>
          <a:p>
            <a:endParaRPr lang="en-US" sz="1200" b="1" dirty="0">
              <a:latin typeface="Andale Mono" panose="020B0509000000000004" pitchFamily="49" charset="0"/>
            </a:endParaRPr>
          </a:p>
        </p:txBody>
      </p:sp>
      <p:sp>
        <p:nvSpPr>
          <p:cNvPr id="2" name="Rectangle 1">
            <a:extLst>
              <a:ext uri="{FF2B5EF4-FFF2-40B4-BE49-F238E27FC236}">
                <a16:creationId xmlns:a16="http://schemas.microsoft.com/office/drawing/2014/main" id="{286C6EF7-A575-BB16-698F-9068B2E93F07}"/>
              </a:ext>
            </a:extLst>
          </p:cNvPr>
          <p:cNvSpPr/>
          <p:nvPr/>
        </p:nvSpPr>
        <p:spPr>
          <a:xfrm>
            <a:off x="3535340" y="3389124"/>
            <a:ext cx="1121229" cy="2149928"/>
          </a:xfrm>
          <a:prstGeom prst="rect">
            <a:avLst/>
          </a:prstGeom>
          <a:solidFill>
            <a:srgbClr val="FFFF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D44FC0F-104A-A7E4-B334-0DE7FBA75DAC}"/>
              </a:ext>
            </a:extLst>
          </p:cNvPr>
          <p:cNvSpPr/>
          <p:nvPr/>
        </p:nvSpPr>
        <p:spPr>
          <a:xfrm>
            <a:off x="4291348" y="928328"/>
            <a:ext cx="2977097" cy="646331"/>
          </a:xfrm>
          <a:prstGeom prst="rect">
            <a:avLst/>
          </a:prstGeom>
          <a:noFill/>
        </p:spPr>
        <p:txBody>
          <a:bodyPr wrap="none" lIns="91440" tIns="45720" rIns="91440" bIns="45720">
            <a:spAutoFit/>
          </a:bodyPr>
          <a:lstStyle/>
          <a:p>
            <a:pPr algn="ctr"/>
            <a:r>
              <a:rPr lang="en-GB" sz="3600" b="1" cap="none" spc="0" dirty="0">
                <a:ln w="22225">
                  <a:solidFill>
                    <a:schemeClr val="accent2"/>
                  </a:solidFill>
                  <a:prstDash val="solid"/>
                </a:ln>
                <a:solidFill>
                  <a:schemeClr val="accent2">
                    <a:lumMod val="40000"/>
                    <a:lumOff val="60000"/>
                  </a:schemeClr>
                </a:solidFill>
                <a:effectLst/>
              </a:rPr>
              <a:t>Hypothalamus</a:t>
            </a:r>
          </a:p>
        </p:txBody>
      </p:sp>
      <p:sp>
        <p:nvSpPr>
          <p:cNvPr id="30" name="Rectangle 29">
            <a:extLst>
              <a:ext uri="{FF2B5EF4-FFF2-40B4-BE49-F238E27FC236}">
                <a16:creationId xmlns:a16="http://schemas.microsoft.com/office/drawing/2014/main" id="{B6086DC1-5F3F-7116-0497-0B45C5971AD3}"/>
              </a:ext>
            </a:extLst>
          </p:cNvPr>
          <p:cNvSpPr/>
          <p:nvPr/>
        </p:nvSpPr>
        <p:spPr>
          <a:xfrm>
            <a:off x="4291348" y="3038214"/>
            <a:ext cx="3070842" cy="646331"/>
          </a:xfrm>
          <a:prstGeom prst="rect">
            <a:avLst/>
          </a:prstGeom>
          <a:noFill/>
        </p:spPr>
        <p:txBody>
          <a:bodyPr wrap="none" lIns="91440" tIns="45720" rIns="91440" bIns="45720">
            <a:spAutoFit/>
          </a:bodyPr>
          <a:lstStyle/>
          <a:p>
            <a:pPr algn="ctr"/>
            <a:r>
              <a:rPr lang="en-GB" sz="3600" b="1" cap="none" spc="0" dirty="0">
                <a:ln w="22225">
                  <a:solidFill>
                    <a:schemeClr val="accent2"/>
                  </a:solidFill>
                  <a:prstDash val="solid"/>
                </a:ln>
                <a:solidFill>
                  <a:schemeClr val="accent2">
                    <a:lumMod val="40000"/>
                    <a:lumOff val="60000"/>
                  </a:schemeClr>
                </a:solidFill>
                <a:effectLst/>
              </a:rPr>
              <a:t>Pituitary Gland</a:t>
            </a:r>
          </a:p>
        </p:txBody>
      </p:sp>
      <p:sp>
        <p:nvSpPr>
          <p:cNvPr id="31" name="Rectangle 30">
            <a:extLst>
              <a:ext uri="{FF2B5EF4-FFF2-40B4-BE49-F238E27FC236}">
                <a16:creationId xmlns:a16="http://schemas.microsoft.com/office/drawing/2014/main" id="{56146F21-7A28-FB6B-4D96-4D01A7C73B02}"/>
              </a:ext>
            </a:extLst>
          </p:cNvPr>
          <p:cNvSpPr/>
          <p:nvPr/>
        </p:nvSpPr>
        <p:spPr>
          <a:xfrm>
            <a:off x="4660140" y="1869529"/>
            <a:ext cx="2239507" cy="830997"/>
          </a:xfrm>
          <a:prstGeom prst="rect">
            <a:avLst/>
          </a:prstGeom>
          <a:noFill/>
        </p:spPr>
        <p:txBody>
          <a:bodyPr wrap="square" lIns="91440" tIns="45720" rIns="91440" bIns="45720">
            <a:spAutoFit/>
          </a:bodyPr>
          <a:lstStyle/>
          <a:p>
            <a:pPr algn="ctr"/>
            <a:r>
              <a:rPr lang="en-GB" sz="2400" b="1" dirty="0">
                <a:ln w="22225">
                  <a:noFill/>
                  <a:prstDash val="solid"/>
                </a:ln>
                <a:solidFill>
                  <a:schemeClr val="accent3">
                    <a:lumMod val="75000"/>
                  </a:schemeClr>
                </a:solidFill>
              </a:rPr>
              <a:t>RELEASER HORMONE</a:t>
            </a:r>
            <a:endParaRPr lang="en-GB" sz="2400" b="1" cap="none" spc="0" dirty="0">
              <a:ln w="22225">
                <a:noFill/>
                <a:prstDash val="solid"/>
              </a:ln>
              <a:solidFill>
                <a:schemeClr val="accent3">
                  <a:lumMod val="75000"/>
                </a:schemeClr>
              </a:solidFill>
              <a:effectLst/>
            </a:endParaRPr>
          </a:p>
        </p:txBody>
      </p:sp>
      <p:sp>
        <p:nvSpPr>
          <p:cNvPr id="32" name="Rectangle 31">
            <a:extLst>
              <a:ext uri="{FF2B5EF4-FFF2-40B4-BE49-F238E27FC236}">
                <a16:creationId xmlns:a16="http://schemas.microsoft.com/office/drawing/2014/main" id="{5CE2036D-3FA9-92FA-E293-DA69816AE65F}"/>
              </a:ext>
            </a:extLst>
          </p:cNvPr>
          <p:cNvSpPr/>
          <p:nvPr/>
        </p:nvSpPr>
        <p:spPr>
          <a:xfrm>
            <a:off x="3377332" y="4239994"/>
            <a:ext cx="2239507" cy="523220"/>
          </a:xfrm>
          <a:prstGeom prst="rect">
            <a:avLst/>
          </a:prstGeom>
          <a:noFill/>
        </p:spPr>
        <p:txBody>
          <a:bodyPr wrap="square" lIns="91440" tIns="45720" rIns="91440" bIns="45720">
            <a:spAutoFit/>
          </a:bodyPr>
          <a:lstStyle/>
          <a:p>
            <a:pPr algn="ctr"/>
            <a:r>
              <a:rPr lang="en-GB" sz="2800" b="1" dirty="0">
                <a:ln w="22225">
                  <a:noFill/>
                  <a:prstDash val="solid"/>
                </a:ln>
                <a:solidFill>
                  <a:srgbClr val="00B0F0"/>
                </a:solidFill>
              </a:rPr>
              <a:t>FSH</a:t>
            </a:r>
            <a:endParaRPr lang="en-GB" sz="2800" b="1" cap="none" spc="0" dirty="0">
              <a:ln w="22225">
                <a:noFill/>
                <a:prstDash val="solid"/>
              </a:ln>
              <a:solidFill>
                <a:srgbClr val="00B0F0"/>
              </a:solidFill>
              <a:effectLst/>
            </a:endParaRPr>
          </a:p>
        </p:txBody>
      </p:sp>
      <p:sp>
        <p:nvSpPr>
          <p:cNvPr id="33" name="Rectangle 32">
            <a:extLst>
              <a:ext uri="{FF2B5EF4-FFF2-40B4-BE49-F238E27FC236}">
                <a16:creationId xmlns:a16="http://schemas.microsoft.com/office/drawing/2014/main" id="{C458F90A-79B9-D879-2B7C-3C28A3F370E4}"/>
              </a:ext>
            </a:extLst>
          </p:cNvPr>
          <p:cNvSpPr/>
          <p:nvPr/>
        </p:nvSpPr>
        <p:spPr>
          <a:xfrm>
            <a:off x="5752737" y="4221703"/>
            <a:ext cx="2239507" cy="523220"/>
          </a:xfrm>
          <a:prstGeom prst="rect">
            <a:avLst/>
          </a:prstGeom>
          <a:noFill/>
        </p:spPr>
        <p:txBody>
          <a:bodyPr wrap="square" lIns="91440" tIns="45720" rIns="91440" bIns="45720">
            <a:spAutoFit/>
          </a:bodyPr>
          <a:lstStyle/>
          <a:p>
            <a:pPr algn="ctr"/>
            <a:r>
              <a:rPr lang="en-GB" sz="2800" b="1" dirty="0">
                <a:ln w="22225">
                  <a:noFill/>
                  <a:prstDash val="solid"/>
                </a:ln>
                <a:solidFill>
                  <a:srgbClr val="00B0F0"/>
                </a:solidFill>
              </a:rPr>
              <a:t>ICSH</a:t>
            </a:r>
            <a:endParaRPr lang="en-GB" sz="2800" b="1" cap="none" spc="0" dirty="0">
              <a:ln w="22225">
                <a:noFill/>
                <a:prstDash val="solid"/>
              </a:ln>
              <a:solidFill>
                <a:srgbClr val="00B0F0"/>
              </a:solidFill>
              <a:effectLst/>
            </a:endParaRPr>
          </a:p>
        </p:txBody>
      </p:sp>
      <p:sp>
        <p:nvSpPr>
          <p:cNvPr id="34" name="Down Arrow 33">
            <a:extLst>
              <a:ext uri="{FF2B5EF4-FFF2-40B4-BE49-F238E27FC236}">
                <a16:creationId xmlns:a16="http://schemas.microsoft.com/office/drawing/2014/main" id="{42888E4E-3CCE-33E7-F96B-8138F9263DFC}"/>
              </a:ext>
            </a:extLst>
          </p:cNvPr>
          <p:cNvSpPr/>
          <p:nvPr/>
        </p:nvSpPr>
        <p:spPr>
          <a:xfrm>
            <a:off x="5594837" y="1463836"/>
            <a:ext cx="370115" cy="503225"/>
          </a:xfrm>
          <a:prstGeom prst="downArrow">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own Arrow 34">
            <a:extLst>
              <a:ext uri="{FF2B5EF4-FFF2-40B4-BE49-F238E27FC236}">
                <a16:creationId xmlns:a16="http://schemas.microsoft.com/office/drawing/2014/main" id="{50C0D9A2-4B06-CFDC-E748-0E98ADB62EB6}"/>
              </a:ext>
            </a:extLst>
          </p:cNvPr>
          <p:cNvSpPr/>
          <p:nvPr/>
        </p:nvSpPr>
        <p:spPr>
          <a:xfrm>
            <a:off x="5594837" y="2617462"/>
            <a:ext cx="370115" cy="612971"/>
          </a:xfrm>
          <a:prstGeom prst="downArrow">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own Arrow 35">
            <a:extLst>
              <a:ext uri="{FF2B5EF4-FFF2-40B4-BE49-F238E27FC236}">
                <a16:creationId xmlns:a16="http://schemas.microsoft.com/office/drawing/2014/main" id="{7423935D-4E5A-CE16-701A-E21E3AF05951}"/>
              </a:ext>
            </a:extLst>
          </p:cNvPr>
          <p:cNvSpPr/>
          <p:nvPr/>
        </p:nvSpPr>
        <p:spPr>
          <a:xfrm rot="2722701">
            <a:off x="4871568" y="3434584"/>
            <a:ext cx="203406" cy="1047462"/>
          </a:xfrm>
          <a:prstGeom prst="downArrow">
            <a:avLst>
              <a:gd name="adj1" fmla="val 37439"/>
              <a:gd name="adj2" fmla="val 50000"/>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own Arrow 36">
            <a:extLst>
              <a:ext uri="{FF2B5EF4-FFF2-40B4-BE49-F238E27FC236}">
                <a16:creationId xmlns:a16="http://schemas.microsoft.com/office/drawing/2014/main" id="{41877781-70DC-5244-7CC5-C65887F5B303}"/>
              </a:ext>
            </a:extLst>
          </p:cNvPr>
          <p:cNvSpPr/>
          <p:nvPr/>
        </p:nvSpPr>
        <p:spPr>
          <a:xfrm rot="18627640">
            <a:off x="6408189" y="3500580"/>
            <a:ext cx="223630" cy="935059"/>
          </a:xfrm>
          <a:prstGeom prst="downArrow">
            <a:avLst>
              <a:gd name="adj1" fmla="val 37439"/>
              <a:gd name="adj2" fmla="val 50000"/>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AC185E32-D236-3143-0C14-656037228DF3}"/>
              </a:ext>
            </a:extLst>
          </p:cNvPr>
          <p:cNvSpPr/>
          <p:nvPr/>
        </p:nvSpPr>
        <p:spPr>
          <a:xfrm>
            <a:off x="3628482" y="4637637"/>
            <a:ext cx="1809986" cy="1439576"/>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latin typeface="Arial Rounded MT Bold" panose="020F0704030504030204" pitchFamily="34" charset="77"/>
              </a:rPr>
              <a:t>Promotes </a:t>
            </a:r>
            <a:r>
              <a:rPr lang="en-US" b="1" u="sng" dirty="0">
                <a:solidFill>
                  <a:srgbClr val="002060"/>
                </a:solidFill>
                <a:latin typeface="Arial Rounded MT Bold" panose="020F0704030504030204" pitchFamily="34" charset="77"/>
              </a:rPr>
              <a:t>sperm production</a:t>
            </a:r>
            <a:endParaRPr lang="en-US" dirty="0">
              <a:solidFill>
                <a:srgbClr val="002060"/>
              </a:solidFill>
              <a:latin typeface="Arial Rounded MT Bold" panose="020F0704030504030204" pitchFamily="34" charset="77"/>
            </a:endParaRPr>
          </a:p>
        </p:txBody>
      </p:sp>
      <p:sp>
        <p:nvSpPr>
          <p:cNvPr id="39" name="Rectangle 38">
            <a:extLst>
              <a:ext uri="{FF2B5EF4-FFF2-40B4-BE49-F238E27FC236}">
                <a16:creationId xmlns:a16="http://schemas.microsoft.com/office/drawing/2014/main" id="{CC9661F8-4409-134F-C0AE-AE462D4ED378}"/>
              </a:ext>
            </a:extLst>
          </p:cNvPr>
          <p:cNvSpPr/>
          <p:nvPr/>
        </p:nvSpPr>
        <p:spPr>
          <a:xfrm>
            <a:off x="5938856" y="4649408"/>
            <a:ext cx="1809986" cy="1439576"/>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latin typeface="Arial Rounded MT Bold" panose="020F0704030504030204" pitchFamily="34" charset="77"/>
              </a:rPr>
              <a:t>Stimulates production of </a:t>
            </a:r>
            <a:r>
              <a:rPr lang="en-US" b="1" u="sng" dirty="0">
                <a:solidFill>
                  <a:srgbClr val="002060"/>
                </a:solidFill>
                <a:latin typeface="Arial Rounded MT Bold" panose="020F0704030504030204" pitchFamily="34" charset="77"/>
              </a:rPr>
              <a:t>testosterone.</a:t>
            </a:r>
            <a:endParaRPr lang="en-US" dirty="0">
              <a:solidFill>
                <a:srgbClr val="002060"/>
              </a:solidFill>
              <a:latin typeface="Arial Rounded MT Bold" panose="020F0704030504030204" pitchFamily="34" charset="77"/>
            </a:endParaRPr>
          </a:p>
        </p:txBody>
      </p:sp>
      <p:sp>
        <p:nvSpPr>
          <p:cNvPr id="41" name="Rectangle 40">
            <a:extLst>
              <a:ext uri="{FF2B5EF4-FFF2-40B4-BE49-F238E27FC236}">
                <a16:creationId xmlns:a16="http://schemas.microsoft.com/office/drawing/2014/main" id="{2911F0E8-D7CE-B4D4-C4BC-8668A39135D0}"/>
              </a:ext>
            </a:extLst>
          </p:cNvPr>
          <p:cNvSpPr/>
          <p:nvPr/>
        </p:nvSpPr>
        <p:spPr>
          <a:xfrm>
            <a:off x="8402491" y="4835882"/>
            <a:ext cx="2937642" cy="987010"/>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2060"/>
                </a:solidFill>
                <a:latin typeface="Arial Rounded MT Bold" panose="020F0704030504030204" pitchFamily="34" charset="77"/>
              </a:rPr>
              <a:t>Also stimulates </a:t>
            </a:r>
            <a:r>
              <a:rPr lang="en-GB" sz="1400" dirty="0">
                <a:solidFill>
                  <a:srgbClr val="002060"/>
                </a:solidFill>
                <a:effectLst/>
                <a:latin typeface="Arial Rounded MT Bold" panose="020F0704030504030204" pitchFamily="34" charset="77"/>
              </a:rPr>
              <a:t>stimulates sperm production and activates the prostate gland and seminal vesicles. </a:t>
            </a:r>
          </a:p>
        </p:txBody>
      </p:sp>
      <p:pic>
        <p:nvPicPr>
          <p:cNvPr id="6146" name="Picture 2" descr="Can You Get At Least 5/11 On This Male Reproductive System Quiz?">
            <a:extLst>
              <a:ext uri="{FF2B5EF4-FFF2-40B4-BE49-F238E27FC236}">
                <a16:creationId xmlns:a16="http://schemas.microsoft.com/office/drawing/2014/main" id="{B7EBBE26-D103-5BD1-4C28-AFD1F4C4B4BD}"/>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8135" b="89881" l="9957" r="89899">
                        <a14:foregroundMark x1="19481" y1="8135" x2="19481" y2="8135"/>
                      </a14:backgroundRemoval>
                    </a14:imgEffect>
                  </a14:imgLayer>
                </a14:imgProps>
              </a:ext>
              <a:ext uri="{28A0092B-C50C-407E-A947-70E740481C1C}">
                <a14:useLocalDpi xmlns:a14="http://schemas.microsoft.com/office/drawing/2010/main" val="0"/>
              </a:ext>
            </a:extLst>
          </a:blip>
          <a:srcRect l="13142" t="3911" r="22047" b="9014"/>
          <a:stretch/>
        </p:blipFill>
        <p:spPr bwMode="auto">
          <a:xfrm>
            <a:off x="8248493" y="1175771"/>
            <a:ext cx="3279478" cy="320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41586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141740-FB6B-DE2C-DD5A-A8E5A3B676D4}"/>
              </a:ext>
            </a:extLst>
          </p:cNvPr>
          <p:cNvSpPr/>
          <p:nvPr/>
        </p:nvSpPr>
        <p:spPr>
          <a:xfrm>
            <a:off x="0" y="342900"/>
            <a:ext cx="12192000" cy="560070"/>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latin typeface="Andale Mono" panose="020B0509000000000004" pitchFamily="49" charset="0"/>
              </a:rPr>
              <a:t>H O R M O N A L   C O N T R O L  O F  S P E R M   P R O D U C T I O N</a:t>
            </a:r>
          </a:p>
        </p:txBody>
      </p:sp>
      <p:graphicFrame>
        <p:nvGraphicFramePr>
          <p:cNvPr id="3" name="Table 2">
            <a:extLst>
              <a:ext uri="{FF2B5EF4-FFF2-40B4-BE49-F238E27FC236}">
                <a16:creationId xmlns:a16="http://schemas.microsoft.com/office/drawing/2014/main" id="{801490EF-C17F-782C-06A9-109C333A54C7}"/>
              </a:ext>
            </a:extLst>
          </p:cNvPr>
          <p:cNvGraphicFramePr>
            <a:graphicFrameLocks noGrp="1"/>
          </p:cNvGraphicFramePr>
          <p:nvPr>
            <p:extLst>
              <p:ext uri="{D42A27DB-BD31-4B8C-83A1-F6EECF244321}">
                <p14:modId xmlns:p14="http://schemas.microsoft.com/office/powerpoint/2010/main" val="17678728"/>
              </p:ext>
            </p:extLst>
          </p:nvPr>
        </p:nvGraphicFramePr>
        <p:xfrm>
          <a:off x="712722" y="982535"/>
          <a:ext cx="10745500" cy="5102176"/>
        </p:xfrm>
        <a:graphic>
          <a:graphicData uri="http://schemas.openxmlformats.org/drawingml/2006/table">
            <a:tbl>
              <a:tblPr firstRow="1" bandRow="1">
                <a:tableStyleId>{D113A9D2-9D6B-4929-AA2D-F23B5EE8CBE7}</a:tableStyleId>
              </a:tblPr>
              <a:tblGrid>
                <a:gridCol w="2930723">
                  <a:extLst>
                    <a:ext uri="{9D8B030D-6E8A-4147-A177-3AD203B41FA5}">
                      <a16:colId xmlns:a16="http://schemas.microsoft.com/office/drawing/2014/main" val="20000"/>
                    </a:ext>
                  </a:extLst>
                </a:gridCol>
                <a:gridCol w="7814777">
                  <a:extLst>
                    <a:ext uri="{9D8B030D-6E8A-4147-A177-3AD203B41FA5}">
                      <a16:colId xmlns:a16="http://schemas.microsoft.com/office/drawing/2014/main" val="20001"/>
                    </a:ext>
                  </a:extLst>
                </a:gridCol>
              </a:tblGrid>
              <a:tr h="862903">
                <a:tc>
                  <a:txBody>
                    <a:bodyPr/>
                    <a:lstStyle/>
                    <a:p>
                      <a:pPr algn="ctr"/>
                      <a:r>
                        <a:rPr lang="en-US" sz="4000" dirty="0">
                          <a:solidFill>
                            <a:srgbClr val="002060"/>
                          </a:solidFill>
                          <a:latin typeface="Arial Rounded MT Bold" panose="020F0704030504030204" pitchFamily="34" charset="77"/>
                        </a:rPr>
                        <a:t>Hormone</a:t>
                      </a:r>
                      <a:endParaRPr lang="en-GB" sz="4000" dirty="0">
                        <a:solidFill>
                          <a:srgbClr val="002060"/>
                        </a:solidFill>
                        <a:latin typeface="Arial Rounded MT Bold" panose="020F0704030504030204" pitchFamily="34"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algn="ctr" defTabSz="685800" rtl="0" eaLnBrk="1" latinLnBrk="0" hangingPunct="1"/>
                      <a:r>
                        <a:rPr lang="en-US" sz="4000" b="1" kern="1200" dirty="0">
                          <a:solidFill>
                            <a:srgbClr val="002060"/>
                          </a:solidFill>
                          <a:latin typeface="Arial Rounded MT Bold" panose="020F0704030504030204" pitchFamily="34" charset="77"/>
                        </a:rPr>
                        <a:t>Effect</a:t>
                      </a:r>
                      <a:endParaRPr lang="en-GB" sz="4000" b="1" kern="1200" dirty="0">
                        <a:solidFill>
                          <a:srgbClr val="002060"/>
                        </a:solidFill>
                        <a:latin typeface="Arial Rounded MT Bold" panose="020F0704030504030204" pitchFamily="34" charset="77"/>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1413091">
                <a:tc>
                  <a:txBody>
                    <a:bodyPr/>
                    <a:lstStyle/>
                    <a:p>
                      <a:pPr algn="ctr"/>
                      <a:endParaRPr lang="en-GB" sz="2800" dirty="0">
                        <a:latin typeface="Arial Rounded MT Bold" panose="020F0704030504030204" pitchFamily="34"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dirty="0">
                          <a:latin typeface="Arial Rounded MT Bold" panose="020F0704030504030204" pitchFamily="34" charset="77"/>
                        </a:rPr>
                        <a:t>promotes sperm production in the seminiferous</a:t>
                      </a:r>
                      <a:r>
                        <a:rPr lang="en-US" sz="2800" baseline="0" dirty="0">
                          <a:latin typeface="Arial Rounded MT Bold" panose="020F0704030504030204" pitchFamily="34" charset="77"/>
                        </a:rPr>
                        <a:t> _________________</a:t>
                      </a:r>
                      <a:endParaRPr lang="en-GB" sz="2800" dirty="0">
                        <a:latin typeface="Arial Rounded MT Bold" panose="020F0704030504030204" pitchFamily="34"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413091">
                <a:tc>
                  <a:txBody>
                    <a:bodyPr/>
                    <a:lstStyle/>
                    <a:p>
                      <a:pPr algn="ctr"/>
                      <a:r>
                        <a:rPr lang="en-US" sz="4800" dirty="0">
                          <a:latin typeface="Arial Rounded MT Bold" panose="020F0704030504030204" pitchFamily="34" charset="77"/>
                        </a:rPr>
                        <a:t>ICSH</a:t>
                      </a:r>
                      <a:endParaRPr lang="en-GB" sz="4800" dirty="0">
                        <a:latin typeface="Arial Rounded MT Bold" panose="020F0704030504030204" pitchFamily="34"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dirty="0">
                          <a:latin typeface="Arial Rounded MT Bold" panose="020F0704030504030204" pitchFamily="34" charset="77"/>
                        </a:rPr>
                        <a:t>stimulates the production</a:t>
                      </a:r>
                      <a:r>
                        <a:rPr lang="en-US" sz="2800" baseline="0" dirty="0">
                          <a:latin typeface="Arial Rounded MT Bold" panose="020F0704030504030204" pitchFamily="34" charset="77"/>
                        </a:rPr>
                        <a:t> of __________________ by the __________________ cells</a:t>
                      </a:r>
                      <a:endParaRPr lang="en-GB" sz="2800" dirty="0">
                        <a:latin typeface="Arial Rounded MT Bold" panose="020F0704030504030204" pitchFamily="34"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413091">
                <a:tc>
                  <a:txBody>
                    <a:bodyPr/>
                    <a:lstStyle/>
                    <a:p>
                      <a:pPr algn="ctr"/>
                      <a:endParaRPr lang="en-GB" sz="2800" dirty="0">
                        <a:latin typeface="Arial Rounded MT Bold" panose="020F0704030504030204" pitchFamily="34"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dirty="0">
                          <a:latin typeface="Arial Rounded MT Bold" panose="020F0704030504030204" pitchFamily="34" charset="77"/>
                        </a:rPr>
                        <a:t>stimulates sperm production and activates the _______________ gland and _____________ vesicles</a:t>
                      </a:r>
                      <a:endParaRPr lang="en-GB" sz="2800" dirty="0">
                        <a:latin typeface="Arial Rounded MT Bold" panose="020F0704030504030204" pitchFamily="34"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119616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141740-FB6B-DE2C-DD5A-A8E5A3B676D4}"/>
              </a:ext>
            </a:extLst>
          </p:cNvPr>
          <p:cNvSpPr/>
          <p:nvPr/>
        </p:nvSpPr>
        <p:spPr>
          <a:xfrm>
            <a:off x="0" y="342900"/>
            <a:ext cx="12192000" cy="560070"/>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latin typeface="Andale Mono" panose="020B0509000000000004" pitchFamily="49" charset="0"/>
              </a:rPr>
              <a:t>H O R M O N A L   C O N T R O L  O F  S P E R M   P R O D U C T I O N</a:t>
            </a:r>
          </a:p>
        </p:txBody>
      </p:sp>
      <p:graphicFrame>
        <p:nvGraphicFramePr>
          <p:cNvPr id="3" name="Table 2">
            <a:extLst>
              <a:ext uri="{FF2B5EF4-FFF2-40B4-BE49-F238E27FC236}">
                <a16:creationId xmlns:a16="http://schemas.microsoft.com/office/drawing/2014/main" id="{801490EF-C17F-782C-06A9-109C333A54C7}"/>
              </a:ext>
            </a:extLst>
          </p:cNvPr>
          <p:cNvGraphicFramePr>
            <a:graphicFrameLocks noGrp="1"/>
          </p:cNvGraphicFramePr>
          <p:nvPr>
            <p:extLst>
              <p:ext uri="{D42A27DB-BD31-4B8C-83A1-F6EECF244321}">
                <p14:modId xmlns:p14="http://schemas.microsoft.com/office/powerpoint/2010/main" val="2722344959"/>
              </p:ext>
            </p:extLst>
          </p:nvPr>
        </p:nvGraphicFramePr>
        <p:xfrm>
          <a:off x="1265878" y="1817914"/>
          <a:ext cx="9660244" cy="4190686"/>
        </p:xfrm>
        <a:graphic>
          <a:graphicData uri="http://schemas.openxmlformats.org/drawingml/2006/table">
            <a:tbl>
              <a:tblPr firstRow="1" bandRow="1">
                <a:tableStyleId>{D113A9D2-9D6B-4929-AA2D-F23B5EE8CBE7}</a:tableStyleId>
              </a:tblPr>
              <a:tblGrid>
                <a:gridCol w="2634731">
                  <a:extLst>
                    <a:ext uri="{9D8B030D-6E8A-4147-A177-3AD203B41FA5}">
                      <a16:colId xmlns:a16="http://schemas.microsoft.com/office/drawing/2014/main" val="20000"/>
                    </a:ext>
                  </a:extLst>
                </a:gridCol>
                <a:gridCol w="7025513">
                  <a:extLst>
                    <a:ext uri="{9D8B030D-6E8A-4147-A177-3AD203B41FA5}">
                      <a16:colId xmlns:a16="http://schemas.microsoft.com/office/drawing/2014/main" val="20001"/>
                    </a:ext>
                  </a:extLst>
                </a:gridCol>
              </a:tblGrid>
              <a:tr h="708748">
                <a:tc>
                  <a:txBody>
                    <a:bodyPr/>
                    <a:lstStyle/>
                    <a:p>
                      <a:pPr algn="ctr"/>
                      <a:r>
                        <a:rPr lang="en-US" sz="3200" dirty="0">
                          <a:solidFill>
                            <a:srgbClr val="002060"/>
                          </a:solidFill>
                          <a:latin typeface="Arial Rounded MT Bold" panose="020F0704030504030204" pitchFamily="34" charset="77"/>
                        </a:rPr>
                        <a:t>Hormone</a:t>
                      </a:r>
                      <a:endParaRPr lang="en-GB" sz="3200" dirty="0">
                        <a:solidFill>
                          <a:srgbClr val="002060"/>
                        </a:solidFill>
                        <a:latin typeface="Arial Rounded MT Bold" panose="020F0704030504030204" pitchFamily="34"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algn="ctr" defTabSz="685800" rtl="0" eaLnBrk="1" latinLnBrk="0" hangingPunct="1"/>
                      <a:r>
                        <a:rPr lang="en-US" sz="3200" b="1" kern="1200" dirty="0">
                          <a:solidFill>
                            <a:srgbClr val="002060"/>
                          </a:solidFill>
                          <a:latin typeface="Arial Rounded MT Bold" panose="020F0704030504030204" pitchFamily="34" charset="77"/>
                        </a:rPr>
                        <a:t>Effect</a:t>
                      </a:r>
                      <a:endParaRPr lang="en-GB" sz="3200" b="1" kern="1200" dirty="0">
                        <a:solidFill>
                          <a:srgbClr val="002060"/>
                        </a:solidFill>
                        <a:latin typeface="Arial Rounded MT Bold" panose="020F0704030504030204" pitchFamily="34" charset="77"/>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1160646">
                <a:tc>
                  <a:txBody>
                    <a:bodyPr/>
                    <a:lstStyle/>
                    <a:p>
                      <a:pPr algn="ctr"/>
                      <a:r>
                        <a:rPr lang="en-US" sz="4000" dirty="0">
                          <a:latin typeface="Arial Rounded MT Bold" panose="020F0704030504030204" pitchFamily="34" charset="77"/>
                        </a:rPr>
                        <a:t>FSH</a:t>
                      </a:r>
                      <a:endParaRPr lang="en-GB" sz="4000" dirty="0">
                        <a:latin typeface="Arial Rounded MT Bold" panose="020F0704030504030204" pitchFamily="34"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latin typeface="Arial Rounded MT Bold" panose="020F0704030504030204" pitchFamily="34" charset="77"/>
                        </a:rPr>
                        <a:t>promotes sperm production in the seminiferous</a:t>
                      </a:r>
                      <a:r>
                        <a:rPr lang="en-US" sz="2000" baseline="0" dirty="0">
                          <a:latin typeface="Arial Rounded MT Bold" panose="020F0704030504030204" pitchFamily="34" charset="77"/>
                        </a:rPr>
                        <a:t> </a:t>
                      </a:r>
                      <a:r>
                        <a:rPr lang="en-US" sz="2000" u="sng" baseline="0" dirty="0">
                          <a:latin typeface="Arial Rounded MT Bold" panose="020F0704030504030204" pitchFamily="34" charset="77"/>
                        </a:rPr>
                        <a:t>tubules. </a:t>
                      </a:r>
                      <a:endParaRPr lang="en-GB" sz="2000" u="sng" dirty="0">
                        <a:latin typeface="Arial Rounded MT Bold" panose="020F0704030504030204" pitchFamily="34"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160646">
                <a:tc>
                  <a:txBody>
                    <a:bodyPr/>
                    <a:lstStyle/>
                    <a:p>
                      <a:pPr algn="ctr"/>
                      <a:r>
                        <a:rPr lang="en-US" sz="4000" dirty="0">
                          <a:latin typeface="Arial Rounded MT Bold" panose="020F0704030504030204" pitchFamily="34" charset="77"/>
                        </a:rPr>
                        <a:t>ICSH</a:t>
                      </a:r>
                      <a:endParaRPr lang="en-GB" sz="4000" dirty="0">
                        <a:latin typeface="Arial Rounded MT Bold" panose="020F0704030504030204" pitchFamily="34"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latin typeface="Arial Rounded MT Bold" panose="020F0704030504030204" pitchFamily="34" charset="77"/>
                        </a:rPr>
                        <a:t>stimulates the production</a:t>
                      </a:r>
                      <a:r>
                        <a:rPr lang="en-US" sz="2000" baseline="0" dirty="0">
                          <a:latin typeface="Arial Rounded MT Bold" panose="020F0704030504030204" pitchFamily="34" charset="77"/>
                        </a:rPr>
                        <a:t> of </a:t>
                      </a:r>
                      <a:r>
                        <a:rPr lang="en-US" sz="2000" b="0" u="sng" baseline="0" dirty="0">
                          <a:latin typeface="Arial Rounded MT Bold" panose="020F0704030504030204" pitchFamily="34" charset="77"/>
                        </a:rPr>
                        <a:t>testosterone</a:t>
                      </a:r>
                      <a:r>
                        <a:rPr lang="en-US" sz="2000" baseline="0" dirty="0">
                          <a:latin typeface="Arial Rounded MT Bold" panose="020F0704030504030204" pitchFamily="34" charset="77"/>
                        </a:rPr>
                        <a:t> by the </a:t>
                      </a:r>
                      <a:r>
                        <a:rPr lang="en-US" sz="2000" u="sng" baseline="0" dirty="0" err="1">
                          <a:latin typeface="Arial Rounded MT Bold" panose="020F0704030504030204" pitchFamily="34" charset="77"/>
                        </a:rPr>
                        <a:t>intersticial</a:t>
                      </a:r>
                      <a:r>
                        <a:rPr lang="en-US" sz="2000" baseline="0" dirty="0">
                          <a:latin typeface="Arial Rounded MT Bold" panose="020F0704030504030204" pitchFamily="34" charset="77"/>
                        </a:rPr>
                        <a:t> cells</a:t>
                      </a:r>
                      <a:endParaRPr lang="en-GB" sz="2000" dirty="0">
                        <a:latin typeface="Arial Rounded MT Bold" panose="020F0704030504030204" pitchFamily="34"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160646">
                <a:tc>
                  <a:txBody>
                    <a:bodyPr/>
                    <a:lstStyle/>
                    <a:p>
                      <a:pPr algn="ctr"/>
                      <a:r>
                        <a:rPr lang="en-GB" sz="2800" dirty="0">
                          <a:latin typeface="Arial Rounded MT Bold" panose="020F0704030504030204" pitchFamily="34" charset="77"/>
                        </a:rPr>
                        <a:t>Testosterone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latin typeface="Arial Rounded MT Bold" panose="020F0704030504030204" pitchFamily="34" charset="77"/>
                        </a:rPr>
                        <a:t>stimulates sperm production and activates the </a:t>
                      </a:r>
                      <a:r>
                        <a:rPr lang="en-US" sz="2000" u="sng" dirty="0">
                          <a:latin typeface="Arial Rounded MT Bold" panose="020F0704030504030204" pitchFamily="34" charset="77"/>
                        </a:rPr>
                        <a:t>prostate </a:t>
                      </a:r>
                      <a:r>
                        <a:rPr lang="en-US" sz="2000" dirty="0">
                          <a:latin typeface="Arial Rounded MT Bold" panose="020F0704030504030204" pitchFamily="34" charset="77"/>
                        </a:rPr>
                        <a:t>gland and </a:t>
                      </a:r>
                      <a:r>
                        <a:rPr lang="en-US" sz="2000" u="sng" dirty="0">
                          <a:latin typeface="Arial Rounded MT Bold" panose="020F0704030504030204" pitchFamily="34" charset="77"/>
                        </a:rPr>
                        <a:t>seminal </a:t>
                      </a:r>
                      <a:r>
                        <a:rPr lang="en-US" sz="2000" dirty="0">
                          <a:latin typeface="Arial Rounded MT Bold" panose="020F0704030504030204" pitchFamily="34" charset="77"/>
                        </a:rPr>
                        <a:t>vesicles</a:t>
                      </a:r>
                      <a:endParaRPr lang="en-GB" sz="2000" dirty="0">
                        <a:latin typeface="Arial Rounded MT Bold" panose="020F0704030504030204" pitchFamily="34"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2" name="Rectangle 1">
            <a:extLst>
              <a:ext uri="{FF2B5EF4-FFF2-40B4-BE49-F238E27FC236}">
                <a16:creationId xmlns:a16="http://schemas.microsoft.com/office/drawing/2014/main" id="{3DFD3C79-656D-6700-C6CD-50B27CBFCC74}"/>
              </a:ext>
            </a:extLst>
          </p:cNvPr>
          <p:cNvSpPr/>
          <p:nvPr/>
        </p:nvSpPr>
        <p:spPr>
          <a:xfrm>
            <a:off x="1952978" y="2709333"/>
            <a:ext cx="1603022" cy="719667"/>
          </a:xfrm>
          <a:prstGeom prst="rect">
            <a:avLst/>
          </a:prstGeom>
          <a:solidFill>
            <a:srgbClr val="EF5E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C10F2F60-9112-3E71-4C93-62267C677FD1}"/>
              </a:ext>
            </a:extLst>
          </p:cNvPr>
          <p:cNvSpPr/>
          <p:nvPr/>
        </p:nvSpPr>
        <p:spPr>
          <a:xfrm>
            <a:off x="3928533" y="3088923"/>
            <a:ext cx="1603022" cy="340078"/>
          </a:xfrm>
          <a:prstGeom prst="rect">
            <a:avLst/>
          </a:prstGeom>
          <a:solidFill>
            <a:srgbClr val="EF5E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7C33594B-8E7B-DAEC-815F-235033EBDB7A}"/>
              </a:ext>
            </a:extLst>
          </p:cNvPr>
          <p:cNvSpPr/>
          <p:nvPr/>
        </p:nvSpPr>
        <p:spPr>
          <a:xfrm>
            <a:off x="7501466" y="3933013"/>
            <a:ext cx="1603022" cy="340078"/>
          </a:xfrm>
          <a:prstGeom prst="rect">
            <a:avLst/>
          </a:prstGeom>
          <a:solidFill>
            <a:srgbClr val="E71F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F5A60EF-C645-CEB4-D4B6-AF21E1049B49}"/>
              </a:ext>
            </a:extLst>
          </p:cNvPr>
          <p:cNvSpPr/>
          <p:nvPr/>
        </p:nvSpPr>
        <p:spPr>
          <a:xfrm>
            <a:off x="3928533" y="4278982"/>
            <a:ext cx="1433689" cy="340078"/>
          </a:xfrm>
          <a:prstGeom prst="rect">
            <a:avLst/>
          </a:prstGeom>
          <a:solidFill>
            <a:srgbClr val="E71F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5326961F-CF13-EEC7-BB71-D241FE3288A5}"/>
              </a:ext>
            </a:extLst>
          </p:cNvPr>
          <p:cNvSpPr/>
          <p:nvPr/>
        </p:nvSpPr>
        <p:spPr>
          <a:xfrm>
            <a:off x="1320800" y="5097427"/>
            <a:ext cx="2449689" cy="719666"/>
          </a:xfrm>
          <a:prstGeom prst="rect">
            <a:avLst/>
          </a:prstGeom>
          <a:solidFill>
            <a:srgbClr val="E949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A9289C29-489A-8744-89D7-01F7AC0EDB3C}"/>
              </a:ext>
            </a:extLst>
          </p:cNvPr>
          <p:cNvSpPr/>
          <p:nvPr/>
        </p:nvSpPr>
        <p:spPr>
          <a:xfrm>
            <a:off x="9677178" y="4967605"/>
            <a:ext cx="1103712" cy="719666"/>
          </a:xfrm>
          <a:prstGeom prst="rect">
            <a:avLst/>
          </a:prstGeom>
          <a:solidFill>
            <a:srgbClr val="E545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433FD6D0-12F3-A929-5F7E-7831E3B59BA1}"/>
              </a:ext>
            </a:extLst>
          </p:cNvPr>
          <p:cNvSpPr/>
          <p:nvPr/>
        </p:nvSpPr>
        <p:spPr>
          <a:xfrm>
            <a:off x="5235000" y="5419794"/>
            <a:ext cx="996467" cy="340078"/>
          </a:xfrm>
          <a:prstGeom prst="rect">
            <a:avLst/>
          </a:prstGeom>
          <a:solidFill>
            <a:srgbClr val="E949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748479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70E1CE2A-5E08-BEDF-0F91-0A05B14F28A0}"/>
              </a:ext>
            </a:extLst>
          </p:cNvPr>
          <p:cNvSpPr/>
          <p:nvPr/>
        </p:nvSpPr>
        <p:spPr>
          <a:xfrm>
            <a:off x="7152294" y="185737"/>
            <a:ext cx="4858211" cy="6486525"/>
          </a:xfrm>
          <a:prstGeom prst="roundRect">
            <a:avLst>
              <a:gd name="adj" fmla="val 90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FBFF8FA4-BD02-A00A-D692-5F74FC6EC022}"/>
              </a:ext>
            </a:extLst>
          </p:cNvPr>
          <p:cNvSpPr/>
          <p:nvPr/>
        </p:nvSpPr>
        <p:spPr>
          <a:xfrm>
            <a:off x="-214603" y="110622"/>
            <a:ext cx="6466114" cy="680407"/>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E3114678-8EAE-3C29-550D-6EBA57567804}"/>
              </a:ext>
            </a:extLst>
          </p:cNvPr>
          <p:cNvSpPr txBox="1"/>
          <p:nvPr/>
        </p:nvSpPr>
        <p:spPr>
          <a:xfrm>
            <a:off x="0" y="110622"/>
            <a:ext cx="5804218" cy="615553"/>
          </a:xfrm>
          <a:prstGeom prst="rect">
            <a:avLst/>
          </a:prstGeom>
          <a:noFill/>
        </p:spPr>
        <p:txBody>
          <a:bodyPr wrap="none" rtlCol="0">
            <a:spAutoFit/>
          </a:bodyPr>
          <a:lstStyle/>
          <a:p>
            <a:r>
              <a:rPr lang="en-GB" sz="3400" dirty="0">
                <a:solidFill>
                  <a:srgbClr val="002060"/>
                </a:solidFill>
                <a:latin typeface="Arial Rounded MT Bold" panose="020F0704030504030204" pitchFamily="34" charset="0"/>
              </a:rPr>
              <a:t>Gamete production: testes</a:t>
            </a:r>
          </a:p>
        </p:txBody>
      </p:sp>
      <p:pic>
        <p:nvPicPr>
          <p:cNvPr id="3" name="Picture 2" descr="Testis Anatomy Diagram | Quizlet">
            <a:extLst>
              <a:ext uri="{FF2B5EF4-FFF2-40B4-BE49-F238E27FC236}">
                <a16:creationId xmlns:a16="http://schemas.microsoft.com/office/drawing/2014/main" id="{94FC9E7B-872F-F888-8797-03371266321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8008" b="97754" l="9849" r="89919">
                        <a14:foregroundMark x1="50058" y1="8105" x2="47161" y2="14258"/>
                        <a14:foregroundMark x1="40324" y1="91699" x2="48603" y2="96849"/>
                        <a14:backgroundMark x1="49363" y1="97559" x2="49363" y2="97559"/>
                        <a14:backgroundMark x1="49826" y1="97559" x2="48088" y2="97559"/>
                        <a14:backgroundMark x1="48088" y1="97559" x2="51564" y2="97363"/>
                      </a14:backgroundRemoval>
                    </a14:imgEffect>
                  </a14:imgLayer>
                </a14:imgProps>
              </a:ext>
              <a:ext uri="{28A0092B-C50C-407E-A947-70E740481C1C}">
                <a14:useLocalDpi xmlns:a14="http://schemas.microsoft.com/office/drawing/2010/main" val="0"/>
              </a:ext>
            </a:extLst>
          </a:blip>
          <a:srcRect/>
          <a:stretch>
            <a:fillRect/>
          </a:stretch>
        </p:blipFill>
        <p:spPr bwMode="auto">
          <a:xfrm>
            <a:off x="6018821" y="0"/>
            <a:ext cx="5780087"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70DD8A54-22A8-74BE-2CA8-6D22071CA3E9}"/>
              </a:ext>
            </a:extLst>
          </p:cNvPr>
          <p:cNvSpPr/>
          <p:nvPr/>
        </p:nvSpPr>
        <p:spPr>
          <a:xfrm>
            <a:off x="9371641" y="252420"/>
            <a:ext cx="2820359" cy="1077218"/>
          </a:xfrm>
          <a:prstGeom prst="rect">
            <a:avLst/>
          </a:prstGeom>
          <a:noFill/>
        </p:spPr>
        <p:txBody>
          <a:bodyPr wrap="square" lIns="91440" tIns="45720" rIns="91440" bIns="45720">
            <a:spAutoFit/>
          </a:bodyPr>
          <a:lstStyle/>
          <a:p>
            <a:pPr algn="ctr"/>
            <a:r>
              <a:rPr lang="en-US" sz="3200" b="0" cap="none" spc="0" dirty="0">
                <a:ln w="0"/>
                <a:solidFill>
                  <a:schemeClr val="accent1"/>
                </a:solidFill>
                <a:effectLst>
                  <a:outerShdw blurRad="38100" dist="25400" dir="5400000" algn="ctr" rotWithShape="0">
                    <a:srgbClr val="6E747A">
                      <a:alpha val="43000"/>
                    </a:srgbClr>
                  </a:outerShdw>
                </a:effectLst>
                <a:latin typeface="Avenir Next LT Pro Light" panose="020B0304020202020204" pitchFamily="34" charset="0"/>
              </a:rPr>
              <a:t>Cross section of a teste</a:t>
            </a:r>
          </a:p>
        </p:txBody>
      </p:sp>
      <p:sp>
        <p:nvSpPr>
          <p:cNvPr id="7" name="Content Placeholder 2">
            <a:extLst>
              <a:ext uri="{FF2B5EF4-FFF2-40B4-BE49-F238E27FC236}">
                <a16:creationId xmlns:a16="http://schemas.microsoft.com/office/drawing/2014/main" id="{DCF1570F-DE78-FDB6-ED79-7BF291A9CA94}"/>
              </a:ext>
            </a:extLst>
          </p:cNvPr>
          <p:cNvSpPr txBox="1">
            <a:spLocks/>
          </p:cNvSpPr>
          <p:nvPr/>
        </p:nvSpPr>
        <p:spPr>
          <a:xfrm>
            <a:off x="583592" y="1561533"/>
            <a:ext cx="6045200" cy="45259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3600" dirty="0">
                <a:solidFill>
                  <a:srgbClr val="002060"/>
                </a:solidFill>
                <a:latin typeface="Arial Rounded MT Bold" panose="020F0704030504030204" pitchFamily="34" charset="0"/>
              </a:rPr>
              <a:t>The testes have two functions:</a:t>
            </a:r>
          </a:p>
          <a:p>
            <a:endParaRPr lang="en-GB" sz="3600" dirty="0">
              <a:solidFill>
                <a:srgbClr val="002060"/>
              </a:solidFill>
              <a:latin typeface="Arial Rounded MT Bold" panose="020F0704030504030204" pitchFamily="34" charset="0"/>
            </a:endParaRPr>
          </a:p>
          <a:p>
            <a:pPr marL="342900" indent="-342900" algn="l">
              <a:buFont typeface="Arial" panose="020B0604020202020204" pitchFamily="34" charset="0"/>
              <a:buChar char="•"/>
            </a:pPr>
            <a:r>
              <a:rPr lang="en-GB" sz="3600" dirty="0">
                <a:solidFill>
                  <a:srgbClr val="002060"/>
                </a:solidFill>
                <a:latin typeface="Arial Rounded MT Bold" panose="020F0704030504030204" pitchFamily="34" charset="0"/>
              </a:rPr>
              <a:t>Sperm production</a:t>
            </a:r>
          </a:p>
          <a:p>
            <a:pPr algn="l"/>
            <a:endParaRPr lang="en-GB" sz="3600" dirty="0">
              <a:solidFill>
                <a:srgbClr val="002060"/>
              </a:solidFill>
              <a:latin typeface="Arial Rounded MT Bold" panose="020F0704030504030204" pitchFamily="34" charset="0"/>
            </a:endParaRPr>
          </a:p>
          <a:p>
            <a:pPr marL="342900" indent="-342900" algn="l">
              <a:buFont typeface="Arial" panose="020B0604020202020204" pitchFamily="34" charset="0"/>
              <a:buChar char="•"/>
            </a:pPr>
            <a:r>
              <a:rPr lang="en-GB" sz="3600" dirty="0">
                <a:solidFill>
                  <a:srgbClr val="002060"/>
                </a:solidFill>
                <a:latin typeface="Arial Rounded MT Bold" panose="020F0704030504030204" pitchFamily="34" charset="0"/>
              </a:rPr>
              <a:t>Testosterone production	</a:t>
            </a:r>
          </a:p>
          <a:p>
            <a:endParaRPr lang="en-GB" sz="3600" dirty="0">
              <a:solidFill>
                <a:srgbClr val="002060"/>
              </a:solidFill>
              <a:latin typeface="Arial Rounded MT Bold" panose="020F0704030504030204" pitchFamily="34" charset="0"/>
            </a:endParaRPr>
          </a:p>
        </p:txBody>
      </p:sp>
    </p:spTree>
    <p:extLst>
      <p:ext uri="{BB962C8B-B14F-4D97-AF65-F5344CB8AC3E}">
        <p14:creationId xmlns:p14="http://schemas.microsoft.com/office/powerpoint/2010/main" val="2490192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70E1CE2A-5E08-BEDF-0F91-0A05B14F28A0}"/>
              </a:ext>
            </a:extLst>
          </p:cNvPr>
          <p:cNvSpPr/>
          <p:nvPr/>
        </p:nvSpPr>
        <p:spPr>
          <a:xfrm>
            <a:off x="7152294" y="185737"/>
            <a:ext cx="4858211" cy="6486525"/>
          </a:xfrm>
          <a:prstGeom prst="roundRect">
            <a:avLst>
              <a:gd name="adj" fmla="val 90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FBFF8FA4-BD02-A00A-D692-5F74FC6EC022}"/>
              </a:ext>
            </a:extLst>
          </p:cNvPr>
          <p:cNvSpPr/>
          <p:nvPr/>
        </p:nvSpPr>
        <p:spPr>
          <a:xfrm>
            <a:off x="-214603" y="110622"/>
            <a:ext cx="6466114" cy="680407"/>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E3114678-8EAE-3C29-550D-6EBA57567804}"/>
              </a:ext>
            </a:extLst>
          </p:cNvPr>
          <p:cNvSpPr txBox="1"/>
          <p:nvPr/>
        </p:nvSpPr>
        <p:spPr>
          <a:xfrm>
            <a:off x="0" y="110622"/>
            <a:ext cx="5804218" cy="615553"/>
          </a:xfrm>
          <a:prstGeom prst="rect">
            <a:avLst/>
          </a:prstGeom>
          <a:noFill/>
        </p:spPr>
        <p:txBody>
          <a:bodyPr wrap="none" rtlCol="0">
            <a:spAutoFit/>
          </a:bodyPr>
          <a:lstStyle/>
          <a:p>
            <a:r>
              <a:rPr lang="en-GB" sz="3400" dirty="0">
                <a:solidFill>
                  <a:srgbClr val="002060"/>
                </a:solidFill>
                <a:latin typeface="Arial Rounded MT Bold" panose="020F0704030504030204" pitchFamily="34" charset="0"/>
              </a:rPr>
              <a:t>Gamete production: testes</a:t>
            </a:r>
          </a:p>
        </p:txBody>
      </p:sp>
      <p:pic>
        <p:nvPicPr>
          <p:cNvPr id="3" name="Picture 2" descr="Testis Anatomy Diagram | Quizlet">
            <a:extLst>
              <a:ext uri="{FF2B5EF4-FFF2-40B4-BE49-F238E27FC236}">
                <a16:creationId xmlns:a16="http://schemas.microsoft.com/office/drawing/2014/main" id="{94FC9E7B-872F-F888-8797-03371266321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8008" b="97754" l="9849" r="89919">
                        <a14:foregroundMark x1="50058" y1="8105" x2="47161" y2="14258"/>
                        <a14:foregroundMark x1="40324" y1="91699" x2="48603" y2="96849"/>
                        <a14:backgroundMark x1="49363" y1="97559" x2="49363" y2="97559"/>
                        <a14:backgroundMark x1="49826" y1="97559" x2="48088" y2="97559"/>
                        <a14:backgroundMark x1="48088" y1="97559" x2="51564" y2="97363"/>
                      </a14:backgroundRemoval>
                    </a14:imgEffect>
                  </a14:imgLayer>
                </a14:imgProps>
              </a:ext>
              <a:ext uri="{28A0092B-C50C-407E-A947-70E740481C1C}">
                <a14:useLocalDpi xmlns:a14="http://schemas.microsoft.com/office/drawing/2010/main" val="0"/>
              </a:ext>
            </a:extLst>
          </a:blip>
          <a:srcRect/>
          <a:stretch>
            <a:fillRect/>
          </a:stretch>
        </p:blipFill>
        <p:spPr bwMode="auto">
          <a:xfrm>
            <a:off x="6018821" y="0"/>
            <a:ext cx="5780087"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70DD8A54-22A8-74BE-2CA8-6D22071CA3E9}"/>
              </a:ext>
            </a:extLst>
          </p:cNvPr>
          <p:cNvSpPr/>
          <p:nvPr/>
        </p:nvSpPr>
        <p:spPr>
          <a:xfrm>
            <a:off x="9371641" y="252420"/>
            <a:ext cx="2820359" cy="1077218"/>
          </a:xfrm>
          <a:prstGeom prst="rect">
            <a:avLst/>
          </a:prstGeom>
          <a:noFill/>
        </p:spPr>
        <p:txBody>
          <a:bodyPr wrap="square" lIns="91440" tIns="45720" rIns="91440" bIns="45720">
            <a:spAutoFit/>
          </a:bodyPr>
          <a:lstStyle/>
          <a:p>
            <a:pPr algn="ctr"/>
            <a:r>
              <a:rPr lang="en-US" sz="3200" b="0" cap="none" spc="0" dirty="0">
                <a:ln w="0"/>
                <a:solidFill>
                  <a:schemeClr val="accent1"/>
                </a:solidFill>
                <a:effectLst>
                  <a:outerShdw blurRad="38100" dist="25400" dir="5400000" algn="ctr" rotWithShape="0">
                    <a:srgbClr val="6E747A">
                      <a:alpha val="43000"/>
                    </a:srgbClr>
                  </a:outerShdw>
                </a:effectLst>
                <a:latin typeface="Avenir Next LT Pro Light" panose="020B0304020202020204" pitchFamily="34" charset="0"/>
              </a:rPr>
              <a:t>Cross section of a teste</a:t>
            </a:r>
          </a:p>
        </p:txBody>
      </p:sp>
      <p:sp>
        <p:nvSpPr>
          <p:cNvPr id="4" name="Rectangle 3">
            <a:extLst>
              <a:ext uri="{FF2B5EF4-FFF2-40B4-BE49-F238E27FC236}">
                <a16:creationId xmlns:a16="http://schemas.microsoft.com/office/drawing/2014/main" id="{E1AE50AE-AFE4-9129-58B5-35A00278F38A}"/>
              </a:ext>
            </a:extLst>
          </p:cNvPr>
          <p:cNvSpPr/>
          <p:nvPr/>
        </p:nvSpPr>
        <p:spPr>
          <a:xfrm>
            <a:off x="199033" y="1329638"/>
            <a:ext cx="6052478" cy="1200329"/>
          </a:xfrm>
          <a:prstGeom prst="rect">
            <a:avLst/>
          </a:prstGeom>
          <a:noFill/>
        </p:spPr>
        <p:txBody>
          <a:bodyPr wrap="square" lIns="91440" tIns="45720" rIns="91440" bIns="45720">
            <a:spAutoFit/>
          </a:bodyPr>
          <a:lstStyle/>
          <a:p>
            <a:pPr algn="ctr"/>
            <a:r>
              <a:rPr lang="en-US" sz="3600" b="0" cap="none" spc="0" dirty="0">
                <a:ln w="0"/>
                <a:solidFill>
                  <a:srgbClr val="002060"/>
                </a:solidFill>
                <a:latin typeface="Arial Rounded MT Bold" panose="020F0704030504030204" pitchFamily="34" charset="0"/>
              </a:rPr>
              <a:t>Sperm is produced in the seminiferous tubules.</a:t>
            </a:r>
          </a:p>
        </p:txBody>
      </p:sp>
      <p:pic>
        <p:nvPicPr>
          <p:cNvPr id="6146" name="Picture 2" descr="989 Cartoon Sperm Cell Illustrations &amp; Clip Art - iStock">
            <a:extLst>
              <a:ext uri="{FF2B5EF4-FFF2-40B4-BE49-F238E27FC236}">
                <a16:creationId xmlns:a16="http://schemas.microsoft.com/office/drawing/2014/main" id="{AD11747D-4B55-120A-9071-2301491ECAC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9477" r="89869">
                        <a14:foregroundMark x1="9477" y1="55510" x2="9477" y2="55510"/>
                      </a14:backgroundRemoval>
                    </a14:imgEffect>
                  </a14:imgLayer>
                </a14:imgProps>
              </a:ext>
              <a:ext uri="{28A0092B-C50C-407E-A947-70E740481C1C}">
                <a14:useLocalDpi xmlns:a14="http://schemas.microsoft.com/office/drawing/2010/main" val="0"/>
              </a:ext>
            </a:extLst>
          </a:blip>
          <a:srcRect/>
          <a:stretch>
            <a:fillRect/>
          </a:stretch>
        </p:blipFill>
        <p:spPr bwMode="auto">
          <a:xfrm rot="18392733">
            <a:off x="8745192" y="3152455"/>
            <a:ext cx="1252897" cy="100313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989 Cartoon Sperm Cell Illustrations &amp; Clip Art - iStock">
            <a:extLst>
              <a:ext uri="{FF2B5EF4-FFF2-40B4-BE49-F238E27FC236}">
                <a16:creationId xmlns:a16="http://schemas.microsoft.com/office/drawing/2014/main" id="{00A2414B-0886-3DAC-3147-2CCEE5BB93B7}"/>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9477" r="89869">
                        <a14:foregroundMark x1="9477" y1="55510" x2="9477" y2="55510"/>
                      </a14:backgroundRemoval>
                    </a14:imgEffect>
                  </a14:imgLayer>
                </a14:imgProps>
              </a:ext>
              <a:ext uri="{28A0092B-C50C-407E-A947-70E740481C1C}">
                <a14:useLocalDpi xmlns:a14="http://schemas.microsoft.com/office/drawing/2010/main" val="0"/>
              </a:ext>
            </a:extLst>
          </a:blip>
          <a:srcRect/>
          <a:stretch>
            <a:fillRect/>
          </a:stretch>
        </p:blipFill>
        <p:spPr bwMode="auto">
          <a:xfrm rot="16641547">
            <a:off x="9225550" y="3361735"/>
            <a:ext cx="1252897" cy="10031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989 Cartoon Sperm Cell Illustrations &amp; Clip Art - iStock">
            <a:extLst>
              <a:ext uri="{FF2B5EF4-FFF2-40B4-BE49-F238E27FC236}">
                <a16:creationId xmlns:a16="http://schemas.microsoft.com/office/drawing/2014/main" id="{844B963D-B69A-DF2B-53DF-7FEC4DDE7422}"/>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9477" r="89869">
                        <a14:foregroundMark x1="9477" y1="55510" x2="9477" y2="55510"/>
                      </a14:backgroundRemoval>
                    </a14:imgEffect>
                  </a14:imgLayer>
                </a14:imgProps>
              </a:ext>
              <a:ext uri="{28A0092B-C50C-407E-A947-70E740481C1C}">
                <a14:useLocalDpi xmlns:a14="http://schemas.microsoft.com/office/drawing/2010/main" val="0"/>
              </a:ext>
            </a:extLst>
          </a:blip>
          <a:srcRect/>
          <a:stretch>
            <a:fillRect/>
          </a:stretch>
        </p:blipFill>
        <p:spPr bwMode="auto">
          <a:xfrm rot="3493001">
            <a:off x="8723030" y="3271080"/>
            <a:ext cx="1252897" cy="100313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989 Cartoon Sperm Cell Illustrations &amp; Clip Art - iStock">
            <a:extLst>
              <a:ext uri="{FF2B5EF4-FFF2-40B4-BE49-F238E27FC236}">
                <a16:creationId xmlns:a16="http://schemas.microsoft.com/office/drawing/2014/main" id="{62A19651-0450-6C61-D679-854CBB6B348C}"/>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9477" r="89869">
                        <a14:foregroundMark x1="9477" y1="55510" x2="9477" y2="55510"/>
                      </a14:backgroundRemoval>
                    </a14:imgEffect>
                  </a14:imgLayer>
                </a14:imgProps>
              </a:ext>
              <a:ext uri="{28A0092B-C50C-407E-A947-70E740481C1C}">
                <a14:useLocalDpi xmlns:a14="http://schemas.microsoft.com/office/drawing/2010/main" val="0"/>
              </a:ext>
            </a:extLst>
          </a:blip>
          <a:srcRect/>
          <a:stretch>
            <a:fillRect/>
          </a:stretch>
        </p:blipFill>
        <p:spPr bwMode="auto">
          <a:xfrm rot="5400000">
            <a:off x="8745191" y="3724122"/>
            <a:ext cx="1252897" cy="100313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989 Cartoon Sperm Cell Illustrations &amp; Clip Art - iStock">
            <a:extLst>
              <a:ext uri="{FF2B5EF4-FFF2-40B4-BE49-F238E27FC236}">
                <a16:creationId xmlns:a16="http://schemas.microsoft.com/office/drawing/2014/main" id="{AB63CAFE-0FBC-9A53-7ADE-90A34F31B3F9}"/>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9477" r="89869">
                        <a14:foregroundMark x1="9477" y1="55510" x2="9477" y2="55510"/>
                      </a14:backgroundRemoval>
                    </a14:imgEffect>
                  </a14:imgLayer>
                </a14:imgProps>
              </a:ext>
              <a:ext uri="{28A0092B-C50C-407E-A947-70E740481C1C}">
                <a14:useLocalDpi xmlns:a14="http://schemas.microsoft.com/office/drawing/2010/main" val="0"/>
              </a:ext>
            </a:extLst>
          </a:blip>
          <a:srcRect/>
          <a:stretch>
            <a:fillRect/>
          </a:stretch>
        </p:blipFill>
        <p:spPr bwMode="auto">
          <a:xfrm rot="7787459">
            <a:off x="9423292" y="3900023"/>
            <a:ext cx="1252897" cy="100313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CD5DF104-4B94-8340-EAF4-611C49AB63AB}"/>
              </a:ext>
            </a:extLst>
          </p:cNvPr>
          <p:cNvSpPr/>
          <p:nvPr/>
        </p:nvSpPr>
        <p:spPr>
          <a:xfrm>
            <a:off x="9728639" y="2136037"/>
            <a:ext cx="2489249" cy="830997"/>
          </a:xfrm>
          <a:prstGeom prst="rect">
            <a:avLst/>
          </a:prstGeom>
          <a:noFill/>
        </p:spPr>
        <p:txBody>
          <a:bodyPr wrap="square" lIns="91440" tIns="45720" rIns="91440" bIns="45720">
            <a:spAutoFit/>
          </a:bodyPr>
          <a:lstStyle/>
          <a:p>
            <a:pPr algn="ctr"/>
            <a:r>
              <a:rPr lang="en-US" sz="2400" b="0" cap="none" spc="0" dirty="0">
                <a:ln w="0"/>
                <a:solidFill>
                  <a:srgbClr val="002060"/>
                </a:solidFill>
                <a:effectLst>
                  <a:outerShdw blurRad="38100" dist="25400" dir="5400000" algn="ctr" rotWithShape="0">
                    <a:srgbClr val="6E747A">
                      <a:alpha val="43000"/>
                    </a:srgbClr>
                  </a:outerShdw>
                </a:effectLst>
                <a:latin typeface="Avenir Next LT Pro Light" panose="020B0304020202020204" pitchFamily="34" charset="0"/>
              </a:rPr>
              <a:t>Seminiferous tubules</a:t>
            </a:r>
          </a:p>
        </p:txBody>
      </p:sp>
      <p:sp>
        <p:nvSpPr>
          <p:cNvPr id="14" name="Arrow: Curved Left 13">
            <a:extLst>
              <a:ext uri="{FF2B5EF4-FFF2-40B4-BE49-F238E27FC236}">
                <a16:creationId xmlns:a16="http://schemas.microsoft.com/office/drawing/2014/main" id="{48CAB2E5-3B81-02C3-4E1F-71C829430B10}"/>
              </a:ext>
            </a:extLst>
          </p:cNvPr>
          <p:cNvSpPr/>
          <p:nvPr/>
        </p:nvSpPr>
        <p:spPr>
          <a:xfrm rot="1172722">
            <a:off x="10511299" y="3067221"/>
            <a:ext cx="746113" cy="1164243"/>
          </a:xfrm>
          <a:prstGeom prst="curvedLeftArrow">
            <a:avLst>
              <a:gd name="adj1" fmla="val 12906"/>
              <a:gd name="adj2" fmla="val 42700"/>
              <a:gd name="adj3" fmla="val 25000"/>
            </a:avLst>
          </a:prstGeom>
          <a:solidFill>
            <a:srgbClr val="002060"/>
          </a:solidFill>
          <a:ln>
            <a:solidFill>
              <a:srgbClr val="002060"/>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0351435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146"/>
                                        </p:tgtEl>
                                        <p:attrNameLst>
                                          <p:attrName>style.visibility</p:attrName>
                                        </p:attrNameLst>
                                      </p:cBhvr>
                                      <p:to>
                                        <p:strVal val="visible"/>
                                      </p:to>
                                    </p:set>
                                    <p:animEffect transition="in" filter="fade">
                                      <p:cBhvr>
                                        <p:cTn id="23" dur="500"/>
                                        <p:tgtEl>
                                          <p:spTgt spid="614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70E1CE2A-5E08-BEDF-0F91-0A05B14F28A0}"/>
              </a:ext>
            </a:extLst>
          </p:cNvPr>
          <p:cNvSpPr/>
          <p:nvPr/>
        </p:nvSpPr>
        <p:spPr>
          <a:xfrm>
            <a:off x="7152294" y="185737"/>
            <a:ext cx="4858211" cy="6486525"/>
          </a:xfrm>
          <a:prstGeom prst="roundRect">
            <a:avLst>
              <a:gd name="adj" fmla="val 90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Testis Anatomy Diagram | Quizlet">
            <a:extLst>
              <a:ext uri="{FF2B5EF4-FFF2-40B4-BE49-F238E27FC236}">
                <a16:creationId xmlns:a16="http://schemas.microsoft.com/office/drawing/2014/main" id="{94FC9E7B-872F-F888-8797-03371266321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8008" b="97754" l="9849" r="89919">
                        <a14:foregroundMark x1="50058" y1="8105" x2="47161" y2="14258"/>
                        <a14:foregroundMark x1="40324" y1="91699" x2="48603" y2="96849"/>
                        <a14:backgroundMark x1="49363" y1="97559" x2="49363" y2="97559"/>
                        <a14:backgroundMark x1="49826" y1="97559" x2="48088" y2="97559"/>
                        <a14:backgroundMark x1="48088" y1="97559" x2="51564" y2="97363"/>
                      </a14:backgroundRemoval>
                    </a14:imgEffect>
                  </a14:imgLayer>
                </a14:imgProps>
              </a:ext>
              <a:ext uri="{28A0092B-C50C-407E-A947-70E740481C1C}">
                <a14:useLocalDpi xmlns:a14="http://schemas.microsoft.com/office/drawing/2010/main" val="0"/>
              </a:ext>
            </a:extLst>
          </a:blip>
          <a:srcRect/>
          <a:stretch>
            <a:fillRect/>
          </a:stretch>
        </p:blipFill>
        <p:spPr bwMode="auto">
          <a:xfrm>
            <a:off x="6018821" y="0"/>
            <a:ext cx="5780087"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70DD8A54-22A8-74BE-2CA8-6D22071CA3E9}"/>
              </a:ext>
            </a:extLst>
          </p:cNvPr>
          <p:cNvSpPr/>
          <p:nvPr/>
        </p:nvSpPr>
        <p:spPr>
          <a:xfrm>
            <a:off x="9371641" y="252420"/>
            <a:ext cx="2820359" cy="1077218"/>
          </a:xfrm>
          <a:prstGeom prst="rect">
            <a:avLst/>
          </a:prstGeom>
          <a:noFill/>
        </p:spPr>
        <p:txBody>
          <a:bodyPr wrap="square" lIns="91440" tIns="45720" rIns="91440" bIns="45720">
            <a:spAutoFit/>
          </a:bodyPr>
          <a:lstStyle/>
          <a:p>
            <a:pPr algn="ctr"/>
            <a:r>
              <a:rPr lang="en-US" sz="3200" b="0" cap="none" spc="0" dirty="0">
                <a:ln w="0"/>
                <a:solidFill>
                  <a:schemeClr val="accent1"/>
                </a:solidFill>
                <a:effectLst>
                  <a:outerShdw blurRad="38100" dist="25400" dir="5400000" algn="ctr" rotWithShape="0">
                    <a:srgbClr val="6E747A">
                      <a:alpha val="43000"/>
                    </a:srgbClr>
                  </a:outerShdw>
                </a:effectLst>
                <a:latin typeface="Avenir Next LT Pro Light" panose="020B0304020202020204" pitchFamily="34" charset="0"/>
              </a:rPr>
              <a:t>Cross section of a teste</a:t>
            </a:r>
          </a:p>
        </p:txBody>
      </p:sp>
      <p:sp>
        <p:nvSpPr>
          <p:cNvPr id="4" name="Rectangle 3">
            <a:extLst>
              <a:ext uri="{FF2B5EF4-FFF2-40B4-BE49-F238E27FC236}">
                <a16:creationId xmlns:a16="http://schemas.microsoft.com/office/drawing/2014/main" id="{E1AE50AE-AFE4-9129-58B5-35A00278F38A}"/>
              </a:ext>
            </a:extLst>
          </p:cNvPr>
          <p:cNvSpPr/>
          <p:nvPr/>
        </p:nvSpPr>
        <p:spPr>
          <a:xfrm>
            <a:off x="199033" y="1329638"/>
            <a:ext cx="6052478" cy="1200329"/>
          </a:xfrm>
          <a:prstGeom prst="rect">
            <a:avLst/>
          </a:prstGeom>
          <a:noFill/>
        </p:spPr>
        <p:txBody>
          <a:bodyPr wrap="square" lIns="91440" tIns="45720" rIns="91440" bIns="45720">
            <a:spAutoFit/>
          </a:bodyPr>
          <a:lstStyle/>
          <a:p>
            <a:pPr algn="ctr"/>
            <a:r>
              <a:rPr lang="en-US" sz="3600" b="0" cap="none" spc="0" dirty="0">
                <a:ln w="0"/>
                <a:solidFill>
                  <a:srgbClr val="002060"/>
                </a:solidFill>
                <a:latin typeface="Arial Rounded MT Bold" panose="020F0704030504030204" pitchFamily="34" charset="0"/>
              </a:rPr>
              <a:t>Testosterone is produced in the interstitial cells.</a:t>
            </a:r>
          </a:p>
        </p:txBody>
      </p:sp>
      <p:pic>
        <p:nvPicPr>
          <p:cNvPr id="6146" name="Picture 2" descr="989 Cartoon Sperm Cell Illustrations &amp; Clip Art - iStock">
            <a:extLst>
              <a:ext uri="{FF2B5EF4-FFF2-40B4-BE49-F238E27FC236}">
                <a16:creationId xmlns:a16="http://schemas.microsoft.com/office/drawing/2014/main" id="{AD11747D-4B55-120A-9071-2301491ECAC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9477" r="89869">
                        <a14:foregroundMark x1="9477" y1="55510" x2="9477" y2="55510"/>
                      </a14:backgroundRemoval>
                    </a14:imgEffect>
                  </a14:imgLayer>
                </a14:imgProps>
              </a:ext>
              <a:ext uri="{28A0092B-C50C-407E-A947-70E740481C1C}">
                <a14:useLocalDpi xmlns:a14="http://schemas.microsoft.com/office/drawing/2010/main" val="0"/>
              </a:ext>
            </a:extLst>
          </a:blip>
          <a:srcRect/>
          <a:stretch>
            <a:fillRect/>
          </a:stretch>
        </p:blipFill>
        <p:spPr bwMode="auto">
          <a:xfrm rot="18392733">
            <a:off x="8745192" y="3152455"/>
            <a:ext cx="1252897" cy="100313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989 Cartoon Sperm Cell Illustrations &amp; Clip Art - iStock">
            <a:extLst>
              <a:ext uri="{FF2B5EF4-FFF2-40B4-BE49-F238E27FC236}">
                <a16:creationId xmlns:a16="http://schemas.microsoft.com/office/drawing/2014/main" id="{00A2414B-0886-3DAC-3147-2CCEE5BB93B7}"/>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9477" r="89869">
                        <a14:foregroundMark x1="9477" y1="55510" x2="9477" y2="55510"/>
                      </a14:backgroundRemoval>
                    </a14:imgEffect>
                  </a14:imgLayer>
                </a14:imgProps>
              </a:ext>
              <a:ext uri="{28A0092B-C50C-407E-A947-70E740481C1C}">
                <a14:useLocalDpi xmlns:a14="http://schemas.microsoft.com/office/drawing/2010/main" val="0"/>
              </a:ext>
            </a:extLst>
          </a:blip>
          <a:srcRect/>
          <a:stretch>
            <a:fillRect/>
          </a:stretch>
        </p:blipFill>
        <p:spPr bwMode="auto">
          <a:xfrm rot="16641547">
            <a:off x="9225550" y="3361735"/>
            <a:ext cx="1252897" cy="10031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989 Cartoon Sperm Cell Illustrations &amp; Clip Art - iStock">
            <a:extLst>
              <a:ext uri="{FF2B5EF4-FFF2-40B4-BE49-F238E27FC236}">
                <a16:creationId xmlns:a16="http://schemas.microsoft.com/office/drawing/2014/main" id="{844B963D-B69A-DF2B-53DF-7FEC4DDE7422}"/>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9477" r="89869">
                        <a14:foregroundMark x1="9477" y1="55510" x2="9477" y2="55510"/>
                      </a14:backgroundRemoval>
                    </a14:imgEffect>
                  </a14:imgLayer>
                </a14:imgProps>
              </a:ext>
              <a:ext uri="{28A0092B-C50C-407E-A947-70E740481C1C}">
                <a14:useLocalDpi xmlns:a14="http://schemas.microsoft.com/office/drawing/2010/main" val="0"/>
              </a:ext>
            </a:extLst>
          </a:blip>
          <a:srcRect/>
          <a:stretch>
            <a:fillRect/>
          </a:stretch>
        </p:blipFill>
        <p:spPr bwMode="auto">
          <a:xfrm rot="3493001">
            <a:off x="8723030" y="3271080"/>
            <a:ext cx="1252897" cy="100313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989 Cartoon Sperm Cell Illustrations &amp; Clip Art - iStock">
            <a:extLst>
              <a:ext uri="{FF2B5EF4-FFF2-40B4-BE49-F238E27FC236}">
                <a16:creationId xmlns:a16="http://schemas.microsoft.com/office/drawing/2014/main" id="{62A19651-0450-6C61-D679-854CBB6B348C}"/>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9477" r="89869">
                        <a14:foregroundMark x1="9477" y1="55510" x2="9477" y2="55510"/>
                      </a14:backgroundRemoval>
                    </a14:imgEffect>
                  </a14:imgLayer>
                </a14:imgProps>
              </a:ext>
              <a:ext uri="{28A0092B-C50C-407E-A947-70E740481C1C}">
                <a14:useLocalDpi xmlns:a14="http://schemas.microsoft.com/office/drawing/2010/main" val="0"/>
              </a:ext>
            </a:extLst>
          </a:blip>
          <a:srcRect/>
          <a:stretch>
            <a:fillRect/>
          </a:stretch>
        </p:blipFill>
        <p:spPr bwMode="auto">
          <a:xfrm rot="5400000">
            <a:off x="8745191" y="3724122"/>
            <a:ext cx="1252897" cy="100313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989 Cartoon Sperm Cell Illustrations &amp; Clip Art - iStock">
            <a:extLst>
              <a:ext uri="{FF2B5EF4-FFF2-40B4-BE49-F238E27FC236}">
                <a16:creationId xmlns:a16="http://schemas.microsoft.com/office/drawing/2014/main" id="{AB63CAFE-0FBC-9A53-7ADE-90A34F31B3F9}"/>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9477" r="89869">
                        <a14:foregroundMark x1="9477" y1="55510" x2="9477" y2="55510"/>
                      </a14:backgroundRemoval>
                    </a14:imgEffect>
                  </a14:imgLayer>
                </a14:imgProps>
              </a:ext>
              <a:ext uri="{28A0092B-C50C-407E-A947-70E740481C1C}">
                <a14:useLocalDpi xmlns:a14="http://schemas.microsoft.com/office/drawing/2010/main" val="0"/>
              </a:ext>
            </a:extLst>
          </a:blip>
          <a:srcRect/>
          <a:stretch>
            <a:fillRect/>
          </a:stretch>
        </p:blipFill>
        <p:spPr bwMode="auto">
          <a:xfrm rot="7787459">
            <a:off x="9423292" y="3900023"/>
            <a:ext cx="1252897" cy="100313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CD5DF104-4B94-8340-EAF4-611C49AB63AB}"/>
              </a:ext>
            </a:extLst>
          </p:cNvPr>
          <p:cNvSpPr/>
          <p:nvPr/>
        </p:nvSpPr>
        <p:spPr>
          <a:xfrm>
            <a:off x="9728639" y="2136037"/>
            <a:ext cx="2489249" cy="830997"/>
          </a:xfrm>
          <a:prstGeom prst="rect">
            <a:avLst/>
          </a:prstGeom>
          <a:noFill/>
        </p:spPr>
        <p:txBody>
          <a:bodyPr wrap="square" lIns="91440" tIns="45720" rIns="91440" bIns="45720">
            <a:spAutoFit/>
          </a:bodyPr>
          <a:lstStyle/>
          <a:p>
            <a:pPr algn="ctr"/>
            <a:r>
              <a:rPr lang="en-US" sz="2400" b="0" cap="none" spc="0" dirty="0">
                <a:ln w="0"/>
                <a:solidFill>
                  <a:srgbClr val="002060"/>
                </a:solidFill>
                <a:effectLst>
                  <a:outerShdw blurRad="38100" dist="25400" dir="5400000" algn="ctr" rotWithShape="0">
                    <a:srgbClr val="6E747A">
                      <a:alpha val="43000"/>
                    </a:srgbClr>
                  </a:outerShdw>
                </a:effectLst>
                <a:latin typeface="Avenir Next LT Pro Light" panose="020B0304020202020204" pitchFamily="34" charset="0"/>
              </a:rPr>
              <a:t>Seminiferous tubules</a:t>
            </a:r>
          </a:p>
        </p:txBody>
      </p:sp>
      <p:sp>
        <p:nvSpPr>
          <p:cNvPr id="14" name="Arrow: Curved Left 13">
            <a:extLst>
              <a:ext uri="{FF2B5EF4-FFF2-40B4-BE49-F238E27FC236}">
                <a16:creationId xmlns:a16="http://schemas.microsoft.com/office/drawing/2014/main" id="{48CAB2E5-3B81-02C3-4E1F-71C829430B10}"/>
              </a:ext>
            </a:extLst>
          </p:cNvPr>
          <p:cNvSpPr/>
          <p:nvPr/>
        </p:nvSpPr>
        <p:spPr>
          <a:xfrm rot="1172722">
            <a:off x="10511299" y="3067221"/>
            <a:ext cx="746113" cy="1164243"/>
          </a:xfrm>
          <a:prstGeom prst="curvedLeftArrow">
            <a:avLst>
              <a:gd name="adj1" fmla="val 12906"/>
              <a:gd name="adj2" fmla="val 42700"/>
              <a:gd name="adj3" fmla="val 25000"/>
            </a:avLst>
          </a:prstGeom>
          <a:solidFill>
            <a:srgbClr val="002060"/>
          </a:solidFill>
          <a:ln>
            <a:solidFill>
              <a:srgbClr val="002060"/>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solidFill>
                <a:schemeClr val="tx1"/>
              </a:solidFill>
            </a:endParaRPr>
          </a:p>
        </p:txBody>
      </p:sp>
      <p:sp>
        <p:nvSpPr>
          <p:cNvPr id="7" name="Rectangle: Rounded Corners 6">
            <a:extLst>
              <a:ext uri="{FF2B5EF4-FFF2-40B4-BE49-F238E27FC236}">
                <a16:creationId xmlns:a16="http://schemas.microsoft.com/office/drawing/2014/main" id="{6703CA36-6531-67AA-8F7E-3A64243FDF35}"/>
              </a:ext>
            </a:extLst>
          </p:cNvPr>
          <p:cNvSpPr/>
          <p:nvPr/>
        </p:nvSpPr>
        <p:spPr>
          <a:xfrm>
            <a:off x="-214603" y="110622"/>
            <a:ext cx="7815408" cy="680407"/>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AE1ED995-8311-E774-F22A-C1E8A9CB596E}"/>
              </a:ext>
            </a:extLst>
          </p:cNvPr>
          <p:cNvSpPr txBox="1"/>
          <p:nvPr/>
        </p:nvSpPr>
        <p:spPr>
          <a:xfrm>
            <a:off x="0" y="110622"/>
            <a:ext cx="7473969" cy="615553"/>
          </a:xfrm>
          <a:prstGeom prst="rect">
            <a:avLst/>
          </a:prstGeom>
          <a:noFill/>
        </p:spPr>
        <p:txBody>
          <a:bodyPr wrap="none" rtlCol="0">
            <a:spAutoFit/>
          </a:bodyPr>
          <a:lstStyle/>
          <a:p>
            <a:r>
              <a:rPr lang="en-GB" sz="3400" dirty="0">
                <a:solidFill>
                  <a:srgbClr val="002060"/>
                </a:solidFill>
                <a:latin typeface="Arial Rounded MT Bold" panose="020F0704030504030204" pitchFamily="34" charset="0"/>
              </a:rPr>
              <a:t>Hormone production: testosterone</a:t>
            </a:r>
          </a:p>
        </p:txBody>
      </p:sp>
    </p:spTree>
    <p:extLst>
      <p:ext uri="{BB962C8B-B14F-4D97-AF65-F5344CB8AC3E}">
        <p14:creationId xmlns:p14="http://schemas.microsoft.com/office/powerpoint/2010/main" val="10376401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146"/>
                                        </p:tgtEl>
                                        <p:attrNameLst>
                                          <p:attrName>style.visibility</p:attrName>
                                        </p:attrNameLst>
                                      </p:cBhvr>
                                      <p:to>
                                        <p:strVal val="visible"/>
                                      </p:to>
                                    </p:set>
                                    <p:animEffect transition="in" filter="fade">
                                      <p:cBhvr>
                                        <p:cTn id="23" dur="500"/>
                                        <p:tgtEl>
                                          <p:spTgt spid="614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Lst>
  </p:timing>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9F83AC8D568B41A92BB39B67D31243" ma:contentTypeVersion="9" ma:contentTypeDescription="Create a new document." ma:contentTypeScope="" ma:versionID="7ef9c1682471afdf3a8f4b89ea58fcbd">
  <xsd:schema xmlns:xsd="http://www.w3.org/2001/XMLSchema" xmlns:xs="http://www.w3.org/2001/XMLSchema" xmlns:p="http://schemas.microsoft.com/office/2006/metadata/properties" xmlns:ns2="1b05d5b7-5dc1-48f2-bbb9-1cea3e0fa2c7" xmlns:ns3="50697a4c-076b-420e-ba65-90585a935a46" targetNamespace="http://schemas.microsoft.com/office/2006/metadata/properties" ma:root="true" ma:fieldsID="0b6c804dc603d4f6c83022a3e134fa42" ns2:_="" ns3:_="">
    <xsd:import namespace="1b05d5b7-5dc1-48f2-bbb9-1cea3e0fa2c7"/>
    <xsd:import namespace="50697a4c-076b-420e-ba65-90585a935a4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05d5b7-5dc1-48f2-bbb9-1cea3e0fa2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768a29fc-2f9b-488e-bcd4-395cb321b4bd"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0697a4c-076b-420e-ba65-90585a935a46"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ba6cd1e3-c446-4095-adf1-98b02979ecb1}" ma:internalName="TaxCatchAll" ma:showField="CatchAllData" ma:web="50697a4c-076b-420e-ba65-90585a935a4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0697a4c-076b-420e-ba65-90585a935a46" xsi:nil="true"/>
    <lcf76f155ced4ddcb4097134ff3c332f xmlns="1b05d5b7-5dc1-48f2-bbb9-1cea3e0fa2c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3941DDC-6B9D-481B-8843-6935F436D454}"/>
</file>

<file path=customXml/itemProps2.xml><?xml version="1.0" encoding="utf-8"?>
<ds:datastoreItem xmlns:ds="http://schemas.openxmlformats.org/officeDocument/2006/customXml" ds:itemID="{EC0004B7-78A6-407A-ADED-041A2B32C7C7}"/>
</file>

<file path=customXml/itemProps3.xml><?xml version="1.0" encoding="utf-8"?>
<ds:datastoreItem xmlns:ds="http://schemas.openxmlformats.org/officeDocument/2006/customXml" ds:itemID="{D4FE3773-1E98-4CA5-A93A-DA02E99EA1E5}"/>
</file>

<file path=docProps/app.xml><?xml version="1.0" encoding="utf-8"?>
<Properties xmlns="http://schemas.openxmlformats.org/officeDocument/2006/extended-properties" xmlns:vt="http://schemas.openxmlformats.org/officeDocument/2006/docPropsVTypes">
  <TotalTime>3103</TotalTime>
  <Words>1412</Words>
  <Application>Microsoft Office PowerPoint</Application>
  <PresentationFormat>Widescreen</PresentationFormat>
  <Paragraphs>171</Paragraphs>
  <Slides>29</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Andale Mono</vt:lpstr>
      <vt:lpstr>Arial</vt:lpstr>
      <vt:lpstr>Arial Rounded MT Bold</vt:lpstr>
      <vt:lpstr>Avenir Next LT Pro Light</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Kirsty McBride</dc:creator>
  <cp:lastModifiedBy>Kirsty McBride</cp:lastModifiedBy>
  <cp:revision>3</cp:revision>
  <dcterms:created xsi:type="dcterms:W3CDTF">2023-09-26T08:46:42Z</dcterms:created>
  <dcterms:modified xsi:type="dcterms:W3CDTF">2023-10-05T10:25:18Z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0x010100799F83AC8D568B41A92BB39B67D31243</vt:lpwstr>
  </property>
</Properties>
</file>