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59" r:id="rId4"/>
    <p:sldId id="275" r:id="rId5"/>
    <p:sldId id="261" r:id="rId6"/>
    <p:sldId id="263" r:id="rId7"/>
    <p:sldId id="262" r:id="rId8"/>
    <p:sldId id="266" r:id="rId9"/>
    <p:sldId id="267" r:id="rId10"/>
    <p:sldId id="264" r:id="rId11"/>
    <p:sldId id="265" r:id="rId12"/>
    <p:sldId id="276" r:id="rId13"/>
    <p:sldId id="268" r:id="rId14"/>
    <p:sldId id="282" r:id="rId15"/>
    <p:sldId id="283" r:id="rId16"/>
    <p:sldId id="284" r:id="rId17"/>
    <p:sldId id="285" r:id="rId18"/>
    <p:sldId id="277" r:id="rId19"/>
    <p:sldId id="279" r:id="rId20"/>
    <p:sldId id="278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y McBride" initials="KM" lastIdx="1" clrIdx="0">
    <p:extLst>
      <p:ext uri="{19B8F6BF-5375-455C-9EA6-DF929625EA0E}">
        <p15:presenceInfo xmlns:p15="http://schemas.microsoft.com/office/powerpoint/2012/main" userId="0460e71ccb4f1f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EA59-18B0-488F-98C3-2A2B4F7A5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DA040-9827-42F9-8267-0A7D4C0A1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A505E-B061-4A33-9664-A33B156A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4B14E-34E5-4C47-A72A-C2C681D15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E4815-B2C5-43EE-9740-F3D17E0E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8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AA00-05CE-476C-BF04-C2016D87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DFFAF-39D8-46C2-98DA-A18E6CAEB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9A5C5-751F-4B22-8C89-A02A33E11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26066-6C19-4CA8-AD23-04CE9762A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AE12-D337-4526-A685-D9463A54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47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EC5FC-1617-4CF8-B62E-7706DAE9F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2068A-3D50-4F33-B6CF-83C88FE84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9D85E-ED8A-49F0-ABC6-805FA1A4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10B8-BC6C-46CC-8FA6-79370E08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E305-0477-4816-A834-FE190776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9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F4D4-7611-4265-A2D1-DF368CF6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7B18-C24E-481A-8E66-A5D2F0537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B9899-1201-4180-9D61-4F53056B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3123E-16A0-424C-8E18-4DB47A42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0305E-E401-46DF-A9FF-4DED029A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96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6E0D-1667-4765-B5C2-FF66C2B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15171-39A2-402B-BFB0-8FC18AE47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1B328-E054-4314-9E7B-A0E4C03D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85050-0172-4907-B41D-ACB94534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D49D7-3450-4C78-8ACD-FD2B1437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08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DA53-07D9-4158-83BB-14D96861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E44D-7CCD-4384-BC6B-1F3B6EF7F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1E8C7-764B-4C2D-851F-2B658D27A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8CDD2-CD07-4445-B003-F2D27358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89AEA-41E0-4FD5-B2DB-5C127A84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C827-5BFD-4C1C-9F80-3BD3EC7F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2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10C2-42D6-43F4-9E63-E5E8AE71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F6749-AEA6-4380-9063-A9D5AC975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25F8A-807F-4095-9FA1-3274DCE79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A7393-99E3-4573-B5E1-4829F682F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923EB-DCD0-4D55-A59C-44F833F0C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D5993-E7B3-4C96-86C5-4E334B56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7E3DF-98F8-49E9-9C56-B57F84F3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BE845E-56C2-4E98-8154-D7B998F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2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5F77-B84C-40BC-A39F-FD17FC26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56036-9DB5-411D-B0EA-8EDE7ED6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D2F52-FD66-4A29-A166-E4E16B5D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2CBAD-817C-43FE-9669-368138EF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64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5158D-4648-4081-B129-F3EC2B8C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B9E17-FCD7-45C8-A8B7-F14C959D1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82358-5C45-4514-B83A-21F06313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12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972C-7D6A-4C16-BED6-0D69DEF4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02FE-77A3-49C5-A613-7D3085DF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E792F-EC4F-4A5C-A068-5CE245060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14DC1-B7B9-4F1B-8647-E8906F81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C6F93-BADD-4A08-AF82-3BEDBCD1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634CD-3114-40CC-A838-1C3ADC0D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33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E6DE-47B5-4568-A183-7DDA3C26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C971E-C1DC-413D-A688-9666F75B3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1D819-EC69-4761-B965-EF5539BC0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1ACFC-3894-48A4-8B72-B8797395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00FEA-2BAB-4553-AE06-9F668727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F6763-CA48-4DCF-A3ED-9D1FA83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5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569C2-D13D-4D67-BE2D-EAB23311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DC25-4CBB-47DB-ADD5-B653C56AB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1865A-FE7C-4C14-BA64-43BFBB885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5AFB3-6C85-4721-8063-61A4D98AB083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A1ACC-F046-4ACE-8F05-414A2476B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973CC-D8C5-4DF2-AA87-2CFD035A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22777-22FC-43DB-B3ED-4A06E232F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6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tritional Deficiencies - The True Root Cause!">
            <a:extLst>
              <a:ext uri="{FF2B5EF4-FFF2-40B4-BE49-F238E27FC236}">
                <a16:creationId xmlns:a16="http://schemas.microsoft.com/office/drawing/2014/main" id="{EDD02E18-1136-4BBC-BFB2-60E308B0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71" y="1690686"/>
            <a:ext cx="7415030" cy="40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49B9B-2086-46CF-B3FE-90E08D59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2.7 Absorption of Materials</a:t>
            </a:r>
            <a:endParaRPr lang="en-GB" dirty="0"/>
          </a:p>
        </p:txBody>
      </p:sp>
      <p:pic>
        <p:nvPicPr>
          <p:cNvPr id="1028" name="Picture 4" descr="Alveoli: Structure, Function, and Disorders of the Lungs">
            <a:extLst>
              <a:ext uri="{FF2B5EF4-FFF2-40B4-BE49-F238E27FC236}">
                <a16:creationId xmlns:a16="http://schemas.microsoft.com/office/drawing/2014/main" id="{EDCE2B7A-3292-4EEA-80FC-D78930C6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" b="96200" l="10000" r="90000">
                        <a14:foregroundMark x1="63733" y1="92200" x2="72733" y2="96200"/>
                        <a14:foregroundMark x1="72733" y1="96200" x2="80800" y2="94400"/>
                        <a14:foregroundMark x1="83733" y1="60100" x2="85467" y2="73500"/>
                        <a14:foregroundMark x1="71267" y1="25400" x2="77600" y2="21000"/>
                        <a14:foregroundMark x1="76200" y1="20600" x2="59200" y2="6400"/>
                        <a14:foregroundMark x1="59200" y1="6400" x2="59133" y2="6300"/>
                        <a14:foregroundMark x1="50133" y1="11500" x2="68333" y2="8900"/>
                        <a14:foregroundMark x1="43200" y1="1900" x2="32333" y2="6200"/>
                        <a14:foregroundMark x1="32333" y1="6200" x2="20400" y2="5700"/>
                        <a14:foregroundMark x1="20400" y1="5700" x2="14000" y2="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1690686"/>
            <a:ext cx="6261143" cy="41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7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D1FC-EAF9-4DF5-A425-CBCA17DB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05" y="139717"/>
            <a:ext cx="5835445" cy="762690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 Digestive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2CF4B-442C-4631-A339-CED12E22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034256"/>
            <a:ext cx="4410075" cy="5087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Where is the small intestine?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BD5B2A-6E94-48BD-825B-77216AB4C8AE}"/>
              </a:ext>
            </a:extLst>
          </p:cNvPr>
          <p:cNvGrpSpPr/>
          <p:nvPr/>
        </p:nvGrpSpPr>
        <p:grpSpPr>
          <a:xfrm>
            <a:off x="6096000" y="78061"/>
            <a:ext cx="6001891" cy="6701878"/>
            <a:chOff x="6104385" y="156122"/>
            <a:chExt cx="6001891" cy="670187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9C8CEC-02EE-430E-984B-EF374C90E936}"/>
                </a:ext>
              </a:extLst>
            </p:cNvPr>
            <p:cNvGrpSpPr/>
            <p:nvPr/>
          </p:nvGrpSpPr>
          <p:grpSpPr>
            <a:xfrm>
              <a:off x="6104385" y="156122"/>
              <a:ext cx="5773290" cy="6701878"/>
              <a:chOff x="5915026" y="156122"/>
              <a:chExt cx="5773290" cy="670187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DE21F28-4C78-4B86-9E0C-78FBD2CDE9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26" t="26134" r="1026"/>
              <a:stretch/>
            </p:blipFill>
            <p:spPr>
              <a:xfrm>
                <a:off x="5915026" y="156122"/>
                <a:ext cx="5773290" cy="670187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2DC43-5D07-433E-A03C-ACCEDF9CFEC3}"/>
                  </a:ext>
                </a:extLst>
              </p:cNvPr>
              <p:cNvSpPr txBox="1"/>
              <p:nvPr/>
            </p:nvSpPr>
            <p:spPr>
              <a:xfrm>
                <a:off x="6343650" y="172660"/>
                <a:ext cx="14097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      stomach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FEC8F3-7493-4A0C-A911-DE04811D81F4}"/>
                  </a:ext>
                </a:extLst>
              </p:cNvPr>
              <p:cNvSpPr txBox="1"/>
              <p:nvPr/>
            </p:nvSpPr>
            <p:spPr>
              <a:xfrm>
                <a:off x="5915026" y="818903"/>
                <a:ext cx="140970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             liver</a:t>
                </a:r>
              </a:p>
              <a:p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96457-14B8-493A-9B89-23E4422691AF}"/>
                  </a:ext>
                </a:extLst>
              </p:cNvPr>
              <p:cNvSpPr txBox="1"/>
              <p:nvPr/>
            </p:nvSpPr>
            <p:spPr>
              <a:xfrm>
                <a:off x="6381750" y="1943349"/>
                <a:ext cx="14097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     pancreas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43F7E7-101A-461D-86EC-013153BD1210}"/>
                  </a:ext>
                </a:extLst>
              </p:cNvPr>
              <p:cNvSpPr txBox="1"/>
              <p:nvPr/>
            </p:nvSpPr>
            <p:spPr>
              <a:xfrm>
                <a:off x="6934201" y="2657405"/>
                <a:ext cx="10191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small intestine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F6DB5-D6F2-475B-AA8C-4CA2B572F33D}"/>
                  </a:ext>
                </a:extLst>
              </p:cNvPr>
              <p:cNvSpPr txBox="1"/>
              <p:nvPr/>
            </p:nvSpPr>
            <p:spPr>
              <a:xfrm>
                <a:off x="5924551" y="3648460"/>
                <a:ext cx="153828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  <a:p>
                <a:r>
                  <a:rPr lang="en-GB" dirty="0"/>
                  <a:t>large intestine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3544D-B289-45DD-B88A-FBCBE17BFEA3}"/>
                  </a:ext>
                </a:extLst>
              </p:cNvPr>
              <p:cNvSpPr txBox="1"/>
              <p:nvPr/>
            </p:nvSpPr>
            <p:spPr>
              <a:xfrm>
                <a:off x="6934201" y="5941308"/>
                <a:ext cx="1295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      rectum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67FA64-FC2C-4000-851A-12F1168E9DE7}"/>
                  </a:ext>
                </a:extLst>
              </p:cNvPr>
              <p:cNvSpPr txBox="1"/>
              <p:nvPr/>
            </p:nvSpPr>
            <p:spPr>
              <a:xfrm>
                <a:off x="7224715" y="6450510"/>
                <a:ext cx="1114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      anus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2ED533-CED6-45FC-B1A1-9938DB068A3F}"/>
                  </a:ext>
                </a:extLst>
              </p:cNvPr>
              <p:cNvSpPr/>
              <p:nvPr/>
            </p:nvSpPr>
            <p:spPr>
              <a:xfrm>
                <a:off x="6181725" y="514803"/>
                <a:ext cx="1676400" cy="2051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C5A618B-5396-4D30-A02C-98CF9B2C1FCD}"/>
                  </a:ext>
                </a:extLst>
              </p:cNvPr>
              <p:cNvSpPr/>
              <p:nvPr/>
            </p:nvSpPr>
            <p:spPr>
              <a:xfrm>
                <a:off x="9305925" y="870672"/>
                <a:ext cx="1152525" cy="5009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736688-9FA8-4E66-B4EB-43BEB8C771C0}"/>
                  </a:ext>
                </a:extLst>
              </p:cNvPr>
              <p:cNvSpPr/>
              <p:nvPr/>
            </p:nvSpPr>
            <p:spPr>
              <a:xfrm>
                <a:off x="9696450" y="1648511"/>
                <a:ext cx="1991866" cy="5803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5808D7-4C94-473C-BC8C-D3DE73A160D1}"/>
                  </a:ext>
                </a:extLst>
              </p:cNvPr>
              <p:cNvSpPr/>
              <p:nvPr/>
            </p:nvSpPr>
            <p:spPr>
              <a:xfrm>
                <a:off x="6381749" y="2726519"/>
                <a:ext cx="638175" cy="483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9CE51AC-7784-4BC4-A143-751764E879DF}"/>
                  </a:ext>
                </a:extLst>
              </p:cNvPr>
              <p:cNvSpPr/>
              <p:nvPr/>
            </p:nvSpPr>
            <p:spPr>
              <a:xfrm>
                <a:off x="9420224" y="2505761"/>
                <a:ext cx="1991865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A1CE38F-5A0C-432C-AF89-784D23615707}"/>
                </a:ext>
              </a:extLst>
            </p:cNvPr>
            <p:cNvGrpSpPr/>
            <p:nvPr/>
          </p:nvGrpSpPr>
          <p:grpSpPr>
            <a:xfrm>
              <a:off x="9539290" y="2306049"/>
              <a:ext cx="2566986" cy="1386372"/>
              <a:chOff x="9253537" y="2227988"/>
              <a:chExt cx="2566986" cy="138637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5E30910-A21C-4CC4-A0D8-8A37F61630FF}"/>
                  </a:ext>
                </a:extLst>
              </p:cNvPr>
              <p:cNvGrpSpPr/>
              <p:nvPr/>
            </p:nvGrpSpPr>
            <p:grpSpPr>
              <a:xfrm>
                <a:off x="9253537" y="2227988"/>
                <a:ext cx="2043112" cy="924104"/>
                <a:chOff x="9253537" y="2227988"/>
                <a:chExt cx="2043112" cy="92410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E44A616-389F-4E4F-968A-0B8F3184A78F}"/>
                    </a:ext>
                  </a:extLst>
                </p:cNvPr>
                <p:cNvSpPr txBox="1"/>
                <p:nvPr/>
              </p:nvSpPr>
              <p:spPr>
                <a:xfrm>
                  <a:off x="9305925" y="2227988"/>
                  <a:ext cx="1990724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F0000"/>
                      </a:solidFill>
                    </a:rPr>
                    <a:t>enzymes carry out digestion here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66982C8-F209-4FB1-BB73-3079C56BB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53537" y="3152092"/>
                  <a:ext cx="6179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2A936E-02C5-41DB-9D34-1EC9A4205B64}"/>
                  </a:ext>
                </a:extLst>
              </p:cNvPr>
              <p:cNvSpPr txBox="1"/>
              <p:nvPr/>
            </p:nvSpPr>
            <p:spPr>
              <a:xfrm>
                <a:off x="9582151" y="2968029"/>
                <a:ext cx="223837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products of digestion are absorbed here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B1044A4-01B5-48C4-A82A-9B2FF1EC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9" y="1590998"/>
            <a:ext cx="2372863" cy="41197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C9A721-BFB0-40D3-880F-A46C73971A92}"/>
              </a:ext>
            </a:extLst>
          </p:cNvPr>
          <p:cNvSpPr txBox="1"/>
          <p:nvPr/>
        </p:nvSpPr>
        <p:spPr>
          <a:xfrm>
            <a:off x="3343275" y="4676775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small intestine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EB61EA-CF5C-492C-A5C4-0757FF98817F}"/>
              </a:ext>
            </a:extLst>
          </p:cNvPr>
          <p:cNvCxnSpPr>
            <a:stCxn id="30" idx="1"/>
          </p:cNvCxnSpPr>
          <p:nvPr/>
        </p:nvCxnSpPr>
        <p:spPr>
          <a:xfrm flipH="1">
            <a:off x="2162175" y="4861441"/>
            <a:ext cx="1181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930A9BF-1AB3-425E-B537-1590210DE1E8}"/>
              </a:ext>
            </a:extLst>
          </p:cNvPr>
          <p:cNvSpPr txBox="1"/>
          <p:nvPr/>
        </p:nvSpPr>
        <p:spPr>
          <a:xfrm>
            <a:off x="3020610" y="2128986"/>
            <a:ext cx="416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Simplified and spread out …</a:t>
            </a:r>
          </a:p>
        </p:txBody>
      </p:sp>
    </p:spTree>
    <p:extLst>
      <p:ext uri="{BB962C8B-B14F-4D97-AF65-F5344CB8AC3E}">
        <p14:creationId xmlns:p14="http://schemas.microsoft.com/office/powerpoint/2010/main" val="11927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6EF9-36B2-4B4A-B47C-DAB58BAF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221557"/>
            <a:ext cx="5299784" cy="559293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 Small Intestine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D79B85-5B27-4A35-BAD9-D8052184D0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32" y="1606421"/>
            <a:ext cx="514503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4112E-B658-4D8E-BC6A-C0964CAAD896}"/>
              </a:ext>
            </a:extLst>
          </p:cNvPr>
          <p:cNvSpPr txBox="1"/>
          <p:nvPr/>
        </p:nvSpPr>
        <p:spPr>
          <a:xfrm>
            <a:off x="88583" y="1956613"/>
            <a:ext cx="71197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lining of the small intestine is highly folded into finger-like structures called </a:t>
            </a:r>
            <a:r>
              <a:rPr lang="en-GB" sz="2400" b="1" dirty="0">
                <a:latin typeface="Comic Sans MS" panose="030F0702030302020204" pitchFamily="66" charset="0"/>
              </a:rPr>
              <a:t>villi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</a:t>
            </a:r>
            <a:r>
              <a:rPr lang="en-GB" sz="2400" b="1" dirty="0">
                <a:latin typeface="Comic Sans MS" panose="030F0702030302020204" pitchFamily="66" charset="0"/>
              </a:rPr>
              <a:t>large number </a:t>
            </a:r>
            <a:r>
              <a:rPr lang="en-GB" sz="2400" dirty="0">
                <a:latin typeface="Comic Sans MS" panose="030F0702030302020204" pitchFamily="66" charset="0"/>
              </a:rPr>
              <a:t>of villi creates a </a:t>
            </a:r>
            <a:r>
              <a:rPr lang="en-GB" sz="2400" b="1" dirty="0">
                <a:latin typeface="Comic Sans MS" panose="030F0702030302020204" pitchFamily="66" charset="0"/>
              </a:rPr>
              <a:t>large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surface area </a:t>
            </a:r>
            <a:r>
              <a:rPr lang="en-GB" sz="2400" dirty="0">
                <a:latin typeface="Comic Sans MS" panose="030F0702030302020204" pitchFamily="66" charset="0"/>
              </a:rPr>
              <a:t>for the </a:t>
            </a:r>
            <a:r>
              <a:rPr lang="en-GB" sz="2400" b="1" dirty="0">
                <a:latin typeface="Comic Sans MS" panose="030F0702030302020204" pitchFamily="66" charset="0"/>
              </a:rPr>
              <a:t>efficient absorption </a:t>
            </a:r>
            <a:r>
              <a:rPr lang="en-GB" sz="2400" dirty="0">
                <a:latin typeface="Comic Sans MS" panose="030F0702030302020204" pitchFamily="66" charset="0"/>
              </a:rPr>
              <a:t>of nutrients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Each villus is </a:t>
            </a:r>
            <a:r>
              <a:rPr lang="en-GB" sz="2400" b="1" dirty="0">
                <a:latin typeface="Comic Sans MS" panose="030F0702030302020204" pitchFamily="66" charset="0"/>
              </a:rPr>
              <a:t>thin-walled</a:t>
            </a:r>
            <a:r>
              <a:rPr lang="en-GB" sz="2400" dirty="0">
                <a:latin typeface="Comic Sans MS" panose="030F0702030302020204" pitchFamily="66" charset="0"/>
              </a:rPr>
              <a:t> and contains a </a:t>
            </a:r>
            <a:r>
              <a:rPr lang="en-GB" sz="2400" b="1" dirty="0">
                <a:latin typeface="Comic Sans MS" panose="030F0702030302020204" pitchFamily="66" charset="0"/>
              </a:rPr>
              <a:t>capillary network </a:t>
            </a:r>
            <a:r>
              <a:rPr lang="en-GB" sz="2400" dirty="0">
                <a:latin typeface="Comic Sans MS" panose="030F0702030302020204" pitchFamily="66" charset="0"/>
              </a:rPr>
              <a:t>with a </a:t>
            </a:r>
            <a:r>
              <a:rPr lang="en-GB" sz="2400" b="1" dirty="0">
                <a:latin typeface="Comic Sans MS" panose="030F0702030302020204" pitchFamily="66" charset="0"/>
              </a:rPr>
              <a:t>rich blood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These are also adaptations for </a:t>
            </a:r>
            <a:r>
              <a:rPr lang="en-GB" sz="2400" b="1" dirty="0">
                <a:latin typeface="Comic Sans MS" panose="030F0702030302020204" pitchFamily="66" charset="0"/>
              </a:rPr>
              <a:t>efficient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absorption</a:t>
            </a:r>
            <a:r>
              <a:rPr lang="en-GB" sz="2400" dirty="0">
                <a:latin typeface="Comic Sans MS" panose="030F0702030302020204" pitchFamily="66" charset="0"/>
              </a:rPr>
              <a:t> of nutrients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4445A-BF68-4F26-B0CE-2FB0CB2EE8F8}"/>
              </a:ext>
            </a:extLst>
          </p:cNvPr>
          <p:cNvSpPr txBox="1"/>
          <p:nvPr/>
        </p:nvSpPr>
        <p:spPr>
          <a:xfrm>
            <a:off x="7190534" y="6174205"/>
            <a:ext cx="46866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A section (slice) through the small intestine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0EF19-B555-4AC2-A444-C4088F133A2E}"/>
              </a:ext>
            </a:extLst>
          </p:cNvPr>
          <p:cNvSpPr txBox="1"/>
          <p:nvPr/>
        </p:nvSpPr>
        <p:spPr>
          <a:xfrm>
            <a:off x="88583" y="981204"/>
            <a:ext cx="1174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small intestine is very </a:t>
            </a:r>
            <a:r>
              <a:rPr lang="en-GB" sz="2400" b="1" dirty="0">
                <a:latin typeface="Comic Sans MS" panose="030F0702030302020204" pitchFamily="66" charset="0"/>
              </a:rPr>
              <a:t>long</a:t>
            </a:r>
            <a:r>
              <a:rPr lang="en-GB" sz="2400" dirty="0">
                <a:latin typeface="Comic Sans MS" panose="030F0702030302020204" pitchFamily="66" charset="0"/>
              </a:rPr>
              <a:t>, providing plenty of </a:t>
            </a:r>
            <a:r>
              <a:rPr lang="en-GB" sz="2400" b="1" dirty="0">
                <a:latin typeface="Comic Sans MS" panose="030F0702030302020204" pitchFamily="66" charset="0"/>
              </a:rPr>
              <a:t>time</a:t>
            </a:r>
            <a:r>
              <a:rPr lang="en-GB" sz="2400" dirty="0">
                <a:latin typeface="Comic Sans MS" panose="030F0702030302020204" pitchFamily="66" charset="0"/>
              </a:rPr>
              <a:t> for food molecules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    to be absorbed into the blood</a:t>
            </a:r>
          </a:p>
        </p:txBody>
      </p:sp>
    </p:spTree>
    <p:extLst>
      <p:ext uri="{BB962C8B-B14F-4D97-AF65-F5344CB8AC3E}">
        <p14:creationId xmlns:p14="http://schemas.microsoft.com/office/powerpoint/2010/main" val="24412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erminal ileum, endoscope view - Stock Image - C023/9016 - Science Photo  Library">
            <a:extLst>
              <a:ext uri="{FF2B5EF4-FFF2-40B4-BE49-F238E27FC236}">
                <a16:creationId xmlns:a16="http://schemas.microsoft.com/office/drawing/2014/main" id="{916AF9B0-9EE1-4414-B9BB-3CD24243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0" b="99841" l="375" r="98750">
                        <a14:foregroundMark x1="8375" y1="31746" x2="22500" y2="6984"/>
                        <a14:foregroundMark x1="38250" y1="6349" x2="79625" y2="52381"/>
                        <a14:foregroundMark x1="78000" y1="25714" x2="98750" y2="61746"/>
                        <a14:foregroundMark x1="85500" y1="73810" x2="77000" y2="81111"/>
                        <a14:foregroundMark x1="77000" y1="81111" x2="48125" y2="93016"/>
                        <a14:foregroundMark x1="48125" y1="93016" x2="47875" y2="93016"/>
                        <a14:foregroundMark x1="35750" y1="95238" x2="11250" y2="64286"/>
                        <a14:foregroundMark x1="11250" y1="64286" x2="8625" y2="58095"/>
                        <a14:foregroundMark x1="6875" y1="54762" x2="7250" y2="12698"/>
                        <a14:foregroundMark x1="35500" y1="1587" x2="42000" y2="1270"/>
                        <a14:foregroundMark x1="42000" y1="1270" x2="77375" y2="6190"/>
                        <a14:foregroundMark x1="78500" y1="6190" x2="81125" y2="7143"/>
                        <a14:foregroundMark x1="80625" y1="2222" x2="89125" y2="12381"/>
                        <a14:foregroundMark x1="7875" y1="77302" x2="1500" y2="59841"/>
                        <a14:foregroundMark x1="1500" y1="59841" x2="375" y2="25079"/>
                        <a14:foregroundMark x1="375" y1="25079" x2="2250" y2="29524"/>
                        <a14:foregroundMark x1="20375" y1="55079" x2="37750" y2="76032"/>
                        <a14:foregroundMark x1="37750" y1="76032" x2="42500" y2="85873"/>
                        <a14:foregroundMark x1="19000" y1="93492" x2="33625" y2="95397"/>
                        <a14:foregroundMark x1="33625" y1="95397" x2="42500" y2="99841"/>
                        <a14:foregroundMark x1="78875" y1="16984" x2="93250" y2="20159"/>
                        <a14:foregroundMark x1="93250" y1="20159" x2="97625" y2="29048"/>
                        <a14:foregroundMark x1="81625" y1="18730" x2="86625" y2="26349"/>
                        <a14:foregroundMark x1="86625" y1="26349" x2="870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45" y="1046927"/>
            <a:ext cx="6049709" cy="47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9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A90727C-7400-4AFA-863C-682C794C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3" y="179561"/>
            <a:ext cx="5702237" cy="47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FB442-5BBD-4C97-9AFA-8189792A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66" y="162235"/>
            <a:ext cx="3654292" cy="591542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The Role of Villi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63212F-3223-4D85-8917-F0C8559EA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4"/>
          <a:stretch/>
        </p:blipFill>
        <p:spPr>
          <a:xfrm>
            <a:off x="6113767" y="69422"/>
            <a:ext cx="5409572" cy="4836151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CFCDEFB-078F-41A5-92CF-A80D32BC6832}"/>
              </a:ext>
            </a:extLst>
          </p:cNvPr>
          <p:cNvSpPr/>
          <p:nvPr/>
        </p:nvSpPr>
        <p:spPr>
          <a:xfrm>
            <a:off x="6314589" y="2197127"/>
            <a:ext cx="1369177" cy="220813"/>
          </a:xfrm>
          <a:prstGeom prst="rightArrow">
            <a:avLst>
              <a:gd name="adj1" fmla="val 51755"/>
              <a:gd name="adj2" fmla="val 150511"/>
            </a:avLst>
          </a:prstGeom>
          <a:solidFill>
            <a:srgbClr val="F77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4F620-DBC5-4F33-B5F2-E5F990CF2D61}"/>
              </a:ext>
            </a:extLst>
          </p:cNvPr>
          <p:cNvSpPr txBox="1"/>
          <p:nvPr/>
        </p:nvSpPr>
        <p:spPr>
          <a:xfrm>
            <a:off x="9477622" y="1911286"/>
            <a:ext cx="2498354" cy="1214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Food molecules enter the villus by </a:t>
            </a:r>
            <a:r>
              <a:rPr lang="en-GB" b="1" dirty="0"/>
              <a:t>diffusion </a:t>
            </a:r>
            <a:r>
              <a:rPr lang="en-GB" dirty="0"/>
              <a:t>and are carried away by the blood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A78662B-AC85-4FE3-9A81-CAD3E0A86559}"/>
              </a:ext>
            </a:extLst>
          </p:cNvPr>
          <p:cNvSpPr/>
          <p:nvPr/>
        </p:nvSpPr>
        <p:spPr>
          <a:xfrm>
            <a:off x="8715412" y="2232368"/>
            <a:ext cx="762210" cy="15032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3A87C-3770-494F-9497-73929C8032D5}"/>
              </a:ext>
            </a:extLst>
          </p:cNvPr>
          <p:cNvSpPr txBox="1"/>
          <p:nvPr/>
        </p:nvSpPr>
        <p:spPr>
          <a:xfrm>
            <a:off x="1664467" y="3053741"/>
            <a:ext cx="83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food molecules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23596-6C4E-4F18-BE76-5CDEFFF6C529}"/>
              </a:ext>
            </a:extLst>
          </p:cNvPr>
          <p:cNvSpPr txBox="1"/>
          <p:nvPr/>
        </p:nvSpPr>
        <p:spPr>
          <a:xfrm>
            <a:off x="228219" y="4905573"/>
            <a:ext cx="1174775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Each villus is made of a </a:t>
            </a:r>
            <a:r>
              <a:rPr lang="en-GB" sz="2400" b="1" dirty="0">
                <a:latin typeface="Comic Sans MS" panose="030F0702030302020204" pitchFamily="66" charset="0"/>
              </a:rPr>
              <a:t>thin</a:t>
            </a:r>
            <a:r>
              <a:rPr lang="en-GB" sz="2400" dirty="0">
                <a:latin typeface="Comic Sans MS" panose="030F0702030302020204" pitchFamily="66" charset="0"/>
              </a:rPr>
              <a:t> layer of lining (epithelial) cells, specialised cells with </a:t>
            </a:r>
            <a:r>
              <a:rPr lang="en-GB" sz="2400" b="1" dirty="0">
                <a:latin typeface="Comic Sans MS" panose="030F0702030302020204" pitchFamily="66" charset="0"/>
              </a:rPr>
              <a:t>folded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membranes</a:t>
            </a:r>
            <a:r>
              <a:rPr lang="en-GB" sz="2400" dirty="0">
                <a:latin typeface="Comic Sans MS" panose="030F0702030302020204" pitchFamily="66" charset="0"/>
              </a:rPr>
              <a:t> to increase their </a:t>
            </a:r>
            <a:r>
              <a:rPr lang="en-GB" sz="2400" b="1" dirty="0">
                <a:latin typeface="Comic Sans MS" panose="030F0702030302020204" pitchFamily="66" charset="0"/>
              </a:rPr>
              <a:t>surface area </a:t>
            </a:r>
            <a:r>
              <a:rPr lang="en-GB" sz="2400" dirty="0">
                <a:latin typeface="Comic Sans MS" panose="030F0702030302020204" pitchFamily="66" charset="0"/>
              </a:rPr>
              <a:t>even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Each villus contains a </a:t>
            </a:r>
            <a:r>
              <a:rPr lang="en-GB" sz="2400" b="1" dirty="0">
                <a:latin typeface="Comic Sans MS" panose="030F0702030302020204" pitchFamily="66" charset="0"/>
              </a:rPr>
              <a:t>capillary network </a:t>
            </a:r>
            <a:r>
              <a:rPr lang="en-GB" sz="2400" dirty="0">
                <a:latin typeface="Comic Sans MS" panose="030F0702030302020204" pitchFamily="66" charset="0"/>
              </a:rPr>
              <a:t>to absorb </a:t>
            </a:r>
            <a:r>
              <a:rPr lang="en-GB" sz="2400" b="1" dirty="0">
                <a:latin typeface="Comic Sans MS" panose="030F0702030302020204" pitchFamily="66" charset="0"/>
              </a:rPr>
              <a:t>glucose</a:t>
            </a:r>
            <a:r>
              <a:rPr lang="en-GB" sz="2400" dirty="0">
                <a:latin typeface="Comic Sans MS" panose="030F0702030302020204" pitchFamily="66" charset="0"/>
              </a:rPr>
              <a:t>, and a </a:t>
            </a:r>
            <a:r>
              <a:rPr lang="en-GB" sz="2400" b="1" dirty="0">
                <a:latin typeface="Comic Sans MS" panose="030F0702030302020204" pitchFamily="66" charset="0"/>
              </a:rPr>
              <a:t>lacteal</a:t>
            </a:r>
            <a:r>
              <a:rPr lang="en-GB" sz="2400" dirty="0">
                <a:latin typeface="Comic Sans MS" panose="030F0702030302020204" pitchFamily="66" charset="0"/>
              </a:rPr>
              <a:t> (part of the lymphatic system) to absorb </a:t>
            </a:r>
            <a:r>
              <a:rPr lang="en-GB" sz="2400" b="1" dirty="0">
                <a:latin typeface="Comic Sans MS" panose="030F0702030302020204" pitchFamily="66" charset="0"/>
              </a:rPr>
              <a:t>fatty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acids</a:t>
            </a:r>
            <a:r>
              <a:rPr lang="en-GB" sz="2400" dirty="0">
                <a:latin typeface="Comic Sans MS" panose="030F0702030302020204" pitchFamily="66" charset="0"/>
              </a:rPr>
              <a:t> and </a:t>
            </a:r>
            <a:r>
              <a:rPr lang="en-GB" sz="2400" b="1" dirty="0">
                <a:latin typeface="Comic Sans MS" panose="030F0702030302020204" pitchFamily="66" charset="0"/>
              </a:rPr>
              <a:t>glycerol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0ADAD0-9B05-4B18-8734-268EF58D3CDE}"/>
              </a:ext>
            </a:extLst>
          </p:cNvPr>
          <p:cNvSpPr/>
          <p:nvPr/>
        </p:nvSpPr>
        <p:spPr>
          <a:xfrm>
            <a:off x="2152650" y="323858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58F4C2-039E-40CE-8428-C992F250330B}"/>
              </a:ext>
            </a:extLst>
          </p:cNvPr>
          <p:cNvSpPr/>
          <p:nvPr/>
        </p:nvSpPr>
        <p:spPr>
          <a:xfrm>
            <a:off x="2034289" y="347730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8F4376-4A3D-412E-B6BA-CD2D7D0AF0F3}"/>
              </a:ext>
            </a:extLst>
          </p:cNvPr>
          <p:cNvSpPr/>
          <p:nvPr/>
        </p:nvSpPr>
        <p:spPr>
          <a:xfrm>
            <a:off x="2095248" y="305763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70D952-E3F0-4B8E-ABE5-7D46442F45DF}"/>
              </a:ext>
            </a:extLst>
          </p:cNvPr>
          <p:cNvSpPr/>
          <p:nvPr/>
        </p:nvSpPr>
        <p:spPr>
          <a:xfrm>
            <a:off x="2333186" y="3103357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E24D27-4783-4A2D-8722-917D85937745}"/>
              </a:ext>
            </a:extLst>
          </p:cNvPr>
          <p:cNvSpPr/>
          <p:nvPr/>
        </p:nvSpPr>
        <p:spPr>
          <a:xfrm>
            <a:off x="2580417" y="3383281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D72E65-656C-4E76-98EE-2CB3228C7618}"/>
              </a:ext>
            </a:extLst>
          </p:cNvPr>
          <p:cNvSpPr/>
          <p:nvPr/>
        </p:nvSpPr>
        <p:spPr>
          <a:xfrm>
            <a:off x="2404111" y="349254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2AC5D5-A667-4F6E-9E4C-536B3A948679}"/>
              </a:ext>
            </a:extLst>
          </p:cNvPr>
          <p:cNvSpPr/>
          <p:nvPr/>
        </p:nvSpPr>
        <p:spPr>
          <a:xfrm>
            <a:off x="2495550" y="374318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98970-634D-45D9-B2FB-AE530E0068D7}"/>
              </a:ext>
            </a:extLst>
          </p:cNvPr>
          <p:cNvSpPr/>
          <p:nvPr/>
        </p:nvSpPr>
        <p:spPr>
          <a:xfrm>
            <a:off x="1944663" y="3734511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F8609C-ABFA-4D0F-B2E6-93B5B5346490}"/>
              </a:ext>
            </a:extLst>
          </p:cNvPr>
          <p:cNvSpPr/>
          <p:nvPr/>
        </p:nvSpPr>
        <p:spPr>
          <a:xfrm>
            <a:off x="2287467" y="3851070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0B13DA-9F34-4306-8CBC-A4D3737E8089}"/>
              </a:ext>
            </a:extLst>
          </p:cNvPr>
          <p:cNvSpPr/>
          <p:nvPr/>
        </p:nvSpPr>
        <p:spPr>
          <a:xfrm>
            <a:off x="10908890" y="3025253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7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FE4FF-4A78-42EE-BD00-AF35228D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6" t="18925" r="31048" b="9931"/>
          <a:stretch/>
        </p:blipFill>
        <p:spPr>
          <a:xfrm>
            <a:off x="206477" y="0"/>
            <a:ext cx="5521059" cy="5614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CE94F-0ED0-412E-A08D-12BE139A0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5" t="43298" r="31290" b="46953"/>
          <a:stretch/>
        </p:blipFill>
        <p:spPr>
          <a:xfrm>
            <a:off x="373626" y="5889206"/>
            <a:ext cx="5353910" cy="747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2E1CC-F1F9-4448-9D3B-0BBE3CAA0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8" t="29105" r="30645" b="14126"/>
          <a:stretch/>
        </p:blipFill>
        <p:spPr>
          <a:xfrm>
            <a:off x="6096000" y="137651"/>
            <a:ext cx="5781367" cy="4652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0B4C9-872E-4813-97B1-899D5C5FC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6" t="33261" r="30726" b="44803"/>
          <a:stretch/>
        </p:blipFill>
        <p:spPr>
          <a:xfrm>
            <a:off x="6154993" y="4944441"/>
            <a:ext cx="5722374" cy="17759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5B8D59-1333-4150-8714-B359C2D61743}"/>
              </a:ext>
            </a:extLst>
          </p:cNvPr>
          <p:cNvCxnSpPr/>
          <p:nvPr/>
        </p:nvCxnSpPr>
        <p:spPr>
          <a:xfrm>
            <a:off x="5899355" y="0"/>
            <a:ext cx="0" cy="6858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3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FE4FF-4A78-42EE-BD00-AF35228D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6" t="18925" r="31048" b="9931"/>
          <a:stretch/>
        </p:blipFill>
        <p:spPr>
          <a:xfrm>
            <a:off x="206477" y="0"/>
            <a:ext cx="5521059" cy="5614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CE94F-0ED0-412E-A08D-12BE139A0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5" t="43298" r="31290" b="46953"/>
          <a:stretch/>
        </p:blipFill>
        <p:spPr>
          <a:xfrm>
            <a:off x="373626" y="5889206"/>
            <a:ext cx="5353910" cy="747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2E1CC-F1F9-4448-9D3B-0BBE3CAA0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8" t="29105" r="30645" b="14126"/>
          <a:stretch/>
        </p:blipFill>
        <p:spPr>
          <a:xfrm>
            <a:off x="6096000" y="137651"/>
            <a:ext cx="5781367" cy="4652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0B4C9-872E-4813-97B1-899D5C5FC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6" t="33261" r="30726" b="44803"/>
          <a:stretch/>
        </p:blipFill>
        <p:spPr>
          <a:xfrm>
            <a:off x="6154993" y="4944441"/>
            <a:ext cx="5722374" cy="17759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5B8D59-1333-4150-8714-B359C2D61743}"/>
              </a:ext>
            </a:extLst>
          </p:cNvPr>
          <p:cNvCxnSpPr/>
          <p:nvPr/>
        </p:nvCxnSpPr>
        <p:spPr>
          <a:xfrm>
            <a:off x="5899355" y="0"/>
            <a:ext cx="0" cy="6858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6F78FE-CD31-4362-ABD2-4D57218BD16D}"/>
              </a:ext>
            </a:extLst>
          </p:cNvPr>
          <p:cNvSpPr/>
          <p:nvPr/>
        </p:nvSpPr>
        <p:spPr>
          <a:xfrm>
            <a:off x="2162286" y="2464109"/>
            <a:ext cx="1238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Alveolus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7BAAA-1D87-4719-9D8B-8B9D75C68A12}"/>
              </a:ext>
            </a:extLst>
          </p:cNvPr>
          <p:cNvSpPr/>
          <p:nvPr/>
        </p:nvSpPr>
        <p:spPr>
          <a:xfrm>
            <a:off x="1405488" y="3577499"/>
            <a:ext cx="31230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Moist Lining/Thin Walls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CF4B2-E747-427A-BDDF-79D7ACA495E7}"/>
              </a:ext>
            </a:extLst>
          </p:cNvPr>
          <p:cNvSpPr/>
          <p:nvPr/>
        </p:nvSpPr>
        <p:spPr>
          <a:xfrm>
            <a:off x="619138" y="4438621"/>
            <a:ext cx="46876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Allows gases to diffuse easily and efficiently.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0CF16-B27C-4104-842F-14BF2964C96A}"/>
              </a:ext>
            </a:extLst>
          </p:cNvPr>
          <p:cNvSpPr/>
          <p:nvPr/>
        </p:nvSpPr>
        <p:spPr>
          <a:xfrm>
            <a:off x="619138" y="6175109"/>
            <a:ext cx="46876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 blood cells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897D5C-A715-43C9-9A7A-242A30D3410B}"/>
              </a:ext>
            </a:extLst>
          </p:cNvPr>
          <p:cNvSpPr/>
          <p:nvPr/>
        </p:nvSpPr>
        <p:spPr>
          <a:xfrm>
            <a:off x="6320105" y="318594"/>
            <a:ext cx="53854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(Combines to) form oxyhemoglobin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57DAF-83E6-432C-A63A-7F51DCA11AE7}"/>
              </a:ext>
            </a:extLst>
          </p:cNvPr>
          <p:cNvSpPr/>
          <p:nvPr/>
        </p:nvSpPr>
        <p:spPr>
          <a:xfrm>
            <a:off x="6320105" y="2464108"/>
            <a:ext cx="53854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Trap dirt and microbes/micro-organisms and prevent entry into the lungs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FC453-F550-49C8-AC00-B0C0A6FE5509}"/>
              </a:ext>
            </a:extLst>
          </p:cNvPr>
          <p:cNvSpPr/>
          <p:nvPr/>
        </p:nvSpPr>
        <p:spPr>
          <a:xfrm>
            <a:off x="6320105" y="3926913"/>
            <a:ext cx="53854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Sweep mucus from trachea out of lungs to mouth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CC4EF7-4955-4E9F-8A00-2EF7C2B88E75}"/>
              </a:ext>
            </a:extLst>
          </p:cNvPr>
          <p:cNvSpPr/>
          <p:nvPr/>
        </p:nvSpPr>
        <p:spPr>
          <a:xfrm>
            <a:off x="7135061" y="5914682"/>
            <a:ext cx="53854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 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A  C  B 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5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780B2-A09A-4FC9-A442-9BD242E5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6" t="30537" r="30806" b="21004"/>
          <a:stretch/>
        </p:blipFill>
        <p:spPr>
          <a:xfrm>
            <a:off x="157317" y="0"/>
            <a:ext cx="6135328" cy="4214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EEE95-9F36-4C1D-BDE0-5452AB8DF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9" t="31971" r="30645" b="37491"/>
          <a:stretch/>
        </p:blipFill>
        <p:spPr>
          <a:xfrm>
            <a:off x="353962" y="4189350"/>
            <a:ext cx="5938683" cy="2668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8D71B-BBDB-4896-A528-3D81E89D8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9" t="44588" r="31048" b="26021"/>
          <a:stretch/>
        </p:blipFill>
        <p:spPr>
          <a:xfrm>
            <a:off x="6292644" y="-1"/>
            <a:ext cx="5839405" cy="2458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4BBEF-66E9-4B41-A41D-B286162CFA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96" t="38540" r="30726" b="30322"/>
          <a:stretch/>
        </p:blipFill>
        <p:spPr>
          <a:xfrm>
            <a:off x="6292643" y="2652910"/>
            <a:ext cx="5839405" cy="2577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420CF-3737-4071-8FA6-C56CEC3D69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78" t="50000" r="30403" b="27599"/>
          <a:stretch/>
        </p:blipFill>
        <p:spPr>
          <a:xfrm>
            <a:off x="6489290" y="5110973"/>
            <a:ext cx="5642758" cy="17811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1FEC63-BDD9-4D0A-A51C-35AE6C3AD904}"/>
              </a:ext>
            </a:extLst>
          </p:cNvPr>
          <p:cNvCxnSpPr/>
          <p:nvPr/>
        </p:nvCxnSpPr>
        <p:spPr>
          <a:xfrm>
            <a:off x="6255803" y="0"/>
            <a:ext cx="0" cy="6858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7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780B2-A09A-4FC9-A442-9BD242E5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6" t="30537" r="30806" b="21004"/>
          <a:stretch/>
        </p:blipFill>
        <p:spPr>
          <a:xfrm>
            <a:off x="157317" y="0"/>
            <a:ext cx="6135328" cy="4214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EEE95-9F36-4C1D-BDE0-5452AB8DF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9" t="31971" r="30645" b="37491"/>
          <a:stretch/>
        </p:blipFill>
        <p:spPr>
          <a:xfrm>
            <a:off x="353962" y="4189350"/>
            <a:ext cx="5938683" cy="2668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8D71B-BBDB-4896-A528-3D81E89D8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9" t="44588" r="31048" b="26021"/>
          <a:stretch/>
        </p:blipFill>
        <p:spPr>
          <a:xfrm>
            <a:off x="6292644" y="-1"/>
            <a:ext cx="5839405" cy="2458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4BBEF-66E9-4B41-A41D-B286162CFA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96" t="38540" r="30726" b="30322"/>
          <a:stretch/>
        </p:blipFill>
        <p:spPr>
          <a:xfrm>
            <a:off x="6292643" y="2652910"/>
            <a:ext cx="5839405" cy="2577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420CF-3737-4071-8FA6-C56CEC3D69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78" t="50000" r="30403" b="27599"/>
          <a:stretch/>
        </p:blipFill>
        <p:spPr>
          <a:xfrm>
            <a:off x="6489290" y="5110973"/>
            <a:ext cx="5642758" cy="17811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1FEC63-BDD9-4D0A-A51C-35AE6C3AD904}"/>
              </a:ext>
            </a:extLst>
          </p:cNvPr>
          <p:cNvCxnSpPr/>
          <p:nvPr/>
        </p:nvCxnSpPr>
        <p:spPr>
          <a:xfrm>
            <a:off x="6255803" y="0"/>
            <a:ext cx="0" cy="6858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CC4B147-D4D2-4D8A-A135-32D77AA00EC5}"/>
              </a:ext>
            </a:extLst>
          </p:cNvPr>
          <p:cNvSpPr/>
          <p:nvPr/>
        </p:nvSpPr>
        <p:spPr>
          <a:xfrm>
            <a:off x="453239" y="3727685"/>
            <a:ext cx="14872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2034E-3A97-4353-9D40-FE722A871C15}"/>
              </a:ext>
            </a:extLst>
          </p:cNvPr>
          <p:cNvSpPr/>
          <p:nvPr/>
        </p:nvSpPr>
        <p:spPr>
          <a:xfrm>
            <a:off x="416400" y="4676586"/>
            <a:ext cx="55197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level of exercise increases breathing rate increases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DC736-BEB9-462F-8164-7B0793399ACD}"/>
              </a:ext>
            </a:extLst>
          </p:cNvPr>
          <p:cNvSpPr/>
          <p:nvPr/>
        </p:nvSpPr>
        <p:spPr>
          <a:xfrm>
            <a:off x="416399" y="6383710"/>
            <a:ext cx="55197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increase reliability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BA754-70B1-4667-9D86-4DAAA477641F}"/>
              </a:ext>
            </a:extLst>
          </p:cNvPr>
          <p:cNvSpPr/>
          <p:nvPr/>
        </p:nvSpPr>
        <p:spPr>
          <a:xfrm>
            <a:off x="8577944" y="1229031"/>
            <a:ext cx="10069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B0BE62-B91D-448C-A7E2-8979683422E5}"/>
              </a:ext>
            </a:extLst>
          </p:cNvPr>
          <p:cNvSpPr/>
          <p:nvPr/>
        </p:nvSpPr>
        <p:spPr>
          <a:xfrm>
            <a:off x="6741608" y="1627409"/>
            <a:ext cx="12119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8D53EB-A7AD-4C91-97E0-A3B3B9C7A695}"/>
              </a:ext>
            </a:extLst>
          </p:cNvPr>
          <p:cNvSpPr/>
          <p:nvPr/>
        </p:nvSpPr>
        <p:spPr>
          <a:xfrm>
            <a:off x="6117216" y="2042737"/>
            <a:ext cx="12119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blood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405C7-70BB-4A3A-A835-DA02A20074BF}"/>
              </a:ext>
            </a:extLst>
          </p:cNvPr>
          <p:cNvSpPr/>
          <p:nvPr/>
        </p:nvSpPr>
        <p:spPr>
          <a:xfrm>
            <a:off x="7570189" y="2042735"/>
            <a:ext cx="30377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intestine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DD4F7B-B3E6-41EB-A131-8923B2022A33}"/>
              </a:ext>
            </a:extLst>
          </p:cNvPr>
          <p:cNvSpPr/>
          <p:nvPr/>
        </p:nvSpPr>
        <p:spPr>
          <a:xfrm>
            <a:off x="6632752" y="5425437"/>
            <a:ext cx="52188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Inner lining folded/lining is one cell thick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FE182-6D0D-48A4-BF41-6A132ECF082B}"/>
              </a:ext>
            </a:extLst>
          </p:cNvPr>
          <p:cNvSpPr/>
          <p:nvPr/>
        </p:nvSpPr>
        <p:spPr>
          <a:xfrm>
            <a:off x="6632752" y="5876880"/>
            <a:ext cx="52188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Many villi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469C2-8CAA-41D6-BDFF-3EF7814E13AE}"/>
              </a:ext>
            </a:extLst>
          </p:cNvPr>
          <p:cNvSpPr/>
          <p:nvPr/>
        </p:nvSpPr>
        <p:spPr>
          <a:xfrm>
            <a:off x="6684460" y="6362916"/>
            <a:ext cx="52188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30F5E8-744C-4254-9983-551F60A83AD8}"/>
              </a:ext>
            </a:extLst>
          </p:cNvPr>
          <p:cNvSpPr/>
          <p:nvPr/>
        </p:nvSpPr>
        <p:spPr>
          <a:xfrm>
            <a:off x="7374213" y="4530466"/>
            <a:ext cx="304971" cy="245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EEA09-3A0B-48FA-8683-D5E3ADA3D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5" t="25663" r="31694" b="15269"/>
          <a:stretch/>
        </p:blipFill>
        <p:spPr>
          <a:xfrm>
            <a:off x="422440" y="109437"/>
            <a:ext cx="5427753" cy="5023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E98E1-5D78-4890-8BCD-91787C0C1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8" t="20072" r="32582" b="6094"/>
          <a:stretch/>
        </p:blipFill>
        <p:spPr>
          <a:xfrm>
            <a:off x="6262454" y="0"/>
            <a:ext cx="5624746" cy="6797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8AF9E-E035-4B22-B0BD-28EB2CAC3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8" t="24373" r="45484" b="61147"/>
          <a:stretch/>
        </p:blipFill>
        <p:spPr>
          <a:xfrm>
            <a:off x="560439" y="5239117"/>
            <a:ext cx="4109884" cy="1509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96B9B7-13A3-4541-AA32-F1DAD68D9FA8}"/>
              </a:ext>
            </a:extLst>
          </p:cNvPr>
          <p:cNvSpPr/>
          <p:nvPr/>
        </p:nvSpPr>
        <p:spPr>
          <a:xfrm>
            <a:off x="0" y="0"/>
            <a:ext cx="486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C599BB-3BD1-4795-8C90-F21CE9102A07}"/>
              </a:ext>
            </a:extLst>
          </p:cNvPr>
          <p:cNvSpPr/>
          <p:nvPr/>
        </p:nvSpPr>
        <p:spPr>
          <a:xfrm>
            <a:off x="61784" y="4200618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E360A2-1C05-4405-AEFB-E3B3C403625A}"/>
              </a:ext>
            </a:extLst>
          </p:cNvPr>
          <p:cNvSpPr/>
          <p:nvPr/>
        </p:nvSpPr>
        <p:spPr>
          <a:xfrm>
            <a:off x="5967833" y="3509640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85054-9449-49DD-AF84-BC11EE364947}"/>
              </a:ext>
            </a:extLst>
          </p:cNvPr>
          <p:cNvSpPr/>
          <p:nvPr/>
        </p:nvSpPr>
        <p:spPr>
          <a:xfrm>
            <a:off x="6019438" y="5153683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9509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EEA09-3A0B-48FA-8683-D5E3ADA3D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5" t="25663" r="31694" b="15269"/>
          <a:stretch/>
        </p:blipFill>
        <p:spPr>
          <a:xfrm>
            <a:off x="422440" y="109437"/>
            <a:ext cx="5427753" cy="5023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E98E1-5D78-4890-8BCD-91787C0C1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8" t="20072" r="32582" b="6094"/>
          <a:stretch/>
        </p:blipFill>
        <p:spPr>
          <a:xfrm>
            <a:off x="6262454" y="0"/>
            <a:ext cx="5624746" cy="6797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8AF9E-E035-4B22-B0BD-28EB2CAC3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8" t="24373" r="45484" b="61147"/>
          <a:stretch/>
        </p:blipFill>
        <p:spPr>
          <a:xfrm>
            <a:off x="560439" y="5239117"/>
            <a:ext cx="4109884" cy="1509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96B9B7-13A3-4541-AA32-F1DAD68D9FA8}"/>
              </a:ext>
            </a:extLst>
          </p:cNvPr>
          <p:cNvSpPr/>
          <p:nvPr/>
        </p:nvSpPr>
        <p:spPr>
          <a:xfrm>
            <a:off x="0" y="0"/>
            <a:ext cx="486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C599BB-3BD1-4795-8C90-F21CE9102A07}"/>
              </a:ext>
            </a:extLst>
          </p:cNvPr>
          <p:cNvSpPr/>
          <p:nvPr/>
        </p:nvSpPr>
        <p:spPr>
          <a:xfrm>
            <a:off x="61784" y="4200618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E360A2-1C05-4405-AEFB-E3B3C403625A}"/>
              </a:ext>
            </a:extLst>
          </p:cNvPr>
          <p:cNvSpPr/>
          <p:nvPr/>
        </p:nvSpPr>
        <p:spPr>
          <a:xfrm>
            <a:off x="5967833" y="3509640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85054-9449-49DD-AF84-BC11EE364947}"/>
              </a:ext>
            </a:extLst>
          </p:cNvPr>
          <p:cNvSpPr/>
          <p:nvPr/>
        </p:nvSpPr>
        <p:spPr>
          <a:xfrm>
            <a:off x="6019438" y="5153683"/>
            <a:ext cx="48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E16FB5-6A83-4945-AC18-C293FC7AD8E0}"/>
              </a:ext>
            </a:extLst>
          </p:cNvPr>
          <p:cNvSpPr/>
          <p:nvPr/>
        </p:nvSpPr>
        <p:spPr>
          <a:xfrm>
            <a:off x="304799" y="4768625"/>
            <a:ext cx="56865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 thin wall, large surface area, good blood supply/many capillaries (2)</a:t>
            </a:r>
          </a:p>
          <a:p>
            <a:r>
              <a:rPr lang="en-US" sz="1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Large number of villi which increases surface area (1)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6F93C7-75C7-4E85-89FE-42E81F5BE892}"/>
              </a:ext>
            </a:extLst>
          </p:cNvPr>
          <p:cNvSpPr/>
          <p:nvPr/>
        </p:nvSpPr>
        <p:spPr>
          <a:xfrm>
            <a:off x="523493" y="6151057"/>
            <a:ext cx="323272" cy="314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33EDDB-A413-43F3-979F-9D818559428F}"/>
              </a:ext>
            </a:extLst>
          </p:cNvPr>
          <p:cNvSpPr/>
          <p:nvPr/>
        </p:nvSpPr>
        <p:spPr>
          <a:xfrm>
            <a:off x="6275701" y="3957337"/>
            <a:ext cx="323272" cy="314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86AC3F-E55E-4534-8729-3C2D65A8CD58}"/>
              </a:ext>
            </a:extLst>
          </p:cNvPr>
          <p:cNvSpPr/>
          <p:nvPr/>
        </p:nvSpPr>
        <p:spPr>
          <a:xfrm>
            <a:off x="6275701" y="6182200"/>
            <a:ext cx="323272" cy="314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9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90800" y="1676400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GB">
              <a:latin typeface="Comic Sans MS" pitchFamily="66" charset="0"/>
            </a:endParaRP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45568" y="123582"/>
            <a:ext cx="8621734" cy="549275"/>
          </a:xfrm>
          <a:prstGeom prst="rect">
            <a:avLst/>
          </a:prstGeom>
          <a:solidFill>
            <a:srgbClr val="F7757E"/>
          </a:solidFill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en-GB" sz="2800" dirty="0">
                <a:latin typeface="Comic Sans MS" panose="030F0702030302020204" pitchFamily="66" charset="0"/>
                <a:ea typeface="+mj-ea"/>
                <a:cs typeface="+mj-cs"/>
              </a:rPr>
              <a:t>      What is carried by the circulatory system?</a:t>
            </a:r>
          </a:p>
        </p:txBody>
      </p:sp>
      <p:sp>
        <p:nvSpPr>
          <p:cNvPr id="15" name="AutoShape 40"/>
          <p:cNvSpPr>
            <a:spLocks noChangeAspect="1" noChangeArrowheads="1"/>
          </p:cNvSpPr>
          <p:nvPr/>
        </p:nvSpPr>
        <p:spPr bwMode="auto">
          <a:xfrm>
            <a:off x="5232400" y="1055688"/>
            <a:ext cx="4318000" cy="4318000"/>
          </a:xfrm>
          <a:custGeom>
            <a:avLst/>
            <a:gdLst>
              <a:gd name="G0" fmla="+- 2596 0 0"/>
              <a:gd name="G1" fmla="+- 21600 0 2596"/>
              <a:gd name="G2" fmla="+- 21600 0 259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96" y="10800"/>
                </a:moveTo>
                <a:cubicBezTo>
                  <a:pt x="2596" y="15331"/>
                  <a:pt x="6269" y="19004"/>
                  <a:pt x="10800" y="19004"/>
                </a:cubicBezTo>
                <a:cubicBezTo>
                  <a:pt x="15331" y="19004"/>
                  <a:pt x="19004" y="15331"/>
                  <a:pt x="19004" y="10800"/>
                </a:cubicBezTo>
                <a:cubicBezTo>
                  <a:pt x="19004" y="6269"/>
                  <a:pt x="15331" y="2596"/>
                  <a:pt x="10800" y="2596"/>
                </a:cubicBezTo>
                <a:cubicBezTo>
                  <a:pt x="6269" y="2596"/>
                  <a:pt x="2596" y="6269"/>
                  <a:pt x="2596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25320" y="719743"/>
            <a:ext cx="7548962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GB" sz="2800" dirty="0">
                <a:latin typeface="Comic Sans MS" panose="030F0702030302020204" pitchFamily="66" charset="0"/>
              </a:rPr>
              <a:t>Which substances are transported to and from the body’s cells by the blood flowing in the circulatory system?</a:t>
            </a: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101577" y="4624385"/>
            <a:ext cx="6471149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Ins="0">
            <a:spAutoFit/>
          </a:bodyPr>
          <a:lstStyle/>
          <a:p>
            <a:pPr algn="l"/>
            <a:r>
              <a:rPr lang="en-GB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Carbon dioxide</a:t>
            </a:r>
            <a:r>
              <a:rPr lang="en-GB" sz="2800" dirty="0">
                <a:solidFill>
                  <a:srgbClr val="010066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is the waste gas produced by respiration that must be carried </a:t>
            </a:r>
            <a:r>
              <a:rPr lang="en-GB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away from</a:t>
            </a:r>
            <a:r>
              <a:rPr lang="en-GB" sz="2800" dirty="0">
                <a:solidFill>
                  <a:srgbClr val="010066"/>
                </a:solidFill>
                <a:latin typeface="Comic Sans MS" pitchFamily="66" charset="0"/>
              </a:rPr>
              <a:t> </a:t>
            </a:r>
            <a:r>
              <a:rPr lang="en-GB" sz="2800" dirty="0">
                <a:latin typeface="Comic Sans MS" pitchFamily="66" charset="0"/>
              </a:rPr>
              <a:t>the body’s cells.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D70C11-BBFC-4C30-B5B5-FE95A16B6777}"/>
              </a:ext>
            </a:extLst>
          </p:cNvPr>
          <p:cNvGrpSpPr/>
          <p:nvPr/>
        </p:nvGrpSpPr>
        <p:grpSpPr>
          <a:xfrm>
            <a:off x="5961369" y="1840879"/>
            <a:ext cx="5944433" cy="3311525"/>
            <a:chOff x="2943226" y="1557339"/>
            <a:chExt cx="5944433" cy="3311525"/>
          </a:xfrm>
        </p:grpSpPr>
        <p:pic>
          <p:nvPicPr>
            <p:cNvPr id="4" name="Picture 47" descr="2_body_circulatory_system_BI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43226" y="1557339"/>
              <a:ext cx="1712913" cy="331152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5429250" y="1716088"/>
              <a:ext cx="3335338" cy="2989262"/>
              <a:chOff x="2460" y="1081"/>
              <a:chExt cx="2101" cy="1883"/>
            </a:xfrm>
          </p:grpSpPr>
          <p:pic>
            <p:nvPicPr>
              <p:cNvPr id="9" name="Picture 42" descr="WiB_Blood_in_capillary_CELL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60" y="1709"/>
                <a:ext cx="1882" cy="1255"/>
              </a:xfrm>
              <a:prstGeom prst="rect">
                <a:avLst/>
              </a:prstGeom>
              <a:noFill/>
            </p:spPr>
          </p:pic>
          <p:pic>
            <p:nvPicPr>
              <p:cNvPr id="10" name="Picture 33" descr="RC_bodycel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/>
              </a:blip>
              <a:srcRect/>
              <a:stretch>
                <a:fillRect/>
              </a:stretch>
            </p:blipFill>
            <p:spPr bwMode="auto">
              <a:xfrm rot="490107" flipH="1">
                <a:off x="3024" y="1081"/>
                <a:ext cx="1537" cy="1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 Box 36"/>
            <p:cNvSpPr txBox="1">
              <a:spLocks noChangeAspect="1" noChangeArrowheads="1"/>
            </p:cNvSpPr>
            <p:nvPr/>
          </p:nvSpPr>
          <p:spPr bwMode="auto">
            <a:xfrm>
              <a:off x="7324492" y="2214554"/>
              <a:ext cx="1317674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400" b="1" dirty="0">
                  <a:solidFill>
                    <a:srgbClr val="010066"/>
                  </a:solidFill>
                  <a:latin typeface="Arial" charset="0"/>
                </a:rPr>
                <a:t>carbon</a:t>
              </a:r>
            </a:p>
            <a:p>
              <a:pPr>
                <a:lnSpc>
                  <a:spcPct val="80000"/>
                </a:lnSpc>
              </a:pPr>
              <a:r>
                <a:rPr lang="en-GB" sz="2400" b="1" dirty="0">
                  <a:solidFill>
                    <a:srgbClr val="010066"/>
                  </a:solidFill>
                  <a:latin typeface="Arial" charset="0"/>
                </a:rPr>
                <a:t>dioxide</a:t>
              </a:r>
            </a:p>
          </p:txBody>
        </p:sp>
        <p:sp>
          <p:nvSpPr>
            <p:cNvPr id="12" name="AutoShape 37"/>
            <p:cNvSpPr>
              <a:spLocks noChangeAspect="1" noChangeArrowheads="1"/>
            </p:cNvSpPr>
            <p:nvPr/>
          </p:nvSpPr>
          <p:spPr bwMode="auto">
            <a:xfrm rot="20400139" flipH="1">
              <a:off x="7546975" y="3224213"/>
              <a:ext cx="781050" cy="781050"/>
            </a:xfrm>
            <a:custGeom>
              <a:avLst/>
              <a:gdLst>
                <a:gd name="G0" fmla="+- -25999 0 0"/>
                <a:gd name="G1" fmla="+- -6247254 0 0"/>
                <a:gd name="G2" fmla="+- -25999 0 -6247254"/>
                <a:gd name="G3" fmla="+- 10800 0 0"/>
                <a:gd name="G4" fmla="+- 0 0 -25999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788 0 0"/>
                <a:gd name="G9" fmla="+- 0 0 -6247254"/>
                <a:gd name="G10" fmla="+- 6788 0 2700"/>
                <a:gd name="G11" fmla="cos G10 -25999"/>
                <a:gd name="G12" fmla="sin G10 -25999"/>
                <a:gd name="G13" fmla="cos 13500 -25999"/>
                <a:gd name="G14" fmla="sin 13500 -25999"/>
                <a:gd name="G15" fmla="+- G11 10800 0"/>
                <a:gd name="G16" fmla="+- G12 10800 0"/>
                <a:gd name="G17" fmla="+- G13 10800 0"/>
                <a:gd name="G18" fmla="+- G14 10800 0"/>
                <a:gd name="G19" fmla="*/ 6788 1 2"/>
                <a:gd name="G20" fmla="+- G19 5400 0"/>
                <a:gd name="G21" fmla="cos G20 -25999"/>
                <a:gd name="G22" fmla="sin G20 -25999"/>
                <a:gd name="G23" fmla="+- G21 10800 0"/>
                <a:gd name="G24" fmla="+- G12 G23 G22"/>
                <a:gd name="G25" fmla="+- G22 G23 G11"/>
                <a:gd name="G26" fmla="cos 10800 -25999"/>
                <a:gd name="G27" fmla="sin 10800 -25999"/>
                <a:gd name="G28" fmla="cos 6788 -25999"/>
                <a:gd name="G29" fmla="sin 6788 -25999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6247254"/>
                <a:gd name="G36" fmla="sin G34 -6247254"/>
                <a:gd name="G37" fmla="+/ -6247254 -25999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788 G39"/>
                <a:gd name="G43" fmla="sin 6788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46 w 21600"/>
                <a:gd name="T5" fmla="*/ 2791 h 21600"/>
                <a:gd name="T6" fmla="*/ 9983 w 21600"/>
                <a:gd name="T7" fmla="*/ 2043 h 21600"/>
                <a:gd name="T8" fmla="*/ 15354 w 21600"/>
                <a:gd name="T9" fmla="*/ 5766 h 21600"/>
                <a:gd name="T10" fmla="*/ 24299 w 21600"/>
                <a:gd name="T11" fmla="*/ 10706 h 21600"/>
                <a:gd name="T12" fmla="*/ 19625 w 21600"/>
                <a:gd name="T13" fmla="*/ 15445 h 21600"/>
                <a:gd name="T14" fmla="*/ 14887 w 21600"/>
                <a:gd name="T15" fmla="*/ 10771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587" y="10753"/>
                  </a:moveTo>
                  <a:cubicBezTo>
                    <a:pt x="17562" y="7022"/>
                    <a:pt x="14530" y="4012"/>
                    <a:pt x="10800" y="4012"/>
                  </a:cubicBezTo>
                  <a:cubicBezTo>
                    <a:pt x="10589" y="4011"/>
                    <a:pt x="10379" y="4021"/>
                    <a:pt x="10169" y="4041"/>
                  </a:cubicBezTo>
                  <a:lnTo>
                    <a:pt x="9797" y="46"/>
                  </a:lnTo>
                  <a:cubicBezTo>
                    <a:pt x="10130" y="15"/>
                    <a:pt x="10465" y="-1"/>
                    <a:pt x="10800" y="0"/>
                  </a:cubicBezTo>
                  <a:cubicBezTo>
                    <a:pt x="16735" y="0"/>
                    <a:pt x="21558" y="4789"/>
                    <a:pt x="21599" y="10725"/>
                  </a:cubicBezTo>
                  <a:lnTo>
                    <a:pt x="24299" y="10706"/>
                  </a:lnTo>
                  <a:lnTo>
                    <a:pt x="19625" y="15445"/>
                  </a:lnTo>
                  <a:lnTo>
                    <a:pt x="14887" y="10771"/>
                  </a:lnTo>
                  <a:lnTo>
                    <a:pt x="17587" y="10753"/>
                  </a:lnTo>
                  <a:close/>
                </a:path>
              </a:pathLst>
            </a:custGeom>
            <a:solidFill>
              <a:srgbClr val="0000FF"/>
            </a:solidFill>
            <a:ln w="38100">
              <a:solidFill>
                <a:srgbClr val="01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3" name="Text Box 38"/>
            <p:cNvSpPr txBox="1">
              <a:spLocks noChangeAspect="1" noChangeArrowheads="1"/>
            </p:cNvSpPr>
            <p:nvPr/>
          </p:nvSpPr>
          <p:spPr bwMode="auto">
            <a:xfrm>
              <a:off x="6238877" y="3429000"/>
              <a:ext cx="1083951" cy="40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bIns="46800">
              <a:spAutoFit/>
            </a:bodyPr>
            <a:lstStyle/>
            <a:p>
              <a:r>
                <a:rPr lang="en-GB" sz="2000" b="1" dirty="0">
                  <a:solidFill>
                    <a:srgbClr val="010066"/>
                  </a:solidFill>
                  <a:latin typeface="Arial" charset="0"/>
                </a:rPr>
                <a:t>oxygen</a:t>
              </a:r>
            </a:p>
          </p:txBody>
        </p:sp>
        <p:sp>
          <p:nvSpPr>
            <p:cNvPr id="14" name="AutoShape 39"/>
            <p:cNvSpPr>
              <a:spLocks noChangeAspect="1" noChangeArrowheads="1"/>
            </p:cNvSpPr>
            <p:nvPr/>
          </p:nvSpPr>
          <p:spPr bwMode="auto">
            <a:xfrm rot="4895352" flipH="1" flipV="1">
              <a:off x="6934740" y="2910417"/>
              <a:ext cx="781050" cy="781050"/>
            </a:xfrm>
            <a:custGeom>
              <a:avLst/>
              <a:gdLst>
                <a:gd name="G0" fmla="+- -25999 0 0"/>
                <a:gd name="G1" fmla="+- -6247254 0 0"/>
                <a:gd name="G2" fmla="+- -25999 0 -6247254"/>
                <a:gd name="G3" fmla="+- 10800 0 0"/>
                <a:gd name="G4" fmla="+- 0 0 -25999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788 0 0"/>
                <a:gd name="G9" fmla="+- 0 0 -6247254"/>
                <a:gd name="G10" fmla="+- 6788 0 2700"/>
                <a:gd name="G11" fmla="cos G10 -25999"/>
                <a:gd name="G12" fmla="sin G10 -25999"/>
                <a:gd name="G13" fmla="cos 13500 -25999"/>
                <a:gd name="G14" fmla="sin 13500 -25999"/>
                <a:gd name="G15" fmla="+- G11 10800 0"/>
                <a:gd name="G16" fmla="+- G12 10800 0"/>
                <a:gd name="G17" fmla="+- G13 10800 0"/>
                <a:gd name="G18" fmla="+- G14 10800 0"/>
                <a:gd name="G19" fmla="*/ 6788 1 2"/>
                <a:gd name="G20" fmla="+- G19 5400 0"/>
                <a:gd name="G21" fmla="cos G20 -25999"/>
                <a:gd name="G22" fmla="sin G20 -25999"/>
                <a:gd name="G23" fmla="+- G21 10800 0"/>
                <a:gd name="G24" fmla="+- G12 G23 G22"/>
                <a:gd name="G25" fmla="+- G22 G23 G11"/>
                <a:gd name="G26" fmla="cos 10800 -25999"/>
                <a:gd name="G27" fmla="sin 10800 -25999"/>
                <a:gd name="G28" fmla="cos 6788 -25999"/>
                <a:gd name="G29" fmla="sin 6788 -25999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6247254"/>
                <a:gd name="G36" fmla="sin G34 -6247254"/>
                <a:gd name="G37" fmla="+/ -6247254 -25999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788 G39"/>
                <a:gd name="G43" fmla="sin 6788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46 w 21600"/>
                <a:gd name="T5" fmla="*/ 2791 h 21600"/>
                <a:gd name="T6" fmla="*/ 9983 w 21600"/>
                <a:gd name="T7" fmla="*/ 2043 h 21600"/>
                <a:gd name="T8" fmla="*/ 15354 w 21600"/>
                <a:gd name="T9" fmla="*/ 5766 h 21600"/>
                <a:gd name="T10" fmla="*/ 24299 w 21600"/>
                <a:gd name="T11" fmla="*/ 10706 h 21600"/>
                <a:gd name="T12" fmla="*/ 19625 w 21600"/>
                <a:gd name="T13" fmla="*/ 15445 h 21600"/>
                <a:gd name="T14" fmla="*/ 14887 w 21600"/>
                <a:gd name="T15" fmla="*/ 10771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587" y="10753"/>
                  </a:moveTo>
                  <a:cubicBezTo>
                    <a:pt x="17562" y="7022"/>
                    <a:pt x="14530" y="4012"/>
                    <a:pt x="10800" y="4012"/>
                  </a:cubicBezTo>
                  <a:cubicBezTo>
                    <a:pt x="10589" y="4011"/>
                    <a:pt x="10379" y="4021"/>
                    <a:pt x="10169" y="4041"/>
                  </a:cubicBezTo>
                  <a:lnTo>
                    <a:pt x="9797" y="46"/>
                  </a:lnTo>
                  <a:cubicBezTo>
                    <a:pt x="10130" y="15"/>
                    <a:pt x="10465" y="-1"/>
                    <a:pt x="10800" y="0"/>
                  </a:cubicBezTo>
                  <a:cubicBezTo>
                    <a:pt x="16735" y="0"/>
                    <a:pt x="21558" y="4789"/>
                    <a:pt x="21599" y="10725"/>
                  </a:cubicBezTo>
                  <a:lnTo>
                    <a:pt x="24299" y="10706"/>
                  </a:lnTo>
                  <a:lnTo>
                    <a:pt x="19625" y="15445"/>
                  </a:lnTo>
                  <a:lnTo>
                    <a:pt x="14887" y="10771"/>
                  </a:lnTo>
                  <a:lnTo>
                    <a:pt x="17587" y="10753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010066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GB">
                <a:latin typeface="Arial" charset="0"/>
              </a:endParaRPr>
            </a:p>
          </p:txBody>
        </p:sp>
        <p:grpSp>
          <p:nvGrpSpPr>
            <p:cNvPr id="18" name="Group 43"/>
            <p:cNvGrpSpPr>
              <a:grpSpLocks/>
            </p:cNvGrpSpPr>
            <p:nvPr/>
          </p:nvGrpSpPr>
          <p:grpSpPr bwMode="auto">
            <a:xfrm>
              <a:off x="3817184" y="1573769"/>
              <a:ext cx="5070475" cy="3238500"/>
              <a:chOff x="1519" y="995"/>
              <a:chExt cx="3194" cy="2040"/>
            </a:xfrm>
          </p:grpSpPr>
          <p:sp>
            <p:nvSpPr>
              <p:cNvPr id="19" name="Line 34"/>
              <p:cNvSpPr>
                <a:spLocks noChangeShapeType="1"/>
              </p:cNvSpPr>
              <p:nvPr/>
            </p:nvSpPr>
            <p:spPr bwMode="auto">
              <a:xfrm flipV="1">
                <a:off x="1519" y="1038"/>
                <a:ext cx="1860" cy="816"/>
              </a:xfrm>
              <a:prstGeom prst="line">
                <a:avLst/>
              </a:prstGeom>
              <a:noFill/>
              <a:ln w="50800">
                <a:solidFill>
                  <a:srgbClr val="00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35"/>
              <p:cNvSpPr>
                <a:spLocks noChangeShapeType="1"/>
              </p:cNvSpPr>
              <p:nvPr/>
            </p:nvSpPr>
            <p:spPr bwMode="auto">
              <a:xfrm>
                <a:off x="1519" y="1842"/>
                <a:ext cx="1815" cy="1134"/>
              </a:xfrm>
              <a:prstGeom prst="line">
                <a:avLst/>
              </a:prstGeom>
              <a:noFill/>
              <a:ln w="50800">
                <a:solidFill>
                  <a:srgbClr val="00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1" name="Oval 31"/>
              <p:cNvSpPr>
                <a:spLocks noChangeAspect="1" noChangeArrowheads="1"/>
              </p:cNvSpPr>
              <p:nvPr/>
            </p:nvSpPr>
            <p:spPr bwMode="auto">
              <a:xfrm>
                <a:off x="2673" y="995"/>
                <a:ext cx="2040" cy="2040"/>
              </a:xfrm>
              <a:prstGeom prst="ellipse">
                <a:avLst/>
              </a:prstGeom>
              <a:noFill/>
              <a:ln w="76200">
                <a:solidFill>
                  <a:srgbClr val="0000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>
                  <a:solidFill>
                    <a:srgbClr val="010066"/>
                  </a:solidFill>
                </a:endParaRPr>
              </a:p>
            </p:txBody>
          </p:sp>
        </p:grpSp>
        <p:sp>
          <p:nvSpPr>
            <p:cNvPr id="23" name="AutoShape 39"/>
            <p:cNvSpPr>
              <a:spLocks noChangeAspect="1" noChangeArrowheads="1"/>
            </p:cNvSpPr>
            <p:nvPr/>
          </p:nvSpPr>
          <p:spPr bwMode="auto">
            <a:xfrm rot="4895352" flipH="1" flipV="1">
              <a:off x="6291797" y="2481789"/>
              <a:ext cx="781050" cy="781050"/>
            </a:xfrm>
            <a:custGeom>
              <a:avLst/>
              <a:gdLst>
                <a:gd name="G0" fmla="+- -25999 0 0"/>
                <a:gd name="G1" fmla="+- -6247254 0 0"/>
                <a:gd name="G2" fmla="+- -25999 0 -6247254"/>
                <a:gd name="G3" fmla="+- 10800 0 0"/>
                <a:gd name="G4" fmla="+- 0 0 -25999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788 0 0"/>
                <a:gd name="G9" fmla="+- 0 0 -6247254"/>
                <a:gd name="G10" fmla="+- 6788 0 2700"/>
                <a:gd name="G11" fmla="cos G10 -25999"/>
                <a:gd name="G12" fmla="sin G10 -25999"/>
                <a:gd name="G13" fmla="cos 13500 -25999"/>
                <a:gd name="G14" fmla="sin 13500 -25999"/>
                <a:gd name="G15" fmla="+- G11 10800 0"/>
                <a:gd name="G16" fmla="+- G12 10800 0"/>
                <a:gd name="G17" fmla="+- G13 10800 0"/>
                <a:gd name="G18" fmla="+- G14 10800 0"/>
                <a:gd name="G19" fmla="*/ 6788 1 2"/>
                <a:gd name="G20" fmla="+- G19 5400 0"/>
                <a:gd name="G21" fmla="cos G20 -25999"/>
                <a:gd name="G22" fmla="sin G20 -25999"/>
                <a:gd name="G23" fmla="+- G21 10800 0"/>
                <a:gd name="G24" fmla="+- G12 G23 G22"/>
                <a:gd name="G25" fmla="+- G22 G23 G11"/>
                <a:gd name="G26" fmla="cos 10800 -25999"/>
                <a:gd name="G27" fmla="sin 10800 -25999"/>
                <a:gd name="G28" fmla="cos 6788 -25999"/>
                <a:gd name="G29" fmla="sin 6788 -25999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6247254"/>
                <a:gd name="G36" fmla="sin G34 -6247254"/>
                <a:gd name="G37" fmla="+/ -6247254 -25999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788 G39"/>
                <a:gd name="G43" fmla="sin 6788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46 w 21600"/>
                <a:gd name="T5" fmla="*/ 2791 h 21600"/>
                <a:gd name="T6" fmla="*/ 9983 w 21600"/>
                <a:gd name="T7" fmla="*/ 2043 h 21600"/>
                <a:gd name="T8" fmla="*/ 15354 w 21600"/>
                <a:gd name="T9" fmla="*/ 5766 h 21600"/>
                <a:gd name="T10" fmla="*/ 24299 w 21600"/>
                <a:gd name="T11" fmla="*/ 10706 h 21600"/>
                <a:gd name="T12" fmla="*/ 19625 w 21600"/>
                <a:gd name="T13" fmla="*/ 15445 h 21600"/>
                <a:gd name="T14" fmla="*/ 14887 w 21600"/>
                <a:gd name="T15" fmla="*/ 10771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587" y="10753"/>
                  </a:moveTo>
                  <a:cubicBezTo>
                    <a:pt x="17562" y="7022"/>
                    <a:pt x="14530" y="4012"/>
                    <a:pt x="10800" y="4012"/>
                  </a:cubicBezTo>
                  <a:cubicBezTo>
                    <a:pt x="10589" y="4011"/>
                    <a:pt x="10379" y="4021"/>
                    <a:pt x="10169" y="4041"/>
                  </a:cubicBezTo>
                  <a:lnTo>
                    <a:pt x="9797" y="46"/>
                  </a:lnTo>
                  <a:cubicBezTo>
                    <a:pt x="10130" y="15"/>
                    <a:pt x="10465" y="-1"/>
                    <a:pt x="10800" y="0"/>
                  </a:cubicBezTo>
                  <a:cubicBezTo>
                    <a:pt x="16735" y="0"/>
                    <a:pt x="21558" y="4789"/>
                    <a:pt x="21599" y="10725"/>
                  </a:cubicBezTo>
                  <a:lnTo>
                    <a:pt x="24299" y="10706"/>
                  </a:lnTo>
                  <a:lnTo>
                    <a:pt x="19625" y="15445"/>
                  </a:lnTo>
                  <a:lnTo>
                    <a:pt x="14887" y="10771"/>
                  </a:lnTo>
                  <a:lnTo>
                    <a:pt x="17587" y="10753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010066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24" name="Text Box 38"/>
            <p:cNvSpPr txBox="1">
              <a:spLocks noChangeAspect="1" noChangeArrowheads="1"/>
            </p:cNvSpPr>
            <p:nvPr/>
          </p:nvSpPr>
          <p:spPr bwMode="auto">
            <a:xfrm>
              <a:off x="5738811" y="2928934"/>
              <a:ext cx="1154483" cy="40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bIns="46800">
              <a:spAutoFit/>
            </a:bodyPr>
            <a:lstStyle/>
            <a:p>
              <a:r>
                <a:rPr lang="en-GB" sz="2000" b="1" dirty="0">
                  <a:solidFill>
                    <a:srgbClr val="010066"/>
                  </a:solidFill>
                  <a:latin typeface="Arial" charset="0"/>
                </a:rPr>
                <a:t>glucose</a:t>
              </a: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1388" y="2600204"/>
            <a:ext cx="64027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GB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Glucose </a:t>
            </a:r>
            <a:r>
              <a:rPr lang="en-GB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and</a:t>
            </a: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Oxygen</a:t>
            </a:r>
            <a:r>
              <a:rPr lang="en-GB" sz="2800" dirty="0">
                <a:solidFill>
                  <a:srgbClr val="010066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are needed for respiration and are transported </a:t>
            </a: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en-GB" sz="2800" b="1" dirty="0">
                <a:solidFill>
                  <a:srgbClr val="010066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the body’s cells in the 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blood</a:t>
            </a:r>
            <a:r>
              <a:rPr lang="en-GB" sz="2800" dirty="0">
                <a:solidFill>
                  <a:srgbClr val="010066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F04F1-5E15-400B-9D2D-0F677ED88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4" t="22580" r="36612" b="36201"/>
          <a:stretch/>
        </p:blipFill>
        <p:spPr>
          <a:xfrm>
            <a:off x="71021" y="83777"/>
            <a:ext cx="6102291" cy="4599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8055B-92FF-45E1-A3D6-98EB53950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5" t="44728" r="45969" b="50004"/>
          <a:stretch/>
        </p:blipFill>
        <p:spPr>
          <a:xfrm>
            <a:off x="1063405" y="4358258"/>
            <a:ext cx="3992064" cy="649151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EC3989-4826-4277-AA1E-13E313CA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5" t="30809" r="35922" b="15469"/>
          <a:stretch/>
        </p:blipFill>
        <p:spPr>
          <a:xfrm>
            <a:off x="6286104" y="213063"/>
            <a:ext cx="5905896" cy="603681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434D31-4BC1-4EF1-9C58-34844D2F65E9}"/>
              </a:ext>
            </a:extLst>
          </p:cNvPr>
          <p:cNvSpPr/>
          <p:nvPr/>
        </p:nvSpPr>
        <p:spPr>
          <a:xfrm>
            <a:off x="6364478" y="5507497"/>
            <a:ext cx="323272" cy="314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9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37BC4-C66F-45B7-85A1-73BAC916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15741" r="32570" b="40638"/>
          <a:stretch/>
        </p:blipFill>
        <p:spPr>
          <a:xfrm>
            <a:off x="0" y="228600"/>
            <a:ext cx="7460408" cy="5590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59822-5E94-45ED-84AE-CFC83228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59362" r="32570" b="11296"/>
          <a:stretch/>
        </p:blipFill>
        <p:spPr>
          <a:xfrm>
            <a:off x="5137456" y="1038834"/>
            <a:ext cx="7054544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1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37BC4-C66F-45B7-85A1-73BAC916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15741" r="32570" b="40638"/>
          <a:stretch/>
        </p:blipFill>
        <p:spPr>
          <a:xfrm>
            <a:off x="0" y="228600"/>
            <a:ext cx="7460408" cy="5590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59822-5E94-45ED-84AE-CFC83228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59362" r="32570" b="11296"/>
          <a:stretch/>
        </p:blipFill>
        <p:spPr>
          <a:xfrm>
            <a:off x="5137456" y="1038834"/>
            <a:ext cx="7054544" cy="3555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D52E0-8296-4591-BCD3-8DACF6AC241A}"/>
              </a:ext>
            </a:extLst>
          </p:cNvPr>
          <p:cNvSpPr/>
          <p:nvPr/>
        </p:nvSpPr>
        <p:spPr>
          <a:xfrm>
            <a:off x="5984121" y="1476370"/>
            <a:ext cx="342086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Alveolus/</a:t>
            </a:r>
            <a:r>
              <a:rPr lang="en-US" sz="2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aveoli</a:t>
            </a:r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/air sac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A0C38-049C-495F-B736-EABD51C0BD02}"/>
              </a:ext>
            </a:extLst>
          </p:cNvPr>
          <p:cNvSpPr/>
          <p:nvPr/>
        </p:nvSpPr>
        <p:spPr>
          <a:xfrm>
            <a:off x="6202532" y="2595279"/>
            <a:ext cx="56314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Large surface area</a:t>
            </a:r>
          </a:p>
          <a:p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 walls/walls are one cell thick</a:t>
            </a:r>
          </a:p>
          <a:p>
            <a:r>
              <a:rPr lang="en-US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Good/rich blood supply/dense capillary network</a:t>
            </a:r>
          </a:p>
          <a:p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Moist</a:t>
            </a:r>
            <a:endParaRPr lang="en-US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D730B5-CD28-4996-ACFA-02802B6E089F}"/>
              </a:ext>
            </a:extLst>
          </p:cNvPr>
          <p:cNvSpPr/>
          <p:nvPr/>
        </p:nvSpPr>
        <p:spPr>
          <a:xfrm>
            <a:off x="5616995" y="4631067"/>
            <a:ext cx="56314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Dirt/dust/microorganisms are trapped in the mucus</a:t>
            </a:r>
          </a:p>
          <a:p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Cilla move these up and away from the lungs</a:t>
            </a:r>
            <a:endParaRPr lang="en-US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1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5964-A882-4A72-9883-62BCB69B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42" y="142559"/>
            <a:ext cx="4904474" cy="514389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Absorption of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437AA-AE74-448D-A584-27F9EDC4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2" y="1066423"/>
            <a:ext cx="7114700" cy="59380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sz="8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latin typeface="Comic Sans MS" panose="030F0702030302020204" pitchFamily="66" charset="0"/>
              </a:rPr>
              <a:t>Oxygen</a:t>
            </a:r>
            <a:r>
              <a:rPr lang="en-GB" dirty="0">
                <a:latin typeface="Comic Sans MS" panose="030F0702030302020204" pitchFamily="66" charset="0"/>
              </a:rPr>
              <a:t> enters the blood in the </a:t>
            </a:r>
            <a:r>
              <a:rPr lang="en-GB" b="1" dirty="0">
                <a:latin typeface="Comic Sans MS" panose="030F0702030302020204" pitchFamily="66" charset="0"/>
              </a:rPr>
              <a:t>lungs</a:t>
            </a:r>
            <a:r>
              <a:rPr lang="en-GB" dirty="0">
                <a:latin typeface="Comic Sans MS" panose="030F0702030302020204" pitchFamily="66" charset="0"/>
              </a:rPr>
              <a:t>, and </a:t>
            </a:r>
            <a:r>
              <a:rPr lang="en-GB" b="1" dirty="0">
                <a:latin typeface="Comic Sans MS" panose="030F0702030302020204" pitchFamily="66" charset="0"/>
              </a:rPr>
              <a:t>carbon dioxide </a:t>
            </a:r>
            <a:r>
              <a:rPr lang="en-GB" dirty="0">
                <a:latin typeface="Comic Sans MS" panose="030F0702030302020204" pitchFamily="66" charset="0"/>
              </a:rPr>
              <a:t>is removed from the blood in the </a:t>
            </a:r>
            <a:r>
              <a:rPr lang="en-GB" b="1" dirty="0">
                <a:latin typeface="Comic Sans MS" panose="030F0702030302020204" pitchFamily="66" charset="0"/>
              </a:rPr>
              <a:t>lungs</a:t>
            </a:r>
            <a:r>
              <a:rPr lang="en-GB" dirty="0">
                <a:latin typeface="Comic Sans MS" panose="030F0702030302020204" pitchFamily="66" charset="0"/>
              </a:rPr>
              <a:t>, at specially adapted </a:t>
            </a:r>
            <a:r>
              <a:rPr lang="en-GB" b="1" dirty="0">
                <a:latin typeface="Comic Sans MS" panose="030F0702030302020204" pitchFamily="66" charset="0"/>
              </a:rPr>
              <a:t>exchange surfaces</a:t>
            </a:r>
          </a:p>
          <a:p>
            <a:pPr marL="0" indent="0">
              <a:lnSpc>
                <a:spcPct val="120000"/>
              </a:lnSpc>
              <a:buNone/>
            </a:pPr>
            <a:endParaRPr lang="en-GB" sz="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latin typeface="Comic Sans MS" panose="030F0702030302020204" pitchFamily="66" charset="0"/>
              </a:rPr>
              <a:t>Nutrients</a:t>
            </a:r>
            <a:r>
              <a:rPr lang="en-GB" dirty="0">
                <a:latin typeface="Comic Sans MS" panose="030F0702030302020204" pitchFamily="66" charset="0"/>
              </a:rPr>
              <a:t> such as </a:t>
            </a:r>
            <a:r>
              <a:rPr lang="en-GB" b="1" dirty="0">
                <a:latin typeface="Comic Sans MS" panose="030F0702030302020204" pitchFamily="66" charset="0"/>
              </a:rPr>
              <a:t>glucose</a:t>
            </a:r>
            <a:r>
              <a:rPr lang="en-GB" dirty="0">
                <a:latin typeface="Comic Sans MS" panose="030F0702030302020204" pitchFamily="66" charset="0"/>
              </a:rPr>
              <a:t> and </a:t>
            </a:r>
            <a:r>
              <a:rPr lang="en-GB" b="1" dirty="0">
                <a:latin typeface="Comic Sans MS" panose="030F0702030302020204" pitchFamily="66" charset="0"/>
              </a:rPr>
              <a:t>amino acids </a:t>
            </a:r>
            <a:r>
              <a:rPr lang="en-GB" dirty="0">
                <a:latin typeface="Comic Sans MS" panose="030F0702030302020204" pitchFamily="66" charset="0"/>
              </a:rPr>
              <a:t>enter the bloodstream through specially adapted exchange surfaces in the </a:t>
            </a:r>
            <a:r>
              <a:rPr lang="en-GB" b="1" dirty="0">
                <a:latin typeface="Comic Sans MS" panose="030F0702030302020204" pitchFamily="66" charset="0"/>
              </a:rPr>
              <a:t>small intestine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61E95-9B44-4E0F-A3B5-D6930549A2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" t="15155" r="607" b="3524"/>
          <a:stretch/>
        </p:blipFill>
        <p:spPr>
          <a:xfrm>
            <a:off x="7633171" y="142559"/>
            <a:ext cx="4315987" cy="1794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4DB0ED-F5D8-4046-B0A1-69A9DEE13327}"/>
              </a:ext>
            </a:extLst>
          </p:cNvPr>
          <p:cNvSpPr txBox="1"/>
          <p:nvPr/>
        </p:nvSpPr>
        <p:spPr>
          <a:xfrm>
            <a:off x="9885834" y="2826080"/>
            <a:ext cx="180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Alveoli in the lungs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DE13C-CFCD-405B-A376-401A0691CF3E}"/>
              </a:ext>
            </a:extLst>
          </p:cNvPr>
          <p:cNvSpPr txBox="1"/>
          <p:nvPr/>
        </p:nvSpPr>
        <p:spPr>
          <a:xfrm>
            <a:off x="7925505" y="5112603"/>
            <a:ext cx="2437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Villi in the small intestine</a:t>
            </a:r>
          </a:p>
        </p:txBody>
      </p:sp>
      <p:pic>
        <p:nvPicPr>
          <p:cNvPr id="12" name="Picture 4" descr="Alveoli: Structure, Function, and Disorders of the Lungs">
            <a:extLst>
              <a:ext uri="{FF2B5EF4-FFF2-40B4-BE49-F238E27FC236}">
                <a16:creationId xmlns:a16="http://schemas.microsoft.com/office/drawing/2014/main" id="{27AE56C4-EED1-469B-BA79-D0D6C738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" b="96200" l="10000" r="90000">
                        <a14:foregroundMark x1="63733" y1="92200" x2="72733" y2="96200"/>
                        <a14:foregroundMark x1="72733" y1="96200" x2="80800" y2="94400"/>
                        <a14:foregroundMark x1="83733" y1="60100" x2="85467" y2="73500"/>
                        <a14:foregroundMark x1="71267" y1="25400" x2="77600" y2="21000"/>
                        <a14:foregroundMark x1="76200" y1="20600" x2="59200" y2="6400"/>
                        <a14:foregroundMark x1="59200" y1="6400" x2="59133" y2="6300"/>
                        <a14:foregroundMark x1="50133" y1="11500" x2="68333" y2="8900"/>
                        <a14:foregroundMark x1="43200" y1="1900" x2="32333" y2="6200"/>
                        <a14:foregroundMark x1="32333" y1="6200" x2="20400" y2="5700"/>
                        <a14:foregroundMark x1="20400" y1="5700" x2="14000" y2="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56" y="2229833"/>
            <a:ext cx="3324844" cy="22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lli Illustration - Twinkl">
            <a:extLst>
              <a:ext uri="{FF2B5EF4-FFF2-40B4-BE49-F238E27FC236}">
                <a16:creationId xmlns:a16="http://schemas.microsoft.com/office/drawing/2014/main" id="{52294B56-8459-47F2-AB66-EDC971D4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3" r="28077"/>
          <a:stretch/>
        </p:blipFill>
        <p:spPr bwMode="auto">
          <a:xfrm>
            <a:off x="10141473" y="4669312"/>
            <a:ext cx="1920797" cy="21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D0E2-F685-4770-A6D5-1A9229AA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4" y="144336"/>
            <a:ext cx="4175278" cy="575620"/>
          </a:xfrm>
          <a:solidFill>
            <a:srgbClr val="F7757E"/>
          </a:solidFill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Exchange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9F90-05F6-418A-9980-B245DE157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88" y="1041748"/>
            <a:ext cx="5396904" cy="3733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Comic Sans MS" panose="030F0702030302020204" pitchFamily="66" charset="0"/>
              </a:rPr>
              <a:t>Exchange surfaces </a:t>
            </a:r>
            <a:r>
              <a:rPr lang="en-GB" sz="2400" dirty="0">
                <a:latin typeface="Comic Sans MS" panose="030F0702030302020204" pitchFamily="66" charset="0"/>
              </a:rPr>
              <a:t>such as the</a:t>
            </a:r>
          </a:p>
          <a:p>
            <a:pPr marL="0" indent="0">
              <a:buNone/>
            </a:pPr>
            <a:r>
              <a:rPr lang="en-GB" sz="2400" b="1" dirty="0">
                <a:latin typeface="Comic Sans MS" panose="030F0702030302020204" pitchFamily="66" charset="0"/>
              </a:rPr>
              <a:t>lungs</a:t>
            </a:r>
            <a:r>
              <a:rPr lang="en-GB" sz="2400" dirty="0">
                <a:latin typeface="Comic Sans MS" panose="030F0702030302020204" pitchFamily="66" charset="0"/>
              </a:rPr>
              <a:t> and </a:t>
            </a:r>
            <a:r>
              <a:rPr lang="en-GB" sz="2400" b="1" dirty="0">
                <a:latin typeface="Comic Sans MS" panose="030F0702030302020204" pitchFamily="66" charset="0"/>
              </a:rPr>
              <a:t>small intestine </a:t>
            </a:r>
            <a:r>
              <a:rPr lang="en-GB" sz="2400" dirty="0">
                <a:latin typeface="Comic Sans MS" panose="030F0702030302020204" pitchFamily="66" charset="0"/>
              </a:rPr>
              <a:t>have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several features in common :</a:t>
            </a:r>
          </a:p>
          <a:p>
            <a:pPr marL="0" indent="0">
              <a:buNone/>
            </a:pPr>
            <a:endParaRPr lang="en-GB" sz="6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Thin walls </a:t>
            </a:r>
            <a:r>
              <a:rPr lang="en-GB" sz="2400" dirty="0">
                <a:latin typeface="Comic Sans MS" panose="030F0702030302020204" pitchFamily="66" charset="0"/>
              </a:rPr>
              <a:t>to allow diffusion</a:t>
            </a:r>
          </a:p>
          <a:p>
            <a:endParaRPr lang="en-GB" sz="6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They are highly folded, creating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   a </a:t>
            </a:r>
            <a:r>
              <a:rPr lang="en-GB" sz="2400" b="1" dirty="0">
                <a:latin typeface="Comic Sans MS" panose="030F0702030302020204" pitchFamily="66" charset="0"/>
              </a:rPr>
              <a:t>large surface area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1B86E-21CE-4AA4-BE80-C16273A25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05" y="253267"/>
            <a:ext cx="3133133" cy="3133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E87854F-1C70-461D-A741-C5AEEF3ACE45}"/>
              </a:ext>
            </a:extLst>
          </p:cNvPr>
          <p:cNvGrpSpPr/>
          <p:nvPr/>
        </p:nvGrpSpPr>
        <p:grpSpPr>
          <a:xfrm>
            <a:off x="4719127" y="88515"/>
            <a:ext cx="5146391" cy="3462638"/>
            <a:chOff x="687589" y="2225159"/>
            <a:chExt cx="4139190" cy="2772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DA4DBB-2988-4933-BA1D-B8591A8E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984" y="2225159"/>
              <a:ext cx="3724795" cy="27721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0B0712-9515-4A19-9769-991E19199E6A}"/>
                </a:ext>
              </a:extLst>
            </p:cNvPr>
            <p:cNvSpPr txBox="1"/>
            <p:nvPr/>
          </p:nvSpPr>
          <p:spPr>
            <a:xfrm>
              <a:off x="687589" y="2311947"/>
              <a:ext cx="7640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bronchus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F0E4C6-E356-4381-96F6-34B2B785CAE4}"/>
                </a:ext>
              </a:extLst>
            </p:cNvPr>
            <p:cNvSpPr txBox="1"/>
            <p:nvPr/>
          </p:nvSpPr>
          <p:spPr>
            <a:xfrm>
              <a:off x="3210955" y="2556578"/>
              <a:ext cx="852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bronchiole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65AFDC-9560-4F22-9EAD-F9C00C44181C}"/>
              </a:ext>
            </a:extLst>
          </p:cNvPr>
          <p:cNvSpPr txBox="1"/>
          <p:nvPr/>
        </p:nvSpPr>
        <p:spPr>
          <a:xfrm>
            <a:off x="6464673" y="3620351"/>
            <a:ext cx="195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Alveoli in the lungs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264F2-327F-4A89-BF7E-95857E60F29C}"/>
              </a:ext>
            </a:extLst>
          </p:cNvPr>
          <p:cNvSpPr txBox="1"/>
          <p:nvPr/>
        </p:nvSpPr>
        <p:spPr>
          <a:xfrm>
            <a:off x="9307203" y="3563651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Villi in the small intestine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1802E5-0967-4CFA-B4DF-0EBB533AB33F}"/>
              </a:ext>
            </a:extLst>
          </p:cNvPr>
          <p:cNvSpPr/>
          <p:nvPr/>
        </p:nvSpPr>
        <p:spPr>
          <a:xfrm>
            <a:off x="183788" y="4318993"/>
            <a:ext cx="11226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They have an </a:t>
            </a:r>
            <a:r>
              <a:rPr lang="en-GB" sz="2400" b="1" dirty="0">
                <a:latin typeface="Comic Sans MS" panose="030F0702030302020204" pitchFamily="66" charset="0"/>
              </a:rPr>
              <a:t>extensive blood supply</a:t>
            </a:r>
            <a:r>
              <a:rPr lang="en-GB" sz="2400" dirty="0">
                <a:latin typeface="Comic Sans MS" panose="030F0702030302020204" pitchFamily="66" charset="0"/>
              </a:rPr>
              <a:t>, creating opportunities for exchange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    of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F4C19-80F6-40CD-B1E1-C3B7571B078A}"/>
              </a:ext>
            </a:extLst>
          </p:cNvPr>
          <p:cNvSpPr txBox="1"/>
          <p:nvPr/>
        </p:nvSpPr>
        <p:spPr>
          <a:xfrm>
            <a:off x="875660" y="5745488"/>
            <a:ext cx="104406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These features increase the </a:t>
            </a:r>
            <a:r>
              <a:rPr lang="en-GB" sz="3200" b="1" dirty="0">
                <a:latin typeface="Comic Sans MS" panose="030F0702030302020204" pitchFamily="66" charset="0"/>
              </a:rPr>
              <a:t>efficiency</a:t>
            </a:r>
            <a:r>
              <a:rPr lang="en-GB" sz="3200" dirty="0">
                <a:latin typeface="Comic Sans MS" panose="030F0702030302020204" pitchFamily="66" charset="0"/>
              </a:rPr>
              <a:t> of absorption</a:t>
            </a:r>
          </a:p>
        </p:txBody>
      </p:sp>
    </p:spTree>
    <p:extLst>
      <p:ext uri="{BB962C8B-B14F-4D97-AF65-F5344CB8AC3E}">
        <p14:creationId xmlns:p14="http://schemas.microsoft.com/office/powerpoint/2010/main" val="38970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928F-FD78-4F8E-9993-FF4EC1CD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97" y="195480"/>
            <a:ext cx="1712958" cy="781064"/>
          </a:xfrm>
          <a:solidFill>
            <a:srgbClr val="F7757E"/>
          </a:solidFill>
        </p:spPr>
        <p:txBody>
          <a:bodyPr>
            <a:no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Lungs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805C3C-94C2-4F29-A49E-842F7B094C00}"/>
              </a:ext>
            </a:extLst>
          </p:cNvPr>
          <p:cNvGrpSpPr/>
          <p:nvPr/>
        </p:nvGrpSpPr>
        <p:grpSpPr>
          <a:xfrm>
            <a:off x="8647756" y="0"/>
            <a:ext cx="3330747" cy="4351338"/>
            <a:chOff x="7950266" y="1768980"/>
            <a:chExt cx="3330747" cy="43513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10F487-2E5C-4C64-992E-F45620FD47E9}"/>
                </a:ext>
              </a:extLst>
            </p:cNvPr>
            <p:cNvGrpSpPr/>
            <p:nvPr/>
          </p:nvGrpSpPr>
          <p:grpSpPr>
            <a:xfrm>
              <a:off x="7950266" y="1768980"/>
              <a:ext cx="3330747" cy="4351338"/>
              <a:chOff x="7060142" y="1841809"/>
              <a:chExt cx="3330747" cy="4351338"/>
            </a:xfrm>
          </p:grpSpPr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B693D494-193E-4661-AA6A-2DA8CA3B58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819"/>
              <a:stretch/>
            </p:blipFill>
            <p:spPr>
              <a:xfrm>
                <a:off x="7537572" y="1841809"/>
                <a:ext cx="2779772" cy="435133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5D2E01-23FD-4A60-A068-1867FEB58D30}"/>
                  </a:ext>
                </a:extLst>
              </p:cNvPr>
              <p:cNvSpPr txBox="1"/>
              <p:nvPr/>
            </p:nvSpPr>
            <p:spPr>
              <a:xfrm>
                <a:off x="9419661" y="5081798"/>
                <a:ext cx="971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alveolus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A34432-5804-4FDF-8A96-DF7DA27A3BF2}"/>
                  </a:ext>
                </a:extLst>
              </p:cNvPr>
              <p:cNvSpPr txBox="1"/>
              <p:nvPr/>
            </p:nvSpPr>
            <p:spPr>
              <a:xfrm>
                <a:off x="7060142" y="3648146"/>
                <a:ext cx="1143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capillaries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8C28AD8-5366-4321-9EE3-AC1CF59B7666}"/>
                </a:ext>
              </a:extLst>
            </p:cNvPr>
            <p:cNvCxnSpPr/>
            <p:nvPr/>
          </p:nvCxnSpPr>
          <p:spPr>
            <a:xfrm flipV="1">
              <a:off x="8715122" y="3342011"/>
              <a:ext cx="501706" cy="2333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E0E9884-DB11-442F-8F87-7E85D839EB7B}"/>
                </a:ext>
              </a:extLst>
            </p:cNvPr>
            <p:cNvCxnSpPr>
              <a:cxnSpLocks/>
            </p:cNvCxnSpPr>
            <p:nvPr/>
          </p:nvCxnSpPr>
          <p:spPr>
            <a:xfrm>
              <a:off x="8842931" y="3959641"/>
              <a:ext cx="373897" cy="3327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The Function, Anatomy, and Respiration of the Lungs">
            <a:extLst>
              <a:ext uri="{FF2B5EF4-FFF2-40B4-BE49-F238E27FC236}">
                <a16:creationId xmlns:a16="http://schemas.microsoft.com/office/drawing/2014/main" id="{79BC4905-E8C3-4590-A7B0-EC09117A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0" b="91900" l="9902" r="89872">
                        <a14:foregroundMark x1="36609" y1="10600" x2="36609" y2="7200"/>
                        <a14:foregroundMark x1="68342" y1="89500" x2="79595" y2="91900"/>
                        <a14:foregroundMark x1="60240" y1="45900" x2="62941" y2="4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52" y="2357051"/>
            <a:ext cx="6188725" cy="464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0A336-0F91-426A-98F2-23B5CCF5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497" y="1295969"/>
            <a:ext cx="6817377" cy="5366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Lungs are needed for the </a:t>
            </a:r>
            <a:r>
              <a:rPr lang="en-GB" b="1" dirty="0">
                <a:latin typeface="Comic Sans MS" panose="030F0702030302020204" pitchFamily="66" charset="0"/>
              </a:rPr>
              <a:t>exchange of gases </a:t>
            </a:r>
            <a:r>
              <a:rPr lang="en-GB" dirty="0">
                <a:latin typeface="Comic Sans MS" panose="030F0702030302020204" pitchFamily="66" charset="0"/>
              </a:rPr>
              <a:t>with the blood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>
                <a:latin typeface="Comic Sans MS" panose="030F0702030302020204" pitchFamily="66" charset="0"/>
              </a:rPr>
              <a:t>Oxygen</a:t>
            </a:r>
            <a:r>
              <a:rPr lang="en-GB" dirty="0">
                <a:latin typeface="Comic Sans MS" panose="030F0702030302020204" pitchFamily="66" charset="0"/>
              </a:rPr>
              <a:t> enters the blood, so that it can be transported to cells for </a:t>
            </a:r>
            <a:r>
              <a:rPr lang="en-GB" b="1" dirty="0">
                <a:latin typeface="Comic Sans MS" panose="030F0702030302020204" pitchFamily="66" charset="0"/>
              </a:rPr>
              <a:t>respiration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>
                <a:latin typeface="Comic Sans MS" panose="030F0702030302020204" pitchFamily="66" charset="0"/>
              </a:rPr>
              <a:t>Carbon dioxide</a:t>
            </a:r>
            <a:r>
              <a:rPr lang="en-GB" dirty="0">
                <a:latin typeface="Comic Sans MS" panose="030F0702030302020204" pitchFamily="66" charset="0"/>
              </a:rPr>
              <a:t>, the waste product of respiration, leaves the </a:t>
            </a:r>
            <a:r>
              <a:rPr lang="en-GB" b="1" dirty="0">
                <a:latin typeface="Comic Sans MS" panose="030F0702030302020204" pitchFamily="66" charset="0"/>
              </a:rPr>
              <a:t>blood</a:t>
            </a:r>
            <a:r>
              <a:rPr lang="en-GB" dirty="0">
                <a:latin typeface="Comic Sans MS" panose="030F0702030302020204" pitchFamily="66" charset="0"/>
              </a:rPr>
              <a:t> and enters the </a:t>
            </a:r>
            <a:r>
              <a:rPr lang="en-GB" b="1" dirty="0">
                <a:latin typeface="Comic Sans MS" panose="030F0702030302020204" pitchFamily="66" charset="0"/>
              </a:rPr>
              <a:t>lungs</a:t>
            </a:r>
            <a:r>
              <a:rPr lang="en-GB" dirty="0">
                <a:latin typeface="Comic Sans MS" panose="030F0702030302020204" pitchFamily="66" charset="0"/>
              </a:rPr>
              <a:t> so that it can be </a:t>
            </a:r>
            <a:r>
              <a:rPr lang="en-GB" b="1" dirty="0">
                <a:latin typeface="Comic Sans MS" panose="030F0702030302020204" pitchFamily="66" charset="0"/>
              </a:rPr>
              <a:t>exhaled</a:t>
            </a:r>
            <a:r>
              <a:rPr lang="en-GB" dirty="0">
                <a:latin typeface="Comic Sans MS" panose="030F0702030302020204" pitchFamily="66" charset="0"/>
              </a:rPr>
              <a:t>,  removing it from the body</a:t>
            </a:r>
          </a:p>
          <a:p>
            <a:pPr marL="0" indent="0">
              <a:buNone/>
            </a:pPr>
            <a:endParaRPr lang="en-GB" sz="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This happens in specialised </a:t>
            </a:r>
            <a:r>
              <a:rPr lang="en-GB" b="1" dirty="0">
                <a:latin typeface="Comic Sans MS" panose="030F0702030302020204" pitchFamily="66" charset="0"/>
              </a:rPr>
              <a:t>air sacs </a:t>
            </a:r>
            <a:r>
              <a:rPr lang="en-GB" dirty="0">
                <a:latin typeface="Comic Sans MS" panose="030F0702030302020204" pitchFamily="66" charset="0"/>
              </a:rPr>
              <a:t>in the lungs called </a:t>
            </a:r>
            <a:r>
              <a:rPr lang="en-GB" b="1" dirty="0">
                <a:latin typeface="Comic Sans MS" panose="030F0702030302020204" pitchFamily="66" charset="0"/>
              </a:rPr>
              <a:t>alveoli </a:t>
            </a:r>
            <a:r>
              <a:rPr lang="en-GB" dirty="0">
                <a:latin typeface="Comic Sans MS" panose="030F0702030302020204" pitchFamily="66" charset="0"/>
              </a:rPr>
              <a:t>(one = </a:t>
            </a:r>
            <a:r>
              <a:rPr lang="en-GB" b="1" dirty="0">
                <a:latin typeface="Comic Sans MS" panose="030F0702030302020204" pitchFamily="66" charset="0"/>
              </a:rPr>
              <a:t>alveolus</a:t>
            </a:r>
            <a:r>
              <a:rPr lang="en-GB" dirty="0"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46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345A-B263-4FFD-B85B-C9E0376A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09" y="139740"/>
            <a:ext cx="3923896" cy="809144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Lung Structure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13650-F5A1-49D4-8F7C-B8121B3CA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r="14043"/>
          <a:stretch/>
        </p:blipFill>
        <p:spPr>
          <a:xfrm>
            <a:off x="3981357" y="1253331"/>
            <a:ext cx="4288779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6AEA6-E041-4741-A97D-F0EC08D73712}"/>
              </a:ext>
            </a:extLst>
          </p:cNvPr>
          <p:cNvSpPr txBox="1"/>
          <p:nvPr/>
        </p:nvSpPr>
        <p:spPr>
          <a:xfrm>
            <a:off x="4258355" y="54431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Where are the alveoli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7D2D4-9697-4549-909A-52C1EE1E501C}"/>
              </a:ext>
            </a:extLst>
          </p:cNvPr>
          <p:cNvSpPr txBox="1"/>
          <p:nvPr/>
        </p:nvSpPr>
        <p:spPr>
          <a:xfrm>
            <a:off x="8195809" y="2514095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bronchus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17981-D0FF-4EA8-BAF7-748FA3F22D69}"/>
              </a:ext>
            </a:extLst>
          </p:cNvPr>
          <p:cNvSpPr txBox="1"/>
          <p:nvPr/>
        </p:nvSpPr>
        <p:spPr>
          <a:xfrm>
            <a:off x="8195808" y="1728034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rib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E184F-D5A9-4AFC-B603-FB4808B18237}"/>
              </a:ext>
            </a:extLst>
          </p:cNvPr>
          <p:cNvSpPr txBox="1"/>
          <p:nvPr/>
        </p:nvSpPr>
        <p:spPr>
          <a:xfrm>
            <a:off x="8195808" y="4996608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diaphragm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0EA3D-CA6A-4E39-B69C-16FD380A40B0}"/>
              </a:ext>
            </a:extLst>
          </p:cNvPr>
          <p:cNvSpPr txBox="1"/>
          <p:nvPr/>
        </p:nvSpPr>
        <p:spPr>
          <a:xfrm>
            <a:off x="8225176" y="3986184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lung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BF9E2-433E-4A77-B11C-51158B1FDF59}"/>
              </a:ext>
            </a:extLst>
          </p:cNvPr>
          <p:cNvSpPr txBox="1"/>
          <p:nvPr/>
        </p:nvSpPr>
        <p:spPr>
          <a:xfrm>
            <a:off x="2620804" y="4429665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alveolus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640CF-AB09-4C20-8A05-32D0F9995754}"/>
              </a:ext>
            </a:extLst>
          </p:cNvPr>
          <p:cNvSpPr txBox="1"/>
          <p:nvPr/>
        </p:nvSpPr>
        <p:spPr>
          <a:xfrm>
            <a:off x="2396256" y="2621551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bronchiole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7B181-C113-4C5E-8BF7-5CF9A6A3AD9A}"/>
              </a:ext>
            </a:extLst>
          </p:cNvPr>
          <p:cNvSpPr txBox="1"/>
          <p:nvPr/>
        </p:nvSpPr>
        <p:spPr>
          <a:xfrm>
            <a:off x="2685810" y="1323552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trachea</a:t>
            </a:r>
          </a:p>
        </p:txBody>
      </p:sp>
    </p:spTree>
    <p:extLst>
      <p:ext uri="{BB962C8B-B14F-4D97-AF65-F5344CB8AC3E}">
        <p14:creationId xmlns:p14="http://schemas.microsoft.com/office/powerpoint/2010/main" val="27419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928F-FD78-4F8E-9993-FF4EC1CD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4" y="117350"/>
            <a:ext cx="1848741" cy="653875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Alveoli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1D303-D151-4045-A9B8-AB848915F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/>
          <a:stretch/>
        </p:blipFill>
        <p:spPr>
          <a:xfrm>
            <a:off x="7994087" y="155686"/>
            <a:ext cx="4081609" cy="410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81FEBE-E71F-4796-A67C-F29C78F84FCC}"/>
              </a:ext>
            </a:extLst>
          </p:cNvPr>
          <p:cNvSpPr txBox="1"/>
          <p:nvPr/>
        </p:nvSpPr>
        <p:spPr>
          <a:xfrm>
            <a:off x="284692" y="4317035"/>
            <a:ext cx="1175342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There are a </a:t>
            </a:r>
            <a:r>
              <a:rPr lang="en-GB" sz="2400" b="1" dirty="0">
                <a:latin typeface="Comic Sans MS" panose="030F0702030302020204" pitchFamily="66" charset="0"/>
              </a:rPr>
              <a:t>large number </a:t>
            </a:r>
            <a:r>
              <a:rPr lang="en-GB" sz="2400" dirty="0">
                <a:latin typeface="Comic Sans MS" panose="030F0702030302020204" pitchFamily="66" charset="0"/>
              </a:rPr>
              <a:t>of alveoli in each lung, providing a </a:t>
            </a:r>
            <a:r>
              <a:rPr lang="en-GB" sz="2400" b="1" dirty="0">
                <a:latin typeface="Comic Sans MS" panose="030F0702030302020204" pitchFamily="66" charset="0"/>
              </a:rPr>
              <a:t>huge surface area</a:t>
            </a:r>
            <a:r>
              <a:rPr lang="en-GB" sz="2400" dirty="0">
                <a:latin typeface="Comic Sans MS" panose="030F0702030302020204" pitchFamily="66" charset="0"/>
              </a:rPr>
              <a:t> for exchange of gases. They have a </a:t>
            </a:r>
            <a:r>
              <a:rPr lang="en-GB" sz="2400" b="1" dirty="0">
                <a:latin typeface="Comic Sans MS" panose="030F0702030302020204" pitchFamily="66" charset="0"/>
              </a:rPr>
              <a:t>moist lining </a:t>
            </a:r>
            <a:r>
              <a:rPr lang="en-GB" sz="2400" dirty="0">
                <a:latin typeface="Comic Sans MS" panose="030F0702030302020204" pitchFamily="66" charset="0"/>
              </a:rPr>
              <a:t>to dissolve oxygen.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7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When you breathe in, </a:t>
            </a:r>
            <a:r>
              <a:rPr lang="en-GB" sz="2400" b="1" dirty="0">
                <a:latin typeface="Comic Sans MS" panose="030F0702030302020204" pitchFamily="66" charset="0"/>
              </a:rPr>
              <a:t>oxygen</a:t>
            </a:r>
            <a:r>
              <a:rPr lang="en-GB" sz="2400" dirty="0">
                <a:latin typeface="Comic Sans MS" panose="030F0702030302020204" pitchFamily="66" charset="0"/>
              </a:rPr>
              <a:t> is </a:t>
            </a:r>
            <a:r>
              <a:rPr lang="en-GB" sz="2400" b="1" dirty="0">
                <a:latin typeface="Comic Sans MS" panose="030F0702030302020204" pitchFamily="66" charset="0"/>
              </a:rPr>
              <a:t>absorbed </a:t>
            </a:r>
            <a:r>
              <a:rPr lang="en-GB" sz="2400" dirty="0">
                <a:latin typeface="Comic Sans MS" panose="030F0702030302020204" pitchFamily="66" charset="0"/>
              </a:rPr>
              <a:t>into the </a:t>
            </a:r>
            <a:r>
              <a:rPr lang="en-GB" sz="2400" b="1" dirty="0">
                <a:latin typeface="Comic Sans MS" panose="030F0702030302020204" pitchFamily="66" charset="0"/>
              </a:rPr>
              <a:t>blood </a:t>
            </a:r>
            <a:r>
              <a:rPr lang="en-GB" sz="2400" dirty="0">
                <a:latin typeface="Comic Sans MS" panose="030F0702030302020204" pitchFamily="66" charset="0"/>
              </a:rPr>
              <a:t>by</a:t>
            </a:r>
            <a:r>
              <a:rPr lang="en-GB" sz="2400" b="1" dirty="0">
                <a:latin typeface="Comic Sans MS" panose="030F0702030302020204" pitchFamily="66" charset="0"/>
              </a:rPr>
              <a:t> diffusion </a:t>
            </a:r>
            <a:r>
              <a:rPr lang="en-GB" sz="2400" dirty="0">
                <a:latin typeface="Comic Sans MS" panose="030F0702030302020204" pitchFamily="66" charset="0"/>
              </a:rPr>
              <a:t>through the </a:t>
            </a:r>
            <a:r>
              <a:rPr lang="en-GB" sz="2400" b="1" dirty="0">
                <a:latin typeface="Comic Sans MS" panose="030F0702030302020204" pitchFamily="66" charset="0"/>
              </a:rPr>
              <a:t>thin</a:t>
            </a:r>
            <a:r>
              <a:rPr lang="en-GB" sz="2400" dirty="0">
                <a:latin typeface="Comic Sans MS" panose="030F0702030302020204" pitchFamily="66" charset="0"/>
              </a:rPr>
              <a:t> alveolar and capillary </a:t>
            </a:r>
            <a:r>
              <a:rPr lang="en-GB" sz="2400" b="1" dirty="0">
                <a:latin typeface="Comic Sans MS" panose="030F0702030302020204" pitchFamily="66" charset="0"/>
              </a:rPr>
              <a:t>walls</a:t>
            </a:r>
            <a:r>
              <a:rPr lang="en-GB" sz="2400" dirty="0">
                <a:latin typeface="Comic Sans MS" panose="030F0702030302020204" pitchFamily="66" charset="0"/>
              </a:rPr>
              <a:t>, and </a:t>
            </a:r>
            <a:r>
              <a:rPr lang="en-GB" sz="2400" b="1" dirty="0">
                <a:latin typeface="Comic Sans MS" panose="030F0702030302020204" pitchFamily="66" charset="0"/>
              </a:rPr>
              <a:t>carbon dioxide </a:t>
            </a:r>
            <a:r>
              <a:rPr lang="en-GB" sz="2400" dirty="0">
                <a:latin typeface="Comic Sans MS" panose="030F0702030302020204" pitchFamily="66" charset="0"/>
              </a:rPr>
              <a:t>diffuses </a:t>
            </a:r>
            <a:r>
              <a:rPr lang="en-GB" sz="2400" b="1" dirty="0">
                <a:latin typeface="Comic Sans MS" panose="030F0702030302020204" pitchFamily="66" charset="0"/>
              </a:rPr>
              <a:t>out</a:t>
            </a:r>
            <a:r>
              <a:rPr lang="en-GB" sz="2400" dirty="0">
                <a:latin typeface="Comic Sans MS" panose="030F0702030302020204" pitchFamily="66" charset="0"/>
              </a:rPr>
              <a:t> into the </a:t>
            </a:r>
            <a:r>
              <a:rPr lang="en-GB" sz="2400" b="1" dirty="0">
                <a:latin typeface="Comic Sans MS" panose="030F0702030302020204" pitchFamily="66" charset="0"/>
              </a:rPr>
              <a:t>air, which is then breathed out.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559B7-677E-4D1D-97E7-C376C8B57151}"/>
              </a:ext>
            </a:extLst>
          </p:cNvPr>
          <p:cNvSpPr txBox="1"/>
          <p:nvPr/>
        </p:nvSpPr>
        <p:spPr>
          <a:xfrm>
            <a:off x="4090813" y="899739"/>
            <a:ext cx="381332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Each alveolus has a </a:t>
            </a:r>
            <a:r>
              <a:rPr lang="en-GB" sz="2400" b="1" dirty="0">
                <a:latin typeface="Comic Sans MS" panose="030F0702030302020204" pitchFamily="66" charset="0"/>
              </a:rPr>
              <a:t>rich blood supply,</a:t>
            </a:r>
            <a:r>
              <a:rPr lang="en-GB" sz="2400" dirty="0">
                <a:latin typeface="Comic Sans MS" panose="030F0702030302020204" pitchFamily="66" charset="0"/>
              </a:rPr>
              <a:t> due to the network of capillaries surrounding 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FEB5B-6CD3-43BF-858D-27E30A3818B8}"/>
              </a:ext>
            </a:extLst>
          </p:cNvPr>
          <p:cNvGrpSpPr/>
          <p:nvPr/>
        </p:nvGrpSpPr>
        <p:grpSpPr>
          <a:xfrm>
            <a:off x="4355688" y="2559228"/>
            <a:ext cx="3750806" cy="1698758"/>
            <a:chOff x="4511630" y="2757988"/>
            <a:chExt cx="3523244" cy="1551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4E2EA8-C8F0-4149-A98C-BA857505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105" y="2757988"/>
              <a:ext cx="2904846" cy="14524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9BC01B-B057-4FDC-AF72-D5211BBBF686}"/>
                </a:ext>
              </a:extLst>
            </p:cNvPr>
            <p:cNvSpPr txBox="1"/>
            <p:nvPr/>
          </p:nvSpPr>
          <p:spPr>
            <a:xfrm>
              <a:off x="4511630" y="3786702"/>
              <a:ext cx="125870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deoxygenated blood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1DE8C4-DCDC-48ED-92BF-3C375B92DF59}"/>
                </a:ext>
              </a:extLst>
            </p:cNvPr>
            <p:cNvSpPr txBox="1"/>
            <p:nvPr/>
          </p:nvSpPr>
          <p:spPr>
            <a:xfrm>
              <a:off x="6467007" y="2872894"/>
              <a:ext cx="15678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oxygenated blood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9C791E-38AA-4060-85C3-4AB466C42434}"/>
              </a:ext>
            </a:extLst>
          </p:cNvPr>
          <p:cNvGrpSpPr/>
          <p:nvPr/>
        </p:nvGrpSpPr>
        <p:grpSpPr>
          <a:xfrm>
            <a:off x="0" y="683581"/>
            <a:ext cx="5144830" cy="3385066"/>
            <a:chOff x="112457" y="912990"/>
            <a:chExt cx="5028526" cy="3297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A0D409-C8BA-45E1-B736-2CA54D42E0B1}"/>
                </a:ext>
              </a:extLst>
            </p:cNvPr>
            <p:cNvGrpSpPr/>
            <p:nvPr/>
          </p:nvGrpSpPr>
          <p:grpSpPr>
            <a:xfrm>
              <a:off x="112457" y="912990"/>
              <a:ext cx="5028526" cy="3297422"/>
              <a:chOff x="687589" y="2225159"/>
              <a:chExt cx="4139190" cy="27721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15C136D-73CC-4DBE-87A9-B176E2146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1984" y="2225159"/>
                <a:ext cx="3724795" cy="277216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4926E5-7CC7-40E1-BFB6-9F8C18E4361E}"/>
                  </a:ext>
                </a:extLst>
              </p:cNvPr>
              <p:cNvSpPr txBox="1"/>
              <p:nvPr/>
            </p:nvSpPr>
            <p:spPr>
              <a:xfrm>
                <a:off x="687589" y="2311947"/>
                <a:ext cx="7640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bronchus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FE19EC-B905-4913-8467-0D0A495F9BAB}"/>
                  </a:ext>
                </a:extLst>
              </p:cNvPr>
              <p:cNvSpPr txBox="1"/>
              <p:nvPr/>
            </p:nvSpPr>
            <p:spPr>
              <a:xfrm>
                <a:off x="3210955" y="2556578"/>
                <a:ext cx="8522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bronchiole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DCD49-00CE-4778-8862-34E78CB78F60}"/>
                </a:ext>
              </a:extLst>
            </p:cNvPr>
            <p:cNvSpPr txBox="1"/>
            <p:nvPr/>
          </p:nvSpPr>
          <p:spPr>
            <a:xfrm>
              <a:off x="533400" y="3493054"/>
              <a:ext cx="590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alveoli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5748AA9-1EB9-4D55-8E8C-9206FB257E3E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1123754" y="3631553"/>
              <a:ext cx="94985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257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0750-ADC0-4230-8801-5D0C59B6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137496"/>
            <a:ext cx="2531709" cy="588482"/>
          </a:xfrm>
          <a:solidFill>
            <a:srgbClr val="F7757E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Digestion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D2ED9-326F-4B70-8DA4-6C5129F4E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98" y="1186405"/>
            <a:ext cx="5906944" cy="5085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We eat food to obtain </a:t>
            </a:r>
            <a:r>
              <a:rPr lang="en-GB" b="1" dirty="0">
                <a:latin typeface="Comic Sans MS" panose="030F0702030302020204" pitchFamily="66" charset="0"/>
              </a:rPr>
              <a:t>nutrients</a:t>
            </a:r>
            <a:r>
              <a:rPr lang="en-GB" dirty="0">
                <a:latin typeface="Comic Sans MS" panose="030F0702030302020204" pitchFamily="66" charset="0"/>
              </a:rPr>
              <a:t> such as </a:t>
            </a:r>
            <a:r>
              <a:rPr lang="en-GB" b="1" dirty="0">
                <a:latin typeface="Comic Sans MS" panose="030F0702030302020204" pitchFamily="66" charset="0"/>
              </a:rPr>
              <a:t>glucose</a:t>
            </a:r>
            <a:r>
              <a:rPr lang="en-GB" dirty="0">
                <a:latin typeface="Comic Sans MS" panose="030F0702030302020204" pitchFamily="66" charset="0"/>
              </a:rPr>
              <a:t> and </a:t>
            </a:r>
            <a:r>
              <a:rPr lang="en-GB" b="1" dirty="0">
                <a:latin typeface="Comic Sans MS" panose="030F0702030302020204" pitchFamily="66" charset="0"/>
              </a:rPr>
              <a:t>fats</a:t>
            </a:r>
            <a:r>
              <a:rPr lang="en-GB" dirty="0">
                <a:latin typeface="Comic Sans MS" panose="030F0702030302020204" pitchFamily="66" charset="0"/>
              </a:rPr>
              <a:t> which are used in respiration to release </a:t>
            </a:r>
            <a:r>
              <a:rPr lang="en-GB" b="1" dirty="0">
                <a:latin typeface="Comic Sans MS" panose="030F0702030302020204" pitchFamily="66" charset="0"/>
              </a:rPr>
              <a:t>energy</a:t>
            </a:r>
            <a:r>
              <a:rPr lang="en-GB" dirty="0">
                <a:latin typeface="Comic Sans MS" panose="030F0702030302020204" pitchFamily="66" charset="0"/>
              </a:rPr>
              <a:t>, and </a:t>
            </a:r>
            <a:r>
              <a:rPr lang="en-GB" b="1" dirty="0">
                <a:latin typeface="Comic Sans MS" panose="030F0702030302020204" pitchFamily="66" charset="0"/>
              </a:rPr>
              <a:t>amino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latin typeface="Comic Sans MS" panose="030F0702030302020204" pitchFamily="66" charset="0"/>
              </a:rPr>
              <a:t>acids</a:t>
            </a:r>
            <a:r>
              <a:rPr lang="en-GB" dirty="0">
                <a:latin typeface="Comic Sans MS" panose="030F0702030302020204" pitchFamily="66" charset="0"/>
              </a:rPr>
              <a:t> for building </a:t>
            </a:r>
            <a:r>
              <a:rPr lang="en-GB" b="1" dirty="0">
                <a:latin typeface="Comic Sans MS" panose="030F0702030302020204" pitchFamily="66" charset="0"/>
              </a:rPr>
              <a:t>proteins</a:t>
            </a:r>
          </a:p>
          <a:p>
            <a:pPr marL="0" indent="0">
              <a:buNone/>
            </a:pPr>
            <a:endParaRPr lang="en-GB" sz="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Our food contains </a:t>
            </a:r>
            <a:r>
              <a:rPr lang="en-GB" b="1" dirty="0">
                <a:latin typeface="Comic Sans MS" panose="030F0702030302020204" pitchFamily="66" charset="0"/>
              </a:rPr>
              <a:t>large</a:t>
            </a:r>
            <a:r>
              <a:rPr lang="en-GB" dirty="0">
                <a:latin typeface="Comic Sans MS" panose="030F0702030302020204" pitchFamily="66" charset="0"/>
              </a:rPr>
              <a:t>, </a:t>
            </a:r>
            <a:r>
              <a:rPr lang="en-GB" b="1" dirty="0">
                <a:latin typeface="Comic Sans MS" panose="030F0702030302020204" pitchFamily="66" charset="0"/>
              </a:rPr>
              <a:t>insoluble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latin typeface="Comic Sans MS" panose="030F0702030302020204" pitchFamily="66" charset="0"/>
              </a:rPr>
              <a:t>molecules</a:t>
            </a:r>
            <a:r>
              <a:rPr lang="en-GB" dirty="0">
                <a:latin typeface="Comic Sans MS" panose="030F0702030302020204" pitchFamily="66" charset="0"/>
              </a:rPr>
              <a:t> such as </a:t>
            </a:r>
            <a:r>
              <a:rPr lang="en-GB" b="1" dirty="0">
                <a:latin typeface="Comic Sans MS" panose="030F0702030302020204" pitchFamily="66" charset="0"/>
              </a:rPr>
              <a:t>starch</a:t>
            </a:r>
            <a:r>
              <a:rPr lang="en-GB" dirty="0">
                <a:latin typeface="Comic Sans MS" panose="030F0702030302020204" pitchFamily="66" charset="0"/>
              </a:rPr>
              <a:t> and </a:t>
            </a:r>
            <a:r>
              <a:rPr lang="en-GB" b="1" dirty="0">
                <a:latin typeface="Comic Sans MS" panose="030F0702030302020204" pitchFamily="66" charset="0"/>
              </a:rPr>
              <a:t>protein</a:t>
            </a:r>
            <a:r>
              <a:rPr lang="en-GB" dirty="0">
                <a:latin typeface="Comic Sans MS" panose="030F0702030302020204" pitchFamily="66" charset="0"/>
              </a:rPr>
              <a:t>, which need to be </a:t>
            </a:r>
            <a:r>
              <a:rPr lang="en-GB" b="1" dirty="0">
                <a:latin typeface="Comic Sans MS" panose="030F0702030302020204" pitchFamily="66" charset="0"/>
              </a:rPr>
              <a:t>broken down </a:t>
            </a:r>
            <a:r>
              <a:rPr lang="en-GB" dirty="0">
                <a:latin typeface="Comic Sans MS" panose="030F0702030302020204" pitchFamily="66" charset="0"/>
              </a:rPr>
              <a:t>to </a:t>
            </a:r>
            <a:r>
              <a:rPr lang="en-GB" b="1" dirty="0">
                <a:latin typeface="Comic Sans MS" panose="030F0702030302020204" pitchFamily="66" charset="0"/>
              </a:rPr>
              <a:t>small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latin typeface="Comic Sans MS" panose="030F0702030302020204" pitchFamily="66" charset="0"/>
              </a:rPr>
              <a:t>soluble</a:t>
            </a:r>
            <a:r>
              <a:rPr lang="en-GB" dirty="0">
                <a:latin typeface="Comic Sans MS" panose="030F0702030302020204" pitchFamily="66" charset="0"/>
              </a:rPr>
              <a:t> molecules which can then be </a:t>
            </a:r>
            <a:r>
              <a:rPr lang="en-GB" b="1" dirty="0">
                <a:latin typeface="Comic Sans MS" panose="030F0702030302020204" pitchFamily="66" charset="0"/>
              </a:rPr>
              <a:t>absorbed</a:t>
            </a:r>
            <a:r>
              <a:rPr lang="en-GB" dirty="0">
                <a:latin typeface="Comic Sans MS" panose="030F0702030302020204" pitchFamily="66" charset="0"/>
              </a:rPr>
              <a:t> into the blood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EBFC7-BC63-4716-8389-39576281CF98}"/>
              </a:ext>
            </a:extLst>
          </p:cNvPr>
          <p:cNvGrpSpPr/>
          <p:nvPr/>
        </p:nvGrpSpPr>
        <p:grpSpPr>
          <a:xfrm>
            <a:off x="6212269" y="494260"/>
            <a:ext cx="5906944" cy="2685603"/>
            <a:chOff x="1063184" y="4143375"/>
            <a:chExt cx="4625266" cy="20831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1279FD-A579-4BB0-A0D9-AEAAB9B4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" t="3906" r="3220" b="7962"/>
            <a:stretch/>
          </p:blipFill>
          <p:spPr>
            <a:xfrm>
              <a:off x="1063184" y="4211835"/>
              <a:ext cx="4625266" cy="20146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2CFE56-0A96-4508-B940-CC20BFF68359}"/>
                </a:ext>
              </a:extLst>
            </p:cNvPr>
            <p:cNvSpPr txBox="1"/>
            <p:nvPr/>
          </p:nvSpPr>
          <p:spPr>
            <a:xfrm>
              <a:off x="1247775" y="4143375"/>
              <a:ext cx="133171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amylase (enzyme)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6D88D6-E77C-4650-B76A-DAA78AD55DC4}"/>
              </a:ext>
            </a:extLst>
          </p:cNvPr>
          <p:cNvGrpSpPr/>
          <p:nvPr/>
        </p:nvGrpSpPr>
        <p:grpSpPr>
          <a:xfrm>
            <a:off x="6326582" y="3544410"/>
            <a:ext cx="5792631" cy="2409825"/>
            <a:chOff x="6179578" y="4019550"/>
            <a:chExt cx="5792631" cy="2409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4D9A93-D900-4261-B204-6A53F4C6D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36" b="16527"/>
            <a:stretch/>
          </p:blipFill>
          <p:spPr>
            <a:xfrm>
              <a:off x="6179578" y="4019550"/>
              <a:ext cx="5792631" cy="24098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F7E6D3-1CB9-44A4-AC30-8FB03E5D922B}"/>
                </a:ext>
              </a:extLst>
            </p:cNvPr>
            <p:cNvSpPr txBox="1"/>
            <p:nvPr/>
          </p:nvSpPr>
          <p:spPr>
            <a:xfrm>
              <a:off x="10420350" y="6038850"/>
              <a:ext cx="10727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amino acids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8D5046-6C87-4EB0-B116-1D9B9EE5CCFC}"/>
                </a:ext>
              </a:extLst>
            </p:cNvPr>
            <p:cNvSpPr txBox="1"/>
            <p:nvPr/>
          </p:nvSpPr>
          <p:spPr>
            <a:xfrm>
              <a:off x="8319567" y="6032302"/>
              <a:ext cx="16021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short protein chain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08B524-CA2A-45BE-815F-842C545DB73C}"/>
                </a:ext>
              </a:extLst>
            </p:cNvPr>
            <p:cNvSpPr txBox="1"/>
            <p:nvPr/>
          </p:nvSpPr>
          <p:spPr>
            <a:xfrm>
              <a:off x="6838550" y="6088545"/>
              <a:ext cx="7301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protein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91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9595-DF71-4C31-887F-6D467B70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15" y="137604"/>
            <a:ext cx="4395834" cy="603682"/>
          </a:xfrm>
          <a:solidFill>
            <a:srgbClr val="F7757E"/>
          </a:solidFill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The Digestive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5072B-8AA5-4913-91A9-1B18DB349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7" y="915242"/>
            <a:ext cx="6629247" cy="5805154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b="1" dirty="0">
                <a:latin typeface="Comic Sans MS" panose="030F0702030302020204" pitchFamily="66" charset="0"/>
              </a:rPr>
              <a:t>digestive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latin typeface="Comic Sans MS" panose="030F0702030302020204" pitchFamily="66" charset="0"/>
              </a:rPr>
              <a:t>system</a:t>
            </a:r>
            <a:r>
              <a:rPr lang="en-GB" dirty="0">
                <a:latin typeface="Comic Sans MS" panose="030F0702030302020204" pitchFamily="66" charset="0"/>
              </a:rPr>
              <a:t> is a long </a:t>
            </a:r>
            <a:r>
              <a:rPr lang="en-GB" b="1" dirty="0">
                <a:latin typeface="Comic Sans MS" panose="030F0702030302020204" pitchFamily="66" charset="0"/>
              </a:rPr>
              <a:t>tube</a:t>
            </a:r>
            <a:r>
              <a:rPr lang="en-GB" dirty="0">
                <a:latin typeface="Comic Sans MS" panose="030F0702030302020204" pitchFamily="66" charset="0"/>
              </a:rPr>
              <a:t> running from mouth to anus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Food enters through the mouth, is </a:t>
            </a:r>
            <a:r>
              <a:rPr lang="en-GB" b="1" dirty="0">
                <a:latin typeface="Comic Sans MS" panose="030F0702030302020204" pitchFamily="66" charset="0"/>
              </a:rPr>
              <a:t>broken up </a:t>
            </a:r>
            <a:r>
              <a:rPr lang="en-GB" dirty="0">
                <a:latin typeface="Comic Sans MS" panose="030F0702030302020204" pitchFamily="66" charset="0"/>
              </a:rPr>
              <a:t>and mixed with saliva and is </a:t>
            </a:r>
            <a:r>
              <a:rPr lang="en-GB" b="1" dirty="0">
                <a:latin typeface="Comic Sans MS" panose="030F0702030302020204" pitchFamily="66" charset="0"/>
              </a:rPr>
              <a:t>swallowed</a:t>
            </a:r>
            <a:r>
              <a:rPr lang="en-GB" dirty="0">
                <a:latin typeface="Comic Sans MS" panose="030F0702030302020204" pitchFamily="66" charset="0"/>
              </a:rPr>
              <a:t> to start the breakdown process</a:t>
            </a:r>
            <a:endParaRPr lang="en-GB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Food is </a:t>
            </a:r>
            <a:r>
              <a:rPr lang="en-GB" b="1" dirty="0">
                <a:latin typeface="Comic Sans MS" panose="030F0702030302020204" pitchFamily="66" charset="0"/>
              </a:rPr>
              <a:t>mixed</a:t>
            </a:r>
            <a:r>
              <a:rPr lang="en-GB" dirty="0">
                <a:latin typeface="Comic Sans MS" panose="030F0702030302020204" pitchFamily="66" charset="0"/>
              </a:rPr>
              <a:t> and </a:t>
            </a:r>
            <a:r>
              <a:rPr lang="en-GB" b="1" dirty="0">
                <a:latin typeface="Comic Sans MS" panose="030F0702030302020204" pitchFamily="66" charset="0"/>
              </a:rPr>
              <a:t>churned</a:t>
            </a:r>
            <a:r>
              <a:rPr lang="en-GB" dirty="0">
                <a:latin typeface="Comic Sans MS" panose="030F0702030302020204" pitchFamily="66" charset="0"/>
              </a:rPr>
              <a:t>, and </a:t>
            </a:r>
            <a:r>
              <a:rPr lang="en-GB" b="1" dirty="0">
                <a:latin typeface="Comic Sans MS" panose="030F0702030302020204" pitchFamily="66" charset="0"/>
              </a:rPr>
              <a:t>enzymes</a:t>
            </a:r>
            <a:r>
              <a:rPr lang="en-GB" dirty="0">
                <a:latin typeface="Comic Sans MS" panose="030F0702030302020204" pitchFamily="66" charset="0"/>
              </a:rPr>
              <a:t> are added in the mouth, stomach and small intestine (from the pancreas)</a:t>
            </a:r>
          </a:p>
          <a:p>
            <a:pPr marL="0" indent="0">
              <a:buNone/>
            </a:pPr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b="1" dirty="0">
                <a:latin typeface="Comic Sans MS" panose="030F0702030302020204" pitchFamily="66" charset="0"/>
              </a:rPr>
              <a:t>Bile</a:t>
            </a:r>
            <a:r>
              <a:rPr lang="en-GB" dirty="0">
                <a:latin typeface="Comic Sans MS" panose="030F0702030302020204" pitchFamily="66" charset="0"/>
              </a:rPr>
              <a:t> is added from the liver to help </a:t>
            </a:r>
            <a:r>
              <a:rPr lang="en-GB" b="1" dirty="0">
                <a:latin typeface="Comic Sans MS" panose="030F0702030302020204" pitchFamily="66" charset="0"/>
              </a:rPr>
              <a:t>emulsify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latin typeface="Comic Sans MS" panose="030F0702030302020204" pitchFamily="66" charset="0"/>
              </a:rPr>
              <a:t>fats</a:t>
            </a:r>
            <a:r>
              <a:rPr lang="en-GB" dirty="0">
                <a:latin typeface="Comic Sans MS" panose="030F0702030302020204" pitchFamily="66" charset="0"/>
              </a:rPr>
              <a:t> (break them down into smaller droplets)</a:t>
            </a:r>
          </a:p>
          <a:p>
            <a:pPr marL="0" indent="0">
              <a:buNone/>
            </a:pPr>
            <a:endParaRPr lang="en-GB" sz="9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Products of digestion are absorbed in the </a:t>
            </a:r>
            <a:r>
              <a:rPr lang="en-GB" b="1" dirty="0">
                <a:latin typeface="Comic Sans MS" panose="030F0702030302020204" pitchFamily="66" charset="0"/>
              </a:rPr>
              <a:t>small intestine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Waste enters the large intestine, where water is removed before it is egested</a:t>
            </a:r>
          </a:p>
        </p:txBody>
      </p:sp>
      <p:pic>
        <p:nvPicPr>
          <p:cNvPr id="4100" name="Picture 4" descr="Digestive system showing the path of digestion by JM Gallardo on Dribbble">
            <a:extLst>
              <a:ext uri="{FF2B5EF4-FFF2-40B4-BE49-F238E27FC236}">
                <a16:creationId xmlns:a16="http://schemas.microsoft.com/office/drawing/2014/main" id="{A7B52976-66E8-4FC4-8FA0-C997FF7E99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58" y="-68802"/>
            <a:ext cx="4885677" cy="34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uman digestive system Royalty Free Vector Image">
            <a:extLst>
              <a:ext uri="{FF2B5EF4-FFF2-40B4-BE49-F238E27FC236}">
                <a16:creationId xmlns:a16="http://schemas.microsoft.com/office/drawing/2014/main" id="{B93B6671-A18E-4D4B-B12C-2AAD86337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0"/>
          <a:stretch/>
        </p:blipFill>
        <p:spPr bwMode="auto">
          <a:xfrm>
            <a:off x="8100744" y="3126658"/>
            <a:ext cx="2727503" cy="37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3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909</Words>
  <Application>Microsoft Office PowerPoint</Application>
  <PresentationFormat>Widescreen</PresentationFormat>
  <Paragraphs>148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2.7 Absorption of Materials</vt:lpstr>
      <vt:lpstr>PowerPoint Presentation</vt:lpstr>
      <vt:lpstr>Absorption of Materials</vt:lpstr>
      <vt:lpstr>Exchange Surfaces</vt:lpstr>
      <vt:lpstr>Lungs</vt:lpstr>
      <vt:lpstr>Lung Structure</vt:lpstr>
      <vt:lpstr>Alveoli</vt:lpstr>
      <vt:lpstr>Digestion</vt:lpstr>
      <vt:lpstr>The Digestive System</vt:lpstr>
      <vt:lpstr>The Digestive System</vt:lpstr>
      <vt:lpstr>The Small Intestine</vt:lpstr>
      <vt:lpstr>PowerPoint Presentation</vt:lpstr>
      <vt:lpstr>The Role of Villi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2.7 Absorption of Materials</dc:title>
  <dc:creator>Kirsty McBride</dc:creator>
  <cp:lastModifiedBy>Kirsty McBride</cp:lastModifiedBy>
  <cp:revision>11</cp:revision>
  <dcterms:created xsi:type="dcterms:W3CDTF">2021-03-19T13:24:34Z</dcterms:created>
  <dcterms:modified xsi:type="dcterms:W3CDTF">2021-09-24T10:13:08Z</dcterms:modified>
</cp:coreProperties>
</file>