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8" r:id="rId19"/>
    <p:sldId id="274" r:id="rId20"/>
    <p:sldId id="275" r:id="rId21"/>
    <p:sldId id="276" r:id="rId22"/>
    <p:sldId id="277" r:id="rId23"/>
    <p:sldId id="279" r:id="rId24"/>
    <p:sldId id="281"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8"/>
    <a:srgbClr val="FFFFFB"/>
    <a:srgbClr val="FFFDE8"/>
    <a:srgbClr val="FBFFF1"/>
    <a:srgbClr val="FBFF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896"/>
    <p:restoredTop sz="96081"/>
  </p:normalViewPr>
  <p:slideViewPr>
    <p:cSldViewPr snapToGrid="0">
      <p:cViewPr>
        <p:scale>
          <a:sx n="100" d="100"/>
          <a:sy n="100" d="100"/>
        </p:scale>
        <p:origin x="-1632" y="8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75AE6-EF1B-6E6F-0EF9-AF74552AAD9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EE09246-6460-7597-F019-051DE06281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49BA273-CAB5-1703-554A-143A39B32F29}"/>
              </a:ext>
            </a:extLst>
          </p:cNvPr>
          <p:cNvSpPr>
            <a:spLocks noGrp="1"/>
          </p:cNvSpPr>
          <p:nvPr>
            <p:ph type="dt" sz="half" idx="10"/>
          </p:nvPr>
        </p:nvSpPr>
        <p:spPr/>
        <p:txBody>
          <a:bodyPr/>
          <a:lstStyle/>
          <a:p>
            <a:fld id="{7715CFC9-AF8D-7249-BB35-725B52282B8C}" type="datetimeFigureOut">
              <a:rPr lang="en-US" smtClean="0"/>
              <a:t>9/4/23</a:t>
            </a:fld>
            <a:endParaRPr lang="en-US"/>
          </a:p>
        </p:txBody>
      </p:sp>
      <p:sp>
        <p:nvSpPr>
          <p:cNvPr id="5" name="Footer Placeholder 4">
            <a:extLst>
              <a:ext uri="{FF2B5EF4-FFF2-40B4-BE49-F238E27FC236}">
                <a16:creationId xmlns:a16="http://schemas.microsoft.com/office/drawing/2014/main" id="{42FCDBBF-2AB0-DF93-5B26-97F2DF49CD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B96BFF-E2E8-7D3B-9944-AA957FCA87FF}"/>
              </a:ext>
            </a:extLst>
          </p:cNvPr>
          <p:cNvSpPr>
            <a:spLocks noGrp="1"/>
          </p:cNvSpPr>
          <p:nvPr>
            <p:ph type="sldNum" sz="quarter" idx="12"/>
          </p:nvPr>
        </p:nvSpPr>
        <p:spPr/>
        <p:txBody>
          <a:bodyPr/>
          <a:lstStyle/>
          <a:p>
            <a:fld id="{4F033AAA-BB76-BB44-8290-CB04AA8490C3}" type="slidenum">
              <a:rPr lang="en-US" smtClean="0"/>
              <a:t>‹#›</a:t>
            </a:fld>
            <a:endParaRPr lang="en-US"/>
          </a:p>
        </p:txBody>
      </p:sp>
    </p:spTree>
    <p:extLst>
      <p:ext uri="{BB962C8B-B14F-4D97-AF65-F5344CB8AC3E}">
        <p14:creationId xmlns:p14="http://schemas.microsoft.com/office/powerpoint/2010/main" val="2126722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8897D-AF05-F712-AD3F-38E377B6763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54AFE29-BBA3-EA4D-1B48-31F184C9AB4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E302842-02AD-FBFC-2EA2-AB33328FB37B}"/>
              </a:ext>
            </a:extLst>
          </p:cNvPr>
          <p:cNvSpPr>
            <a:spLocks noGrp="1"/>
          </p:cNvSpPr>
          <p:nvPr>
            <p:ph type="dt" sz="half" idx="10"/>
          </p:nvPr>
        </p:nvSpPr>
        <p:spPr/>
        <p:txBody>
          <a:bodyPr/>
          <a:lstStyle/>
          <a:p>
            <a:fld id="{7715CFC9-AF8D-7249-BB35-725B52282B8C}" type="datetimeFigureOut">
              <a:rPr lang="en-US" smtClean="0"/>
              <a:t>9/4/23</a:t>
            </a:fld>
            <a:endParaRPr lang="en-US"/>
          </a:p>
        </p:txBody>
      </p:sp>
      <p:sp>
        <p:nvSpPr>
          <p:cNvPr id="5" name="Footer Placeholder 4">
            <a:extLst>
              <a:ext uri="{FF2B5EF4-FFF2-40B4-BE49-F238E27FC236}">
                <a16:creationId xmlns:a16="http://schemas.microsoft.com/office/drawing/2014/main" id="{2DBFD760-7FEB-C201-7E22-0700B050B2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0158A2-2E16-9D50-5591-C4941B683F3A}"/>
              </a:ext>
            </a:extLst>
          </p:cNvPr>
          <p:cNvSpPr>
            <a:spLocks noGrp="1"/>
          </p:cNvSpPr>
          <p:nvPr>
            <p:ph type="sldNum" sz="quarter" idx="12"/>
          </p:nvPr>
        </p:nvSpPr>
        <p:spPr/>
        <p:txBody>
          <a:bodyPr/>
          <a:lstStyle/>
          <a:p>
            <a:fld id="{4F033AAA-BB76-BB44-8290-CB04AA8490C3}" type="slidenum">
              <a:rPr lang="en-US" smtClean="0"/>
              <a:t>‹#›</a:t>
            </a:fld>
            <a:endParaRPr lang="en-US"/>
          </a:p>
        </p:txBody>
      </p:sp>
    </p:spTree>
    <p:extLst>
      <p:ext uri="{BB962C8B-B14F-4D97-AF65-F5344CB8AC3E}">
        <p14:creationId xmlns:p14="http://schemas.microsoft.com/office/powerpoint/2010/main" val="1406635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3BCBD1-F48C-CCC8-5578-80E35149E14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791FEB9-9BF3-ED40-0F78-573217E83AD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205E0F3-21B0-F118-216F-04DA8CA6AA0E}"/>
              </a:ext>
            </a:extLst>
          </p:cNvPr>
          <p:cNvSpPr>
            <a:spLocks noGrp="1"/>
          </p:cNvSpPr>
          <p:nvPr>
            <p:ph type="dt" sz="half" idx="10"/>
          </p:nvPr>
        </p:nvSpPr>
        <p:spPr/>
        <p:txBody>
          <a:bodyPr/>
          <a:lstStyle/>
          <a:p>
            <a:fld id="{7715CFC9-AF8D-7249-BB35-725B52282B8C}" type="datetimeFigureOut">
              <a:rPr lang="en-US" smtClean="0"/>
              <a:t>9/4/23</a:t>
            </a:fld>
            <a:endParaRPr lang="en-US"/>
          </a:p>
        </p:txBody>
      </p:sp>
      <p:sp>
        <p:nvSpPr>
          <p:cNvPr id="5" name="Footer Placeholder 4">
            <a:extLst>
              <a:ext uri="{FF2B5EF4-FFF2-40B4-BE49-F238E27FC236}">
                <a16:creationId xmlns:a16="http://schemas.microsoft.com/office/drawing/2014/main" id="{F4A9E048-F485-B04B-BB11-B8C6814D0E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AA5672-0A7B-C1E7-C283-B8E7301BCF5A}"/>
              </a:ext>
            </a:extLst>
          </p:cNvPr>
          <p:cNvSpPr>
            <a:spLocks noGrp="1"/>
          </p:cNvSpPr>
          <p:nvPr>
            <p:ph type="sldNum" sz="quarter" idx="12"/>
          </p:nvPr>
        </p:nvSpPr>
        <p:spPr/>
        <p:txBody>
          <a:bodyPr/>
          <a:lstStyle/>
          <a:p>
            <a:fld id="{4F033AAA-BB76-BB44-8290-CB04AA8490C3}" type="slidenum">
              <a:rPr lang="en-US" smtClean="0"/>
              <a:t>‹#›</a:t>
            </a:fld>
            <a:endParaRPr lang="en-US"/>
          </a:p>
        </p:txBody>
      </p:sp>
    </p:spTree>
    <p:extLst>
      <p:ext uri="{BB962C8B-B14F-4D97-AF65-F5344CB8AC3E}">
        <p14:creationId xmlns:p14="http://schemas.microsoft.com/office/powerpoint/2010/main" val="488030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FE684-107A-3785-D49E-B19F4D3981B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C456451-3F53-8C15-F851-90231A3D869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AE0F1FE-50FC-E7A9-5B2B-F918A48B3E5C}"/>
              </a:ext>
            </a:extLst>
          </p:cNvPr>
          <p:cNvSpPr>
            <a:spLocks noGrp="1"/>
          </p:cNvSpPr>
          <p:nvPr>
            <p:ph type="dt" sz="half" idx="10"/>
          </p:nvPr>
        </p:nvSpPr>
        <p:spPr/>
        <p:txBody>
          <a:bodyPr/>
          <a:lstStyle/>
          <a:p>
            <a:fld id="{7715CFC9-AF8D-7249-BB35-725B52282B8C}" type="datetimeFigureOut">
              <a:rPr lang="en-US" smtClean="0"/>
              <a:t>9/4/23</a:t>
            </a:fld>
            <a:endParaRPr lang="en-US"/>
          </a:p>
        </p:txBody>
      </p:sp>
      <p:sp>
        <p:nvSpPr>
          <p:cNvPr id="5" name="Footer Placeholder 4">
            <a:extLst>
              <a:ext uri="{FF2B5EF4-FFF2-40B4-BE49-F238E27FC236}">
                <a16:creationId xmlns:a16="http://schemas.microsoft.com/office/drawing/2014/main" id="{7D640DF2-F2F8-4DC1-9755-0413688B5D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9AC6F4-8D76-4E40-8C00-76044663D85E}"/>
              </a:ext>
            </a:extLst>
          </p:cNvPr>
          <p:cNvSpPr>
            <a:spLocks noGrp="1"/>
          </p:cNvSpPr>
          <p:nvPr>
            <p:ph type="sldNum" sz="quarter" idx="12"/>
          </p:nvPr>
        </p:nvSpPr>
        <p:spPr/>
        <p:txBody>
          <a:bodyPr/>
          <a:lstStyle/>
          <a:p>
            <a:fld id="{4F033AAA-BB76-BB44-8290-CB04AA8490C3}" type="slidenum">
              <a:rPr lang="en-US" smtClean="0"/>
              <a:t>‹#›</a:t>
            </a:fld>
            <a:endParaRPr lang="en-US"/>
          </a:p>
        </p:txBody>
      </p:sp>
    </p:spTree>
    <p:extLst>
      <p:ext uri="{BB962C8B-B14F-4D97-AF65-F5344CB8AC3E}">
        <p14:creationId xmlns:p14="http://schemas.microsoft.com/office/powerpoint/2010/main" val="13229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201C2-DC08-8964-D8D0-0D91A6E0DBE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B93AE959-6C54-BB26-F5B9-EC088C8CFC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CDBEEF5-7788-1C41-5C54-5BBD50B9723F}"/>
              </a:ext>
            </a:extLst>
          </p:cNvPr>
          <p:cNvSpPr>
            <a:spLocks noGrp="1"/>
          </p:cNvSpPr>
          <p:nvPr>
            <p:ph type="dt" sz="half" idx="10"/>
          </p:nvPr>
        </p:nvSpPr>
        <p:spPr/>
        <p:txBody>
          <a:bodyPr/>
          <a:lstStyle/>
          <a:p>
            <a:fld id="{7715CFC9-AF8D-7249-BB35-725B52282B8C}" type="datetimeFigureOut">
              <a:rPr lang="en-US" smtClean="0"/>
              <a:t>9/4/23</a:t>
            </a:fld>
            <a:endParaRPr lang="en-US"/>
          </a:p>
        </p:txBody>
      </p:sp>
      <p:sp>
        <p:nvSpPr>
          <p:cNvPr id="5" name="Footer Placeholder 4">
            <a:extLst>
              <a:ext uri="{FF2B5EF4-FFF2-40B4-BE49-F238E27FC236}">
                <a16:creationId xmlns:a16="http://schemas.microsoft.com/office/drawing/2014/main" id="{744FD167-4D74-86AF-A22A-BC6714A28D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BDEE74-CA8B-CB97-02F8-DB9C56A54731}"/>
              </a:ext>
            </a:extLst>
          </p:cNvPr>
          <p:cNvSpPr>
            <a:spLocks noGrp="1"/>
          </p:cNvSpPr>
          <p:nvPr>
            <p:ph type="sldNum" sz="quarter" idx="12"/>
          </p:nvPr>
        </p:nvSpPr>
        <p:spPr/>
        <p:txBody>
          <a:bodyPr/>
          <a:lstStyle/>
          <a:p>
            <a:fld id="{4F033AAA-BB76-BB44-8290-CB04AA8490C3}" type="slidenum">
              <a:rPr lang="en-US" smtClean="0"/>
              <a:t>‹#›</a:t>
            </a:fld>
            <a:endParaRPr lang="en-US"/>
          </a:p>
        </p:txBody>
      </p:sp>
    </p:spTree>
    <p:extLst>
      <p:ext uri="{BB962C8B-B14F-4D97-AF65-F5344CB8AC3E}">
        <p14:creationId xmlns:p14="http://schemas.microsoft.com/office/powerpoint/2010/main" val="1837060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5EE2A-A6CC-B5D3-2008-E2C3BA53FD3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CBD9BF3-2FC4-9DAC-B230-2507941D8A8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7336801-735B-C3C8-9B93-39396B8A321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6C2080A-876B-CE0D-E5FE-81A5B8320C17}"/>
              </a:ext>
            </a:extLst>
          </p:cNvPr>
          <p:cNvSpPr>
            <a:spLocks noGrp="1"/>
          </p:cNvSpPr>
          <p:nvPr>
            <p:ph type="dt" sz="half" idx="10"/>
          </p:nvPr>
        </p:nvSpPr>
        <p:spPr/>
        <p:txBody>
          <a:bodyPr/>
          <a:lstStyle/>
          <a:p>
            <a:fld id="{7715CFC9-AF8D-7249-BB35-725B52282B8C}" type="datetimeFigureOut">
              <a:rPr lang="en-US" smtClean="0"/>
              <a:t>9/4/23</a:t>
            </a:fld>
            <a:endParaRPr lang="en-US"/>
          </a:p>
        </p:txBody>
      </p:sp>
      <p:sp>
        <p:nvSpPr>
          <p:cNvPr id="6" name="Footer Placeholder 5">
            <a:extLst>
              <a:ext uri="{FF2B5EF4-FFF2-40B4-BE49-F238E27FC236}">
                <a16:creationId xmlns:a16="http://schemas.microsoft.com/office/drawing/2014/main" id="{892F7245-0418-47CB-C382-50CF1AD168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DF759F-7D0D-E4EA-2C68-7D31CF9ADB7E}"/>
              </a:ext>
            </a:extLst>
          </p:cNvPr>
          <p:cNvSpPr>
            <a:spLocks noGrp="1"/>
          </p:cNvSpPr>
          <p:nvPr>
            <p:ph type="sldNum" sz="quarter" idx="12"/>
          </p:nvPr>
        </p:nvSpPr>
        <p:spPr/>
        <p:txBody>
          <a:bodyPr/>
          <a:lstStyle/>
          <a:p>
            <a:fld id="{4F033AAA-BB76-BB44-8290-CB04AA8490C3}" type="slidenum">
              <a:rPr lang="en-US" smtClean="0"/>
              <a:t>‹#›</a:t>
            </a:fld>
            <a:endParaRPr lang="en-US"/>
          </a:p>
        </p:txBody>
      </p:sp>
    </p:spTree>
    <p:extLst>
      <p:ext uri="{BB962C8B-B14F-4D97-AF65-F5344CB8AC3E}">
        <p14:creationId xmlns:p14="http://schemas.microsoft.com/office/powerpoint/2010/main" val="3059509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406DC-37C0-3B33-CBA7-85729F1D4AAC}"/>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CEE12D2-94C7-340F-FD62-93159D13EC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D12EDBA-D25E-9547-5766-991C160D662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9891C83-112C-5321-1357-9106707817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88CDA62-19B1-338E-3682-96023C777BF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BD89A76-A624-F7B8-03F2-32851D98EA17}"/>
              </a:ext>
            </a:extLst>
          </p:cNvPr>
          <p:cNvSpPr>
            <a:spLocks noGrp="1"/>
          </p:cNvSpPr>
          <p:nvPr>
            <p:ph type="dt" sz="half" idx="10"/>
          </p:nvPr>
        </p:nvSpPr>
        <p:spPr/>
        <p:txBody>
          <a:bodyPr/>
          <a:lstStyle/>
          <a:p>
            <a:fld id="{7715CFC9-AF8D-7249-BB35-725B52282B8C}" type="datetimeFigureOut">
              <a:rPr lang="en-US" smtClean="0"/>
              <a:t>9/4/23</a:t>
            </a:fld>
            <a:endParaRPr lang="en-US"/>
          </a:p>
        </p:txBody>
      </p:sp>
      <p:sp>
        <p:nvSpPr>
          <p:cNvPr id="8" name="Footer Placeholder 7">
            <a:extLst>
              <a:ext uri="{FF2B5EF4-FFF2-40B4-BE49-F238E27FC236}">
                <a16:creationId xmlns:a16="http://schemas.microsoft.com/office/drawing/2014/main" id="{ED8D0C04-39D6-96CC-7B58-F4FE3F8059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0491496-40F2-EACD-9968-BFCC66CC26F8}"/>
              </a:ext>
            </a:extLst>
          </p:cNvPr>
          <p:cNvSpPr>
            <a:spLocks noGrp="1"/>
          </p:cNvSpPr>
          <p:nvPr>
            <p:ph type="sldNum" sz="quarter" idx="12"/>
          </p:nvPr>
        </p:nvSpPr>
        <p:spPr/>
        <p:txBody>
          <a:bodyPr/>
          <a:lstStyle/>
          <a:p>
            <a:fld id="{4F033AAA-BB76-BB44-8290-CB04AA8490C3}" type="slidenum">
              <a:rPr lang="en-US" smtClean="0"/>
              <a:t>‹#›</a:t>
            </a:fld>
            <a:endParaRPr lang="en-US"/>
          </a:p>
        </p:txBody>
      </p:sp>
    </p:spTree>
    <p:extLst>
      <p:ext uri="{BB962C8B-B14F-4D97-AF65-F5344CB8AC3E}">
        <p14:creationId xmlns:p14="http://schemas.microsoft.com/office/powerpoint/2010/main" val="2868685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F9ED5-61AD-7F7A-AE08-A1F4F12F47E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54E234E4-4178-3823-606A-1C78CA2FC81F}"/>
              </a:ext>
            </a:extLst>
          </p:cNvPr>
          <p:cNvSpPr>
            <a:spLocks noGrp="1"/>
          </p:cNvSpPr>
          <p:nvPr>
            <p:ph type="dt" sz="half" idx="10"/>
          </p:nvPr>
        </p:nvSpPr>
        <p:spPr/>
        <p:txBody>
          <a:bodyPr/>
          <a:lstStyle/>
          <a:p>
            <a:fld id="{7715CFC9-AF8D-7249-BB35-725B52282B8C}" type="datetimeFigureOut">
              <a:rPr lang="en-US" smtClean="0"/>
              <a:t>9/4/23</a:t>
            </a:fld>
            <a:endParaRPr lang="en-US"/>
          </a:p>
        </p:txBody>
      </p:sp>
      <p:sp>
        <p:nvSpPr>
          <p:cNvPr id="4" name="Footer Placeholder 3">
            <a:extLst>
              <a:ext uri="{FF2B5EF4-FFF2-40B4-BE49-F238E27FC236}">
                <a16:creationId xmlns:a16="http://schemas.microsoft.com/office/drawing/2014/main" id="{D042BE63-2F26-1F8C-A75E-BA1F7E5C3A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875CF2E-1A5F-011A-E87E-6B4BDF9A5D5D}"/>
              </a:ext>
            </a:extLst>
          </p:cNvPr>
          <p:cNvSpPr>
            <a:spLocks noGrp="1"/>
          </p:cNvSpPr>
          <p:nvPr>
            <p:ph type="sldNum" sz="quarter" idx="12"/>
          </p:nvPr>
        </p:nvSpPr>
        <p:spPr/>
        <p:txBody>
          <a:bodyPr/>
          <a:lstStyle/>
          <a:p>
            <a:fld id="{4F033AAA-BB76-BB44-8290-CB04AA8490C3}" type="slidenum">
              <a:rPr lang="en-US" smtClean="0"/>
              <a:t>‹#›</a:t>
            </a:fld>
            <a:endParaRPr lang="en-US"/>
          </a:p>
        </p:txBody>
      </p:sp>
    </p:spTree>
    <p:extLst>
      <p:ext uri="{BB962C8B-B14F-4D97-AF65-F5344CB8AC3E}">
        <p14:creationId xmlns:p14="http://schemas.microsoft.com/office/powerpoint/2010/main" val="1380808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F4203D-7A00-DE3A-D7CD-6CA3119D4805}"/>
              </a:ext>
            </a:extLst>
          </p:cNvPr>
          <p:cNvSpPr>
            <a:spLocks noGrp="1"/>
          </p:cNvSpPr>
          <p:nvPr>
            <p:ph type="dt" sz="half" idx="10"/>
          </p:nvPr>
        </p:nvSpPr>
        <p:spPr/>
        <p:txBody>
          <a:bodyPr/>
          <a:lstStyle/>
          <a:p>
            <a:fld id="{7715CFC9-AF8D-7249-BB35-725B52282B8C}" type="datetimeFigureOut">
              <a:rPr lang="en-US" smtClean="0"/>
              <a:t>9/4/23</a:t>
            </a:fld>
            <a:endParaRPr lang="en-US"/>
          </a:p>
        </p:txBody>
      </p:sp>
      <p:sp>
        <p:nvSpPr>
          <p:cNvPr id="3" name="Footer Placeholder 2">
            <a:extLst>
              <a:ext uri="{FF2B5EF4-FFF2-40B4-BE49-F238E27FC236}">
                <a16:creationId xmlns:a16="http://schemas.microsoft.com/office/drawing/2014/main" id="{656CDED4-6A80-B0B5-6AD2-C2E8D85284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DAA9A80-7917-7BCD-76BC-B7E75F7BD50F}"/>
              </a:ext>
            </a:extLst>
          </p:cNvPr>
          <p:cNvSpPr>
            <a:spLocks noGrp="1"/>
          </p:cNvSpPr>
          <p:nvPr>
            <p:ph type="sldNum" sz="quarter" idx="12"/>
          </p:nvPr>
        </p:nvSpPr>
        <p:spPr/>
        <p:txBody>
          <a:bodyPr/>
          <a:lstStyle/>
          <a:p>
            <a:fld id="{4F033AAA-BB76-BB44-8290-CB04AA8490C3}" type="slidenum">
              <a:rPr lang="en-US" smtClean="0"/>
              <a:t>‹#›</a:t>
            </a:fld>
            <a:endParaRPr lang="en-US"/>
          </a:p>
        </p:txBody>
      </p:sp>
    </p:spTree>
    <p:extLst>
      <p:ext uri="{BB962C8B-B14F-4D97-AF65-F5344CB8AC3E}">
        <p14:creationId xmlns:p14="http://schemas.microsoft.com/office/powerpoint/2010/main" val="984104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F2D95-59FB-89F4-0372-6181F5626C0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0985D88-B4DD-BF70-3AE0-2CA17C5CD9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A12A260D-A378-C4BA-9B76-790FFCC7F9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8C02256-4E29-B921-4F98-927FC942ECE9}"/>
              </a:ext>
            </a:extLst>
          </p:cNvPr>
          <p:cNvSpPr>
            <a:spLocks noGrp="1"/>
          </p:cNvSpPr>
          <p:nvPr>
            <p:ph type="dt" sz="half" idx="10"/>
          </p:nvPr>
        </p:nvSpPr>
        <p:spPr/>
        <p:txBody>
          <a:bodyPr/>
          <a:lstStyle/>
          <a:p>
            <a:fld id="{7715CFC9-AF8D-7249-BB35-725B52282B8C}" type="datetimeFigureOut">
              <a:rPr lang="en-US" smtClean="0"/>
              <a:t>9/4/23</a:t>
            </a:fld>
            <a:endParaRPr lang="en-US"/>
          </a:p>
        </p:txBody>
      </p:sp>
      <p:sp>
        <p:nvSpPr>
          <p:cNvPr id="6" name="Footer Placeholder 5">
            <a:extLst>
              <a:ext uri="{FF2B5EF4-FFF2-40B4-BE49-F238E27FC236}">
                <a16:creationId xmlns:a16="http://schemas.microsoft.com/office/drawing/2014/main" id="{2D855040-B9E6-05AE-08E4-C6A0B6953B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7B8469-F53C-281F-CE1B-59F612720C2B}"/>
              </a:ext>
            </a:extLst>
          </p:cNvPr>
          <p:cNvSpPr>
            <a:spLocks noGrp="1"/>
          </p:cNvSpPr>
          <p:nvPr>
            <p:ph type="sldNum" sz="quarter" idx="12"/>
          </p:nvPr>
        </p:nvSpPr>
        <p:spPr/>
        <p:txBody>
          <a:bodyPr/>
          <a:lstStyle/>
          <a:p>
            <a:fld id="{4F033AAA-BB76-BB44-8290-CB04AA8490C3}" type="slidenum">
              <a:rPr lang="en-US" smtClean="0"/>
              <a:t>‹#›</a:t>
            </a:fld>
            <a:endParaRPr lang="en-US"/>
          </a:p>
        </p:txBody>
      </p:sp>
    </p:spTree>
    <p:extLst>
      <p:ext uri="{BB962C8B-B14F-4D97-AF65-F5344CB8AC3E}">
        <p14:creationId xmlns:p14="http://schemas.microsoft.com/office/powerpoint/2010/main" val="359278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160CA-D886-A5AB-AE76-4A8660CA500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5FCE8A0-8D5B-8C2A-AF41-657C71B8EF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8205861-A7C6-BEBF-C296-5CAF0A2601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0DBF4F0-31FB-CF55-39D2-6B1B71A41CD5}"/>
              </a:ext>
            </a:extLst>
          </p:cNvPr>
          <p:cNvSpPr>
            <a:spLocks noGrp="1"/>
          </p:cNvSpPr>
          <p:nvPr>
            <p:ph type="dt" sz="half" idx="10"/>
          </p:nvPr>
        </p:nvSpPr>
        <p:spPr/>
        <p:txBody>
          <a:bodyPr/>
          <a:lstStyle/>
          <a:p>
            <a:fld id="{7715CFC9-AF8D-7249-BB35-725B52282B8C}" type="datetimeFigureOut">
              <a:rPr lang="en-US" smtClean="0"/>
              <a:t>9/4/23</a:t>
            </a:fld>
            <a:endParaRPr lang="en-US"/>
          </a:p>
        </p:txBody>
      </p:sp>
      <p:sp>
        <p:nvSpPr>
          <p:cNvPr id="6" name="Footer Placeholder 5">
            <a:extLst>
              <a:ext uri="{FF2B5EF4-FFF2-40B4-BE49-F238E27FC236}">
                <a16:creationId xmlns:a16="http://schemas.microsoft.com/office/drawing/2014/main" id="{3C2D9168-4107-0E3F-93A8-2DC6501B6F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1CDAB8-4247-13AA-59A3-8015D8B54D67}"/>
              </a:ext>
            </a:extLst>
          </p:cNvPr>
          <p:cNvSpPr>
            <a:spLocks noGrp="1"/>
          </p:cNvSpPr>
          <p:nvPr>
            <p:ph type="sldNum" sz="quarter" idx="12"/>
          </p:nvPr>
        </p:nvSpPr>
        <p:spPr/>
        <p:txBody>
          <a:bodyPr/>
          <a:lstStyle/>
          <a:p>
            <a:fld id="{4F033AAA-BB76-BB44-8290-CB04AA8490C3}" type="slidenum">
              <a:rPr lang="en-US" smtClean="0"/>
              <a:t>‹#›</a:t>
            </a:fld>
            <a:endParaRPr lang="en-US"/>
          </a:p>
        </p:txBody>
      </p:sp>
    </p:spTree>
    <p:extLst>
      <p:ext uri="{BB962C8B-B14F-4D97-AF65-F5344CB8AC3E}">
        <p14:creationId xmlns:p14="http://schemas.microsoft.com/office/powerpoint/2010/main" val="3577739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8"/>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2F0C09-C80D-22B2-BB6E-332902D5FB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BF5973D-F343-4EC1-5B41-959188051E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3EED626-A97D-1B86-61EC-83CE8CC0F2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15CFC9-AF8D-7249-BB35-725B52282B8C}" type="datetimeFigureOut">
              <a:rPr lang="en-US" smtClean="0"/>
              <a:t>9/4/23</a:t>
            </a:fld>
            <a:endParaRPr lang="en-US"/>
          </a:p>
        </p:txBody>
      </p:sp>
      <p:sp>
        <p:nvSpPr>
          <p:cNvPr id="5" name="Footer Placeholder 4">
            <a:extLst>
              <a:ext uri="{FF2B5EF4-FFF2-40B4-BE49-F238E27FC236}">
                <a16:creationId xmlns:a16="http://schemas.microsoft.com/office/drawing/2014/main" id="{6F97E373-0043-4884-ADD9-40B65D33DB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B86E498-5B54-F3FF-4F6C-8BD66A4D85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033AAA-BB76-BB44-8290-CB04AA8490C3}" type="slidenum">
              <a:rPr lang="en-US" smtClean="0"/>
              <a:t>‹#›</a:t>
            </a:fld>
            <a:endParaRPr lang="en-US"/>
          </a:p>
        </p:txBody>
      </p:sp>
    </p:spTree>
    <p:extLst>
      <p:ext uri="{BB962C8B-B14F-4D97-AF65-F5344CB8AC3E}">
        <p14:creationId xmlns:p14="http://schemas.microsoft.com/office/powerpoint/2010/main" val="23335283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5.png"/><Relationship Id="rId5" Type="http://schemas.microsoft.com/office/2007/relationships/hdphoto" Target="../media/hdphoto2.wdp"/><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59F1D34-3E6C-456F-3818-82928F915B7A}"/>
              </a:ext>
            </a:extLst>
          </p:cNvPr>
          <p:cNvSpPr/>
          <p:nvPr/>
        </p:nvSpPr>
        <p:spPr>
          <a:xfrm>
            <a:off x="-12700" y="1034693"/>
            <a:ext cx="7143231" cy="635179"/>
          </a:xfrm>
          <a:prstGeom prst="rect">
            <a:avLst/>
          </a:prstGeom>
          <a:solidFill>
            <a:srgbClr val="338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B2C0B64D-6170-8B61-2AB7-11BADA1EE2D3}"/>
              </a:ext>
            </a:extLst>
          </p:cNvPr>
          <p:cNvSpPr/>
          <p:nvPr/>
        </p:nvSpPr>
        <p:spPr>
          <a:xfrm>
            <a:off x="-112889" y="174096"/>
            <a:ext cx="7501466" cy="898348"/>
          </a:xfrm>
          <a:prstGeom prst="roundRect">
            <a:avLst>
              <a:gd name="adj" fmla="val 2979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F8FAEBFF-FA65-6D5F-84F6-61771CF2316D}"/>
              </a:ext>
            </a:extLst>
          </p:cNvPr>
          <p:cNvSpPr>
            <a:spLocks noGrp="1"/>
          </p:cNvSpPr>
          <p:nvPr>
            <p:ph type="ctrTitle"/>
          </p:nvPr>
        </p:nvSpPr>
        <p:spPr>
          <a:xfrm>
            <a:off x="-934156" y="110685"/>
            <a:ext cx="9144000" cy="898348"/>
          </a:xfrm>
        </p:spPr>
        <p:txBody>
          <a:bodyPr>
            <a:normAutofit fontScale="90000"/>
          </a:bodyPr>
          <a:lstStyle/>
          <a:p>
            <a:r>
              <a:rPr lang="en-US" dirty="0">
                <a:solidFill>
                  <a:schemeClr val="bg1"/>
                </a:solidFill>
                <a:latin typeface="Bai Jamjuree" pitchFamily="2" charset="-34"/>
                <a:cs typeface="Bai Jamjuree" pitchFamily="2" charset="-34"/>
              </a:rPr>
              <a:t>Higher Human Biology</a:t>
            </a:r>
          </a:p>
        </p:txBody>
      </p:sp>
      <p:sp>
        <p:nvSpPr>
          <p:cNvPr id="7" name="Subtitle 2">
            <a:extLst>
              <a:ext uri="{FF2B5EF4-FFF2-40B4-BE49-F238E27FC236}">
                <a16:creationId xmlns:a16="http://schemas.microsoft.com/office/drawing/2014/main" id="{AF7EC402-36A3-6AB5-9846-93AC3345BD8F}"/>
              </a:ext>
            </a:extLst>
          </p:cNvPr>
          <p:cNvSpPr>
            <a:spLocks noGrp="1"/>
          </p:cNvSpPr>
          <p:nvPr>
            <p:ph type="subTitle" idx="1"/>
          </p:nvPr>
        </p:nvSpPr>
        <p:spPr>
          <a:xfrm>
            <a:off x="-285875" y="998225"/>
            <a:ext cx="7501467" cy="708113"/>
          </a:xfrm>
        </p:spPr>
        <p:txBody>
          <a:bodyPr>
            <a:normAutofit/>
          </a:bodyPr>
          <a:lstStyle/>
          <a:p>
            <a:r>
              <a:rPr lang="en-US" sz="4400" dirty="0">
                <a:solidFill>
                  <a:schemeClr val="bg1"/>
                </a:solidFill>
                <a:latin typeface="Bai Jamjuree" pitchFamily="2" charset="-34"/>
                <a:cs typeface="Bai Jamjuree" pitchFamily="2" charset="-34"/>
              </a:rPr>
              <a:t>Metabolic Pathways</a:t>
            </a:r>
          </a:p>
        </p:txBody>
      </p:sp>
      <p:sp>
        <p:nvSpPr>
          <p:cNvPr id="8" name="Subtitle 2">
            <a:extLst>
              <a:ext uri="{FF2B5EF4-FFF2-40B4-BE49-F238E27FC236}">
                <a16:creationId xmlns:a16="http://schemas.microsoft.com/office/drawing/2014/main" id="{9911E942-707A-8A90-C9E3-8609A98D2BA1}"/>
              </a:ext>
            </a:extLst>
          </p:cNvPr>
          <p:cNvSpPr txBox="1">
            <a:spLocks/>
          </p:cNvSpPr>
          <p:nvPr/>
        </p:nvSpPr>
        <p:spPr>
          <a:xfrm>
            <a:off x="8793126" y="110685"/>
            <a:ext cx="3275746" cy="59742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latin typeface="Bai Jamjuree" pitchFamily="2" charset="-34"/>
                <a:cs typeface="Bai Jamjuree" pitchFamily="2" charset="-34"/>
              </a:rPr>
              <a:t>M I S S   M C B R I D E</a:t>
            </a:r>
          </a:p>
        </p:txBody>
      </p:sp>
      <p:pic>
        <p:nvPicPr>
          <p:cNvPr id="1026" name="Picture 2" descr="Metabolic pathway - Wikipedia">
            <a:extLst>
              <a:ext uri="{FF2B5EF4-FFF2-40B4-BE49-F238E27FC236}">
                <a16:creationId xmlns:a16="http://schemas.microsoft.com/office/drawing/2014/main" id="{BA308625-7B8C-9404-2C91-D07B18F141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7880" y="1072444"/>
            <a:ext cx="7782662" cy="5644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2886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0A5A47-C7B1-6042-CA82-FDC8A348D449}"/>
              </a:ext>
            </a:extLst>
          </p:cNvPr>
          <p:cNvPicPr>
            <a:picLocks noChangeAspect="1"/>
          </p:cNvPicPr>
          <p:nvPr/>
        </p:nvPicPr>
        <p:blipFill>
          <a:blip r:embed="rId2"/>
          <a:stretch>
            <a:fillRect/>
          </a:stretch>
        </p:blipFill>
        <p:spPr>
          <a:xfrm>
            <a:off x="7877769" y="824680"/>
            <a:ext cx="4060231" cy="5668195"/>
          </a:xfrm>
          <a:prstGeom prst="rect">
            <a:avLst/>
          </a:prstGeom>
        </p:spPr>
      </p:pic>
      <p:sp>
        <p:nvSpPr>
          <p:cNvPr id="5" name="Rectangle 4">
            <a:extLst>
              <a:ext uri="{FF2B5EF4-FFF2-40B4-BE49-F238E27FC236}">
                <a16:creationId xmlns:a16="http://schemas.microsoft.com/office/drawing/2014/main" id="{623EACD2-C540-AE05-5937-C9B00F748F42}"/>
              </a:ext>
            </a:extLst>
          </p:cNvPr>
          <p:cNvSpPr/>
          <p:nvPr/>
        </p:nvSpPr>
        <p:spPr>
          <a:xfrm>
            <a:off x="0" y="222910"/>
            <a:ext cx="12192000" cy="52324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Bai Jamjuree" pitchFamily="2" charset="-34"/>
                <a:cs typeface="Bai Jamjuree" pitchFamily="2" charset="-34"/>
              </a:rPr>
              <a:t>M E T A B O L I C   P A T H W A Y S</a:t>
            </a:r>
          </a:p>
        </p:txBody>
      </p:sp>
      <p:sp>
        <p:nvSpPr>
          <p:cNvPr id="6" name="TextBox 5">
            <a:extLst>
              <a:ext uri="{FF2B5EF4-FFF2-40B4-BE49-F238E27FC236}">
                <a16:creationId xmlns:a16="http://schemas.microsoft.com/office/drawing/2014/main" id="{78724F73-8DA5-98E9-536C-DC0AE37129DF}"/>
              </a:ext>
            </a:extLst>
          </p:cNvPr>
          <p:cNvSpPr txBox="1"/>
          <p:nvPr/>
        </p:nvSpPr>
        <p:spPr>
          <a:xfrm>
            <a:off x="254000" y="1262727"/>
            <a:ext cx="7340600" cy="1200329"/>
          </a:xfrm>
          <a:prstGeom prst="rect">
            <a:avLst/>
          </a:prstGeom>
          <a:noFill/>
        </p:spPr>
        <p:txBody>
          <a:bodyPr wrap="square">
            <a:spAutoFit/>
          </a:bodyPr>
          <a:lstStyle/>
          <a:p>
            <a:pPr marL="0" indent="0">
              <a:buNone/>
            </a:pPr>
            <a:r>
              <a:rPr lang="en-US" sz="2400" dirty="0">
                <a:latin typeface="Andale Mono" panose="020B0509000000000004" pitchFamily="49" charset="0"/>
              </a:rPr>
              <a:t>Metabolic pathways can also contain alternative routes which allow steps in the pathway to be bypassed.</a:t>
            </a:r>
            <a:endParaRPr lang="en-GB" sz="2400" dirty="0">
              <a:latin typeface="Andale Mono" panose="020B0509000000000004" pitchFamily="49" charset="0"/>
            </a:endParaRPr>
          </a:p>
        </p:txBody>
      </p:sp>
    </p:spTree>
    <p:extLst>
      <p:ext uri="{BB962C8B-B14F-4D97-AF65-F5344CB8AC3E}">
        <p14:creationId xmlns:p14="http://schemas.microsoft.com/office/powerpoint/2010/main" val="406029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23EACD2-C540-AE05-5937-C9B00F748F42}"/>
              </a:ext>
            </a:extLst>
          </p:cNvPr>
          <p:cNvSpPr/>
          <p:nvPr/>
        </p:nvSpPr>
        <p:spPr>
          <a:xfrm>
            <a:off x="0" y="222910"/>
            <a:ext cx="12192000" cy="52324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Bai Jamjuree" pitchFamily="2" charset="-34"/>
                <a:cs typeface="Bai Jamjuree" pitchFamily="2" charset="-34"/>
              </a:rPr>
              <a:t>M E T A B O L I C   P A T H W A Y S</a:t>
            </a:r>
          </a:p>
        </p:txBody>
      </p:sp>
      <p:sp>
        <p:nvSpPr>
          <p:cNvPr id="6" name="TextBox 5">
            <a:extLst>
              <a:ext uri="{FF2B5EF4-FFF2-40B4-BE49-F238E27FC236}">
                <a16:creationId xmlns:a16="http://schemas.microsoft.com/office/drawing/2014/main" id="{78724F73-8DA5-98E9-536C-DC0AE37129DF}"/>
              </a:ext>
            </a:extLst>
          </p:cNvPr>
          <p:cNvSpPr txBox="1"/>
          <p:nvPr/>
        </p:nvSpPr>
        <p:spPr>
          <a:xfrm>
            <a:off x="254000" y="1262727"/>
            <a:ext cx="11379200" cy="4955203"/>
          </a:xfrm>
          <a:prstGeom prst="rect">
            <a:avLst/>
          </a:prstGeom>
          <a:noFill/>
        </p:spPr>
        <p:txBody>
          <a:bodyPr wrap="square">
            <a:spAutoFit/>
          </a:bodyPr>
          <a:lstStyle/>
          <a:p>
            <a:pPr algn="just"/>
            <a:r>
              <a:rPr lang="en-GB" sz="2800" dirty="0">
                <a:effectLst/>
                <a:latin typeface="Andale Mono" panose="020B0509000000000004" pitchFamily="49" charset="0"/>
              </a:rPr>
              <a:t>Metabolic pathways are integrated and controlled pathways of enzyme-catalysed reactions within a cell. </a:t>
            </a:r>
            <a:endParaRPr lang="en-GB" sz="3600" dirty="0">
              <a:effectLst/>
              <a:latin typeface="Andale Mono" panose="020B0509000000000004" pitchFamily="49" charset="0"/>
            </a:endParaRPr>
          </a:p>
          <a:p>
            <a:pPr algn="just"/>
            <a:r>
              <a:rPr lang="en-GB" sz="2800" dirty="0">
                <a:effectLst/>
                <a:latin typeface="Andale Mono" panose="020B0509000000000004" pitchFamily="49" charset="0"/>
              </a:rPr>
              <a:t>Metabolic pathways can have </a:t>
            </a:r>
            <a:r>
              <a:rPr lang="en-GB" sz="2800" u="sng" dirty="0">
                <a:effectLst/>
                <a:latin typeface="Andale Mono" panose="020B0509000000000004" pitchFamily="49" charset="0"/>
              </a:rPr>
              <a:t>reversible</a:t>
            </a:r>
            <a:r>
              <a:rPr lang="en-GB" sz="2800" dirty="0">
                <a:effectLst/>
                <a:latin typeface="Andale Mono" panose="020B0509000000000004" pitchFamily="49" charset="0"/>
              </a:rPr>
              <a:t> steps, </a:t>
            </a:r>
            <a:r>
              <a:rPr lang="en-GB" sz="2800" u="sng" dirty="0">
                <a:effectLst/>
                <a:latin typeface="Andale Mono" panose="020B0509000000000004" pitchFamily="49" charset="0"/>
              </a:rPr>
              <a:t>irreversible </a:t>
            </a:r>
            <a:r>
              <a:rPr lang="en-GB" sz="2800" dirty="0">
                <a:effectLst/>
                <a:latin typeface="Andale Mono" panose="020B0509000000000004" pitchFamily="49" charset="0"/>
              </a:rPr>
              <a:t>steps and </a:t>
            </a:r>
            <a:r>
              <a:rPr lang="en-GB" sz="2800" u="sng" dirty="0">
                <a:effectLst/>
                <a:latin typeface="Andale Mono" panose="020B0509000000000004" pitchFamily="49" charset="0"/>
              </a:rPr>
              <a:t>alternative routes</a:t>
            </a:r>
            <a:r>
              <a:rPr lang="en-GB" sz="2800" dirty="0">
                <a:effectLst/>
                <a:latin typeface="Andale Mono" panose="020B0509000000000004" pitchFamily="49" charset="0"/>
              </a:rPr>
              <a:t>. </a:t>
            </a:r>
          </a:p>
          <a:p>
            <a:pPr algn="just"/>
            <a:endParaRPr lang="en-GB" sz="3600" dirty="0">
              <a:effectLst/>
              <a:latin typeface="Andale Mono" panose="020B0509000000000004" pitchFamily="49" charset="0"/>
            </a:endParaRPr>
          </a:p>
          <a:p>
            <a:pPr algn="just"/>
            <a:r>
              <a:rPr lang="en-GB" sz="2800" dirty="0">
                <a:effectLst/>
                <a:latin typeface="Andale Mono" panose="020B0509000000000004" pitchFamily="49" charset="0"/>
              </a:rPr>
              <a:t>Reactions within metabolic pathways can be anabolic or catabolic. </a:t>
            </a:r>
            <a:r>
              <a:rPr lang="en-GB" sz="2800" u="sng" dirty="0">
                <a:effectLst/>
                <a:latin typeface="Andale Mono" panose="020B0509000000000004" pitchFamily="49" charset="0"/>
              </a:rPr>
              <a:t>Anabolic</a:t>
            </a:r>
            <a:r>
              <a:rPr lang="en-GB" sz="2800" dirty="0">
                <a:effectLst/>
                <a:latin typeface="Andale Mono" panose="020B0509000000000004" pitchFamily="49" charset="0"/>
              </a:rPr>
              <a:t> reactions build up large molecules from small molecules and require energy. </a:t>
            </a:r>
            <a:r>
              <a:rPr lang="en-GB" sz="2800" u="sng" dirty="0">
                <a:effectLst/>
                <a:latin typeface="Andale Mono" panose="020B0509000000000004" pitchFamily="49" charset="0"/>
              </a:rPr>
              <a:t>Catabolic</a:t>
            </a:r>
            <a:r>
              <a:rPr lang="en-GB" sz="2800" dirty="0">
                <a:effectLst/>
                <a:latin typeface="Andale Mono" panose="020B0509000000000004" pitchFamily="49" charset="0"/>
              </a:rPr>
              <a:t> reactions break down large molecules into smaller molecules and release energy. </a:t>
            </a:r>
            <a:endParaRPr lang="en-GB" sz="3600" dirty="0">
              <a:effectLst/>
              <a:latin typeface="Andale Mono" panose="020B0509000000000004" pitchFamily="49" charset="0"/>
            </a:endParaRPr>
          </a:p>
        </p:txBody>
      </p:sp>
      <p:pic>
        <p:nvPicPr>
          <p:cNvPr id="3" name="Graphic 2" descr="Pencil with solid fill">
            <a:extLst>
              <a:ext uri="{FF2B5EF4-FFF2-40B4-BE49-F238E27FC236}">
                <a16:creationId xmlns:a16="http://schemas.microsoft.com/office/drawing/2014/main" id="{572D95B4-6744-776A-9E59-8B1560BAE5B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20400" y="0"/>
            <a:ext cx="1371600" cy="1371600"/>
          </a:xfrm>
          <a:prstGeom prst="rect">
            <a:avLst/>
          </a:prstGeom>
        </p:spPr>
      </p:pic>
    </p:spTree>
    <p:extLst>
      <p:ext uri="{BB962C8B-B14F-4D97-AF65-F5344CB8AC3E}">
        <p14:creationId xmlns:p14="http://schemas.microsoft.com/office/powerpoint/2010/main" val="2016837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23EACD2-C540-AE05-5937-C9B00F748F42}"/>
              </a:ext>
            </a:extLst>
          </p:cNvPr>
          <p:cNvSpPr/>
          <p:nvPr/>
        </p:nvSpPr>
        <p:spPr>
          <a:xfrm>
            <a:off x="0" y="222910"/>
            <a:ext cx="12192000" cy="52324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Bai Jamjuree" pitchFamily="2" charset="-34"/>
                <a:cs typeface="Bai Jamjuree" pitchFamily="2" charset="-34"/>
              </a:rPr>
              <a:t>A C T I V A T I O N  E N E R G Y &amp;  E N Z Y M E  A C T I O N</a:t>
            </a:r>
          </a:p>
        </p:txBody>
      </p:sp>
      <p:sp>
        <p:nvSpPr>
          <p:cNvPr id="6" name="TextBox 5">
            <a:extLst>
              <a:ext uri="{FF2B5EF4-FFF2-40B4-BE49-F238E27FC236}">
                <a16:creationId xmlns:a16="http://schemas.microsoft.com/office/drawing/2014/main" id="{78724F73-8DA5-98E9-536C-DC0AE37129DF}"/>
              </a:ext>
            </a:extLst>
          </p:cNvPr>
          <p:cNvSpPr txBox="1"/>
          <p:nvPr/>
        </p:nvSpPr>
        <p:spPr>
          <a:xfrm>
            <a:off x="254000" y="1262727"/>
            <a:ext cx="5842000" cy="1938992"/>
          </a:xfrm>
          <a:prstGeom prst="rect">
            <a:avLst/>
          </a:prstGeom>
          <a:noFill/>
        </p:spPr>
        <p:txBody>
          <a:bodyPr wrap="square">
            <a:spAutoFit/>
          </a:bodyPr>
          <a:lstStyle/>
          <a:p>
            <a:pPr algn="just"/>
            <a:r>
              <a:rPr lang="en-GB" sz="2800" dirty="0">
                <a:latin typeface="Andale Mono" panose="020B0509000000000004" pitchFamily="49" charset="0"/>
              </a:rPr>
              <a:t>Enzymes serve to lower the activation energy needed for a reaction to proceed. </a:t>
            </a:r>
            <a:endParaRPr lang="en-GB" sz="2800" dirty="0">
              <a:effectLst/>
              <a:latin typeface="Andale Mono" panose="020B0509000000000004" pitchFamily="49" charset="0"/>
            </a:endParaRPr>
          </a:p>
          <a:p>
            <a:pPr algn="just"/>
            <a:r>
              <a:rPr lang="en-GB" sz="3600" b="0" i="0" u="none" strike="noStrike" dirty="0">
                <a:solidFill>
                  <a:srgbClr val="21242C"/>
                </a:solidFill>
                <a:effectLst/>
                <a:latin typeface="Lato" panose="020F0502020204030204" pitchFamily="34" charset="0"/>
              </a:rPr>
              <a:t> </a:t>
            </a:r>
            <a:endParaRPr lang="en-GB" sz="3600" dirty="0">
              <a:effectLst/>
              <a:latin typeface="Andale Mono" panose="020B0509000000000004" pitchFamily="49" charset="0"/>
            </a:endParaRPr>
          </a:p>
        </p:txBody>
      </p:sp>
      <p:pic>
        <p:nvPicPr>
          <p:cNvPr id="2" name="Picture 1">
            <a:extLst>
              <a:ext uri="{FF2B5EF4-FFF2-40B4-BE49-F238E27FC236}">
                <a16:creationId xmlns:a16="http://schemas.microsoft.com/office/drawing/2014/main" id="{358AF02E-EAD1-55D3-F902-AC1942203969}"/>
              </a:ext>
            </a:extLst>
          </p:cNvPr>
          <p:cNvPicPr>
            <a:picLocks noChangeAspect="1"/>
          </p:cNvPicPr>
          <p:nvPr/>
        </p:nvPicPr>
        <p:blipFill>
          <a:blip r:embed="rId2"/>
          <a:stretch>
            <a:fillRect/>
          </a:stretch>
        </p:blipFill>
        <p:spPr>
          <a:xfrm>
            <a:off x="7304722" y="998372"/>
            <a:ext cx="4624519" cy="2831338"/>
          </a:xfrm>
          <a:prstGeom prst="rect">
            <a:avLst/>
          </a:prstGeom>
        </p:spPr>
      </p:pic>
      <p:pic>
        <p:nvPicPr>
          <p:cNvPr id="4" name="Picture 3">
            <a:extLst>
              <a:ext uri="{FF2B5EF4-FFF2-40B4-BE49-F238E27FC236}">
                <a16:creationId xmlns:a16="http://schemas.microsoft.com/office/drawing/2014/main" id="{2E6642E1-1C78-10BA-130F-D071C77413AB}"/>
              </a:ext>
            </a:extLst>
          </p:cNvPr>
          <p:cNvPicPr>
            <a:picLocks noChangeAspect="1"/>
          </p:cNvPicPr>
          <p:nvPr/>
        </p:nvPicPr>
        <p:blipFill>
          <a:blip r:embed="rId3"/>
          <a:stretch>
            <a:fillRect/>
          </a:stretch>
        </p:blipFill>
        <p:spPr>
          <a:xfrm>
            <a:off x="7298432" y="3829710"/>
            <a:ext cx="4630809" cy="3028290"/>
          </a:xfrm>
          <a:prstGeom prst="rect">
            <a:avLst/>
          </a:prstGeom>
        </p:spPr>
      </p:pic>
    </p:spTree>
    <p:extLst>
      <p:ext uri="{BB962C8B-B14F-4D97-AF65-F5344CB8AC3E}">
        <p14:creationId xmlns:p14="http://schemas.microsoft.com/office/powerpoint/2010/main" val="2568101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23EACD2-C540-AE05-5937-C9B00F748F42}"/>
              </a:ext>
            </a:extLst>
          </p:cNvPr>
          <p:cNvSpPr/>
          <p:nvPr/>
        </p:nvSpPr>
        <p:spPr>
          <a:xfrm>
            <a:off x="0" y="222910"/>
            <a:ext cx="12192000" cy="52324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Bai Jamjuree" pitchFamily="2" charset="-34"/>
                <a:cs typeface="Bai Jamjuree" pitchFamily="2" charset="-34"/>
              </a:rPr>
              <a:t>E N Z Y M E S</a:t>
            </a:r>
          </a:p>
        </p:txBody>
      </p:sp>
      <p:sp>
        <p:nvSpPr>
          <p:cNvPr id="6" name="TextBox 5">
            <a:extLst>
              <a:ext uri="{FF2B5EF4-FFF2-40B4-BE49-F238E27FC236}">
                <a16:creationId xmlns:a16="http://schemas.microsoft.com/office/drawing/2014/main" id="{78724F73-8DA5-98E9-536C-DC0AE37129DF}"/>
              </a:ext>
            </a:extLst>
          </p:cNvPr>
          <p:cNvSpPr txBox="1"/>
          <p:nvPr/>
        </p:nvSpPr>
        <p:spPr>
          <a:xfrm>
            <a:off x="0" y="746150"/>
            <a:ext cx="11988800" cy="5386090"/>
          </a:xfrm>
          <a:prstGeom prst="rect">
            <a:avLst/>
          </a:prstGeom>
          <a:noFill/>
        </p:spPr>
        <p:txBody>
          <a:bodyPr wrap="square">
            <a:spAutoFit/>
          </a:bodyPr>
          <a:lstStyle/>
          <a:p>
            <a:pPr algn="just" eaLnBrk="1" hangingPunct="1">
              <a:buFontTx/>
              <a:buNone/>
            </a:pPr>
            <a:r>
              <a:rPr lang="en-GB" altLang="en-US" sz="2800" b="1" dirty="0">
                <a:latin typeface="Andale Mono" panose="020B0509000000000004" pitchFamily="49" charset="0"/>
              </a:rPr>
              <a:t>Enzymes</a:t>
            </a:r>
            <a:r>
              <a:rPr lang="en-GB" altLang="en-US" sz="2800" dirty="0">
                <a:latin typeface="Andale Mono" panose="020B0509000000000004" pitchFamily="49" charset="0"/>
              </a:rPr>
              <a:t> are biological catalysts, they:</a:t>
            </a:r>
          </a:p>
          <a:p>
            <a:pPr algn="just" eaLnBrk="1" hangingPunct="1">
              <a:buFontTx/>
              <a:buNone/>
            </a:pPr>
            <a:endParaRPr lang="en-GB" altLang="en-US" sz="2800" dirty="0">
              <a:latin typeface="Andale Mono" panose="020B0509000000000004" pitchFamily="49" charset="0"/>
            </a:endParaRPr>
          </a:p>
          <a:p>
            <a:pPr marL="457200" indent="-457200" algn="just" eaLnBrk="1" hangingPunct="1">
              <a:buFont typeface="Arial" panose="020B0604020202020204" pitchFamily="34" charset="0"/>
              <a:buChar char="•"/>
            </a:pPr>
            <a:r>
              <a:rPr lang="en-GB" altLang="en-US" sz="2800" b="1" u="sng" dirty="0">
                <a:latin typeface="Andale Mono" panose="020B0509000000000004" pitchFamily="49" charset="0"/>
              </a:rPr>
              <a:t>_________</a:t>
            </a:r>
            <a:r>
              <a:rPr lang="en-GB" altLang="en-US" sz="2800" dirty="0">
                <a:latin typeface="Andale Mono" panose="020B0509000000000004" pitchFamily="49" charset="0"/>
              </a:rPr>
              <a:t> the </a:t>
            </a:r>
            <a:r>
              <a:rPr lang="en-GB" altLang="en-US" sz="2800" b="1" u="sng" dirty="0">
                <a:latin typeface="Andale Mono" panose="020B0509000000000004" pitchFamily="49" charset="0"/>
              </a:rPr>
              <a:t>activation energy</a:t>
            </a:r>
            <a:r>
              <a:rPr lang="en-GB" altLang="en-US" sz="2800" dirty="0">
                <a:latin typeface="Andale Mono" panose="020B0509000000000004" pitchFamily="49" charset="0"/>
              </a:rPr>
              <a:t> required for a chemical reaction to proceed.</a:t>
            </a:r>
          </a:p>
          <a:p>
            <a:pPr marL="457200" indent="-457200" algn="just" eaLnBrk="1" hangingPunct="1">
              <a:buFont typeface="Arial" panose="020B0604020202020204" pitchFamily="34" charset="0"/>
              <a:buChar char="•"/>
            </a:pPr>
            <a:r>
              <a:rPr lang="en-GB" altLang="en-US" sz="2800" b="1" u="sng" dirty="0">
                <a:latin typeface="Andale Mono" panose="020B0509000000000004" pitchFamily="49" charset="0"/>
              </a:rPr>
              <a:t>____________</a:t>
            </a:r>
            <a:r>
              <a:rPr lang="en-GB" altLang="en-US" sz="2800" dirty="0">
                <a:latin typeface="Andale Mono" panose="020B0509000000000004" pitchFamily="49" charset="0"/>
              </a:rPr>
              <a:t>the rate of reactions.</a:t>
            </a:r>
          </a:p>
          <a:p>
            <a:pPr marL="457200" indent="-457200" algn="just" eaLnBrk="1" hangingPunct="1">
              <a:buFont typeface="Arial" panose="020B0604020202020204" pitchFamily="34" charset="0"/>
              <a:buChar char="•"/>
            </a:pPr>
            <a:r>
              <a:rPr lang="en-GB" altLang="en-US" sz="2800" dirty="0">
                <a:latin typeface="Andale Mono" panose="020B0509000000000004" pitchFamily="49" charset="0"/>
              </a:rPr>
              <a:t>Remain </a:t>
            </a:r>
            <a:r>
              <a:rPr lang="en-GB" altLang="en-US" sz="2800" b="1" u="sng" dirty="0">
                <a:latin typeface="Andale Mono" panose="020B0509000000000004" pitchFamily="49" charset="0"/>
              </a:rPr>
              <a:t>___________</a:t>
            </a:r>
            <a:r>
              <a:rPr lang="en-GB" altLang="en-US" sz="2800" dirty="0">
                <a:latin typeface="Andale Mono" panose="020B0509000000000004" pitchFamily="49" charset="0"/>
              </a:rPr>
              <a:t> at the end of the reaction. </a:t>
            </a:r>
          </a:p>
          <a:p>
            <a:pPr marL="457200" indent="-457200" algn="just" eaLnBrk="1" hangingPunct="1">
              <a:buFont typeface="Arial" panose="020B0604020202020204" pitchFamily="34" charset="0"/>
              <a:buChar char="•"/>
            </a:pPr>
            <a:r>
              <a:rPr lang="en-GB" altLang="en-US" sz="2800" dirty="0">
                <a:latin typeface="Andale Mono" panose="020B0509000000000004" pitchFamily="49" charset="0"/>
              </a:rPr>
              <a:t>Are made of </a:t>
            </a:r>
            <a:r>
              <a:rPr lang="en-GB" altLang="en-US" sz="2800" b="1" u="sng" dirty="0">
                <a:latin typeface="Andale Mono" panose="020B0509000000000004" pitchFamily="49" charset="0"/>
              </a:rPr>
              <a:t>___________</a:t>
            </a:r>
            <a:r>
              <a:rPr lang="en-GB" altLang="en-US" sz="2800" dirty="0">
                <a:latin typeface="Andale Mono" panose="020B0509000000000004" pitchFamily="49" charset="0"/>
              </a:rPr>
              <a:t>.</a:t>
            </a:r>
          </a:p>
          <a:p>
            <a:pPr marL="457200" indent="-457200" algn="just" eaLnBrk="1" hangingPunct="1">
              <a:buFont typeface="Arial" panose="020B0604020202020204" pitchFamily="34" charset="0"/>
              <a:buChar char="•"/>
            </a:pPr>
            <a:r>
              <a:rPr lang="en-GB" altLang="en-US" sz="2800" dirty="0">
                <a:latin typeface="Andale Mono" panose="020B0509000000000004" pitchFamily="49" charset="0"/>
              </a:rPr>
              <a:t>Have an </a:t>
            </a:r>
            <a:r>
              <a:rPr lang="en-GB" altLang="en-US" sz="2800" b="1" u="sng" dirty="0">
                <a:latin typeface="Andale Mono" panose="020B0509000000000004" pitchFamily="49" charset="0"/>
              </a:rPr>
              <a:t>_______________</a:t>
            </a:r>
            <a:r>
              <a:rPr lang="en-GB" altLang="en-US" sz="2800" dirty="0">
                <a:latin typeface="Andale Mono" panose="020B0509000000000004" pitchFamily="49" charset="0"/>
              </a:rPr>
              <a:t>on their surface.</a:t>
            </a:r>
          </a:p>
          <a:p>
            <a:pPr marL="457200" indent="-457200" algn="just" eaLnBrk="1" hangingPunct="1">
              <a:buFont typeface="Arial" panose="020B0604020202020204" pitchFamily="34" charset="0"/>
              <a:buChar char="•"/>
            </a:pPr>
            <a:r>
              <a:rPr lang="en-GB" altLang="en-US" sz="2800" dirty="0">
                <a:latin typeface="Andale Mono" panose="020B0509000000000004" pitchFamily="49" charset="0"/>
              </a:rPr>
              <a:t>Are </a:t>
            </a:r>
            <a:r>
              <a:rPr lang="en-GB" altLang="en-US" sz="2800" b="1" u="sng" dirty="0">
                <a:latin typeface="Andale Mono" panose="020B0509000000000004" pitchFamily="49" charset="0"/>
              </a:rPr>
              <a:t>____________</a:t>
            </a:r>
            <a:r>
              <a:rPr lang="en-GB" altLang="en-US" sz="2800" dirty="0">
                <a:latin typeface="Andale Mono" panose="020B0509000000000004" pitchFamily="49" charset="0"/>
              </a:rPr>
              <a:t> to one substrate.</a:t>
            </a:r>
          </a:p>
          <a:p>
            <a:pPr marL="457200" indent="-457200" algn="just" eaLnBrk="1" hangingPunct="1">
              <a:buFont typeface="Arial" panose="020B0604020202020204" pitchFamily="34" charset="0"/>
              <a:buChar char="•"/>
            </a:pPr>
            <a:r>
              <a:rPr lang="en-GB" altLang="en-US" sz="2800" dirty="0">
                <a:latin typeface="Andale Mono" panose="020B0509000000000004" pitchFamily="49" charset="0"/>
              </a:rPr>
              <a:t>Shape of active site is </a:t>
            </a:r>
            <a:r>
              <a:rPr lang="en-GB" altLang="en-US" sz="2800" b="1" dirty="0">
                <a:latin typeface="Andale Mono" panose="020B0509000000000004" pitchFamily="49" charset="0"/>
              </a:rPr>
              <a:t>__________________</a:t>
            </a:r>
            <a:r>
              <a:rPr lang="en-GB" altLang="en-US" sz="2800" dirty="0">
                <a:latin typeface="Andale Mono" panose="020B0509000000000004" pitchFamily="49" charset="0"/>
              </a:rPr>
              <a:t> to shape of substrate (lock &amp; key).</a:t>
            </a:r>
          </a:p>
          <a:p>
            <a:pPr algn="just"/>
            <a:r>
              <a:rPr lang="en-GB" sz="3600" b="0" i="0" u="none" strike="noStrike" dirty="0">
                <a:solidFill>
                  <a:srgbClr val="21242C"/>
                </a:solidFill>
                <a:effectLst/>
                <a:latin typeface="Andale Mono" panose="020B0509000000000004" pitchFamily="49" charset="0"/>
              </a:rPr>
              <a:t> </a:t>
            </a:r>
            <a:endParaRPr lang="en-GB" sz="3600" dirty="0">
              <a:effectLst/>
              <a:latin typeface="Andale Mono" panose="020B0509000000000004" pitchFamily="49" charset="0"/>
            </a:endParaRPr>
          </a:p>
        </p:txBody>
      </p:sp>
      <p:sp>
        <p:nvSpPr>
          <p:cNvPr id="3" name="TextBox 2">
            <a:extLst>
              <a:ext uri="{FF2B5EF4-FFF2-40B4-BE49-F238E27FC236}">
                <a16:creationId xmlns:a16="http://schemas.microsoft.com/office/drawing/2014/main" id="{B6BFC78E-E834-F59C-0D9C-76C8427EF9F2}"/>
              </a:ext>
            </a:extLst>
          </p:cNvPr>
          <p:cNvSpPr txBox="1"/>
          <p:nvPr/>
        </p:nvSpPr>
        <p:spPr>
          <a:xfrm>
            <a:off x="107503" y="5805264"/>
            <a:ext cx="11988800"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400" dirty="0"/>
              <a:t>Word bank:		</a:t>
            </a:r>
            <a:r>
              <a:rPr lang="en-US" sz="2400" b="1" dirty="0"/>
              <a:t>active site		protein			complementary		           lower		speed up	unchanged		specific</a:t>
            </a:r>
            <a:endParaRPr lang="en-GB" sz="2400" b="1" dirty="0"/>
          </a:p>
        </p:txBody>
      </p:sp>
    </p:spTree>
    <p:extLst>
      <p:ext uri="{BB962C8B-B14F-4D97-AF65-F5344CB8AC3E}">
        <p14:creationId xmlns:p14="http://schemas.microsoft.com/office/powerpoint/2010/main" val="1075611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9F781C-69ED-FF6C-7BD3-8AD0AD69915F}"/>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r="5680"/>
          <a:stretch/>
        </p:blipFill>
        <p:spPr>
          <a:xfrm>
            <a:off x="1272093" y="4350974"/>
            <a:ext cx="7791191" cy="1644471"/>
          </a:xfrm>
          <a:prstGeom prst="rect">
            <a:avLst/>
          </a:prstGeom>
        </p:spPr>
      </p:pic>
      <p:pic>
        <p:nvPicPr>
          <p:cNvPr id="5" name="Picture 4">
            <a:extLst>
              <a:ext uri="{FF2B5EF4-FFF2-40B4-BE49-F238E27FC236}">
                <a16:creationId xmlns:a16="http://schemas.microsoft.com/office/drawing/2014/main" id="{101EA71E-B08C-E7CE-5601-B304F5C8AB18}"/>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Lst>
          </a:blip>
          <a:srcRect r="10548"/>
          <a:stretch/>
        </p:blipFill>
        <p:spPr>
          <a:xfrm>
            <a:off x="1338422" y="1202051"/>
            <a:ext cx="9058472" cy="823760"/>
          </a:xfrm>
          <a:prstGeom prst="rect">
            <a:avLst/>
          </a:prstGeom>
        </p:spPr>
      </p:pic>
      <p:pic>
        <p:nvPicPr>
          <p:cNvPr id="6" name="Picture 5">
            <a:extLst>
              <a:ext uri="{FF2B5EF4-FFF2-40B4-BE49-F238E27FC236}">
                <a16:creationId xmlns:a16="http://schemas.microsoft.com/office/drawing/2014/main" id="{5BE28FEF-552B-44E3-203D-DFE9DCEA7736}"/>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Layer>
                </a14:imgProps>
              </a:ext>
            </a:extLst>
          </a:blip>
          <a:srcRect r="8185"/>
          <a:stretch/>
        </p:blipFill>
        <p:spPr>
          <a:xfrm>
            <a:off x="1338422" y="2194082"/>
            <a:ext cx="8582611" cy="1972819"/>
          </a:xfrm>
          <a:prstGeom prst="rect">
            <a:avLst/>
          </a:prstGeom>
        </p:spPr>
      </p:pic>
      <p:sp>
        <p:nvSpPr>
          <p:cNvPr id="7" name="Rectangle 6">
            <a:extLst>
              <a:ext uri="{FF2B5EF4-FFF2-40B4-BE49-F238E27FC236}">
                <a16:creationId xmlns:a16="http://schemas.microsoft.com/office/drawing/2014/main" id="{87C73986-5A91-8C9C-5A73-37167D75D196}"/>
              </a:ext>
            </a:extLst>
          </p:cNvPr>
          <p:cNvSpPr/>
          <p:nvPr/>
        </p:nvSpPr>
        <p:spPr>
          <a:xfrm>
            <a:off x="0" y="222910"/>
            <a:ext cx="12192000" cy="52324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Bai Jamjuree" pitchFamily="2" charset="-34"/>
                <a:cs typeface="Bai Jamjuree" pitchFamily="2" charset="-34"/>
              </a:rPr>
              <a:t>S T A R T E R    A C T I V I T Y </a:t>
            </a:r>
          </a:p>
        </p:txBody>
      </p:sp>
      <p:sp>
        <p:nvSpPr>
          <p:cNvPr id="8" name="Rectangle 7">
            <a:extLst>
              <a:ext uri="{FF2B5EF4-FFF2-40B4-BE49-F238E27FC236}">
                <a16:creationId xmlns:a16="http://schemas.microsoft.com/office/drawing/2014/main" id="{0B2D1DAB-634A-EAE2-1A5B-8EEB0EA6ABE7}"/>
              </a:ext>
            </a:extLst>
          </p:cNvPr>
          <p:cNvSpPr/>
          <p:nvPr/>
        </p:nvSpPr>
        <p:spPr>
          <a:xfrm>
            <a:off x="431799" y="1221730"/>
            <a:ext cx="840295" cy="923330"/>
          </a:xfrm>
          <a:prstGeom prst="rect">
            <a:avLst/>
          </a:prstGeom>
          <a:noFill/>
        </p:spPr>
        <p:txBody>
          <a:bodyPr wrap="none" lIns="91440" tIns="45720" rIns="91440" bIns="45720">
            <a:spAutoFit/>
          </a:bodyPr>
          <a:lstStyle/>
          <a:p>
            <a:pPr algn="ct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1.</a:t>
            </a:r>
          </a:p>
        </p:txBody>
      </p:sp>
      <p:sp>
        <p:nvSpPr>
          <p:cNvPr id="9" name="Rectangle 8">
            <a:extLst>
              <a:ext uri="{FF2B5EF4-FFF2-40B4-BE49-F238E27FC236}">
                <a16:creationId xmlns:a16="http://schemas.microsoft.com/office/drawing/2014/main" id="{B68D40CA-A745-AC27-C50B-70B1DCC50D22}"/>
              </a:ext>
            </a:extLst>
          </p:cNvPr>
          <p:cNvSpPr/>
          <p:nvPr/>
        </p:nvSpPr>
        <p:spPr>
          <a:xfrm>
            <a:off x="431798" y="2609648"/>
            <a:ext cx="840295" cy="923330"/>
          </a:xfrm>
          <a:prstGeom prst="rect">
            <a:avLst/>
          </a:prstGeom>
          <a:noFill/>
        </p:spPr>
        <p:txBody>
          <a:bodyPr wrap="none" lIns="91440" tIns="45720" rIns="91440" bIns="45720">
            <a:spAutoFit/>
          </a:bodyPr>
          <a:lstStyle/>
          <a:p>
            <a:pPr algn="ctr"/>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2</a:t>
            </a: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t>
            </a:r>
          </a:p>
        </p:txBody>
      </p:sp>
      <p:sp>
        <p:nvSpPr>
          <p:cNvPr id="10" name="Rectangle 9">
            <a:extLst>
              <a:ext uri="{FF2B5EF4-FFF2-40B4-BE49-F238E27FC236}">
                <a16:creationId xmlns:a16="http://schemas.microsoft.com/office/drawing/2014/main" id="{2800C582-A711-881E-9E1B-796E7B5F9F31}"/>
              </a:ext>
            </a:extLst>
          </p:cNvPr>
          <p:cNvSpPr/>
          <p:nvPr/>
        </p:nvSpPr>
        <p:spPr>
          <a:xfrm>
            <a:off x="431800" y="4590932"/>
            <a:ext cx="840295" cy="923330"/>
          </a:xfrm>
          <a:prstGeom prst="rect">
            <a:avLst/>
          </a:prstGeom>
          <a:noFill/>
        </p:spPr>
        <p:txBody>
          <a:bodyPr wrap="none" lIns="91440" tIns="45720" rIns="91440" bIns="45720">
            <a:spAutoFit/>
          </a:bodyPr>
          <a:lstStyle/>
          <a:p>
            <a:pPr algn="ct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3.</a:t>
            </a:r>
          </a:p>
        </p:txBody>
      </p:sp>
    </p:spTree>
    <p:extLst>
      <p:ext uri="{BB962C8B-B14F-4D97-AF65-F5344CB8AC3E}">
        <p14:creationId xmlns:p14="http://schemas.microsoft.com/office/powerpoint/2010/main" val="390011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i-pathways.org/instruction/samples/images/u2_l1/u2_l1_d8.gif">
            <a:extLst>
              <a:ext uri="{FF2B5EF4-FFF2-40B4-BE49-F238E27FC236}">
                <a16:creationId xmlns:a16="http://schemas.microsoft.com/office/drawing/2014/main" id="{DAE28DA1-F1D7-E2C6-8B6F-CE774E36A79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9517" y="2476063"/>
            <a:ext cx="2896703" cy="2656114"/>
          </a:xfrm>
          <a:prstGeom prst="rect">
            <a:avLst/>
          </a:prstGeom>
          <a:noFill/>
          <a:ln w="19050">
            <a:solidFill>
              <a:schemeClr val="bg2"/>
            </a:solidFill>
          </a:ln>
          <a:extLst>
            <a:ext uri="{909E8E84-426E-40DD-AFC4-6F175D3DCCD1}">
              <a14:hiddenFill xmlns:a14="http://schemas.microsoft.com/office/drawing/2010/main">
                <a:solidFill>
                  <a:srgbClr val="FFFFFF"/>
                </a:solidFill>
              </a14:hiddenFill>
            </a:ext>
          </a:extLst>
        </p:spPr>
      </p:pic>
      <p:pic>
        <p:nvPicPr>
          <p:cNvPr id="5" name="Picture 4" descr="http://www.i-pathways.org/instruction/samples/images/u2_l1/u2_l1_d9.gif">
            <a:extLst>
              <a:ext uri="{FF2B5EF4-FFF2-40B4-BE49-F238E27FC236}">
                <a16:creationId xmlns:a16="http://schemas.microsoft.com/office/drawing/2014/main" id="{2AE80548-D810-1489-31A1-B53DBD135B9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86801" y="2460171"/>
            <a:ext cx="2612571" cy="2656113"/>
          </a:xfrm>
          <a:prstGeom prst="rect">
            <a:avLst/>
          </a:prstGeom>
          <a:noFill/>
          <a:ln w="19050">
            <a:solidFill>
              <a:schemeClr val="bg2"/>
            </a:solidFill>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34B1993-1D2C-4197-ECEF-CB941A847236}"/>
              </a:ext>
            </a:extLst>
          </p:cNvPr>
          <p:cNvSpPr txBox="1"/>
          <p:nvPr/>
        </p:nvSpPr>
        <p:spPr>
          <a:xfrm>
            <a:off x="625276" y="940223"/>
            <a:ext cx="4517572" cy="3785652"/>
          </a:xfrm>
          <a:prstGeom prst="rect">
            <a:avLst/>
          </a:prstGeom>
          <a:noFill/>
        </p:spPr>
        <p:txBody>
          <a:bodyPr wrap="square">
            <a:spAutoFit/>
          </a:bodyPr>
          <a:lstStyle/>
          <a:p>
            <a:r>
              <a:rPr lang="en-GB" sz="2400" dirty="0"/>
              <a:t>Metabolism is all the chemical reactions taking place within a cell.</a:t>
            </a:r>
          </a:p>
          <a:p>
            <a:endParaRPr lang="en-GB" sz="2400" dirty="0"/>
          </a:p>
          <a:p>
            <a:r>
              <a:rPr lang="en-GB" sz="2400" dirty="0"/>
              <a:t>A metabolic pathway is a series of chemical reactions occurring in a cell.</a:t>
            </a:r>
          </a:p>
          <a:p>
            <a:endParaRPr lang="en-GB" sz="2400" dirty="0"/>
          </a:p>
          <a:p>
            <a:r>
              <a:rPr lang="en-GB" sz="2400" dirty="0"/>
              <a:t>These reactions are controlled by enzymes.</a:t>
            </a:r>
          </a:p>
        </p:txBody>
      </p:sp>
      <p:sp>
        <p:nvSpPr>
          <p:cNvPr id="29" name="TextBox 28">
            <a:extLst>
              <a:ext uri="{FF2B5EF4-FFF2-40B4-BE49-F238E27FC236}">
                <a16:creationId xmlns:a16="http://schemas.microsoft.com/office/drawing/2014/main" id="{318B6705-9D16-13F6-A2CE-CD2BBF66C7C9}"/>
              </a:ext>
            </a:extLst>
          </p:cNvPr>
          <p:cNvSpPr txBox="1"/>
          <p:nvPr/>
        </p:nvSpPr>
        <p:spPr>
          <a:xfrm>
            <a:off x="694257" y="4806979"/>
            <a:ext cx="4517572" cy="1200329"/>
          </a:xfrm>
          <a:prstGeom prst="rect">
            <a:avLst/>
          </a:prstGeom>
          <a:noFill/>
        </p:spPr>
        <p:txBody>
          <a:bodyPr wrap="square">
            <a:spAutoFit/>
          </a:bodyPr>
          <a:lstStyle/>
          <a:p>
            <a:r>
              <a:rPr lang="en-GB" sz="2400" dirty="0">
                <a:solidFill>
                  <a:srgbClr val="FF0000"/>
                </a:solidFill>
              </a:rPr>
              <a:t>Metabolic pathways </a:t>
            </a:r>
            <a:r>
              <a:rPr lang="en-GB" sz="2400" dirty="0"/>
              <a:t>can have </a:t>
            </a:r>
            <a:r>
              <a:rPr lang="en-GB" sz="2400" dirty="0">
                <a:solidFill>
                  <a:srgbClr val="FF0000"/>
                </a:solidFill>
              </a:rPr>
              <a:t>reversible</a:t>
            </a:r>
            <a:r>
              <a:rPr lang="en-GB" sz="2400" dirty="0"/>
              <a:t> and </a:t>
            </a:r>
            <a:r>
              <a:rPr lang="en-GB" sz="2400" dirty="0">
                <a:solidFill>
                  <a:srgbClr val="FF0000"/>
                </a:solidFill>
              </a:rPr>
              <a:t>irreversible</a:t>
            </a:r>
            <a:r>
              <a:rPr lang="en-GB" sz="2400" dirty="0"/>
              <a:t> steps and </a:t>
            </a:r>
            <a:r>
              <a:rPr lang="en-GB" sz="2400" dirty="0">
                <a:solidFill>
                  <a:srgbClr val="FF0000"/>
                </a:solidFill>
              </a:rPr>
              <a:t>alternative routes</a:t>
            </a:r>
            <a:r>
              <a:rPr lang="en-GB" sz="2400" dirty="0"/>
              <a:t>. </a:t>
            </a:r>
          </a:p>
        </p:txBody>
      </p:sp>
      <p:sp>
        <p:nvSpPr>
          <p:cNvPr id="3" name="Rectangle 2">
            <a:extLst>
              <a:ext uri="{FF2B5EF4-FFF2-40B4-BE49-F238E27FC236}">
                <a16:creationId xmlns:a16="http://schemas.microsoft.com/office/drawing/2014/main" id="{EDE34272-8A99-572C-496E-EE440F5B88AE}"/>
              </a:ext>
            </a:extLst>
          </p:cNvPr>
          <p:cNvSpPr/>
          <p:nvPr/>
        </p:nvSpPr>
        <p:spPr>
          <a:xfrm>
            <a:off x="0" y="222910"/>
            <a:ext cx="12192000" cy="52324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Bai Jamjuree" pitchFamily="2" charset="-34"/>
                <a:cs typeface="Bai Jamjuree" pitchFamily="2" charset="-34"/>
              </a:rPr>
              <a:t>R E C A P</a:t>
            </a:r>
          </a:p>
        </p:txBody>
      </p:sp>
    </p:spTree>
    <p:extLst>
      <p:ext uri="{BB962C8B-B14F-4D97-AF65-F5344CB8AC3E}">
        <p14:creationId xmlns:p14="http://schemas.microsoft.com/office/powerpoint/2010/main" val="1930119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DA60B7A-CB50-1E77-65FA-DC7ED09E18DC}"/>
              </a:ext>
            </a:extLst>
          </p:cNvPr>
          <p:cNvSpPr txBox="1"/>
          <p:nvPr/>
        </p:nvSpPr>
        <p:spPr>
          <a:xfrm>
            <a:off x="859970" y="839665"/>
            <a:ext cx="5978151" cy="2677656"/>
          </a:xfrm>
          <a:prstGeom prst="rect">
            <a:avLst/>
          </a:prstGeom>
          <a:noFill/>
        </p:spPr>
        <p:txBody>
          <a:bodyPr wrap="square">
            <a:spAutoFit/>
          </a:bodyPr>
          <a:lstStyle/>
          <a:p>
            <a:r>
              <a:rPr lang="en-GB" sz="2400" dirty="0"/>
              <a:t>The </a:t>
            </a:r>
            <a:r>
              <a:rPr lang="en-GB" sz="2400" dirty="0">
                <a:solidFill>
                  <a:srgbClr val="FF0000"/>
                </a:solidFill>
              </a:rPr>
              <a:t>presence or absence </a:t>
            </a:r>
            <a:r>
              <a:rPr lang="en-GB" sz="2400" dirty="0"/>
              <a:t>of particular </a:t>
            </a:r>
            <a:r>
              <a:rPr lang="en-GB" sz="2400" dirty="0">
                <a:solidFill>
                  <a:srgbClr val="FF0000"/>
                </a:solidFill>
              </a:rPr>
              <a:t>enzymes</a:t>
            </a:r>
            <a:r>
              <a:rPr lang="en-GB" sz="2400" dirty="0"/>
              <a:t> will </a:t>
            </a:r>
            <a:r>
              <a:rPr lang="en-GB" sz="2400" dirty="0">
                <a:solidFill>
                  <a:srgbClr val="FF0000"/>
                </a:solidFill>
              </a:rPr>
              <a:t>affect the rate </a:t>
            </a:r>
            <a:r>
              <a:rPr lang="en-GB" sz="2400" dirty="0"/>
              <a:t>at which the pathway proceeds.</a:t>
            </a:r>
          </a:p>
          <a:p>
            <a:endParaRPr lang="en-GB" sz="2400" dirty="0"/>
          </a:p>
          <a:p>
            <a:r>
              <a:rPr lang="en-GB" sz="2400" dirty="0"/>
              <a:t>The regulation of the </a:t>
            </a:r>
            <a:r>
              <a:rPr lang="en-GB" sz="2400" dirty="0">
                <a:solidFill>
                  <a:srgbClr val="FF0000"/>
                </a:solidFill>
              </a:rPr>
              <a:t>rate of reaction of key enzymes</a:t>
            </a:r>
            <a:r>
              <a:rPr lang="en-GB" sz="2400" dirty="0"/>
              <a:t> within the pathway </a:t>
            </a:r>
            <a:r>
              <a:rPr lang="en-GB" sz="2400" dirty="0">
                <a:solidFill>
                  <a:srgbClr val="FF0000"/>
                </a:solidFill>
              </a:rPr>
              <a:t>will also affect </a:t>
            </a:r>
            <a:r>
              <a:rPr lang="en-GB" sz="2400" dirty="0"/>
              <a:t>the</a:t>
            </a:r>
            <a:r>
              <a:rPr lang="en-GB" sz="2400" dirty="0">
                <a:solidFill>
                  <a:srgbClr val="FF0000"/>
                </a:solidFill>
              </a:rPr>
              <a:t> pathway </a:t>
            </a:r>
            <a:r>
              <a:rPr lang="en-GB" sz="2400" dirty="0"/>
              <a:t>as a whole.	</a:t>
            </a:r>
          </a:p>
        </p:txBody>
      </p:sp>
      <p:sp>
        <p:nvSpPr>
          <p:cNvPr id="5" name="TextBox 4">
            <a:extLst>
              <a:ext uri="{FF2B5EF4-FFF2-40B4-BE49-F238E27FC236}">
                <a16:creationId xmlns:a16="http://schemas.microsoft.com/office/drawing/2014/main" id="{E75FF860-DEA1-F656-62B1-8CA5F28C717A}"/>
              </a:ext>
            </a:extLst>
          </p:cNvPr>
          <p:cNvSpPr txBox="1"/>
          <p:nvPr/>
        </p:nvSpPr>
        <p:spPr>
          <a:xfrm>
            <a:off x="859971" y="3886653"/>
            <a:ext cx="5236029" cy="1938992"/>
          </a:xfrm>
          <a:prstGeom prst="rect">
            <a:avLst/>
          </a:prstGeom>
          <a:noFill/>
        </p:spPr>
        <p:txBody>
          <a:bodyPr wrap="square">
            <a:spAutoFit/>
          </a:bodyPr>
          <a:lstStyle/>
          <a:p>
            <a:r>
              <a:rPr lang="en-GB" sz="2400" dirty="0"/>
              <a:t>The energy needed to allow a reaction to occur is called the </a:t>
            </a:r>
            <a:r>
              <a:rPr lang="en-GB" sz="2400" dirty="0">
                <a:solidFill>
                  <a:srgbClr val="FF0000"/>
                </a:solidFill>
              </a:rPr>
              <a:t>activation energy</a:t>
            </a:r>
            <a:r>
              <a:rPr lang="en-GB" sz="2400" dirty="0"/>
              <a:t>.</a:t>
            </a:r>
          </a:p>
          <a:p>
            <a:endParaRPr lang="en-GB" sz="2400" dirty="0"/>
          </a:p>
          <a:p>
            <a:r>
              <a:rPr lang="en-GB" sz="2400" dirty="0"/>
              <a:t>The </a:t>
            </a:r>
            <a:r>
              <a:rPr lang="en-GB" sz="2400" dirty="0">
                <a:solidFill>
                  <a:srgbClr val="FF0000"/>
                </a:solidFill>
              </a:rPr>
              <a:t>activation energy is lowered </a:t>
            </a:r>
            <a:r>
              <a:rPr lang="en-GB" sz="2400" dirty="0"/>
              <a:t>when an </a:t>
            </a:r>
            <a:r>
              <a:rPr lang="en-GB" sz="2400" dirty="0">
                <a:solidFill>
                  <a:srgbClr val="FF0000"/>
                </a:solidFill>
              </a:rPr>
              <a:t>enzyme</a:t>
            </a:r>
            <a:r>
              <a:rPr lang="en-GB" sz="2400" dirty="0"/>
              <a:t> is used.</a:t>
            </a:r>
          </a:p>
        </p:txBody>
      </p:sp>
      <p:pic>
        <p:nvPicPr>
          <p:cNvPr id="6" name="Picture 2" descr="http://upload.wikimedia.org/wikipedia/commons/5/56/Enzyme_activation_energy.png">
            <a:extLst>
              <a:ext uri="{FF2B5EF4-FFF2-40B4-BE49-F238E27FC236}">
                <a16:creationId xmlns:a16="http://schemas.microsoft.com/office/drawing/2014/main" id="{8291439D-6B99-04AF-7544-D645AAB5600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8121" y="1808864"/>
            <a:ext cx="3849109" cy="360394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2095E15-039C-8B49-C207-C6971EE720FD}"/>
              </a:ext>
            </a:extLst>
          </p:cNvPr>
          <p:cNvSpPr/>
          <p:nvPr/>
        </p:nvSpPr>
        <p:spPr>
          <a:xfrm>
            <a:off x="0" y="222910"/>
            <a:ext cx="12192000" cy="52324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Bai Jamjuree" pitchFamily="2" charset="-34"/>
                <a:cs typeface="Bai Jamjuree" pitchFamily="2" charset="-34"/>
              </a:rPr>
              <a:t>A C T I V A T I O N   E N E R G Y</a:t>
            </a:r>
          </a:p>
        </p:txBody>
      </p:sp>
    </p:spTree>
    <p:extLst>
      <p:ext uri="{BB962C8B-B14F-4D97-AF65-F5344CB8AC3E}">
        <p14:creationId xmlns:p14="http://schemas.microsoft.com/office/powerpoint/2010/main" val="3258818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5894C4DC-21C0-57EF-1B24-70B27EB9677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956"/>
          <a:stretch/>
        </p:blipFill>
        <p:spPr bwMode="auto">
          <a:xfrm>
            <a:off x="5889171" y="1003311"/>
            <a:ext cx="5256584" cy="5190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6973185D-3E17-FB05-5889-DE98C76AB375}"/>
              </a:ext>
            </a:extLst>
          </p:cNvPr>
          <p:cNvSpPr txBox="1"/>
          <p:nvPr/>
        </p:nvSpPr>
        <p:spPr>
          <a:xfrm>
            <a:off x="762000" y="1074509"/>
            <a:ext cx="5334000" cy="1938992"/>
          </a:xfrm>
          <a:prstGeom prst="rect">
            <a:avLst/>
          </a:prstGeom>
          <a:noFill/>
        </p:spPr>
        <p:txBody>
          <a:bodyPr wrap="square">
            <a:spAutoFit/>
          </a:bodyPr>
          <a:lstStyle/>
          <a:p>
            <a:r>
              <a:rPr lang="en-GB" sz="2400" dirty="0"/>
              <a:t>The lock and key mechanism of enzyme action states that the substrate fits into the enzyme like a key into a lock.</a:t>
            </a:r>
          </a:p>
          <a:p>
            <a:endParaRPr lang="en-GB" sz="2400" dirty="0"/>
          </a:p>
        </p:txBody>
      </p:sp>
      <p:sp>
        <p:nvSpPr>
          <p:cNvPr id="8" name="TextBox 7">
            <a:extLst>
              <a:ext uri="{FF2B5EF4-FFF2-40B4-BE49-F238E27FC236}">
                <a16:creationId xmlns:a16="http://schemas.microsoft.com/office/drawing/2014/main" id="{2FB729ED-CEC3-7C7A-070B-3D836F513A57}"/>
              </a:ext>
            </a:extLst>
          </p:cNvPr>
          <p:cNvSpPr txBox="1"/>
          <p:nvPr/>
        </p:nvSpPr>
        <p:spPr>
          <a:xfrm>
            <a:off x="762000" y="2926361"/>
            <a:ext cx="4800600" cy="830997"/>
          </a:xfrm>
          <a:prstGeom prst="rect">
            <a:avLst/>
          </a:prstGeom>
          <a:noFill/>
        </p:spPr>
        <p:txBody>
          <a:bodyPr wrap="square">
            <a:spAutoFit/>
          </a:bodyPr>
          <a:lstStyle/>
          <a:p>
            <a:r>
              <a:rPr lang="en-GB" sz="2400" dirty="0"/>
              <a:t>A better explanation of enzyme action is the </a:t>
            </a:r>
            <a:r>
              <a:rPr lang="en-GB" sz="2400" dirty="0">
                <a:solidFill>
                  <a:srgbClr val="FF0000"/>
                </a:solidFill>
              </a:rPr>
              <a:t>induced fit model</a:t>
            </a:r>
            <a:r>
              <a:rPr lang="en-GB" sz="2400" dirty="0"/>
              <a:t>.</a:t>
            </a:r>
          </a:p>
        </p:txBody>
      </p:sp>
      <p:sp>
        <p:nvSpPr>
          <p:cNvPr id="2" name="Rectangle 1">
            <a:extLst>
              <a:ext uri="{FF2B5EF4-FFF2-40B4-BE49-F238E27FC236}">
                <a16:creationId xmlns:a16="http://schemas.microsoft.com/office/drawing/2014/main" id="{7147AE17-3D95-20EC-2B22-CB0D5EB2D3F2}"/>
              </a:ext>
            </a:extLst>
          </p:cNvPr>
          <p:cNvSpPr/>
          <p:nvPr/>
        </p:nvSpPr>
        <p:spPr>
          <a:xfrm>
            <a:off x="0" y="222910"/>
            <a:ext cx="12192000" cy="52324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Bai Jamjuree" pitchFamily="2" charset="-34"/>
                <a:cs typeface="Bai Jamjuree" pitchFamily="2" charset="-34"/>
              </a:rPr>
              <a:t>I N D U C E D   F I T   M O D E L</a:t>
            </a:r>
          </a:p>
        </p:txBody>
      </p:sp>
    </p:spTree>
    <p:extLst>
      <p:ext uri="{BB962C8B-B14F-4D97-AF65-F5344CB8AC3E}">
        <p14:creationId xmlns:p14="http://schemas.microsoft.com/office/powerpoint/2010/main" val="49198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9D51507-6922-4C86-705B-C397D4C1EFB5}"/>
              </a:ext>
            </a:extLst>
          </p:cNvPr>
          <p:cNvSpPr txBox="1"/>
          <p:nvPr/>
        </p:nvSpPr>
        <p:spPr>
          <a:xfrm>
            <a:off x="816428" y="1084106"/>
            <a:ext cx="5355772" cy="1569660"/>
          </a:xfrm>
          <a:prstGeom prst="rect">
            <a:avLst/>
          </a:prstGeom>
          <a:noFill/>
        </p:spPr>
        <p:txBody>
          <a:bodyPr wrap="square">
            <a:spAutoFit/>
          </a:bodyPr>
          <a:lstStyle/>
          <a:p>
            <a:r>
              <a:rPr lang="en-GB" sz="2400" dirty="0"/>
              <a:t>The maximum activity of an enzyme can be found by increasing the substrate concentration, eventually the enzyme cannot work any faster.</a:t>
            </a:r>
          </a:p>
        </p:txBody>
      </p:sp>
      <p:pic>
        <p:nvPicPr>
          <p:cNvPr id="6" name="Picture 2" descr="http://www.rsc.org/Education/Teachers/Resources/cfb/images/07D.jpg">
            <a:extLst>
              <a:ext uri="{FF2B5EF4-FFF2-40B4-BE49-F238E27FC236}">
                <a16:creationId xmlns:a16="http://schemas.microsoft.com/office/drawing/2014/main" id="{9EA1FD04-EEE5-5B19-FDA3-59398084C7D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746" r="3878"/>
          <a:stretch/>
        </p:blipFill>
        <p:spPr bwMode="auto">
          <a:xfrm>
            <a:off x="6095767" y="1455204"/>
            <a:ext cx="5279805" cy="431869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64F6EBE-48C6-5DB0-116A-2030189D1BB0}"/>
              </a:ext>
            </a:extLst>
          </p:cNvPr>
          <p:cNvSpPr/>
          <p:nvPr/>
        </p:nvSpPr>
        <p:spPr>
          <a:xfrm>
            <a:off x="0" y="222910"/>
            <a:ext cx="12192000" cy="52324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Bai Jamjuree" pitchFamily="2" charset="-34"/>
                <a:cs typeface="Bai Jamjuree" pitchFamily="2" charset="-34"/>
              </a:rPr>
              <a:t>E N Z Y M E   A C T I V I T Y </a:t>
            </a:r>
          </a:p>
        </p:txBody>
      </p:sp>
    </p:spTree>
    <p:extLst>
      <p:ext uri="{BB962C8B-B14F-4D97-AF65-F5344CB8AC3E}">
        <p14:creationId xmlns:p14="http://schemas.microsoft.com/office/powerpoint/2010/main" val="1296810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B28800B-6F1F-C97B-3E38-6F1EF27E2729}"/>
              </a:ext>
            </a:extLst>
          </p:cNvPr>
          <p:cNvSpPr txBox="1"/>
          <p:nvPr/>
        </p:nvSpPr>
        <p:spPr>
          <a:xfrm>
            <a:off x="304251" y="874052"/>
            <a:ext cx="6096000" cy="3600986"/>
          </a:xfrm>
          <a:prstGeom prst="rect">
            <a:avLst/>
          </a:prstGeom>
          <a:noFill/>
        </p:spPr>
        <p:txBody>
          <a:bodyPr wrap="square">
            <a:spAutoFit/>
          </a:bodyPr>
          <a:lstStyle/>
          <a:p>
            <a:r>
              <a:rPr lang="en-GB" sz="2400" dirty="0">
                <a:solidFill>
                  <a:srgbClr val="FF0000"/>
                </a:solidFill>
              </a:rPr>
              <a:t>Inhibitors</a:t>
            </a:r>
            <a:r>
              <a:rPr lang="en-GB" sz="2400" dirty="0"/>
              <a:t> </a:t>
            </a:r>
            <a:r>
              <a:rPr lang="en-GB" sz="2400" dirty="0">
                <a:solidFill>
                  <a:srgbClr val="FF0000"/>
                </a:solidFill>
              </a:rPr>
              <a:t>reduce the rate of enzyme activity.</a:t>
            </a:r>
          </a:p>
          <a:p>
            <a:endParaRPr lang="en-GB" sz="2400" dirty="0"/>
          </a:p>
          <a:p>
            <a:r>
              <a:rPr lang="en-GB" sz="2400" dirty="0"/>
              <a:t>They work in one of two ways:</a:t>
            </a:r>
          </a:p>
          <a:p>
            <a:endParaRPr lang="en-GB" sz="2400" dirty="0"/>
          </a:p>
          <a:p>
            <a:pPr lvl="1"/>
            <a:r>
              <a:rPr lang="en-GB" sz="3600" dirty="0">
                <a:solidFill>
                  <a:srgbClr val="FF0000"/>
                </a:solidFill>
              </a:rPr>
              <a:t>Competitive</a:t>
            </a:r>
          </a:p>
          <a:p>
            <a:pPr lvl="1"/>
            <a:endParaRPr lang="en-GB" sz="3600" dirty="0"/>
          </a:p>
          <a:p>
            <a:pPr lvl="1"/>
            <a:r>
              <a:rPr lang="en-GB" sz="3600" dirty="0">
                <a:solidFill>
                  <a:srgbClr val="FF0000"/>
                </a:solidFill>
              </a:rPr>
              <a:t>Non-competitive</a:t>
            </a:r>
          </a:p>
        </p:txBody>
      </p:sp>
      <p:pic>
        <p:nvPicPr>
          <p:cNvPr id="6" name="Picture 2">
            <a:extLst>
              <a:ext uri="{FF2B5EF4-FFF2-40B4-BE49-F238E27FC236}">
                <a16:creationId xmlns:a16="http://schemas.microsoft.com/office/drawing/2014/main" id="{C970FA4F-310A-8E5F-86C3-2FE61510E60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3890"/>
          <a:stretch/>
        </p:blipFill>
        <p:spPr bwMode="auto">
          <a:xfrm>
            <a:off x="6400251" y="874052"/>
            <a:ext cx="2531832" cy="3376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a:extLst>
              <a:ext uri="{FF2B5EF4-FFF2-40B4-BE49-F238E27FC236}">
                <a16:creationId xmlns:a16="http://schemas.microsoft.com/office/drawing/2014/main" id="{1D420B10-F1BC-44F9-1CF8-7A7143855DE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39750" y="3017369"/>
            <a:ext cx="2243031" cy="3376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A1825934-5937-EE52-586A-EBE2E21E39C8}"/>
              </a:ext>
            </a:extLst>
          </p:cNvPr>
          <p:cNvSpPr/>
          <p:nvPr/>
        </p:nvSpPr>
        <p:spPr>
          <a:xfrm>
            <a:off x="0" y="222910"/>
            <a:ext cx="12192000" cy="52324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Bai Jamjuree" pitchFamily="2" charset="-34"/>
                <a:cs typeface="Bai Jamjuree" pitchFamily="2" charset="-34"/>
              </a:rPr>
              <a:t>E N Z Y M E   I N H I B I T O R S</a:t>
            </a:r>
          </a:p>
        </p:txBody>
      </p:sp>
    </p:spTree>
    <p:extLst>
      <p:ext uri="{BB962C8B-B14F-4D97-AF65-F5344CB8AC3E}">
        <p14:creationId xmlns:p14="http://schemas.microsoft.com/office/powerpoint/2010/main" val="650123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8DD47A1-DCC3-BA7C-8A3C-6DB8ACD7BFAD}"/>
              </a:ext>
            </a:extLst>
          </p:cNvPr>
          <p:cNvSpPr/>
          <p:nvPr/>
        </p:nvSpPr>
        <p:spPr>
          <a:xfrm>
            <a:off x="0" y="222910"/>
            <a:ext cx="12192000" cy="52324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Bai Jamjuree" pitchFamily="2" charset="-34"/>
                <a:cs typeface="Bai Jamjuree" pitchFamily="2" charset="-34"/>
              </a:rPr>
              <a:t>C E L L   M E T A B O L I S M</a:t>
            </a:r>
          </a:p>
        </p:txBody>
      </p:sp>
      <p:sp>
        <p:nvSpPr>
          <p:cNvPr id="5" name="Rectangle 3">
            <a:extLst>
              <a:ext uri="{FF2B5EF4-FFF2-40B4-BE49-F238E27FC236}">
                <a16:creationId xmlns:a16="http://schemas.microsoft.com/office/drawing/2014/main" id="{7C0657D1-78C1-0600-EC61-4757320E9FD7}"/>
              </a:ext>
            </a:extLst>
          </p:cNvPr>
          <p:cNvSpPr txBox="1">
            <a:spLocks noChangeArrowheads="1"/>
          </p:cNvSpPr>
          <p:nvPr/>
        </p:nvSpPr>
        <p:spPr>
          <a:xfrm>
            <a:off x="207818" y="829603"/>
            <a:ext cx="7245927" cy="5805487"/>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n-US" dirty="0">
                <a:latin typeface="Andale Mono" panose="020B0509000000000004" pitchFamily="49" charset="0"/>
              </a:rPr>
              <a:t>A cell's daily operations are accomplished through the biochemical reactions that take place within the cell. </a:t>
            </a:r>
          </a:p>
          <a:p>
            <a:endParaRPr lang="en-GB" altLang="en-US" dirty="0">
              <a:latin typeface="Andale Mono" panose="020B0509000000000004" pitchFamily="49" charset="0"/>
            </a:endParaRPr>
          </a:p>
          <a:p>
            <a:r>
              <a:rPr lang="en-GB" altLang="en-US" dirty="0">
                <a:latin typeface="Andale Mono" panose="020B0509000000000004" pitchFamily="49" charset="0"/>
              </a:rPr>
              <a:t>Reactions are turned on and off or sped up and slowed down according to the cell's immediate needs and overall functions. </a:t>
            </a:r>
          </a:p>
          <a:p>
            <a:endParaRPr lang="en-GB" altLang="en-US" dirty="0">
              <a:latin typeface="Andale Mono" panose="020B0509000000000004" pitchFamily="49" charset="0"/>
            </a:endParaRPr>
          </a:p>
          <a:p>
            <a:r>
              <a:rPr lang="en-GB" altLang="en-US" dirty="0">
                <a:latin typeface="Andale Mono" panose="020B0509000000000004" pitchFamily="49" charset="0"/>
              </a:rPr>
              <a:t>At any given time, the numerous pathways involved in building up and breaking down cellular components must be monitored and balanced in a coordinated fashion. </a:t>
            </a:r>
          </a:p>
          <a:p>
            <a:endParaRPr lang="en-GB" altLang="en-US" dirty="0">
              <a:latin typeface="Andale Mono" panose="020B0509000000000004" pitchFamily="49" charset="0"/>
            </a:endParaRPr>
          </a:p>
          <a:p>
            <a:r>
              <a:rPr lang="en-GB" altLang="en-US" dirty="0">
                <a:latin typeface="Andale Mono" panose="020B0509000000000004" pitchFamily="49" charset="0"/>
              </a:rPr>
              <a:t>To achieve this goal, cells organise reactions into various enzyme-powered pathways.</a:t>
            </a:r>
          </a:p>
        </p:txBody>
      </p:sp>
    </p:spTree>
    <p:extLst>
      <p:ext uri="{BB962C8B-B14F-4D97-AF65-F5344CB8AC3E}">
        <p14:creationId xmlns:p14="http://schemas.microsoft.com/office/powerpoint/2010/main" val="2525798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B8D3255-B88F-B2FD-1D90-3AEDC2A7D92E}"/>
              </a:ext>
            </a:extLst>
          </p:cNvPr>
          <p:cNvSpPr txBox="1"/>
          <p:nvPr/>
        </p:nvSpPr>
        <p:spPr>
          <a:xfrm>
            <a:off x="838201" y="821009"/>
            <a:ext cx="5421087" cy="2677656"/>
          </a:xfrm>
          <a:prstGeom prst="rect">
            <a:avLst/>
          </a:prstGeom>
          <a:noFill/>
        </p:spPr>
        <p:txBody>
          <a:bodyPr wrap="square">
            <a:spAutoFit/>
          </a:bodyPr>
          <a:lstStyle/>
          <a:p>
            <a:r>
              <a:rPr lang="en-GB" sz="2400" dirty="0"/>
              <a:t>A </a:t>
            </a:r>
            <a:r>
              <a:rPr lang="en-GB" sz="2400" dirty="0">
                <a:solidFill>
                  <a:srgbClr val="FF0000"/>
                </a:solidFill>
              </a:rPr>
              <a:t>competitive inhibitor resembles the shape and size of the substrate.</a:t>
            </a:r>
          </a:p>
          <a:p>
            <a:endParaRPr lang="en-GB" sz="2400" dirty="0"/>
          </a:p>
          <a:p>
            <a:r>
              <a:rPr lang="en-GB" sz="2400" dirty="0"/>
              <a:t>It </a:t>
            </a:r>
            <a:r>
              <a:rPr lang="en-GB" sz="2400" dirty="0">
                <a:solidFill>
                  <a:srgbClr val="FF0000"/>
                </a:solidFill>
              </a:rPr>
              <a:t>binds to the active site</a:t>
            </a:r>
            <a:r>
              <a:rPr lang="en-GB" sz="2400" dirty="0"/>
              <a:t> of the enzyme </a:t>
            </a:r>
            <a:r>
              <a:rPr lang="en-GB" sz="2400" dirty="0">
                <a:solidFill>
                  <a:srgbClr val="FF0000"/>
                </a:solidFill>
              </a:rPr>
              <a:t>blocking the entry of </a:t>
            </a:r>
            <a:r>
              <a:rPr lang="en-GB" sz="2400" dirty="0"/>
              <a:t>the </a:t>
            </a:r>
            <a:r>
              <a:rPr lang="en-GB" sz="2400" dirty="0">
                <a:solidFill>
                  <a:srgbClr val="FF0000"/>
                </a:solidFill>
              </a:rPr>
              <a:t>real substrate, slowing the rate of </a:t>
            </a:r>
            <a:r>
              <a:rPr lang="en-GB" sz="2400" dirty="0"/>
              <a:t>the reaction.</a:t>
            </a:r>
          </a:p>
        </p:txBody>
      </p:sp>
      <p:pic>
        <p:nvPicPr>
          <p:cNvPr id="6" name="Picture 2">
            <a:extLst>
              <a:ext uri="{FF2B5EF4-FFF2-40B4-BE49-F238E27FC236}">
                <a16:creationId xmlns:a16="http://schemas.microsoft.com/office/drawing/2014/main" id="{ED978A61-D4C3-51D3-6B9A-540B90A4E1EB}"/>
              </a:ext>
            </a:extLst>
          </p:cNvPr>
          <p:cNvPicPr>
            <a:picLocks noGrp="1" noChangeAspect="1" noChangeArrowheads="1"/>
          </p:cNvPicPr>
          <p:nvPr>
            <p:ph idx="1"/>
          </p:nvPr>
        </p:nvPicPr>
        <p:blipFill>
          <a:blip r:embed="rId2" cstate="print"/>
          <a:srcRect l="13750" t="14844" r="19375" b="25781"/>
          <a:stretch>
            <a:fillRect/>
          </a:stretch>
        </p:blipFill>
        <p:spPr bwMode="auto">
          <a:xfrm>
            <a:off x="6672941" y="129100"/>
            <a:ext cx="5421087" cy="3850492"/>
          </a:xfrm>
          <a:prstGeom prst="rect">
            <a:avLst/>
          </a:prstGeom>
          <a:noFill/>
          <a:ln w="9525">
            <a:noFill/>
            <a:miter lim="800000"/>
            <a:headEnd/>
            <a:tailEnd/>
          </a:ln>
          <a:effectLst/>
        </p:spPr>
      </p:pic>
      <p:sp>
        <p:nvSpPr>
          <p:cNvPr id="8" name="TextBox 7">
            <a:extLst>
              <a:ext uri="{FF2B5EF4-FFF2-40B4-BE49-F238E27FC236}">
                <a16:creationId xmlns:a16="http://schemas.microsoft.com/office/drawing/2014/main" id="{A9658566-ADDC-244F-571C-0121061C016C}"/>
              </a:ext>
            </a:extLst>
          </p:cNvPr>
          <p:cNvSpPr txBox="1"/>
          <p:nvPr/>
        </p:nvSpPr>
        <p:spPr>
          <a:xfrm>
            <a:off x="838201" y="3585980"/>
            <a:ext cx="5421087" cy="1569660"/>
          </a:xfrm>
          <a:prstGeom prst="rect">
            <a:avLst/>
          </a:prstGeom>
          <a:noFill/>
        </p:spPr>
        <p:txBody>
          <a:bodyPr wrap="square">
            <a:spAutoFit/>
          </a:bodyPr>
          <a:lstStyle/>
          <a:p>
            <a:r>
              <a:rPr lang="en-GB" sz="2400" dirty="0">
                <a:solidFill>
                  <a:srgbClr val="FF0000"/>
                </a:solidFill>
              </a:rPr>
              <a:t>If</a:t>
            </a:r>
            <a:r>
              <a:rPr lang="en-GB" sz="2400" dirty="0"/>
              <a:t> the </a:t>
            </a:r>
            <a:r>
              <a:rPr lang="en-GB" sz="2400" dirty="0">
                <a:solidFill>
                  <a:srgbClr val="FF0000"/>
                </a:solidFill>
              </a:rPr>
              <a:t>substrate concentration </a:t>
            </a:r>
            <a:r>
              <a:rPr lang="en-GB" sz="2400" dirty="0"/>
              <a:t>continues to </a:t>
            </a:r>
            <a:r>
              <a:rPr lang="en-GB" sz="2400" dirty="0">
                <a:solidFill>
                  <a:srgbClr val="FF0000"/>
                </a:solidFill>
              </a:rPr>
              <a:t>increase, </a:t>
            </a:r>
            <a:r>
              <a:rPr lang="en-GB" sz="2400" dirty="0"/>
              <a:t>the </a:t>
            </a:r>
            <a:r>
              <a:rPr lang="en-GB" sz="2400" dirty="0">
                <a:solidFill>
                  <a:srgbClr val="FF0000"/>
                </a:solidFill>
              </a:rPr>
              <a:t>inhibitor is diluted.</a:t>
            </a:r>
          </a:p>
          <a:p>
            <a:r>
              <a:rPr lang="en-GB" sz="2400" dirty="0">
                <a:solidFill>
                  <a:srgbClr val="FF0000"/>
                </a:solidFill>
              </a:rPr>
              <a:t>It is reversible. </a:t>
            </a:r>
          </a:p>
        </p:txBody>
      </p:sp>
      <p:pic>
        <p:nvPicPr>
          <p:cNvPr id="9" name="Picture 2">
            <a:extLst>
              <a:ext uri="{FF2B5EF4-FFF2-40B4-BE49-F238E27FC236}">
                <a16:creationId xmlns:a16="http://schemas.microsoft.com/office/drawing/2014/main" id="{9501D8F5-9DF6-4F33-A705-B63E03FA28D6}"/>
              </a:ext>
            </a:extLst>
          </p:cNvPr>
          <p:cNvPicPr>
            <a:picLocks noChangeAspect="1" noChangeArrowheads="1"/>
          </p:cNvPicPr>
          <p:nvPr/>
        </p:nvPicPr>
        <p:blipFill>
          <a:blip r:embed="rId2" cstate="print"/>
          <a:srcRect l="56875" t="75000" r="10625" b="3125"/>
          <a:stretch>
            <a:fillRect/>
          </a:stretch>
        </p:blipFill>
        <p:spPr bwMode="auto">
          <a:xfrm>
            <a:off x="6814457" y="3979592"/>
            <a:ext cx="5279571" cy="2842846"/>
          </a:xfrm>
          <a:prstGeom prst="rect">
            <a:avLst/>
          </a:prstGeom>
          <a:noFill/>
          <a:ln w="9525">
            <a:noFill/>
            <a:miter lim="800000"/>
            <a:headEnd/>
            <a:tailEnd/>
          </a:ln>
          <a:effectLst/>
        </p:spPr>
      </p:pic>
    </p:spTree>
    <p:extLst>
      <p:ext uri="{BB962C8B-B14F-4D97-AF65-F5344CB8AC3E}">
        <p14:creationId xmlns:p14="http://schemas.microsoft.com/office/powerpoint/2010/main" val="506923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C8E0B8C-2BB7-D3FC-9D6F-1B3E2CBC8F6F}"/>
              </a:ext>
            </a:extLst>
          </p:cNvPr>
          <p:cNvSpPr txBox="1"/>
          <p:nvPr/>
        </p:nvSpPr>
        <p:spPr>
          <a:xfrm>
            <a:off x="957943" y="872422"/>
            <a:ext cx="6096000" cy="3416320"/>
          </a:xfrm>
          <a:prstGeom prst="rect">
            <a:avLst/>
          </a:prstGeom>
          <a:noFill/>
        </p:spPr>
        <p:txBody>
          <a:bodyPr wrap="square">
            <a:spAutoFit/>
          </a:bodyPr>
          <a:lstStyle/>
          <a:p>
            <a:r>
              <a:rPr lang="en-GB" sz="2400" dirty="0"/>
              <a:t>A </a:t>
            </a:r>
            <a:r>
              <a:rPr lang="en-GB" sz="2400" dirty="0">
                <a:solidFill>
                  <a:srgbClr val="FF0000"/>
                </a:solidFill>
              </a:rPr>
              <a:t>non-competitive inhibitor binds </a:t>
            </a:r>
            <a:r>
              <a:rPr lang="en-GB" sz="2400" dirty="0"/>
              <a:t>to </a:t>
            </a:r>
            <a:r>
              <a:rPr lang="en-GB" sz="2400" dirty="0">
                <a:solidFill>
                  <a:srgbClr val="FF0000"/>
                </a:solidFill>
              </a:rPr>
              <a:t>another part </a:t>
            </a:r>
            <a:r>
              <a:rPr lang="en-GB" sz="2400" dirty="0"/>
              <a:t>of the enzyme away from the active site.</a:t>
            </a:r>
          </a:p>
          <a:p>
            <a:endParaRPr lang="en-GB" sz="2400" dirty="0"/>
          </a:p>
          <a:p>
            <a:r>
              <a:rPr lang="en-GB" sz="2400" dirty="0"/>
              <a:t>This </a:t>
            </a:r>
            <a:r>
              <a:rPr lang="en-GB" sz="2400" dirty="0">
                <a:solidFill>
                  <a:srgbClr val="FF0000"/>
                </a:solidFill>
              </a:rPr>
              <a:t>causes the shape </a:t>
            </a:r>
            <a:r>
              <a:rPr lang="en-GB" sz="2400" dirty="0"/>
              <a:t>of the </a:t>
            </a:r>
            <a:r>
              <a:rPr lang="en-GB" sz="2400" dirty="0">
                <a:solidFill>
                  <a:srgbClr val="FF0000"/>
                </a:solidFill>
              </a:rPr>
              <a:t>enzyme</a:t>
            </a:r>
            <a:r>
              <a:rPr lang="en-GB" sz="2400" dirty="0"/>
              <a:t> </a:t>
            </a:r>
            <a:r>
              <a:rPr lang="en-GB" sz="2400" dirty="0">
                <a:solidFill>
                  <a:srgbClr val="FF0000"/>
                </a:solidFill>
              </a:rPr>
              <a:t>to change </a:t>
            </a:r>
            <a:r>
              <a:rPr lang="en-GB" sz="2400" dirty="0"/>
              <a:t>so the substrate can no longer bind.</a:t>
            </a:r>
          </a:p>
          <a:p>
            <a:endParaRPr lang="en-GB" sz="2400" dirty="0"/>
          </a:p>
          <a:p>
            <a:r>
              <a:rPr lang="en-GB" sz="2400" dirty="0"/>
              <a:t>This inhibitor is permanent. </a:t>
            </a:r>
          </a:p>
        </p:txBody>
      </p:sp>
      <p:pic>
        <p:nvPicPr>
          <p:cNvPr id="6" name="Picture 3">
            <a:extLst>
              <a:ext uri="{FF2B5EF4-FFF2-40B4-BE49-F238E27FC236}">
                <a16:creationId xmlns:a16="http://schemas.microsoft.com/office/drawing/2014/main" id="{698FEE7A-DC9D-81A0-6208-5B7F9A03CD3E}"/>
              </a:ext>
            </a:extLst>
          </p:cNvPr>
          <p:cNvPicPr>
            <a:picLocks noChangeAspect="1" noChangeArrowheads="1"/>
          </p:cNvPicPr>
          <p:nvPr/>
        </p:nvPicPr>
        <p:blipFill rotWithShape="1">
          <a:blip r:embed="rId2" cstate="print"/>
          <a:srcRect l="14134" t="42969" r="39046" b="27796"/>
          <a:stretch/>
        </p:blipFill>
        <p:spPr bwMode="auto">
          <a:xfrm>
            <a:off x="5050972" y="3311710"/>
            <a:ext cx="6095999" cy="3045094"/>
          </a:xfrm>
          <a:prstGeom prst="rect">
            <a:avLst/>
          </a:prstGeom>
          <a:noFill/>
          <a:ln w="9525">
            <a:noFill/>
            <a:miter lim="800000"/>
            <a:headEnd/>
            <a:tailEnd/>
          </a:ln>
          <a:effectLst/>
        </p:spPr>
      </p:pic>
    </p:spTree>
    <p:extLst>
      <p:ext uri="{BB962C8B-B14F-4D97-AF65-F5344CB8AC3E}">
        <p14:creationId xmlns:p14="http://schemas.microsoft.com/office/powerpoint/2010/main" val="748871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D130334-D4A9-C6AA-E5B8-E0CAA5810B7F}"/>
              </a:ext>
            </a:extLst>
          </p:cNvPr>
          <p:cNvSpPr txBox="1"/>
          <p:nvPr/>
        </p:nvSpPr>
        <p:spPr>
          <a:xfrm>
            <a:off x="587828" y="1413063"/>
            <a:ext cx="6564086" cy="4031873"/>
          </a:xfrm>
          <a:prstGeom prst="rect">
            <a:avLst/>
          </a:prstGeom>
          <a:noFill/>
        </p:spPr>
        <p:txBody>
          <a:bodyPr wrap="square">
            <a:spAutoFit/>
          </a:bodyPr>
          <a:lstStyle/>
          <a:p>
            <a:r>
              <a:rPr lang="en-GB" sz="3200" dirty="0"/>
              <a:t>Feedback inhibition involves </a:t>
            </a:r>
            <a:r>
              <a:rPr lang="en-GB" sz="3200" dirty="0">
                <a:solidFill>
                  <a:srgbClr val="FF0000"/>
                </a:solidFill>
              </a:rPr>
              <a:t>regulating </a:t>
            </a:r>
            <a:r>
              <a:rPr lang="en-GB" sz="3200" dirty="0"/>
              <a:t>the output of a pathway </a:t>
            </a:r>
            <a:r>
              <a:rPr lang="en-GB" sz="3200" dirty="0">
                <a:solidFill>
                  <a:srgbClr val="FF0000"/>
                </a:solidFill>
              </a:rPr>
              <a:t>according to the amount of its product.</a:t>
            </a:r>
          </a:p>
          <a:p>
            <a:endParaRPr lang="en-GB" sz="3200" dirty="0"/>
          </a:p>
          <a:p>
            <a:r>
              <a:rPr lang="en-GB" sz="3200" dirty="0"/>
              <a:t>It </a:t>
            </a:r>
            <a:r>
              <a:rPr lang="en-GB" sz="3200" dirty="0">
                <a:solidFill>
                  <a:srgbClr val="FF0000"/>
                </a:solidFill>
              </a:rPr>
              <a:t>avoids the wasteful conversion </a:t>
            </a:r>
            <a:r>
              <a:rPr lang="en-GB" sz="3200" dirty="0"/>
              <a:t>of the </a:t>
            </a:r>
            <a:r>
              <a:rPr lang="en-GB" sz="3200" dirty="0">
                <a:solidFill>
                  <a:srgbClr val="FF0000"/>
                </a:solidFill>
              </a:rPr>
              <a:t>intermediates</a:t>
            </a:r>
            <a:r>
              <a:rPr lang="en-GB" sz="3200" dirty="0"/>
              <a:t> in the pathway, this is a form of </a:t>
            </a:r>
            <a:r>
              <a:rPr lang="en-GB" sz="3200" dirty="0">
                <a:solidFill>
                  <a:srgbClr val="FF0000"/>
                </a:solidFill>
              </a:rPr>
              <a:t>negative feedback.</a:t>
            </a:r>
          </a:p>
        </p:txBody>
      </p:sp>
      <p:pic>
        <p:nvPicPr>
          <p:cNvPr id="8" name="Picture 2">
            <a:extLst>
              <a:ext uri="{FF2B5EF4-FFF2-40B4-BE49-F238E27FC236}">
                <a16:creationId xmlns:a16="http://schemas.microsoft.com/office/drawing/2014/main" id="{51203AA2-A9CF-617A-A45A-BB9E9005B0E7}"/>
              </a:ext>
            </a:extLst>
          </p:cNvPr>
          <p:cNvPicPr>
            <a:picLocks noChangeAspect="1" noChangeArrowheads="1"/>
          </p:cNvPicPr>
          <p:nvPr/>
        </p:nvPicPr>
        <p:blipFill>
          <a:blip r:embed="rId2" cstate="print"/>
          <a:srcRect l="52500" t="21094" r="9375" b="14062"/>
          <a:stretch>
            <a:fillRect/>
          </a:stretch>
        </p:blipFill>
        <p:spPr bwMode="auto">
          <a:xfrm>
            <a:off x="7151914" y="0"/>
            <a:ext cx="4867358" cy="6622798"/>
          </a:xfrm>
          <a:prstGeom prst="rect">
            <a:avLst/>
          </a:prstGeom>
          <a:noFill/>
          <a:ln w="9525">
            <a:noFill/>
            <a:miter lim="800000"/>
            <a:headEnd/>
            <a:tailEnd/>
          </a:ln>
          <a:effectLst/>
        </p:spPr>
      </p:pic>
    </p:spTree>
    <p:extLst>
      <p:ext uri="{BB962C8B-B14F-4D97-AF65-F5344CB8AC3E}">
        <p14:creationId xmlns:p14="http://schemas.microsoft.com/office/powerpoint/2010/main" val="42461446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932292-F8EF-D607-9364-4D36CD396459}"/>
              </a:ext>
            </a:extLst>
          </p:cNvPr>
          <p:cNvSpPr/>
          <p:nvPr/>
        </p:nvSpPr>
        <p:spPr>
          <a:xfrm>
            <a:off x="0" y="222910"/>
            <a:ext cx="12192000" cy="52324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Bai Jamjuree" pitchFamily="2" charset="-34"/>
                <a:cs typeface="Bai Jamjuree" pitchFamily="2" charset="-34"/>
              </a:rPr>
              <a:t>C O U R S E   S P E C   N O T E S </a:t>
            </a:r>
          </a:p>
        </p:txBody>
      </p:sp>
      <p:sp>
        <p:nvSpPr>
          <p:cNvPr id="7" name="TextBox 6">
            <a:extLst>
              <a:ext uri="{FF2B5EF4-FFF2-40B4-BE49-F238E27FC236}">
                <a16:creationId xmlns:a16="http://schemas.microsoft.com/office/drawing/2014/main" id="{44C23446-BA09-5F91-7CE3-19D01618A239}"/>
              </a:ext>
            </a:extLst>
          </p:cNvPr>
          <p:cNvSpPr txBox="1"/>
          <p:nvPr/>
        </p:nvSpPr>
        <p:spPr>
          <a:xfrm>
            <a:off x="247063" y="1257299"/>
            <a:ext cx="11697874" cy="6771084"/>
          </a:xfrm>
          <a:prstGeom prst="rect">
            <a:avLst/>
          </a:prstGeom>
          <a:noFill/>
        </p:spPr>
        <p:txBody>
          <a:bodyPr wrap="square">
            <a:spAutoFit/>
          </a:bodyPr>
          <a:lstStyle/>
          <a:p>
            <a:r>
              <a:rPr lang="en-GB" sz="1800" dirty="0">
                <a:effectLst/>
                <a:latin typeface="Andale Mono" panose="020B0509000000000004" pitchFamily="49" charset="0"/>
              </a:rPr>
              <a:t>Metabolic pathways are controlled by the presence or absence of particular enzymes and the regulation of the rate of reaction of key enzymes. </a:t>
            </a:r>
            <a:endParaRPr lang="en-GB" sz="2800" dirty="0">
              <a:effectLst/>
              <a:latin typeface="Andale Mono" panose="020B0509000000000004" pitchFamily="49" charset="0"/>
            </a:endParaRPr>
          </a:p>
          <a:p>
            <a:r>
              <a:rPr lang="en-GB" sz="1800" u="sng" dirty="0">
                <a:effectLst/>
                <a:latin typeface="Andale Mono" panose="020B0509000000000004" pitchFamily="49" charset="0"/>
              </a:rPr>
              <a:t>Induced fit</a:t>
            </a:r>
            <a:r>
              <a:rPr lang="en-GB" sz="1800" dirty="0">
                <a:effectLst/>
                <a:latin typeface="Andale Mono" panose="020B0509000000000004" pitchFamily="49" charset="0"/>
              </a:rPr>
              <a:t> and the role of the active site of an enzyme in affecting activation energy and the affinity of the substrate and products for the active site. Induced fit occurs when the active site changes shape to better fit the substrate after the substrate binds. </a:t>
            </a:r>
            <a:endParaRPr lang="en-GB" sz="2800" dirty="0">
              <a:effectLst/>
              <a:latin typeface="Andale Mono" panose="020B0509000000000004" pitchFamily="49" charset="0"/>
            </a:endParaRPr>
          </a:p>
          <a:p>
            <a:r>
              <a:rPr lang="en-GB" sz="1800" dirty="0">
                <a:effectLst/>
                <a:latin typeface="Andale Mono" panose="020B0509000000000004" pitchFamily="49" charset="0"/>
              </a:rPr>
              <a:t>The substrate molecule(s) have a high affinity for the active site and the subsequent products have a low affinity allowing them to leave the active site. </a:t>
            </a:r>
            <a:endParaRPr lang="en-GB" sz="2800" dirty="0">
              <a:effectLst/>
              <a:latin typeface="Andale Mono" panose="020B0509000000000004" pitchFamily="49" charset="0"/>
            </a:endParaRPr>
          </a:p>
          <a:p>
            <a:r>
              <a:rPr lang="en-GB" dirty="0">
                <a:latin typeface="Andale Mono" panose="020B0509000000000004" pitchFamily="49" charset="0"/>
              </a:rPr>
              <a:t>S</a:t>
            </a:r>
            <a:r>
              <a:rPr lang="en-GB" sz="1800" dirty="0">
                <a:effectLst/>
                <a:latin typeface="Andale Mono" panose="020B0509000000000004" pitchFamily="49" charset="0"/>
              </a:rPr>
              <a:t>ome metabolic reactions are reversible and the presence of a substrate or the removal of a product will drive a sequence of reactions in a particular direction. </a:t>
            </a:r>
            <a:endParaRPr lang="en-GB" sz="2800" dirty="0">
              <a:effectLst/>
              <a:latin typeface="Andale Mono" panose="020B0509000000000004" pitchFamily="49" charset="0"/>
            </a:endParaRPr>
          </a:p>
          <a:p>
            <a:r>
              <a:rPr lang="en-GB" sz="1800" u="sng" dirty="0">
                <a:effectLst/>
                <a:latin typeface="Andale Mono" panose="020B0509000000000004" pitchFamily="49" charset="0"/>
              </a:rPr>
              <a:t>Competitive inhibitors </a:t>
            </a:r>
            <a:r>
              <a:rPr lang="en-GB" sz="1800" dirty="0">
                <a:effectLst/>
                <a:latin typeface="Andale Mono" panose="020B0509000000000004" pitchFamily="49" charset="0"/>
              </a:rPr>
              <a:t>bind at the active site preventing the substrate from binding. Competitive inhibition can be reversed by increasing substrate concentration. </a:t>
            </a:r>
            <a:endParaRPr lang="en-GB" sz="2800" dirty="0">
              <a:effectLst/>
              <a:latin typeface="Andale Mono" panose="020B0509000000000004" pitchFamily="49" charset="0"/>
            </a:endParaRPr>
          </a:p>
          <a:p>
            <a:r>
              <a:rPr lang="en-GB" sz="1800" u="sng" dirty="0">
                <a:effectLst/>
                <a:latin typeface="Andale Mono" panose="020B0509000000000004" pitchFamily="49" charset="0"/>
              </a:rPr>
              <a:t>Non-competitive inhibitors </a:t>
            </a:r>
            <a:r>
              <a:rPr lang="en-GB" sz="1800" dirty="0">
                <a:effectLst/>
                <a:latin typeface="Andale Mono" panose="020B0509000000000004" pitchFamily="49" charset="0"/>
              </a:rPr>
              <a:t>bind away from the active site but change the shape of the active site preventing the substrate from binding. Non-competitive inhibition cannot be reversed by increasing substrate concentration. </a:t>
            </a:r>
            <a:endParaRPr lang="en-GB" sz="2800" dirty="0">
              <a:effectLst/>
              <a:latin typeface="Andale Mono" panose="020B0509000000000004" pitchFamily="49" charset="0"/>
            </a:endParaRPr>
          </a:p>
          <a:p>
            <a:r>
              <a:rPr lang="en-GB" sz="1800" u="sng" dirty="0">
                <a:effectLst/>
                <a:latin typeface="Andale Mono" panose="020B0509000000000004" pitchFamily="49" charset="0"/>
              </a:rPr>
              <a:t>Feedback inhibition</a:t>
            </a:r>
            <a:r>
              <a:rPr lang="en-GB" sz="1800" dirty="0">
                <a:effectLst/>
                <a:latin typeface="Andale Mono" panose="020B0509000000000004" pitchFamily="49" charset="0"/>
              </a:rPr>
              <a:t> occurs when the end- product in the metabolic pathway reaches a critical concentration. The end-product then inhibits an earlier enzyme, blocking the pathway, and so prevents further synthesis of the end-product. </a:t>
            </a:r>
            <a:endParaRPr lang="en-GB" sz="2800" dirty="0">
              <a:effectLst/>
              <a:latin typeface="Andale Mono" panose="020B0509000000000004" pitchFamily="49" charset="0"/>
            </a:endParaRPr>
          </a:p>
          <a:p>
            <a:endParaRPr lang="en-GB" sz="2800" dirty="0">
              <a:effectLst/>
            </a:endParaRPr>
          </a:p>
          <a:p>
            <a:endParaRPr lang="en-GB" sz="2800" dirty="0">
              <a:effectLst/>
            </a:endParaRPr>
          </a:p>
          <a:p>
            <a:pPr algn="ctr"/>
            <a:r>
              <a:rPr lang="en-GB" sz="3600" b="0" i="0" u="none" strike="noStrike" dirty="0">
                <a:solidFill>
                  <a:srgbClr val="21242C"/>
                </a:solidFill>
                <a:effectLst/>
                <a:latin typeface="Lato" panose="020F0502020204030204" pitchFamily="34" charset="0"/>
              </a:rPr>
              <a:t> </a:t>
            </a:r>
            <a:endParaRPr lang="en-GB" sz="3600" dirty="0">
              <a:effectLst/>
              <a:latin typeface="Andale Mono" panose="020B0509000000000004" pitchFamily="49" charset="0"/>
            </a:endParaRPr>
          </a:p>
        </p:txBody>
      </p:sp>
      <p:pic>
        <p:nvPicPr>
          <p:cNvPr id="9" name="Graphic 8" descr="Pencil outline">
            <a:extLst>
              <a:ext uri="{FF2B5EF4-FFF2-40B4-BE49-F238E27FC236}">
                <a16:creationId xmlns:a16="http://schemas.microsoft.com/office/drawing/2014/main" id="{3A3AF03C-2BAB-EAAB-871B-6EFF4A6826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93840" y="206202"/>
            <a:ext cx="1051097" cy="1051097"/>
          </a:xfrm>
          <a:prstGeom prst="rect">
            <a:avLst/>
          </a:prstGeom>
        </p:spPr>
      </p:pic>
    </p:spTree>
    <p:extLst>
      <p:ext uri="{BB962C8B-B14F-4D97-AF65-F5344CB8AC3E}">
        <p14:creationId xmlns:p14="http://schemas.microsoft.com/office/powerpoint/2010/main" val="27775790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F9875-304D-DC15-26E8-711E0506F93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F838B25-7680-B7FB-56E7-7738C2D28D2D}"/>
              </a:ext>
            </a:extLst>
          </p:cNvPr>
          <p:cNvSpPr>
            <a:spLocks noGrp="1"/>
          </p:cNvSpPr>
          <p:nvPr>
            <p:ph idx="1"/>
          </p:nvPr>
        </p:nvSpPr>
        <p:spPr/>
        <p:txBody>
          <a:bodyPr/>
          <a:lstStyle/>
          <a:p>
            <a:endParaRPr lang="en-US"/>
          </a:p>
        </p:txBody>
      </p:sp>
      <p:pic>
        <p:nvPicPr>
          <p:cNvPr id="4" name="Picture 2" descr="RHINO A4 Folio Paper 20 Leaf, F8M | RHINO Stationery">
            <a:extLst>
              <a:ext uri="{FF2B5EF4-FFF2-40B4-BE49-F238E27FC236}">
                <a16:creationId xmlns:a16="http://schemas.microsoft.com/office/drawing/2014/main" id="{403EAA92-8F6D-4739-D2D4-8127D3DFB1B4}"/>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8105" b="91309" l="9961" r="89844">
                        <a14:foregroundMark x1="21875" y1="83789" x2="26953" y2="27734"/>
                        <a14:foregroundMark x1="26953" y1="27734" x2="41309" y2="72266"/>
                        <a14:foregroundMark x1="41309" y1="72266" x2="45508" y2="77734"/>
                        <a14:foregroundMark x1="44238" y1="76074" x2="47070" y2="46875"/>
                        <a14:foregroundMark x1="52930" y1="41992" x2="52930" y2="70605"/>
                        <a14:foregroundMark x1="62207" y1="53125" x2="61816" y2="74219"/>
                        <a14:foregroundMark x1="66309" y1="58594" x2="68750" y2="73340"/>
                        <a14:foregroundMark x1="68750" y1="73340" x2="62305" y2="76172"/>
                        <a14:foregroundMark x1="62305" y1="76172" x2="54297" y2="77051"/>
                        <a14:foregroundMark x1="65332" y1="48438" x2="65430" y2="55273"/>
                        <a14:foregroundMark x1="25684" y1="18555" x2="32813" y2="15527"/>
                        <a14:foregroundMark x1="32813" y1="15527" x2="50879" y2="13965"/>
                        <a14:foregroundMark x1="50879" y1="13965" x2="51660" y2="13965"/>
                        <a14:foregroundMark x1="23145" y1="10742" x2="23145" y2="18066"/>
                        <a14:foregroundMark x1="23145" y1="83984" x2="23145" y2="91406"/>
                        <a14:foregroundMark x1="24316" y1="24902" x2="24512" y2="29590"/>
                        <a14:foregroundMark x1="22168" y1="10254" x2="35742" y2="9082"/>
                        <a14:foregroundMark x1="35742" y1="9082" x2="45508" y2="9180"/>
                        <a14:foregroundMark x1="20020" y1="8594" x2="20020" y2="8594"/>
                        <a14:foregroundMark x1="24512" y1="24023" x2="24512" y2="24023"/>
                        <a14:foregroundMark x1="55566" y1="8105" x2="68750" y2="13379"/>
                        <a14:foregroundMark x1="71875" y1="12305" x2="77148" y2="12500"/>
                        <a14:foregroundMark x1="32520" y1="89355" x2="47070" y2="89746"/>
                        <a14:foregroundMark x1="70605" y1="18262" x2="62500" y2="20898"/>
                        <a14:foregroundMark x1="73730" y1="12305" x2="69531" y2="18945"/>
                        <a14:foregroundMark x1="69531" y1="18945" x2="68945" y2="19238"/>
                        <a14:foregroundMark x1="50977" y1="17773" x2="60742" y2="26660"/>
                        <a14:foregroundMark x1="21973" y1="20703" x2="21973" y2="20703"/>
                        <a14:foregroundMark x1="20215" y1="12988" x2="19727" y2="43750"/>
                        <a14:foregroundMark x1="20508" y1="46094" x2="20996" y2="54688"/>
                        <a14:foregroundMark x1="20508" y1="51074" x2="20508" y2="62012"/>
                        <a14:foregroundMark x1="71680" y1="41992" x2="71680" y2="78027"/>
                        <a14:foregroundMark x1="74023" y1="51660" x2="74023" y2="73438"/>
                        <a14:foregroundMark x1="75488" y1="47363" x2="76465" y2="71289"/>
                        <a14:foregroundMark x1="76660" y1="48535" x2="77148" y2="77344"/>
                        <a14:foregroundMark x1="77344" y1="49023" x2="78613" y2="79980"/>
                        <a14:foregroundMark x1="78613" y1="79980" x2="78320" y2="82813"/>
                        <a14:foregroundMark x1="75879" y1="13867" x2="75684" y2="26855"/>
                        <a14:foregroundMark x1="75391" y1="12207" x2="75391" y2="21875"/>
                        <a14:foregroundMark x1="79004" y1="8691" x2="77832" y2="36426"/>
                        <a14:foregroundMark x1="34180" y1="15430" x2="38965" y2="22266"/>
                        <a14:foregroundMark x1="38965" y1="22266" x2="47852" y2="28027"/>
                      </a14:backgroundRemoval>
                    </a14:imgEffect>
                  </a14:imgLayer>
                </a14:imgProps>
              </a:ext>
              <a:ext uri="{28A0092B-C50C-407E-A947-70E740481C1C}">
                <a14:useLocalDpi xmlns:a14="http://schemas.microsoft.com/office/drawing/2010/main" val="0"/>
              </a:ext>
            </a:extLst>
          </a:blip>
          <a:srcRect l="22413" t="11918" r="34709" b="49298"/>
          <a:stretch/>
        </p:blipFill>
        <p:spPr bwMode="auto">
          <a:xfrm>
            <a:off x="310756" y="667128"/>
            <a:ext cx="6844424" cy="619087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E32911C-F8DD-152D-E9C8-37096505F608}"/>
              </a:ext>
            </a:extLst>
          </p:cNvPr>
          <p:cNvSpPr/>
          <p:nvPr/>
        </p:nvSpPr>
        <p:spPr>
          <a:xfrm>
            <a:off x="0" y="143888"/>
            <a:ext cx="12192000" cy="52324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Bai Jamjuree" pitchFamily="2" charset="-34"/>
                <a:cs typeface="Bai Jamjuree" pitchFamily="2" charset="-34"/>
              </a:rPr>
              <a:t>K E Y   T E R M S </a:t>
            </a:r>
          </a:p>
        </p:txBody>
      </p:sp>
      <p:sp>
        <p:nvSpPr>
          <p:cNvPr id="6" name="TextBox 5">
            <a:extLst>
              <a:ext uri="{FF2B5EF4-FFF2-40B4-BE49-F238E27FC236}">
                <a16:creationId xmlns:a16="http://schemas.microsoft.com/office/drawing/2014/main" id="{0A3EBF03-B613-8629-9F7F-30032884277A}"/>
              </a:ext>
            </a:extLst>
          </p:cNvPr>
          <p:cNvSpPr txBox="1"/>
          <p:nvPr/>
        </p:nvSpPr>
        <p:spPr>
          <a:xfrm>
            <a:off x="1020065" y="810003"/>
            <a:ext cx="6844424" cy="3785652"/>
          </a:xfrm>
          <a:prstGeom prst="rect">
            <a:avLst/>
          </a:prstGeom>
          <a:noFill/>
        </p:spPr>
        <p:txBody>
          <a:bodyPr wrap="square">
            <a:spAutoFit/>
          </a:bodyPr>
          <a:lstStyle/>
          <a:p>
            <a:r>
              <a:rPr lang="en-GB" sz="2400" dirty="0">
                <a:latin typeface="Bahnschrift" panose="020B0502040204020203" pitchFamily="34" charset="0"/>
              </a:rPr>
              <a:t>METABOLIC PATHWAY</a:t>
            </a:r>
          </a:p>
          <a:p>
            <a:r>
              <a:rPr lang="en-GB" sz="2400" dirty="0">
                <a:latin typeface="Bahnschrift" panose="020B0502040204020203" pitchFamily="34" charset="0"/>
              </a:rPr>
              <a:t>CATABOLIC</a:t>
            </a:r>
          </a:p>
          <a:p>
            <a:r>
              <a:rPr lang="en-GB" sz="2400" dirty="0">
                <a:latin typeface="Bahnschrift" panose="020B0502040204020203" pitchFamily="34" charset="0"/>
              </a:rPr>
              <a:t>ANABOLIC</a:t>
            </a:r>
          </a:p>
          <a:p>
            <a:r>
              <a:rPr lang="en-GB" sz="2400" dirty="0">
                <a:latin typeface="Bahnschrift" panose="020B0502040204020203" pitchFamily="34" charset="0"/>
              </a:rPr>
              <a:t>INDUCED FIT</a:t>
            </a:r>
          </a:p>
          <a:p>
            <a:r>
              <a:rPr lang="en-GB" sz="2400" dirty="0">
                <a:latin typeface="Bahnschrift" panose="020B0502040204020203" pitchFamily="34" charset="0"/>
              </a:rPr>
              <a:t>AFFINITY</a:t>
            </a:r>
          </a:p>
          <a:p>
            <a:r>
              <a:rPr lang="en-GB" sz="2400" dirty="0">
                <a:latin typeface="Bahnschrift" panose="020B0502040204020203" pitchFamily="34" charset="0"/>
              </a:rPr>
              <a:t>COMPETITITVE INHIBITORS</a:t>
            </a:r>
          </a:p>
          <a:p>
            <a:r>
              <a:rPr lang="en-GB" sz="2400" dirty="0">
                <a:latin typeface="Bahnschrift" panose="020B0502040204020203" pitchFamily="34" charset="0"/>
              </a:rPr>
              <a:t>NON-COMPETITIVE INHIBITORS</a:t>
            </a:r>
          </a:p>
          <a:p>
            <a:r>
              <a:rPr lang="en-GB" sz="2400" dirty="0">
                <a:latin typeface="Bahnschrift" panose="020B0502040204020203" pitchFamily="34" charset="0"/>
              </a:rPr>
              <a:t>FEEDBACK INHIBITION</a:t>
            </a:r>
          </a:p>
          <a:p>
            <a:endParaRPr lang="en-GB" sz="2400" dirty="0">
              <a:latin typeface="Bahnschrift" panose="020B0502040204020203" pitchFamily="34" charset="0"/>
            </a:endParaRPr>
          </a:p>
          <a:p>
            <a:endParaRPr lang="en-GB" sz="2400" dirty="0">
              <a:latin typeface="Bahnschrift" panose="020B0502040204020203" pitchFamily="34" charset="0"/>
            </a:endParaRPr>
          </a:p>
        </p:txBody>
      </p:sp>
      <p:sp>
        <p:nvSpPr>
          <p:cNvPr id="7" name="Rounded Rectangle 6">
            <a:extLst>
              <a:ext uri="{FF2B5EF4-FFF2-40B4-BE49-F238E27FC236}">
                <a16:creationId xmlns:a16="http://schemas.microsoft.com/office/drawing/2014/main" id="{E536D659-2C60-8600-90D5-E738522EE7BF}"/>
              </a:ext>
            </a:extLst>
          </p:cNvPr>
          <p:cNvSpPr/>
          <p:nvPr/>
        </p:nvSpPr>
        <p:spPr>
          <a:xfrm>
            <a:off x="6254119" y="1264151"/>
            <a:ext cx="5636357" cy="1623889"/>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8D6666E-13C8-9365-FFFC-455481EFFEC2}"/>
              </a:ext>
            </a:extLst>
          </p:cNvPr>
          <p:cNvSpPr/>
          <p:nvPr/>
        </p:nvSpPr>
        <p:spPr>
          <a:xfrm>
            <a:off x="6344430" y="1414543"/>
            <a:ext cx="5546046" cy="1323439"/>
          </a:xfrm>
          <a:prstGeom prst="rect">
            <a:avLst/>
          </a:prstGeom>
          <a:noFill/>
        </p:spPr>
        <p:txBody>
          <a:bodyPr wrap="square" lIns="91440" tIns="45720" rIns="91440" bIns="45720">
            <a:spAutoFit/>
          </a:bodyPr>
          <a:lstStyle/>
          <a:p>
            <a:pPr algn="ctr"/>
            <a:r>
              <a:rPr lang="en-GB" sz="4000" dirty="0">
                <a:ln w="0"/>
                <a:effectLst>
                  <a:outerShdw blurRad="38100" dist="19050" dir="2700000" algn="tl" rotWithShape="0">
                    <a:schemeClr val="dk1">
                      <a:alpha val="40000"/>
                    </a:schemeClr>
                  </a:outerShdw>
                </a:effectLst>
                <a:latin typeface="Bai Jamjuree" pitchFamily="2" charset="-34"/>
                <a:cs typeface="Bai Jamjuree" pitchFamily="2" charset="-34"/>
              </a:rPr>
              <a:t>D</a:t>
            </a:r>
            <a:r>
              <a:rPr lang="en-GB" sz="4000" b="0" cap="none" spc="0" dirty="0">
                <a:ln w="0"/>
                <a:solidFill>
                  <a:schemeClr val="tx1"/>
                </a:solidFill>
                <a:effectLst>
                  <a:outerShdw blurRad="38100" dist="19050" dir="2700000" algn="tl" rotWithShape="0">
                    <a:schemeClr val="dk1">
                      <a:alpha val="40000"/>
                    </a:schemeClr>
                  </a:outerShdw>
                </a:effectLst>
                <a:latin typeface="Bai Jamjuree" pitchFamily="2" charset="-34"/>
                <a:cs typeface="Bai Jamjuree" pitchFamily="2" charset="-34"/>
              </a:rPr>
              <a:t>efinition page </a:t>
            </a:r>
            <a:r>
              <a:rPr lang="en-GB" sz="4000" dirty="0">
                <a:ln w="0"/>
                <a:effectLst>
                  <a:outerShdw blurRad="38100" dist="19050" dir="2700000" algn="tl" rotWithShape="0">
                    <a:schemeClr val="dk1">
                      <a:alpha val="40000"/>
                    </a:schemeClr>
                  </a:outerShdw>
                </a:effectLst>
                <a:latin typeface="Bai Jamjuree" pitchFamily="2" charset="-34"/>
                <a:cs typeface="Bai Jamjuree" pitchFamily="2" charset="-34"/>
              </a:rPr>
              <a:t>at the back of your jotter.</a:t>
            </a:r>
            <a:endParaRPr lang="en-GB" sz="4000" b="0" cap="none" spc="0" dirty="0">
              <a:ln w="0"/>
              <a:solidFill>
                <a:schemeClr val="tx1"/>
              </a:solidFill>
              <a:effectLst>
                <a:outerShdw blurRad="38100" dist="19050" dir="2700000" algn="tl" rotWithShape="0">
                  <a:schemeClr val="dk1">
                    <a:alpha val="40000"/>
                  </a:schemeClr>
                </a:outerShdw>
              </a:effectLst>
              <a:latin typeface="Bai Jamjuree" pitchFamily="2" charset="-34"/>
              <a:cs typeface="Bai Jamjuree" pitchFamily="2" charset="-34"/>
            </a:endParaRPr>
          </a:p>
        </p:txBody>
      </p:sp>
      <p:sp>
        <p:nvSpPr>
          <p:cNvPr id="9" name="TextBox 8">
            <a:extLst>
              <a:ext uri="{FF2B5EF4-FFF2-40B4-BE49-F238E27FC236}">
                <a16:creationId xmlns:a16="http://schemas.microsoft.com/office/drawing/2014/main" id="{84A30F82-32BF-4FB8-A79C-0456187720F8}"/>
              </a:ext>
            </a:extLst>
          </p:cNvPr>
          <p:cNvSpPr txBox="1"/>
          <p:nvPr/>
        </p:nvSpPr>
        <p:spPr>
          <a:xfrm>
            <a:off x="7155180" y="2872671"/>
            <a:ext cx="4629269" cy="1077218"/>
          </a:xfrm>
          <a:prstGeom prst="rect">
            <a:avLst/>
          </a:prstGeom>
          <a:noFill/>
        </p:spPr>
        <p:txBody>
          <a:bodyPr wrap="square" rtlCol="0">
            <a:spAutoFit/>
          </a:bodyPr>
          <a:lstStyle/>
          <a:p>
            <a:pPr algn="ctr"/>
            <a:r>
              <a:rPr lang="en-US" sz="3200" dirty="0">
                <a:latin typeface="Bai Jamjuree" pitchFamily="2" charset="-34"/>
                <a:cs typeface="Bai Jamjuree" pitchFamily="2" charset="-34"/>
              </a:rPr>
              <a:t>This will help you make flash cards at some point in the future!</a:t>
            </a:r>
          </a:p>
        </p:txBody>
      </p:sp>
    </p:spTree>
    <p:extLst>
      <p:ext uri="{BB962C8B-B14F-4D97-AF65-F5344CB8AC3E}">
        <p14:creationId xmlns:p14="http://schemas.microsoft.com/office/powerpoint/2010/main" val="14535673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paper&#10;&#10;Description automatically generated">
            <a:extLst>
              <a:ext uri="{FF2B5EF4-FFF2-40B4-BE49-F238E27FC236}">
                <a16:creationId xmlns:a16="http://schemas.microsoft.com/office/drawing/2014/main" id="{09F0F637-24BA-64F4-D996-6DF1CFAACB1C}"/>
              </a:ext>
            </a:extLst>
          </p:cNvPr>
          <p:cNvPicPr>
            <a:picLocks noChangeAspect="1"/>
          </p:cNvPicPr>
          <p:nvPr/>
        </p:nvPicPr>
        <p:blipFill>
          <a:blip r:embed="rId2"/>
          <a:stretch>
            <a:fillRect/>
          </a:stretch>
        </p:blipFill>
        <p:spPr>
          <a:xfrm>
            <a:off x="0" y="1359569"/>
            <a:ext cx="8916861" cy="4017064"/>
          </a:xfrm>
          <a:prstGeom prst="rect">
            <a:avLst/>
          </a:prstGeom>
        </p:spPr>
      </p:pic>
      <p:pic>
        <p:nvPicPr>
          <p:cNvPr id="7170" name="Picture 2" descr="Higher Human Biology: Applying Knowledge and Skills: Amazon.co.uk: Marsh,  Clare, Simms, James, Stevenson, Caroline, Torrance, James, Fullarton,  James: 9781444192063: Books">
            <a:extLst>
              <a:ext uri="{FF2B5EF4-FFF2-40B4-BE49-F238E27FC236}">
                <a16:creationId xmlns:a16="http://schemas.microsoft.com/office/drawing/2014/main" id="{0D313250-22A4-2A70-7160-3E6E7E8E71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0066" y="1659836"/>
            <a:ext cx="2723338" cy="35372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82932292-F8EF-D607-9364-4D36CD396459}"/>
              </a:ext>
            </a:extLst>
          </p:cNvPr>
          <p:cNvSpPr/>
          <p:nvPr/>
        </p:nvSpPr>
        <p:spPr>
          <a:xfrm>
            <a:off x="0" y="222910"/>
            <a:ext cx="12192000" cy="52324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Bai Jamjuree" pitchFamily="2" charset="-34"/>
                <a:cs typeface="Bai Jamjuree" pitchFamily="2" charset="-34"/>
              </a:rPr>
              <a:t>T E X T B O O K   Q U E S T I O N S</a:t>
            </a:r>
          </a:p>
        </p:txBody>
      </p:sp>
      <p:sp>
        <p:nvSpPr>
          <p:cNvPr id="7" name="TextBox 6">
            <a:extLst>
              <a:ext uri="{FF2B5EF4-FFF2-40B4-BE49-F238E27FC236}">
                <a16:creationId xmlns:a16="http://schemas.microsoft.com/office/drawing/2014/main" id="{44C23446-BA09-5F91-7CE3-19D01618A239}"/>
              </a:ext>
            </a:extLst>
          </p:cNvPr>
          <p:cNvSpPr txBox="1"/>
          <p:nvPr/>
        </p:nvSpPr>
        <p:spPr>
          <a:xfrm>
            <a:off x="633274" y="5556202"/>
            <a:ext cx="10212526" cy="1508105"/>
          </a:xfrm>
          <a:prstGeom prst="rect">
            <a:avLst/>
          </a:prstGeom>
          <a:noFill/>
        </p:spPr>
        <p:txBody>
          <a:bodyPr wrap="square">
            <a:spAutoFit/>
          </a:bodyPr>
          <a:lstStyle/>
          <a:p>
            <a:pPr algn="ctr"/>
            <a:r>
              <a:rPr lang="en-GB" sz="2800" dirty="0">
                <a:effectLst/>
                <a:latin typeface="Andale Mono" panose="020B0509000000000004" pitchFamily="49" charset="0"/>
              </a:rPr>
              <a:t>Answer </a:t>
            </a:r>
            <a:r>
              <a:rPr lang="en-GB" sz="2800" dirty="0">
                <a:latin typeface="Andale Mono" panose="020B0509000000000004" pitchFamily="49" charset="0"/>
              </a:rPr>
              <a:t>the textbook</a:t>
            </a:r>
            <a:r>
              <a:rPr lang="en-GB" sz="2800" dirty="0">
                <a:effectLst/>
                <a:latin typeface="Andale Mono" panose="020B0509000000000004" pitchFamily="49" charset="0"/>
              </a:rPr>
              <a:t> questions on page </a:t>
            </a:r>
            <a:r>
              <a:rPr lang="en-GB" sz="2800" b="1" dirty="0">
                <a:effectLst/>
                <a:latin typeface="Andale Mono" panose="020B0509000000000004" pitchFamily="49" charset="0"/>
              </a:rPr>
              <a:t>85 in </a:t>
            </a:r>
            <a:r>
              <a:rPr lang="en-GB" sz="2800" b="1" u="sng" dirty="0">
                <a:effectLst/>
                <a:latin typeface="Andale Mono" panose="020B0509000000000004" pitchFamily="49" charset="0"/>
              </a:rPr>
              <a:t>full</a:t>
            </a:r>
            <a:r>
              <a:rPr lang="en-GB" sz="2800" b="1" dirty="0">
                <a:effectLst/>
                <a:latin typeface="Andale Mono" panose="020B0509000000000004" pitchFamily="49" charset="0"/>
              </a:rPr>
              <a:t> sentences.</a:t>
            </a:r>
            <a:endParaRPr lang="en-GB" sz="2800" dirty="0">
              <a:effectLst/>
              <a:latin typeface="Andale Mono" panose="020B0509000000000004" pitchFamily="49" charset="0"/>
            </a:endParaRPr>
          </a:p>
          <a:p>
            <a:pPr algn="ctr"/>
            <a:r>
              <a:rPr lang="en-GB" sz="3600" b="0" i="0" u="none" strike="noStrike" dirty="0">
                <a:solidFill>
                  <a:srgbClr val="21242C"/>
                </a:solidFill>
                <a:effectLst/>
                <a:latin typeface="Lato" panose="020F0502020204030204" pitchFamily="34" charset="0"/>
              </a:rPr>
              <a:t> </a:t>
            </a:r>
            <a:endParaRPr lang="en-GB" sz="3600" dirty="0">
              <a:effectLst/>
              <a:latin typeface="Andale Mono" panose="020B0509000000000004" pitchFamily="49" charset="0"/>
            </a:endParaRPr>
          </a:p>
        </p:txBody>
      </p:sp>
    </p:spTree>
    <p:extLst>
      <p:ext uri="{BB962C8B-B14F-4D97-AF65-F5344CB8AC3E}">
        <p14:creationId xmlns:p14="http://schemas.microsoft.com/office/powerpoint/2010/main" val="3118826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8DD47A1-DCC3-BA7C-8A3C-6DB8ACD7BFAD}"/>
              </a:ext>
            </a:extLst>
          </p:cNvPr>
          <p:cNvSpPr/>
          <p:nvPr/>
        </p:nvSpPr>
        <p:spPr>
          <a:xfrm>
            <a:off x="0" y="222910"/>
            <a:ext cx="12192000" cy="52324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Bai Jamjuree" pitchFamily="2" charset="-34"/>
                <a:cs typeface="Bai Jamjuree" pitchFamily="2" charset="-34"/>
              </a:rPr>
              <a:t>C E L L   M E T A B O L I S M</a:t>
            </a:r>
          </a:p>
        </p:txBody>
      </p:sp>
      <p:sp>
        <p:nvSpPr>
          <p:cNvPr id="5" name="Rectangle 3">
            <a:extLst>
              <a:ext uri="{FF2B5EF4-FFF2-40B4-BE49-F238E27FC236}">
                <a16:creationId xmlns:a16="http://schemas.microsoft.com/office/drawing/2014/main" id="{7C0657D1-78C1-0600-EC61-4757320E9FD7}"/>
              </a:ext>
            </a:extLst>
          </p:cNvPr>
          <p:cNvSpPr txBox="1">
            <a:spLocks noChangeArrowheads="1"/>
          </p:cNvSpPr>
          <p:nvPr/>
        </p:nvSpPr>
        <p:spPr>
          <a:xfrm>
            <a:off x="200891" y="925022"/>
            <a:ext cx="11790217" cy="58054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400" dirty="0">
                <a:latin typeface="Andale Mono" panose="020B0509000000000004" pitchFamily="49" charset="0"/>
              </a:rPr>
              <a:t>Cell metabolism is the collective term for thousands of </a:t>
            </a:r>
            <a:r>
              <a:rPr lang="en-GB" sz="2400" b="1" dirty="0">
                <a:latin typeface="Andale Mono" panose="020B0509000000000004" pitchFamily="49" charset="0"/>
              </a:rPr>
              <a:t>biochemical reactions </a:t>
            </a:r>
            <a:r>
              <a:rPr lang="en-GB" sz="2400" dirty="0">
                <a:latin typeface="Andale Mono" panose="020B0509000000000004" pitchFamily="49" charset="0"/>
              </a:rPr>
              <a:t>that occur in a living cell.</a:t>
            </a:r>
          </a:p>
        </p:txBody>
      </p:sp>
      <p:pic>
        <p:nvPicPr>
          <p:cNvPr id="2050" name="Picture 2" descr="Metabolic pathways and their control | The A Level Biologist - Your Hub">
            <a:extLst>
              <a:ext uri="{FF2B5EF4-FFF2-40B4-BE49-F238E27FC236}">
                <a16:creationId xmlns:a16="http://schemas.microsoft.com/office/drawing/2014/main" id="{742DA250-06FC-336D-C8BC-9B4909F3F8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2905" y="1780461"/>
            <a:ext cx="9586190" cy="4950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692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8DD47A1-DCC3-BA7C-8A3C-6DB8ACD7BFAD}"/>
              </a:ext>
            </a:extLst>
          </p:cNvPr>
          <p:cNvSpPr/>
          <p:nvPr/>
        </p:nvSpPr>
        <p:spPr>
          <a:xfrm>
            <a:off x="0" y="222910"/>
            <a:ext cx="12192000" cy="52324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Bai Jamjuree" pitchFamily="2" charset="-34"/>
                <a:cs typeface="Bai Jamjuree" pitchFamily="2" charset="-34"/>
              </a:rPr>
              <a:t>C E L L   M E T A B O L I S M</a:t>
            </a:r>
          </a:p>
        </p:txBody>
      </p:sp>
      <p:sp>
        <p:nvSpPr>
          <p:cNvPr id="5" name="Rectangle 3">
            <a:extLst>
              <a:ext uri="{FF2B5EF4-FFF2-40B4-BE49-F238E27FC236}">
                <a16:creationId xmlns:a16="http://schemas.microsoft.com/office/drawing/2014/main" id="{7C0657D1-78C1-0600-EC61-4757320E9FD7}"/>
              </a:ext>
            </a:extLst>
          </p:cNvPr>
          <p:cNvSpPr txBox="1">
            <a:spLocks noChangeArrowheads="1"/>
          </p:cNvSpPr>
          <p:nvPr/>
        </p:nvSpPr>
        <p:spPr>
          <a:xfrm>
            <a:off x="200891" y="925022"/>
            <a:ext cx="11790217" cy="58054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400" dirty="0">
                <a:latin typeface="Andale Mono" panose="020B0509000000000004" pitchFamily="49" charset="0"/>
              </a:rPr>
              <a:t>The vast majority of these reactions are steps in a complex network of connected and integrated pathways which are catalysed by enzymes, </a:t>
            </a:r>
          </a:p>
        </p:txBody>
      </p:sp>
      <p:sp>
        <p:nvSpPr>
          <p:cNvPr id="2" name="TextBox 1">
            <a:extLst>
              <a:ext uri="{FF2B5EF4-FFF2-40B4-BE49-F238E27FC236}">
                <a16:creationId xmlns:a16="http://schemas.microsoft.com/office/drawing/2014/main" id="{1C2CA543-F314-416A-81A5-CADF5E65DBF4}"/>
              </a:ext>
            </a:extLst>
          </p:cNvPr>
          <p:cNvSpPr txBox="1"/>
          <p:nvPr/>
        </p:nvSpPr>
        <p:spPr>
          <a:xfrm>
            <a:off x="-4045527" y="1551709"/>
            <a:ext cx="184731" cy="369332"/>
          </a:xfrm>
          <a:prstGeom prst="rect">
            <a:avLst/>
          </a:prstGeom>
          <a:noFill/>
        </p:spPr>
        <p:txBody>
          <a:bodyPr wrap="none" rtlCol="0">
            <a:spAutoFit/>
          </a:bodyPr>
          <a:lstStyle/>
          <a:p>
            <a:endParaRPr lang="en-US" dirty="0"/>
          </a:p>
        </p:txBody>
      </p:sp>
      <p:pic>
        <p:nvPicPr>
          <p:cNvPr id="4098" name="Picture 2" descr="Biology toolbox: Enzyme-substrate interactions and inhibition">
            <a:extLst>
              <a:ext uri="{FF2B5EF4-FFF2-40B4-BE49-F238E27FC236}">
                <a16:creationId xmlns:a16="http://schemas.microsoft.com/office/drawing/2014/main" id="{20B4C501-76DF-D6DB-409E-955F811851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1699" y="2209309"/>
            <a:ext cx="7848600" cy="421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283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B972A3-E7CA-1066-ED1F-14BB024B54BE}"/>
              </a:ext>
            </a:extLst>
          </p:cNvPr>
          <p:cNvSpPr/>
          <p:nvPr/>
        </p:nvSpPr>
        <p:spPr>
          <a:xfrm>
            <a:off x="0" y="222910"/>
            <a:ext cx="12192000" cy="52324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Bai Jamjuree" pitchFamily="2" charset="-34"/>
                <a:cs typeface="Bai Jamjuree" pitchFamily="2" charset="-34"/>
              </a:rPr>
              <a:t>M E T A B O L I C   P A T H W A Y S</a:t>
            </a:r>
          </a:p>
        </p:txBody>
      </p:sp>
      <p:sp>
        <p:nvSpPr>
          <p:cNvPr id="5" name="Content Placeholder 2">
            <a:extLst>
              <a:ext uri="{FF2B5EF4-FFF2-40B4-BE49-F238E27FC236}">
                <a16:creationId xmlns:a16="http://schemas.microsoft.com/office/drawing/2014/main" id="{804D3245-B508-2C1A-A03C-D30A496CBD58}"/>
              </a:ext>
            </a:extLst>
          </p:cNvPr>
          <p:cNvSpPr>
            <a:spLocks noGrp="1"/>
          </p:cNvSpPr>
          <p:nvPr>
            <p:ph idx="1"/>
          </p:nvPr>
        </p:nvSpPr>
        <p:spPr>
          <a:xfrm>
            <a:off x="660400" y="1179734"/>
            <a:ext cx="11303000" cy="4968552"/>
          </a:xfrm>
        </p:spPr>
        <p:txBody>
          <a:bodyPr>
            <a:normAutofit/>
          </a:bodyPr>
          <a:lstStyle/>
          <a:p>
            <a:pPr marL="0" indent="0" algn="ctr">
              <a:buNone/>
            </a:pPr>
            <a:r>
              <a:rPr lang="en-US" b="1" dirty="0">
                <a:latin typeface="Andale Mono" panose="020B0509000000000004" pitchFamily="49" charset="0"/>
              </a:rPr>
              <a:t>Catabolic</a:t>
            </a:r>
            <a:r>
              <a:rPr lang="en-US" dirty="0">
                <a:latin typeface="Andale Mono" panose="020B0509000000000004" pitchFamily="49" charset="0"/>
              </a:rPr>
              <a:t>: bring about the </a:t>
            </a:r>
            <a:r>
              <a:rPr lang="en-US" b="1" dirty="0">
                <a:latin typeface="Andale Mono" panose="020B0509000000000004" pitchFamily="49" charset="0"/>
              </a:rPr>
              <a:t>breakdown</a:t>
            </a:r>
            <a:r>
              <a:rPr lang="en-US" dirty="0">
                <a:latin typeface="Andale Mono" panose="020B0509000000000004" pitchFamily="49" charset="0"/>
              </a:rPr>
              <a:t> of complex molecules; usually </a:t>
            </a:r>
            <a:r>
              <a:rPr lang="en-US" b="1" dirty="0">
                <a:latin typeface="Andale Mono" panose="020B0509000000000004" pitchFamily="49" charset="0"/>
              </a:rPr>
              <a:t>release energy</a:t>
            </a:r>
          </a:p>
          <a:p>
            <a:pPr marL="0" indent="0" algn="ctr">
              <a:buNone/>
            </a:pPr>
            <a:endParaRPr lang="en-US" b="1" dirty="0">
              <a:latin typeface="Andale Mono" panose="020B0509000000000004" pitchFamily="49" charset="0"/>
            </a:endParaRPr>
          </a:p>
          <a:p>
            <a:pPr marL="0" indent="0" algn="ctr">
              <a:buNone/>
            </a:pPr>
            <a:endParaRPr lang="en-US" b="1" dirty="0">
              <a:latin typeface="Andale Mono" panose="020B0509000000000004" pitchFamily="49" charset="0"/>
            </a:endParaRPr>
          </a:p>
          <a:p>
            <a:pPr marL="0" indent="0" algn="ctr">
              <a:buNone/>
            </a:pPr>
            <a:endParaRPr lang="en-US" sz="3600" dirty="0">
              <a:latin typeface="Andale Mono" panose="020B0509000000000004" pitchFamily="49" charset="0"/>
            </a:endParaRPr>
          </a:p>
          <a:p>
            <a:pPr marL="0" indent="0" algn="ctr">
              <a:buNone/>
            </a:pPr>
            <a:r>
              <a:rPr lang="en-US" b="1" dirty="0">
                <a:latin typeface="Andale Mono" panose="020B0509000000000004" pitchFamily="49" charset="0"/>
              </a:rPr>
              <a:t>Anabolic</a:t>
            </a:r>
            <a:r>
              <a:rPr lang="en-US" dirty="0">
                <a:latin typeface="Andale Mono" panose="020B0509000000000004" pitchFamily="49" charset="0"/>
              </a:rPr>
              <a:t>: bring about the </a:t>
            </a:r>
            <a:r>
              <a:rPr lang="en-US" b="1" dirty="0">
                <a:latin typeface="Andale Mono" panose="020B0509000000000004" pitchFamily="49" charset="0"/>
              </a:rPr>
              <a:t>biosynthesis</a:t>
            </a:r>
            <a:r>
              <a:rPr lang="en-US" dirty="0">
                <a:latin typeface="Andale Mono" panose="020B0509000000000004" pitchFamily="49" charset="0"/>
              </a:rPr>
              <a:t> of complex molecules from simpler ones; require energy</a:t>
            </a:r>
            <a:endParaRPr lang="en-GB" dirty="0">
              <a:latin typeface="Andale Mono" panose="020B0509000000000004" pitchFamily="49" charset="0"/>
            </a:endParaRPr>
          </a:p>
        </p:txBody>
      </p:sp>
      <p:pic>
        <p:nvPicPr>
          <p:cNvPr id="6" name="Picture 5">
            <a:extLst>
              <a:ext uri="{FF2B5EF4-FFF2-40B4-BE49-F238E27FC236}">
                <a16:creationId xmlns:a16="http://schemas.microsoft.com/office/drawing/2014/main" id="{F8DC8779-E975-C51A-8E4C-F4FB0F3C428C}"/>
              </a:ext>
            </a:extLst>
          </p:cNvPr>
          <p:cNvPicPr>
            <a:picLocks noChangeAspect="1"/>
          </p:cNvPicPr>
          <p:nvPr/>
        </p:nvPicPr>
        <p:blipFill>
          <a:blip r:embed="rId2"/>
          <a:stretch>
            <a:fillRect/>
          </a:stretch>
        </p:blipFill>
        <p:spPr>
          <a:xfrm>
            <a:off x="1465330" y="4878287"/>
            <a:ext cx="9261339" cy="1269999"/>
          </a:xfrm>
          <a:prstGeom prst="rect">
            <a:avLst/>
          </a:prstGeom>
        </p:spPr>
      </p:pic>
      <p:pic>
        <p:nvPicPr>
          <p:cNvPr id="7" name="Picture 6" descr="Catabolic Pathways">
            <a:extLst>
              <a:ext uri="{FF2B5EF4-FFF2-40B4-BE49-F238E27FC236}">
                <a16:creationId xmlns:a16="http://schemas.microsoft.com/office/drawing/2014/main" id="{D3985091-6D0E-6547-2740-EFDBCB1520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015" y="2159000"/>
            <a:ext cx="9395654"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483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xEl>
                                              <p:pRg st="0" end="0"/>
                                            </p:txEl>
                                          </p:spTgt>
                                        </p:tgtEl>
                                      </p:cBhvr>
                                    </p:animEffect>
                                  </p:childTnLst>
                                </p:cTn>
                              </p:par>
                            </p:childTnLst>
                          </p:cTn>
                        </p:par>
                        <p:par>
                          <p:cTn id="12" fill="hold">
                            <p:stCondLst>
                              <p:cond delay="500"/>
                            </p:stCondLst>
                            <p:childTnLst>
                              <p:par>
                                <p:cTn id="13" presetID="1" presetClass="entr" presetSubtype="0" fill="hold" nodeType="afterEffect">
                                  <p:stCondLst>
                                    <p:cond delay="50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p:cTn id="19" dur="500" fill="hold"/>
                                        <p:tgtEl>
                                          <p:spTgt spid="5">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5">
                                            <p:txEl>
                                              <p:pRg st="4" end="4"/>
                                            </p:txEl>
                                          </p:spTgt>
                                        </p:tgtEl>
                                        <p:attrNameLst>
                                          <p:attrName>ppt_y</p:attrName>
                                        </p:attrNameLst>
                                      </p:cBhvr>
                                      <p:tavLst>
                                        <p:tav tm="0">
                                          <p:val>
                                            <p:strVal val="#ppt_y"/>
                                          </p:val>
                                        </p:tav>
                                        <p:tav tm="100000">
                                          <p:val>
                                            <p:strVal val="#ppt_y"/>
                                          </p:val>
                                        </p:tav>
                                      </p:tavLst>
                                    </p:anim>
                                    <p:anim calcmode="lin" valueType="num">
                                      <p:cBhvr>
                                        <p:cTn id="21" dur="500" fill="hold"/>
                                        <p:tgtEl>
                                          <p:spTgt spid="5">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5">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5">
                                            <p:txEl>
                                              <p:pRg st="4" end="4"/>
                                            </p:txEl>
                                          </p:spTgt>
                                        </p:tgtEl>
                                      </p:cBhvr>
                                    </p:animEffect>
                                  </p:childTnLst>
                                </p:cTn>
                              </p:par>
                            </p:childTnLst>
                          </p:cTn>
                        </p:par>
                        <p:par>
                          <p:cTn id="24" fill="hold">
                            <p:stCondLst>
                              <p:cond delay="500"/>
                            </p:stCondLst>
                            <p:childTnLst>
                              <p:par>
                                <p:cTn id="25" presetID="1" presetClass="entr" presetSubtype="0" fill="hold" nodeType="afterEffect">
                                  <p:stCondLst>
                                    <p:cond delay="50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B972A3-E7CA-1066-ED1F-14BB024B54BE}"/>
              </a:ext>
            </a:extLst>
          </p:cNvPr>
          <p:cNvSpPr/>
          <p:nvPr/>
        </p:nvSpPr>
        <p:spPr>
          <a:xfrm>
            <a:off x="0" y="222910"/>
            <a:ext cx="12192000" cy="52324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Bai Jamjuree" pitchFamily="2" charset="-34"/>
                <a:cs typeface="Bai Jamjuree" pitchFamily="2" charset="-34"/>
              </a:rPr>
              <a:t>M E T A B O L I C   P A T H W A Y S</a:t>
            </a:r>
          </a:p>
        </p:txBody>
      </p:sp>
      <p:pic>
        <p:nvPicPr>
          <p:cNvPr id="3" name="Picture 2">
            <a:extLst>
              <a:ext uri="{FF2B5EF4-FFF2-40B4-BE49-F238E27FC236}">
                <a16:creationId xmlns:a16="http://schemas.microsoft.com/office/drawing/2014/main" id="{3CAB7A0E-6F72-611B-0E1B-4D20BEA7058D}"/>
              </a:ext>
            </a:extLst>
          </p:cNvPr>
          <p:cNvPicPr>
            <a:picLocks noChangeAspect="1"/>
          </p:cNvPicPr>
          <p:nvPr/>
        </p:nvPicPr>
        <p:blipFill rotWithShape="1">
          <a:blip r:embed="rId2"/>
          <a:srcRect b="9458"/>
          <a:stretch/>
        </p:blipFill>
        <p:spPr>
          <a:xfrm>
            <a:off x="1194873" y="2250043"/>
            <a:ext cx="9802254" cy="4267597"/>
          </a:xfrm>
          <a:prstGeom prst="rect">
            <a:avLst/>
          </a:prstGeom>
        </p:spPr>
      </p:pic>
      <p:sp>
        <p:nvSpPr>
          <p:cNvPr id="9" name="TextBox 8">
            <a:extLst>
              <a:ext uri="{FF2B5EF4-FFF2-40B4-BE49-F238E27FC236}">
                <a16:creationId xmlns:a16="http://schemas.microsoft.com/office/drawing/2014/main" id="{809A1DE3-92B3-201E-F8BA-F5E7CD1F1F68}"/>
              </a:ext>
            </a:extLst>
          </p:cNvPr>
          <p:cNvSpPr txBox="1"/>
          <p:nvPr/>
        </p:nvSpPr>
        <p:spPr>
          <a:xfrm>
            <a:off x="1194873" y="990265"/>
            <a:ext cx="9802254" cy="1015663"/>
          </a:xfrm>
          <a:prstGeom prst="rect">
            <a:avLst/>
          </a:prstGeom>
          <a:noFill/>
        </p:spPr>
        <p:txBody>
          <a:bodyPr wrap="square">
            <a:spAutoFit/>
          </a:bodyPr>
          <a:lstStyle/>
          <a:p>
            <a:pPr marL="0" indent="0" algn="ctr">
              <a:buNone/>
            </a:pPr>
            <a:r>
              <a:rPr lang="en-US" sz="2000" b="1" dirty="0">
                <a:latin typeface="Andale Mono" panose="020B0509000000000004" pitchFamily="49" charset="0"/>
              </a:rPr>
              <a:t>One pathway often depends on the other: in this example the energy released in aerobic respiration (catabolism) is required to synthesise proteins (anabolism).</a:t>
            </a:r>
          </a:p>
        </p:txBody>
      </p:sp>
    </p:spTree>
    <p:extLst>
      <p:ext uri="{BB962C8B-B14F-4D97-AF65-F5344CB8AC3E}">
        <p14:creationId xmlns:p14="http://schemas.microsoft.com/office/powerpoint/2010/main" val="3315747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B972A3-E7CA-1066-ED1F-14BB024B54BE}"/>
              </a:ext>
            </a:extLst>
          </p:cNvPr>
          <p:cNvSpPr/>
          <p:nvPr/>
        </p:nvSpPr>
        <p:spPr>
          <a:xfrm>
            <a:off x="0" y="222910"/>
            <a:ext cx="12192000" cy="52324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Bai Jamjuree" pitchFamily="2" charset="-34"/>
                <a:cs typeface="Bai Jamjuree" pitchFamily="2" charset="-34"/>
              </a:rPr>
              <a:t>M E T A B O L I C   P A T H W A Y S</a:t>
            </a:r>
          </a:p>
        </p:txBody>
      </p:sp>
      <p:sp>
        <p:nvSpPr>
          <p:cNvPr id="9" name="TextBox 8">
            <a:extLst>
              <a:ext uri="{FF2B5EF4-FFF2-40B4-BE49-F238E27FC236}">
                <a16:creationId xmlns:a16="http://schemas.microsoft.com/office/drawing/2014/main" id="{809A1DE3-92B3-201E-F8BA-F5E7CD1F1F68}"/>
              </a:ext>
            </a:extLst>
          </p:cNvPr>
          <p:cNvSpPr txBox="1"/>
          <p:nvPr/>
        </p:nvSpPr>
        <p:spPr>
          <a:xfrm>
            <a:off x="382073" y="990264"/>
            <a:ext cx="6755327" cy="2677656"/>
          </a:xfrm>
          <a:prstGeom prst="rect">
            <a:avLst/>
          </a:prstGeom>
          <a:noFill/>
        </p:spPr>
        <p:txBody>
          <a:bodyPr wrap="square">
            <a:spAutoFit/>
          </a:bodyPr>
          <a:lstStyle/>
          <a:p>
            <a:pPr marL="0" indent="0" algn="ctr">
              <a:buNone/>
            </a:pPr>
            <a:r>
              <a:rPr lang="en-US" sz="2400" b="1" dirty="0">
                <a:latin typeface="Andale Mono" panose="020B0509000000000004" pitchFamily="49" charset="0"/>
              </a:rPr>
              <a:t>This diagram shows the first 3 enzyme-controlled st3eps in a long pathway. </a:t>
            </a:r>
          </a:p>
          <a:p>
            <a:pPr marL="0" indent="0" algn="ctr">
              <a:buNone/>
            </a:pPr>
            <a:endParaRPr lang="en-US" sz="2400" b="1" dirty="0">
              <a:latin typeface="Andale Mono" panose="020B0509000000000004" pitchFamily="49" charset="0"/>
            </a:endParaRPr>
          </a:p>
          <a:p>
            <a:pPr marL="0" indent="0" algn="ctr">
              <a:buNone/>
            </a:pPr>
            <a:endParaRPr lang="en-US" sz="2400" b="1" dirty="0">
              <a:latin typeface="Andale Mono" panose="020B0509000000000004" pitchFamily="49" charset="0"/>
            </a:endParaRPr>
          </a:p>
          <a:p>
            <a:pPr marL="0" indent="0" algn="ctr">
              <a:buNone/>
            </a:pPr>
            <a:r>
              <a:rPr lang="en-US" sz="2400" b="1" dirty="0">
                <a:latin typeface="Andale Mono" panose="020B0509000000000004" pitchFamily="49" charset="0"/>
              </a:rPr>
              <a:t>What do you notice about the arrows?</a:t>
            </a:r>
          </a:p>
        </p:txBody>
      </p:sp>
      <p:pic>
        <p:nvPicPr>
          <p:cNvPr id="2" name="Picture 1">
            <a:extLst>
              <a:ext uri="{FF2B5EF4-FFF2-40B4-BE49-F238E27FC236}">
                <a16:creationId xmlns:a16="http://schemas.microsoft.com/office/drawing/2014/main" id="{990D730E-0D0B-43BD-1C31-F1AA7A1D0A9B}"/>
              </a:ext>
            </a:extLst>
          </p:cNvPr>
          <p:cNvPicPr>
            <a:picLocks noChangeAspect="1"/>
          </p:cNvPicPr>
          <p:nvPr/>
        </p:nvPicPr>
        <p:blipFill>
          <a:blip r:embed="rId2"/>
          <a:stretch>
            <a:fillRect/>
          </a:stretch>
        </p:blipFill>
        <p:spPr>
          <a:xfrm>
            <a:off x="7950200" y="990264"/>
            <a:ext cx="4054649" cy="5691101"/>
          </a:xfrm>
          <a:prstGeom prst="rect">
            <a:avLst/>
          </a:prstGeom>
        </p:spPr>
      </p:pic>
    </p:spTree>
    <p:extLst>
      <p:ext uri="{BB962C8B-B14F-4D97-AF65-F5344CB8AC3E}">
        <p14:creationId xmlns:p14="http://schemas.microsoft.com/office/powerpoint/2010/main" val="3595915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B972A3-E7CA-1066-ED1F-14BB024B54BE}"/>
              </a:ext>
            </a:extLst>
          </p:cNvPr>
          <p:cNvSpPr/>
          <p:nvPr/>
        </p:nvSpPr>
        <p:spPr>
          <a:xfrm>
            <a:off x="0" y="222910"/>
            <a:ext cx="12192000" cy="52324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Bai Jamjuree" pitchFamily="2" charset="-34"/>
                <a:cs typeface="Bai Jamjuree" pitchFamily="2" charset="-34"/>
              </a:rPr>
              <a:t>M E T A B O L I C   P A T H W A Y S</a:t>
            </a:r>
          </a:p>
        </p:txBody>
      </p:sp>
      <p:sp>
        <p:nvSpPr>
          <p:cNvPr id="9" name="TextBox 8">
            <a:extLst>
              <a:ext uri="{FF2B5EF4-FFF2-40B4-BE49-F238E27FC236}">
                <a16:creationId xmlns:a16="http://schemas.microsoft.com/office/drawing/2014/main" id="{809A1DE3-92B3-201E-F8BA-F5E7CD1F1F68}"/>
              </a:ext>
            </a:extLst>
          </p:cNvPr>
          <p:cNvSpPr txBox="1"/>
          <p:nvPr/>
        </p:nvSpPr>
        <p:spPr>
          <a:xfrm>
            <a:off x="661473" y="3004817"/>
            <a:ext cx="6755327" cy="1384995"/>
          </a:xfrm>
          <a:prstGeom prst="rect">
            <a:avLst/>
          </a:prstGeom>
          <a:noFill/>
        </p:spPr>
        <p:txBody>
          <a:bodyPr wrap="square">
            <a:spAutoFit/>
          </a:bodyPr>
          <a:lstStyle/>
          <a:p>
            <a:pPr marL="0" indent="0" algn="ctr">
              <a:buNone/>
            </a:pPr>
            <a:r>
              <a:rPr lang="en-US" sz="2800" b="1" dirty="0">
                <a:latin typeface="Andale Mono" panose="020B0509000000000004" pitchFamily="49" charset="0"/>
              </a:rPr>
              <a:t>Metabolic pathways can have reversible and irreversible steps.</a:t>
            </a:r>
          </a:p>
        </p:txBody>
      </p:sp>
      <p:pic>
        <p:nvPicPr>
          <p:cNvPr id="2" name="Picture 1">
            <a:extLst>
              <a:ext uri="{FF2B5EF4-FFF2-40B4-BE49-F238E27FC236}">
                <a16:creationId xmlns:a16="http://schemas.microsoft.com/office/drawing/2014/main" id="{990D730E-0D0B-43BD-1C31-F1AA7A1D0A9B}"/>
              </a:ext>
            </a:extLst>
          </p:cNvPr>
          <p:cNvPicPr>
            <a:picLocks noChangeAspect="1"/>
          </p:cNvPicPr>
          <p:nvPr/>
        </p:nvPicPr>
        <p:blipFill>
          <a:blip r:embed="rId2"/>
          <a:stretch>
            <a:fillRect/>
          </a:stretch>
        </p:blipFill>
        <p:spPr>
          <a:xfrm>
            <a:off x="7950200" y="990264"/>
            <a:ext cx="4054649" cy="5691101"/>
          </a:xfrm>
          <a:prstGeom prst="rect">
            <a:avLst/>
          </a:prstGeom>
        </p:spPr>
      </p:pic>
    </p:spTree>
    <p:extLst>
      <p:ext uri="{BB962C8B-B14F-4D97-AF65-F5344CB8AC3E}">
        <p14:creationId xmlns:p14="http://schemas.microsoft.com/office/powerpoint/2010/main" val="2770308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0A5A47-C7B1-6042-CA82-FDC8A348D449}"/>
              </a:ext>
            </a:extLst>
          </p:cNvPr>
          <p:cNvPicPr>
            <a:picLocks noChangeAspect="1"/>
          </p:cNvPicPr>
          <p:nvPr/>
        </p:nvPicPr>
        <p:blipFill>
          <a:blip r:embed="rId2"/>
          <a:stretch>
            <a:fillRect/>
          </a:stretch>
        </p:blipFill>
        <p:spPr>
          <a:xfrm>
            <a:off x="7877769" y="824680"/>
            <a:ext cx="4060231" cy="5668195"/>
          </a:xfrm>
          <a:prstGeom prst="rect">
            <a:avLst/>
          </a:prstGeom>
        </p:spPr>
      </p:pic>
      <p:sp>
        <p:nvSpPr>
          <p:cNvPr id="5" name="Rectangle 4">
            <a:extLst>
              <a:ext uri="{FF2B5EF4-FFF2-40B4-BE49-F238E27FC236}">
                <a16:creationId xmlns:a16="http://schemas.microsoft.com/office/drawing/2014/main" id="{623EACD2-C540-AE05-5937-C9B00F748F42}"/>
              </a:ext>
            </a:extLst>
          </p:cNvPr>
          <p:cNvSpPr/>
          <p:nvPr/>
        </p:nvSpPr>
        <p:spPr>
          <a:xfrm>
            <a:off x="0" y="222910"/>
            <a:ext cx="12192000" cy="52324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Bai Jamjuree" pitchFamily="2" charset="-34"/>
                <a:cs typeface="Bai Jamjuree" pitchFamily="2" charset="-34"/>
              </a:rPr>
              <a:t>M E T A B O L I C   P A T H W A Y S</a:t>
            </a:r>
          </a:p>
        </p:txBody>
      </p:sp>
      <p:sp>
        <p:nvSpPr>
          <p:cNvPr id="6" name="TextBox 5">
            <a:extLst>
              <a:ext uri="{FF2B5EF4-FFF2-40B4-BE49-F238E27FC236}">
                <a16:creationId xmlns:a16="http://schemas.microsoft.com/office/drawing/2014/main" id="{78724F73-8DA5-98E9-536C-DC0AE37129DF}"/>
              </a:ext>
            </a:extLst>
          </p:cNvPr>
          <p:cNvSpPr txBox="1"/>
          <p:nvPr/>
        </p:nvSpPr>
        <p:spPr>
          <a:xfrm>
            <a:off x="661473" y="3004817"/>
            <a:ext cx="6755327" cy="954107"/>
          </a:xfrm>
          <a:prstGeom prst="rect">
            <a:avLst/>
          </a:prstGeom>
          <a:noFill/>
        </p:spPr>
        <p:txBody>
          <a:bodyPr wrap="square">
            <a:spAutoFit/>
          </a:bodyPr>
          <a:lstStyle/>
          <a:p>
            <a:pPr marL="0" indent="0" algn="ctr">
              <a:buNone/>
            </a:pPr>
            <a:r>
              <a:rPr lang="en-US" sz="2800" b="1" dirty="0">
                <a:latin typeface="Andale Mono" panose="020B0509000000000004" pitchFamily="49" charset="0"/>
              </a:rPr>
              <a:t>Look at this pathway… what is different?</a:t>
            </a:r>
          </a:p>
        </p:txBody>
      </p:sp>
    </p:spTree>
    <p:extLst>
      <p:ext uri="{BB962C8B-B14F-4D97-AF65-F5344CB8AC3E}">
        <p14:creationId xmlns:p14="http://schemas.microsoft.com/office/powerpoint/2010/main" val="31700057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3296</TotalTime>
  <Words>1330</Words>
  <Application>Microsoft Macintosh PowerPoint</Application>
  <PresentationFormat>Widescreen</PresentationFormat>
  <Paragraphs>123</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Andale Mono</vt:lpstr>
      <vt:lpstr>Arial</vt:lpstr>
      <vt:lpstr>Bahnschrift</vt:lpstr>
      <vt:lpstr>Bai Jamjuree</vt:lpstr>
      <vt:lpstr>Calibri</vt:lpstr>
      <vt:lpstr>Calibri Light</vt:lpstr>
      <vt:lpstr>Lato</vt:lpstr>
      <vt:lpstr>Office Theme</vt:lpstr>
      <vt:lpstr>Higher Human Biology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Higher Human Biology</dc:title>
  <dc:creator>Kirsty McBride</dc:creator>
  <cp:lastModifiedBy>Kirsty McBride</cp:lastModifiedBy>
  <cp:revision>2</cp:revision>
  <dcterms:created xsi:type="dcterms:W3CDTF">2023-09-04T13:10:43Z</dcterms:created>
  <dcterms:modified xsi:type="dcterms:W3CDTF">2023-09-06T20:06:47Z</dcterms:modified>
</cp:coreProperties>
</file>