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32" r:id="rId3"/>
    <p:sldId id="334" r:id="rId4"/>
    <p:sldId id="473" r:id="rId5"/>
    <p:sldId id="472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5" r:id="rId22"/>
    <p:sldId id="277" r:id="rId23"/>
    <p:sldId id="278" r:id="rId24"/>
    <p:sldId id="268" r:id="rId25"/>
    <p:sldId id="269" r:id="rId26"/>
    <p:sldId id="280" r:id="rId27"/>
    <p:sldId id="282" r:id="rId28"/>
    <p:sldId id="284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5EAC3-8D01-4864-B719-EC460779B8AF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1A60B-ACE0-4708-A693-7D7F5F53D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17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9ee3fbc2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b9ee3fbc2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58d02b5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58d02b5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958d02b58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b9ee3fbc23_0_493:notes"/>
          <p:cNvSpPr txBox="1">
            <a:spLocks noGrp="1"/>
          </p:cNvSpPr>
          <p:nvPr>
            <p:ph type="body" idx="1"/>
          </p:nvPr>
        </p:nvSpPr>
        <p:spPr>
          <a:xfrm>
            <a:off x="686116" y="4400472"/>
            <a:ext cx="5485800" cy="360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b9ee3fbc23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b9ee3fbc23_0_493:notes"/>
          <p:cNvSpPr txBox="1">
            <a:spLocks noGrp="1"/>
          </p:cNvSpPr>
          <p:nvPr>
            <p:ph type="body" idx="1"/>
          </p:nvPr>
        </p:nvSpPr>
        <p:spPr>
          <a:xfrm>
            <a:off x="686116" y="4400472"/>
            <a:ext cx="5485800" cy="360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b9ee3fbc23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280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9ee3fbc23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9ee3fbc23_0_2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b9ee3fbc23_0_2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Thyroid, ovaries, testes, pancreas, kidneys, pituitary gland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 </a:t>
            </a: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endocrine system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is the collection of </a:t>
            </a:r>
            <a:r>
              <a:rPr lang="en-GB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glands</a:t>
            </a:r>
            <a:r>
              <a:rPr lang="en-GB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that produce hormones that regulate metabolism, growth and development, tissue function, sexual function, reproduction, sleep, and mood, among other things.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b9ee3fbc23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b9ee3fbc23_0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b9ee3fbc23_0_2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2653-FBA5-4BEF-8011-83F400D50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92358-B278-4429-8D8B-DD25354B6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5B36D-289E-4107-8BB6-B24DD344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7E0-86FD-4CDE-A906-A241C52965B7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194D6-DB75-461B-AF5C-25BD7EFF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A9596-128B-4823-8F62-826B3C93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FBF6-D57C-4B38-8416-1E4DE8250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1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46D4-F59E-46BB-B77C-330764B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CCE8E-F82B-44CE-A50B-3524198F5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0ED6-5DC2-4A3F-A284-FE777937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7E0-86FD-4CDE-A906-A241C52965B7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AFE2C-F931-483D-9AFA-6D286CE82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80A96-F592-4575-AE1F-583BCE39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FBF6-D57C-4B38-8416-1E4DE8250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0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5232E-5A74-458E-B3C3-C79BD6023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7FD2E-24E9-4D36-93A1-889E6F4E3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52EE2-B1C1-4F07-9F2C-C0F730B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7E0-86FD-4CDE-A906-A241C52965B7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8E0B-6E66-4DC7-ACD8-FDA27C73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C36A4-D78E-4B4A-BFE3-A6A85323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FBF6-D57C-4B38-8416-1E4DE8250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97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4DBB-5AEC-4F43-9D76-C6D006D1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22774-6D9E-410F-BB8C-DE7048613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DD805-FE79-4E15-9E29-C1440F44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7E0-86FD-4CDE-A906-A241C52965B7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934C1-68E3-4898-AB40-589F8C82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0C4F3-1144-4C11-A9E9-9BED3DAA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FBF6-D57C-4B38-8416-1E4DE8250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46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AD1D-A7EE-4090-89FE-B6B22BC7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5BCF7-2653-403A-8634-A17DC6B6C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F0D57-A32F-475A-8CAC-E325FAEC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7E0-86FD-4CDE-A906-A241C52965B7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1AC94-B44D-408F-83E8-EEBBF360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D67B4-8BC8-440A-BD6E-CC643EEC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FBF6-D57C-4B38-8416-1E4DE8250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31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0D20-E013-4B97-9D6E-FD2E27D24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18A0-2E2E-4534-8CDF-8C2A0359B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FA458-8104-40B8-8F43-38F86A92B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83DB5-A1F1-4AE6-9C80-46D496BB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7E0-86FD-4CDE-A906-A241C52965B7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15905-B9BF-4B72-98F7-8376F8BA7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E613E-E6F6-4001-A962-67CF1F6A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FBF6-D57C-4B38-8416-1E4DE8250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4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516C-8313-44C8-9B27-F079106C0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97A63-294F-4C2E-B21F-BED016FC7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F0378-34C3-4CFA-BA78-2327B7130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A554-C732-41CD-8A68-A7EAFCCE0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5E32D-4252-4EB9-867A-CC4B2AE65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FEC62-7A45-4A4F-8A00-73AC258B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7E0-86FD-4CDE-A906-A241C52965B7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02A66B-CEA5-413C-A166-297705AB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7E2E4-F4B7-4716-8C54-4F4B4F5F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FBF6-D57C-4B38-8416-1E4DE8250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82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8331-4FAB-494E-A700-666DAEA6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3AA4F-AB60-460C-8973-A72C12E14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7E0-86FD-4CDE-A906-A241C52965B7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C4B8E-EA8F-4A64-9D94-396CDC6C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A332E-4EB1-4EA3-BADB-67595362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FBF6-D57C-4B38-8416-1E4DE8250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84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12175-CDD6-4741-9B79-AF2EA27E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7E0-86FD-4CDE-A906-A241C52965B7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C6E8B-1806-45C1-8223-AE12C7BC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1C11A-C120-44AC-A209-6B7786A2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FBF6-D57C-4B38-8416-1E4DE8250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78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3A1F-E119-4660-8BFB-7D07BC24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26A92-D59D-4B44-A84E-A21E8CD62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5712-097D-4A2C-8FAE-902A09BC4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99FFB-2E51-4BA0-8362-B0DB7F63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7E0-86FD-4CDE-A906-A241C52965B7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91666-15E3-4AB3-8BF5-5364501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92165-CAE8-4F91-BCC3-A3283594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FBF6-D57C-4B38-8416-1E4DE8250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1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388B-ECCC-4F5B-B249-2034202A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FC25C-0DE4-4220-9CED-6D71E3E2D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CF32A-C9AA-48D0-B534-6C60D270A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605E9-BD0B-4ABF-8C7D-C75A11B9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87E0-86FD-4CDE-A906-A241C52965B7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572C9-42E8-48A0-B735-2040FE00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D197D-F4DA-4380-845C-2C5D4F0D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1FBF6-D57C-4B38-8416-1E4DE8250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4223A9-A23E-4AF8-B946-F17DBB58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D7B08-5B14-48DC-9559-DE9EDD724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52BA-6FC8-4FDE-9C2B-2AAF13DCC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87E0-86FD-4CDE-A906-A241C52965B7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07C3D-11B6-4F0E-8821-E56ABE841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DF7B7-AAC1-430C-ACCE-7476C799F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1FBF6-D57C-4B38-8416-1E4DE8250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s://www.youtube.com/watch?v=-SPRPkLoKp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9ee3fbc23_0_68"/>
          <p:cNvSpPr txBox="1"/>
          <p:nvPr/>
        </p:nvSpPr>
        <p:spPr>
          <a:xfrm>
            <a:off x="203200" y="350639"/>
            <a:ext cx="10928400" cy="482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Learning Intention: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 learning about the endocrine system and the role of different hormones in our bodies.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Success Criteria:</a:t>
            </a:r>
            <a:endParaRPr sz="2700" b="1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AutoNum type="arabicPeriod"/>
            </a:pPr>
            <a:r>
              <a:rPr lang="en-GB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able to state where hormones are produced.</a:t>
            </a:r>
            <a:endParaRPr sz="24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AutoNum type="arabicPeriod"/>
            </a:pPr>
            <a:r>
              <a:rPr lang="en-GB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Describe the series of events that take place if blood sugar level increases above normal.</a:t>
            </a:r>
            <a:endParaRPr sz="24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09600" lvl="0" indent="-4572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omic Sans MS"/>
              <a:buAutoNum type="arabicPeriod"/>
            </a:pPr>
            <a:r>
              <a:rPr lang="en-GB" sz="2400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Describe the series of events that take place if blood sugar level decreases below normal.</a:t>
            </a:r>
            <a:endParaRPr sz="2400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609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7" name="Google Shape;147;gb9ee3fbc23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84" y="5433414"/>
            <a:ext cx="2036233" cy="9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b9ee3fbc23_0_68"/>
          <p:cNvSpPr txBox="1"/>
          <p:nvPr/>
        </p:nvSpPr>
        <p:spPr>
          <a:xfrm>
            <a:off x="396551" y="6366864"/>
            <a:ext cx="1231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Literacy</a:t>
            </a:r>
            <a:endParaRPr sz="1900"/>
          </a:p>
        </p:txBody>
      </p:sp>
      <p:pic>
        <p:nvPicPr>
          <p:cNvPr id="149" name="Google Shape;149;gb9ee3fbc23_0_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0564" y="5824382"/>
            <a:ext cx="1678517" cy="78581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b9ee3fbc23_0_68"/>
          <p:cNvSpPr txBox="1"/>
          <p:nvPr/>
        </p:nvSpPr>
        <p:spPr>
          <a:xfrm>
            <a:off x="2287495" y="5499342"/>
            <a:ext cx="1490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Numeracy</a:t>
            </a:r>
            <a:endParaRPr sz="1900"/>
          </a:p>
        </p:txBody>
      </p:sp>
      <p:pic>
        <p:nvPicPr>
          <p:cNvPr id="151" name="Google Shape;151;gb9ee3fbc23_0_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6891" y="5714406"/>
            <a:ext cx="2008716" cy="79295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b9ee3fbc23_0_68"/>
          <p:cNvSpPr txBox="1"/>
          <p:nvPr/>
        </p:nvSpPr>
        <p:spPr>
          <a:xfrm>
            <a:off x="6078158" y="5433414"/>
            <a:ext cx="2182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endParaRPr sz="1900"/>
          </a:p>
        </p:txBody>
      </p:sp>
      <p:pic>
        <p:nvPicPr>
          <p:cNvPr id="153" name="Google Shape;153;gb9ee3fbc23_0_68"/>
          <p:cNvPicPr preferRelativeResize="0"/>
          <p:nvPr/>
        </p:nvPicPr>
        <p:blipFill rotWithShape="1">
          <a:blip r:embed="rId6">
            <a:alphaModFix/>
          </a:blip>
          <a:srcRect l="16345" t="15585" r="16580" b="16354"/>
          <a:stretch/>
        </p:blipFill>
        <p:spPr>
          <a:xfrm>
            <a:off x="4223730" y="5462589"/>
            <a:ext cx="1212850" cy="86439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b9ee3fbc23_0_68"/>
          <p:cNvSpPr txBox="1"/>
          <p:nvPr/>
        </p:nvSpPr>
        <p:spPr>
          <a:xfrm>
            <a:off x="4323194" y="6287096"/>
            <a:ext cx="161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Leadership</a:t>
            </a:r>
            <a:endParaRPr sz="1900"/>
          </a:p>
        </p:txBody>
      </p:sp>
      <p:pic>
        <p:nvPicPr>
          <p:cNvPr id="155" name="Google Shape;155;gb9ee3fbc23_0_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18947" y="5219109"/>
            <a:ext cx="2430463" cy="61317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b9ee3fbc23_0_68"/>
          <p:cNvSpPr txBox="1"/>
          <p:nvPr/>
        </p:nvSpPr>
        <p:spPr>
          <a:xfrm>
            <a:off x="9118909" y="5875935"/>
            <a:ext cx="3200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MESPS </a:t>
            </a:r>
            <a:r>
              <a:rPr lang="en-GB" sz="2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Wellbeing</a:t>
            </a:r>
            <a:endParaRPr sz="1900"/>
          </a:p>
        </p:txBody>
      </p:sp>
      <p:sp>
        <p:nvSpPr>
          <p:cNvPr id="157" name="Google Shape;157;gb9ee3fbc23_0_68"/>
          <p:cNvSpPr/>
          <p:nvPr/>
        </p:nvSpPr>
        <p:spPr>
          <a:xfrm>
            <a:off x="9164229" y="5102036"/>
            <a:ext cx="2739900" cy="15855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b9ee3fbc23_0_68"/>
          <p:cNvSpPr/>
          <p:nvPr/>
        </p:nvSpPr>
        <p:spPr>
          <a:xfrm>
            <a:off x="92955" y="5080931"/>
            <a:ext cx="2031900" cy="15027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5;p10">
            <a:extLst>
              <a:ext uri="{FF2B5EF4-FFF2-40B4-BE49-F238E27FC236}">
                <a16:creationId xmlns:a16="http://schemas.microsoft.com/office/drawing/2014/main" id="{A3E64AFD-16BA-454A-BC4C-BBA441BFB5AC}"/>
              </a:ext>
            </a:extLst>
          </p:cNvPr>
          <p:cNvSpPr txBox="1">
            <a:spLocks/>
          </p:cNvSpPr>
          <p:nvPr/>
        </p:nvSpPr>
        <p:spPr>
          <a:xfrm>
            <a:off x="3391917" y="649365"/>
            <a:ext cx="5559577" cy="589581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lang="en-GB" sz="3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Hormone Production</a:t>
            </a:r>
          </a:p>
          <a:p>
            <a:pPr marL="0" indent="0" algn="ctr">
              <a:lnSpc>
                <a:spcPct val="80000"/>
              </a:lnSpc>
              <a:buClr>
                <a:schemeClr val="lt1"/>
              </a:buClr>
              <a:buSzPct val="100000"/>
              <a:buFont typeface="Arial"/>
              <a:buNone/>
            </a:pPr>
            <a:endParaRPr lang="en-GB" sz="3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80000"/>
              </a:lnSpc>
              <a:buClr>
                <a:schemeClr val="lt1"/>
              </a:buClr>
              <a:buSzPct val="200000"/>
              <a:buFont typeface="Arial"/>
              <a:buNone/>
            </a:pPr>
            <a:endParaRPr lang="en-GB" sz="3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80000"/>
              </a:lnSpc>
              <a:buClr>
                <a:schemeClr val="lt1"/>
              </a:buClr>
              <a:buSzPct val="100000"/>
              <a:buFont typeface="Arial"/>
              <a:buNone/>
            </a:pPr>
            <a:r>
              <a:rPr lang="en-GB" sz="3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Hormone Carried In Blood</a:t>
            </a:r>
          </a:p>
          <a:p>
            <a:pPr marL="0" indent="0" algn="ctr">
              <a:lnSpc>
                <a:spcPct val="80000"/>
              </a:lnSpc>
              <a:buClr>
                <a:schemeClr val="lt1"/>
              </a:buClr>
              <a:buSzPct val="100000"/>
              <a:buFont typeface="Arial"/>
              <a:buNone/>
            </a:pPr>
            <a:endParaRPr lang="en-GB" sz="3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80000"/>
              </a:lnSpc>
              <a:buClr>
                <a:schemeClr val="lt1"/>
              </a:buClr>
              <a:buSzPct val="100000"/>
              <a:buFont typeface="Arial"/>
              <a:buNone/>
            </a:pPr>
            <a:endParaRPr lang="en-GB" sz="3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80000"/>
              </a:lnSpc>
              <a:buClr>
                <a:schemeClr val="lt1"/>
              </a:buClr>
              <a:buSzPct val="100000"/>
              <a:buFont typeface="Arial"/>
              <a:buNone/>
            </a:pPr>
            <a:r>
              <a:rPr lang="en-GB" sz="3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Hormone Binds to Receptor on Target Cell</a:t>
            </a:r>
          </a:p>
          <a:p>
            <a:pPr marL="0" indent="0" algn="ctr">
              <a:lnSpc>
                <a:spcPct val="80000"/>
              </a:lnSpc>
              <a:buClr>
                <a:schemeClr val="lt1"/>
              </a:buClr>
              <a:buSzPct val="100000"/>
              <a:buFont typeface="Arial"/>
              <a:buNone/>
            </a:pPr>
            <a:endParaRPr lang="en-GB" sz="3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80000"/>
              </a:lnSpc>
              <a:buClr>
                <a:schemeClr val="lt1"/>
              </a:buClr>
              <a:buSzPct val="100000"/>
              <a:buFont typeface="Arial"/>
              <a:buNone/>
            </a:pPr>
            <a:endParaRPr lang="en-GB" sz="30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 algn="ctr">
              <a:lnSpc>
                <a:spcPct val="80000"/>
              </a:lnSpc>
              <a:buClr>
                <a:schemeClr val="lt1"/>
              </a:buClr>
              <a:buSzPct val="100000"/>
              <a:buFont typeface="Arial"/>
              <a:buNone/>
            </a:pPr>
            <a:r>
              <a:rPr lang="en-GB" sz="30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Target Cell Performs Function</a:t>
            </a: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Font typeface="Arial"/>
              <a:buNone/>
            </a:pPr>
            <a:endParaRPr lang="en-GB" sz="24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lnSpc>
                <a:spcPct val="80000"/>
              </a:lnSpc>
              <a:buClr>
                <a:schemeClr val="lt1"/>
              </a:buClr>
              <a:buSzPct val="100000"/>
              <a:buFont typeface="Arial"/>
              <a:buNone/>
            </a:pPr>
            <a:endParaRPr lang="en-GB" sz="24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76200">
              <a:lnSpc>
                <a:spcPct val="80000"/>
              </a:lnSpc>
              <a:buClr>
                <a:schemeClr val="lt1"/>
              </a:buClr>
              <a:buSzPct val="100000"/>
              <a:buFont typeface="Arial"/>
              <a:buNone/>
            </a:pPr>
            <a:endParaRPr lang="en-GB" sz="24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5" name="Google Shape;217;p10">
            <a:extLst>
              <a:ext uri="{FF2B5EF4-FFF2-40B4-BE49-F238E27FC236}">
                <a16:creationId xmlns:a16="http://schemas.microsoft.com/office/drawing/2014/main" id="{F106ABF4-D472-46D4-86F6-58DF76176454}"/>
              </a:ext>
            </a:extLst>
          </p:cNvPr>
          <p:cNvCxnSpPr/>
          <p:nvPr/>
        </p:nvCxnSpPr>
        <p:spPr>
          <a:xfrm>
            <a:off x="6128084" y="1386641"/>
            <a:ext cx="0" cy="481200"/>
          </a:xfrm>
          <a:prstGeom prst="straightConnector1">
            <a:avLst/>
          </a:prstGeom>
          <a:noFill/>
          <a:ln w="4127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" name="Google Shape;218;p10">
            <a:extLst>
              <a:ext uri="{FF2B5EF4-FFF2-40B4-BE49-F238E27FC236}">
                <a16:creationId xmlns:a16="http://schemas.microsoft.com/office/drawing/2014/main" id="{12E805AC-4E5B-449F-8DFF-D53708D596E2}"/>
              </a:ext>
            </a:extLst>
          </p:cNvPr>
          <p:cNvCxnSpPr/>
          <p:nvPr/>
        </p:nvCxnSpPr>
        <p:spPr>
          <a:xfrm>
            <a:off x="6096000" y="2776783"/>
            <a:ext cx="0" cy="481200"/>
          </a:xfrm>
          <a:prstGeom prst="straightConnector1">
            <a:avLst/>
          </a:prstGeom>
          <a:noFill/>
          <a:ln w="4127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" name="Google Shape;219;p10">
            <a:extLst>
              <a:ext uri="{FF2B5EF4-FFF2-40B4-BE49-F238E27FC236}">
                <a16:creationId xmlns:a16="http://schemas.microsoft.com/office/drawing/2014/main" id="{D9932CDD-DF4C-4762-A1A4-D679043360CA}"/>
              </a:ext>
            </a:extLst>
          </p:cNvPr>
          <p:cNvCxnSpPr/>
          <p:nvPr/>
        </p:nvCxnSpPr>
        <p:spPr>
          <a:xfrm>
            <a:off x="6096000" y="4670159"/>
            <a:ext cx="0" cy="481200"/>
          </a:xfrm>
          <a:prstGeom prst="straightConnector1">
            <a:avLst/>
          </a:prstGeom>
          <a:noFill/>
          <a:ln w="4127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8" name="Picture 2" descr="Image result for pencil gif">
            <a:extLst>
              <a:ext uri="{FF2B5EF4-FFF2-40B4-BE49-F238E27FC236}">
                <a16:creationId xmlns:a16="http://schemas.microsoft.com/office/drawing/2014/main" id="{3BE16AFA-3423-4444-BB26-5CD37D995E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413" flipH="1">
            <a:off x="10007037" y="272376"/>
            <a:ext cx="1970692" cy="16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6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9AE23-5B80-46BD-9F9D-CA289417BEC6}"/>
              </a:ext>
            </a:extLst>
          </p:cNvPr>
          <p:cNvSpPr txBox="1"/>
          <p:nvPr/>
        </p:nvSpPr>
        <p:spPr>
          <a:xfrm>
            <a:off x="304800" y="493384"/>
            <a:ext cx="4604085" cy="5359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200" dirty="0">
                <a:solidFill>
                  <a:schemeClr val="dk1"/>
                </a:solidFill>
                <a:latin typeface="Comic Sans MS" panose="030F0702030302020204" pitchFamily="66" charset="0"/>
              </a:rPr>
              <a:t>Hormones control: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GB" sz="3200" dirty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⚫"/>
            </a:pPr>
            <a:r>
              <a:rPr lang="en-GB" sz="3200" dirty="0">
                <a:solidFill>
                  <a:schemeClr val="dk1"/>
                </a:solidFill>
                <a:latin typeface="Comic Sans MS" panose="030F0702030302020204" pitchFamily="66" charset="0"/>
              </a:rPr>
              <a:t>Growth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⚫"/>
            </a:pPr>
            <a:r>
              <a:rPr lang="en-GB" sz="3200" dirty="0">
                <a:solidFill>
                  <a:schemeClr val="dk1"/>
                </a:solidFill>
                <a:latin typeface="Comic Sans MS" panose="030F0702030302020204" pitchFamily="66" charset="0"/>
              </a:rPr>
              <a:t>Sexual development 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⚫"/>
            </a:pPr>
            <a:r>
              <a:rPr lang="en-GB" sz="3200" dirty="0">
                <a:solidFill>
                  <a:schemeClr val="dk1"/>
                </a:solidFill>
                <a:latin typeface="Comic Sans MS" panose="030F0702030302020204" pitchFamily="66" charset="0"/>
              </a:rPr>
              <a:t>Sugar levels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⚫"/>
            </a:pPr>
            <a:r>
              <a:rPr lang="en-GB" sz="3200" dirty="0">
                <a:solidFill>
                  <a:schemeClr val="dk1"/>
                </a:solidFill>
                <a:latin typeface="Comic Sans MS" panose="030F0702030302020204" pitchFamily="66" charset="0"/>
              </a:rPr>
              <a:t>Mood</a:t>
            </a:r>
            <a:endParaRPr lang="en-GB" sz="3200" dirty="0">
              <a:latin typeface="Comic Sans MS" panose="030F0702030302020204" pitchFamily="66" charset="0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⚫"/>
            </a:pPr>
            <a:r>
              <a:rPr lang="en-GB" sz="3200" dirty="0">
                <a:solidFill>
                  <a:schemeClr val="dk1"/>
                </a:solidFill>
                <a:latin typeface="Comic Sans MS" panose="030F0702030302020204" pitchFamily="66" charset="0"/>
              </a:rPr>
              <a:t>Metabolism</a:t>
            </a:r>
          </a:p>
        </p:txBody>
      </p:sp>
      <p:pic>
        <p:nvPicPr>
          <p:cNvPr id="6" name="Google Shape;228;p11">
            <a:extLst>
              <a:ext uri="{FF2B5EF4-FFF2-40B4-BE49-F238E27FC236}">
                <a16:creationId xmlns:a16="http://schemas.microsoft.com/office/drawing/2014/main" id="{DAC38C3B-4B1A-4F91-9453-46A12000AAD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80286" y="888473"/>
            <a:ext cx="7511714" cy="54761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0C78B-9F98-4895-B7D4-10464C6FD1A8}"/>
              </a:ext>
            </a:extLst>
          </p:cNvPr>
          <p:cNvSpPr txBox="1"/>
          <p:nvPr/>
        </p:nvSpPr>
        <p:spPr>
          <a:xfrm>
            <a:off x="5925553" y="2418348"/>
            <a:ext cx="4764505" cy="32085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25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Char char="•"/>
            </a:pPr>
            <a:r>
              <a:rPr lang="en-GB" sz="2500" dirty="0">
                <a:solidFill>
                  <a:schemeClr val="dk1"/>
                </a:solidFill>
              </a:rPr>
              <a:t>Feelings of being disconnected, loneliness, and depression can all stem from imbalanced hormones….levels of cortisol ("the stress hormone"), progesterone, oestrogen, androgens / testosterone, and thyroid function when mood changes occur</a:t>
            </a:r>
          </a:p>
        </p:txBody>
      </p:sp>
    </p:spTree>
    <p:extLst>
      <p:ext uri="{BB962C8B-B14F-4D97-AF65-F5344CB8AC3E}">
        <p14:creationId xmlns:p14="http://schemas.microsoft.com/office/powerpoint/2010/main" val="41257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GB" sz="4000" b="1" dirty="0">
                <a:latin typeface="Comic Sans MS" panose="030F0702030302020204" pitchFamily="66" charset="0"/>
              </a:rPr>
              <a:t>The endocrine (hormone) system 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body" idx="1"/>
          </p:nvPr>
        </p:nvSpPr>
        <p:spPr>
          <a:xfrm>
            <a:off x="408457" y="1847129"/>
            <a:ext cx="4782671" cy="4272681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marL="457200" marR="0" lvl="0" indent="-43815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Char char="•"/>
            </a:pPr>
            <a:r>
              <a:rPr lang="en-GB" dirty="0">
                <a:latin typeface="Comic Sans MS" panose="030F0702030302020204" pitchFamily="66" charset="0"/>
              </a:rPr>
              <a:t>The </a:t>
            </a:r>
            <a:r>
              <a:rPr lang="en-GB" b="1" dirty="0">
                <a:latin typeface="Comic Sans MS" panose="030F0702030302020204" pitchFamily="66" charset="0"/>
              </a:rPr>
              <a:t>endocrine system</a:t>
            </a:r>
            <a:r>
              <a:rPr lang="en-GB" dirty="0">
                <a:latin typeface="Comic Sans MS" panose="030F0702030302020204" pitchFamily="66" charset="0"/>
              </a:rPr>
              <a:t> is the collection of </a:t>
            </a:r>
            <a:r>
              <a:rPr lang="en-GB" b="1" dirty="0">
                <a:latin typeface="Comic Sans MS" panose="030F0702030302020204" pitchFamily="66" charset="0"/>
              </a:rPr>
              <a:t>glands</a:t>
            </a:r>
            <a:r>
              <a:rPr lang="en-GB" dirty="0">
                <a:latin typeface="Comic Sans MS" panose="030F0702030302020204" pitchFamily="66" charset="0"/>
              </a:rPr>
              <a:t> that produce hormones that regulate metabolism, growth and development, tissue function, sexual function, reproduction, sleep, and mood, among other things.</a:t>
            </a:r>
          </a:p>
          <a:p>
            <a:pPr marL="457200" marR="0" lvl="0" indent="-228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en-GB" dirty="0"/>
          </a:p>
        </p:txBody>
      </p:sp>
      <p:pic>
        <p:nvPicPr>
          <p:cNvPr id="4" name="Google Shape;228;p11">
            <a:extLst>
              <a:ext uri="{FF2B5EF4-FFF2-40B4-BE49-F238E27FC236}">
                <a16:creationId xmlns:a16="http://schemas.microsoft.com/office/drawing/2014/main" id="{7E285023-202D-40A0-849F-4E25F415DEF7}"/>
              </a:ext>
            </a:extLst>
          </p:cNvPr>
          <p:cNvPicPr preferRelativeResize="0"/>
          <p:nvPr/>
        </p:nvPicPr>
        <p:blipFill rotWithShape="1">
          <a:blip r:embed="rId3"/>
          <a:srcRect r="2" b="3035"/>
          <a:stretch/>
        </p:blipFill>
        <p:spPr>
          <a:xfrm>
            <a:off x="5191128" y="1478035"/>
            <a:ext cx="6997823" cy="501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Where are hormones produced?</a:t>
            </a:r>
            <a:endParaRPr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1"/>
          </p:nvPr>
        </p:nvSpPr>
        <p:spPr>
          <a:xfrm>
            <a:off x="1825625" y="1527175"/>
            <a:ext cx="850423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Can you name any parts of the endocrine system?</a:t>
            </a:r>
            <a:endParaRPr dirty="0"/>
          </a:p>
        </p:txBody>
      </p:sp>
      <p:pic>
        <p:nvPicPr>
          <p:cNvPr id="247" name="Google Shape;24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7351" y="2114551"/>
            <a:ext cx="6227763" cy="462756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4"/>
          <p:cNvSpPr/>
          <p:nvPr/>
        </p:nvSpPr>
        <p:spPr>
          <a:xfrm>
            <a:off x="7140576" y="2173289"/>
            <a:ext cx="1979612" cy="8826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9" name="Google Shape;249;p14"/>
          <p:cNvSpPr/>
          <p:nvPr/>
        </p:nvSpPr>
        <p:spPr>
          <a:xfrm>
            <a:off x="2351088" y="2930525"/>
            <a:ext cx="1979612" cy="8826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50" name="Google Shape;250;p14"/>
          <p:cNvSpPr/>
          <p:nvPr/>
        </p:nvSpPr>
        <p:spPr>
          <a:xfrm>
            <a:off x="7123294" y="3293933"/>
            <a:ext cx="1979613" cy="136842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51" name="Google Shape;251;p14"/>
          <p:cNvSpPr/>
          <p:nvPr/>
        </p:nvSpPr>
        <p:spPr>
          <a:xfrm>
            <a:off x="7535861" y="4889499"/>
            <a:ext cx="1979613" cy="126841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52" name="Google Shape;252;p14"/>
          <p:cNvSpPr/>
          <p:nvPr/>
        </p:nvSpPr>
        <p:spPr>
          <a:xfrm>
            <a:off x="2676526" y="5492750"/>
            <a:ext cx="1979613" cy="8826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253" name="Google Shape;253;p14"/>
          <p:cNvSpPr/>
          <p:nvPr/>
        </p:nvSpPr>
        <p:spPr>
          <a:xfrm>
            <a:off x="2676526" y="4093797"/>
            <a:ext cx="1979612" cy="124301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AF6C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b9ee3fbc23_0_29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300"/>
          </a:xfrm>
          <a:prstGeom prst="rect">
            <a:avLst/>
          </a:prstGeom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Blood Sugar Regulation </a:t>
            </a:r>
            <a:endParaRPr/>
          </a:p>
        </p:txBody>
      </p:sp>
      <p:sp>
        <p:nvSpPr>
          <p:cNvPr id="276" name="Google Shape;276;gb9ee3fbc23_0_29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7" name="Google Shape;277;gb9ee3fbc23_0_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7650" y="1176325"/>
            <a:ext cx="7713925" cy="55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1E51-782D-4980-9BA0-40C7CB58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6243"/>
          </a:xfrm>
        </p:spPr>
        <p:txBody>
          <a:bodyPr>
            <a:normAutofit/>
          </a:bodyPr>
          <a:lstStyle/>
          <a:p>
            <a:r>
              <a:rPr lang="en-GB" dirty="0"/>
              <a:t>Recap!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1. What is glucose?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2. Why do we need glucose?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6499C9-57A5-4F7E-B42C-53D79829E0B8}"/>
              </a:ext>
            </a:extLst>
          </p:cNvPr>
          <p:cNvSpPr/>
          <p:nvPr/>
        </p:nvSpPr>
        <p:spPr>
          <a:xfrm>
            <a:off x="5861482" y="1764177"/>
            <a:ext cx="1752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Sugar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F4448-2BF3-4BC6-81B4-68AEC4958D45}"/>
              </a:ext>
            </a:extLst>
          </p:cNvPr>
          <p:cNvSpPr/>
          <p:nvPr/>
        </p:nvSpPr>
        <p:spPr>
          <a:xfrm>
            <a:off x="7368334" y="3143009"/>
            <a:ext cx="44336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Respiration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(energy!)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22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"/>
          <p:cNvSpPr txBox="1">
            <a:spLocks noGrp="1"/>
          </p:cNvSpPr>
          <p:nvPr>
            <p:ph type="title"/>
          </p:nvPr>
        </p:nvSpPr>
        <p:spPr>
          <a:xfrm>
            <a:off x="2152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SzPts val="4400"/>
            </a:pPr>
            <a:r>
              <a:rPr lang="en-GB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Blood Glucose Concentration 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4" name="Google Shape;204;p5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indent="-5080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05" name="Google Shape;205;p5" descr="What is Hyperglycemia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3632" y="1412776"/>
            <a:ext cx="6768752" cy="524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2152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rgbClr val="C00000"/>
              </a:buClr>
              <a:buSzPts val="4400"/>
            </a:pPr>
            <a:r>
              <a:rPr lang="en-GB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changes our blood sugar levels?</a:t>
            </a:r>
            <a:endParaRPr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1" name="Google Shape;211;p6" descr="Kids Stretching GIF by PlayKids - Find &amp; Share on GIP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4073" y="2564905"/>
            <a:ext cx="3768323" cy="261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" descr="Eating Food GIFs - Get the best GIF on GIPH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495600" y="3066303"/>
            <a:ext cx="33528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/>
          <p:nvPr/>
        </p:nvSpPr>
        <p:spPr>
          <a:xfrm>
            <a:off x="3134825" y="1916832"/>
            <a:ext cx="20743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5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Eating</a:t>
            </a:r>
            <a:r>
              <a:rPr lang="en-GB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6528049" y="1916832"/>
            <a:ext cx="32660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5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Exercising  </a:t>
            </a:r>
            <a:endParaRPr sz="54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575720" y="5085184"/>
            <a:ext cx="1008112" cy="158417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 rot="10800000">
            <a:off x="7657035" y="5085184"/>
            <a:ext cx="1008112" cy="158417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5101970" y="5000109"/>
            <a:ext cx="210722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3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Blood sugar levels </a:t>
            </a:r>
            <a:endParaRPr sz="36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 txBox="1">
            <a:spLocks noGrp="1"/>
          </p:cNvSpPr>
          <p:nvPr>
            <p:ph type="title"/>
          </p:nvPr>
        </p:nvSpPr>
        <p:spPr>
          <a:xfrm>
            <a:off x="2152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  <a:buSzPts val="3959"/>
            </a:pPr>
            <a:r>
              <a:rPr lang="en-GB" sz="3959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does your body respond to changes in blood sugar levels?</a:t>
            </a:r>
            <a:endParaRPr sz="3959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3" name="Google Shape;223;p7"/>
          <p:cNvSpPr txBox="1">
            <a:spLocks noGrp="1"/>
          </p:cNvSpPr>
          <p:nvPr>
            <p:ph type="body" idx="1"/>
          </p:nvPr>
        </p:nvSpPr>
        <p:spPr>
          <a:xfrm>
            <a:off x="1775521" y="2276872"/>
            <a:ext cx="46014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GB"/>
              <a:t>Lets start with when your blood sugar levels </a:t>
            </a:r>
            <a:r>
              <a:rPr lang="en-GB" b="1"/>
              <a:t>increase…</a:t>
            </a:r>
            <a:endParaRPr/>
          </a:p>
        </p:txBody>
      </p:sp>
      <p:pic>
        <p:nvPicPr>
          <p:cNvPr id="224" name="Google Shape;224;p7" descr="Eating Food GIFs - Get the best GIF on GIP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5561" y="3789041"/>
            <a:ext cx="3233393" cy="183715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7"/>
          <p:cNvSpPr/>
          <p:nvPr/>
        </p:nvSpPr>
        <p:spPr>
          <a:xfrm>
            <a:off x="7176120" y="2684910"/>
            <a:ext cx="208823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5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Eating</a:t>
            </a:r>
            <a:r>
              <a:rPr lang="en-GB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7" descr="What is Hyperglycemia?"/>
          <p:cNvPicPr preferRelativeResize="0"/>
          <p:nvPr/>
        </p:nvPicPr>
        <p:blipFill rotWithShape="1">
          <a:blip r:embed="rId4">
            <a:alphaModFix/>
          </a:blip>
          <a:srcRect l="67021" t="23360" b="31294"/>
          <a:stretch/>
        </p:blipFill>
        <p:spPr>
          <a:xfrm>
            <a:off x="2711624" y="3146575"/>
            <a:ext cx="2232248" cy="23762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7"/>
          <p:cNvCxnSpPr/>
          <p:nvPr/>
        </p:nvCxnSpPr>
        <p:spPr>
          <a:xfrm rot="10800000" flipH="1">
            <a:off x="3143672" y="4452543"/>
            <a:ext cx="1008112" cy="1070297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8" name="Google Shape;228;p7"/>
          <p:cNvSpPr/>
          <p:nvPr/>
        </p:nvSpPr>
        <p:spPr>
          <a:xfrm>
            <a:off x="1799339" y="5301208"/>
            <a:ext cx="165176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 much glucose (sugar) in the blood!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"/>
          <p:cNvSpPr txBox="1">
            <a:spLocks noGrp="1"/>
          </p:cNvSpPr>
          <p:nvPr>
            <p:ph type="title"/>
          </p:nvPr>
        </p:nvSpPr>
        <p:spPr>
          <a:xfrm>
            <a:off x="2063552" y="30990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pancreas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detects 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changes in blood sugar levels.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4" name="Google Shape;234;p8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indent="-5080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35" name="Google Shape;235;p8" descr="Pancreatic Cancer Symptoms | Johns Hopkins Medicine"/>
          <p:cNvPicPr preferRelativeResize="0"/>
          <p:nvPr/>
        </p:nvPicPr>
        <p:blipFill rotWithShape="1">
          <a:blip r:embed="rId3">
            <a:alphaModFix/>
          </a:blip>
          <a:srcRect l="19216" t="26501" b="10860"/>
          <a:stretch/>
        </p:blipFill>
        <p:spPr>
          <a:xfrm>
            <a:off x="3359696" y="2122890"/>
            <a:ext cx="6120680" cy="473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 descr="Top 🔎 Right Pointing Magnifying Glass U 0001 F 50 E U 0001 F 50 E Stickers  for Android &amp; iOS | Gfyca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934337"/>
            <a:ext cx="2410222" cy="322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104B0-4EE3-4B00-BFC7-1544F6FF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6" y="0"/>
            <a:ext cx="10515600" cy="1325563"/>
          </a:xfrm>
        </p:spPr>
        <p:txBody>
          <a:bodyPr/>
          <a:lstStyle/>
          <a:p>
            <a:r>
              <a:rPr lang="en-GB" dirty="0"/>
              <a:t>Hormonal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E8B6D-2929-4F8B-8A89-2A5FE823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40" y="1253331"/>
            <a:ext cx="11612592" cy="2757952"/>
          </a:xfrm>
        </p:spPr>
        <p:txBody>
          <a:bodyPr/>
          <a:lstStyle/>
          <a:p>
            <a:r>
              <a:rPr lang="en-GB" dirty="0"/>
              <a:t>When a </a:t>
            </a:r>
            <a:r>
              <a:rPr lang="en-GB" b="1" dirty="0"/>
              <a:t>muscle</a:t>
            </a:r>
            <a:r>
              <a:rPr lang="en-GB" dirty="0"/>
              <a:t> responds to a </a:t>
            </a:r>
            <a:r>
              <a:rPr lang="en-GB" b="1" dirty="0"/>
              <a:t>stimulus</a:t>
            </a:r>
            <a:r>
              <a:rPr lang="en-GB" dirty="0"/>
              <a:t> it is very </a:t>
            </a:r>
            <a:r>
              <a:rPr lang="en-GB" b="1" dirty="0"/>
              <a:t>rapid</a:t>
            </a:r>
            <a:r>
              <a:rPr lang="en-GB" dirty="0"/>
              <a:t> </a:t>
            </a:r>
            <a:r>
              <a:rPr lang="en-GB" dirty="0" err="1"/>
              <a:t>eg.</a:t>
            </a:r>
            <a:r>
              <a:rPr lang="en-GB" dirty="0"/>
              <a:t> the eyeblink reflex</a:t>
            </a:r>
          </a:p>
          <a:p>
            <a:endParaRPr lang="en-GB" sz="800" dirty="0"/>
          </a:p>
          <a:p>
            <a:r>
              <a:rPr lang="en-GB" dirty="0"/>
              <a:t>A </a:t>
            </a:r>
            <a:r>
              <a:rPr lang="en-GB" b="1" dirty="0"/>
              <a:t>gland</a:t>
            </a:r>
            <a:r>
              <a:rPr lang="en-GB" dirty="0"/>
              <a:t> responds </a:t>
            </a:r>
            <a:r>
              <a:rPr lang="en-GB" b="1" dirty="0"/>
              <a:t>slowly</a:t>
            </a:r>
            <a:r>
              <a:rPr lang="en-GB" dirty="0"/>
              <a:t> to a stimulus by releasing a </a:t>
            </a:r>
            <a:r>
              <a:rPr lang="en-GB" b="1" dirty="0"/>
              <a:t>hormone</a:t>
            </a:r>
          </a:p>
          <a:p>
            <a:endParaRPr lang="en-GB" sz="800" b="1" dirty="0"/>
          </a:p>
          <a:p>
            <a:r>
              <a:rPr lang="en-GB" dirty="0"/>
              <a:t>Hormones are </a:t>
            </a:r>
            <a:r>
              <a:rPr lang="en-GB" b="1" dirty="0"/>
              <a:t>chemical messengers</a:t>
            </a:r>
            <a:r>
              <a:rPr lang="en-GB" dirty="0"/>
              <a:t>, released by an </a:t>
            </a:r>
            <a:r>
              <a:rPr lang="en-GB" b="1" dirty="0"/>
              <a:t>endocrine gland</a:t>
            </a:r>
          </a:p>
          <a:p>
            <a:endParaRPr lang="en-GB" sz="800" b="1" dirty="0"/>
          </a:p>
          <a:p>
            <a:r>
              <a:rPr lang="en-GB" altLang="en-US" dirty="0"/>
              <a:t>They are carried in the </a:t>
            </a:r>
            <a:r>
              <a:rPr lang="en-GB" altLang="en-US" b="1" dirty="0"/>
              <a:t>blood stream </a:t>
            </a:r>
            <a:r>
              <a:rPr lang="en-GB" altLang="en-US" dirty="0"/>
              <a:t>to </a:t>
            </a:r>
            <a:r>
              <a:rPr lang="en-GB" altLang="en-US" b="1" dirty="0"/>
              <a:t>target tissues</a:t>
            </a:r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49246-3179-46F1-B464-306D0F82F46A}"/>
              </a:ext>
            </a:extLst>
          </p:cNvPr>
          <p:cNvSpPr txBox="1"/>
          <p:nvPr/>
        </p:nvSpPr>
        <p:spPr>
          <a:xfrm>
            <a:off x="6224958" y="4197413"/>
            <a:ext cx="5703277" cy="2369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Target tissues have cells with </a:t>
            </a:r>
            <a:r>
              <a:rPr lang="en-GB" sz="2800" b="1" dirty="0"/>
              <a:t>complementary</a:t>
            </a:r>
            <a:r>
              <a:rPr lang="en-GB" sz="2800" dirty="0"/>
              <a:t> </a:t>
            </a:r>
            <a:r>
              <a:rPr lang="en-GB" sz="2800" b="1" dirty="0"/>
              <a:t>receptor</a:t>
            </a:r>
            <a:r>
              <a:rPr lang="en-GB" sz="2800" dirty="0"/>
              <a:t> </a:t>
            </a:r>
            <a:r>
              <a:rPr lang="en-GB" sz="2800" b="1" dirty="0"/>
              <a:t>proteins</a:t>
            </a:r>
            <a:r>
              <a:rPr lang="en-GB" sz="2800" dirty="0"/>
              <a:t> that </a:t>
            </a:r>
            <a:r>
              <a:rPr lang="en-GB" sz="2800" b="1" dirty="0"/>
              <a:t>match</a:t>
            </a:r>
            <a:r>
              <a:rPr lang="en-GB" sz="2800" dirty="0"/>
              <a:t> the </a:t>
            </a:r>
            <a:r>
              <a:rPr lang="en-GB" sz="2800" b="1" dirty="0"/>
              <a:t>specific hormone</a:t>
            </a:r>
          </a:p>
          <a:p>
            <a:endParaRPr lang="en-GB" sz="800" dirty="0"/>
          </a:p>
          <a:p>
            <a:r>
              <a:rPr lang="en-GB" sz="2800" dirty="0"/>
              <a:t>Only the </a:t>
            </a:r>
            <a:r>
              <a:rPr lang="en-GB" sz="2800" b="1" dirty="0"/>
              <a:t>target tissue</a:t>
            </a:r>
            <a:r>
              <a:rPr lang="en-GB" sz="2800" dirty="0"/>
              <a:t> will be affected by the hormone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892383-0946-4BC8-A2C4-8275DA995FF7}"/>
              </a:ext>
            </a:extLst>
          </p:cNvPr>
          <p:cNvGrpSpPr/>
          <p:nvPr/>
        </p:nvGrpSpPr>
        <p:grpSpPr>
          <a:xfrm>
            <a:off x="557095" y="4329226"/>
            <a:ext cx="4906663" cy="2106255"/>
            <a:chOff x="557095" y="4329226"/>
            <a:chExt cx="4906663" cy="21062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BDBD72-9EE0-432E-B032-9DD4B2D89E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86" t="9684" r="11006" b="41016"/>
            <a:stretch/>
          </p:blipFill>
          <p:spPr>
            <a:xfrm>
              <a:off x="1863165" y="4329226"/>
              <a:ext cx="3600593" cy="21062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196850-1CD5-4E46-BAE4-C0C4CBA4BC0F}"/>
                </a:ext>
              </a:extLst>
            </p:cNvPr>
            <p:cNvSpPr txBox="1"/>
            <p:nvPr/>
          </p:nvSpPr>
          <p:spPr>
            <a:xfrm>
              <a:off x="557095" y="4501662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hormone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756C27-CC77-45BC-A666-3E6534272D07}"/>
                </a:ext>
              </a:extLst>
            </p:cNvPr>
            <p:cNvCxnSpPr/>
            <p:nvPr/>
          </p:nvCxnSpPr>
          <p:spPr>
            <a:xfrm flipH="1">
              <a:off x="1591404" y="4686328"/>
              <a:ext cx="3516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EC4894-EBD3-4E6B-BAE4-6ABA0DDEF133}"/>
                </a:ext>
              </a:extLst>
            </p:cNvPr>
            <p:cNvSpPr txBox="1"/>
            <p:nvPr/>
          </p:nvSpPr>
          <p:spPr>
            <a:xfrm>
              <a:off x="803778" y="4870994"/>
              <a:ext cx="11393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receptor protein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0DBEE4A-E6FC-439D-AF4C-BF1B880192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67250" y="5090829"/>
              <a:ext cx="472980" cy="2949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64D6CE-3A3C-4D59-952E-405B3CC70963}"/>
                </a:ext>
              </a:extLst>
            </p:cNvPr>
            <p:cNvSpPr/>
            <p:nvPr/>
          </p:nvSpPr>
          <p:spPr>
            <a:xfrm>
              <a:off x="3050931" y="4335370"/>
              <a:ext cx="2066192" cy="480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hormone binds to receptor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32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2152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endParaRPr/>
          </a:p>
        </p:txBody>
      </p:sp>
      <p:pic>
        <p:nvPicPr>
          <p:cNvPr id="242" name="Google Shape;242;p9" descr="Pancreatic Cancer Symptoms | Johns Hopkins Medicine"/>
          <p:cNvPicPr preferRelativeResize="0"/>
          <p:nvPr/>
        </p:nvPicPr>
        <p:blipFill rotWithShape="1">
          <a:blip r:embed="rId3">
            <a:alphaModFix/>
          </a:blip>
          <a:srcRect l="19216" t="26501" b="10860"/>
          <a:stretch/>
        </p:blipFill>
        <p:spPr>
          <a:xfrm>
            <a:off x="2152650" y="1124744"/>
            <a:ext cx="6120680" cy="473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9" descr="Little Dots in Tangerine - Hawthorne Supply C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2023" y="4212228"/>
            <a:ext cx="1805434" cy="128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"/>
          <p:cNvSpPr/>
          <p:nvPr/>
        </p:nvSpPr>
        <p:spPr>
          <a:xfrm rot="5952593">
            <a:off x="6401514" y="3469744"/>
            <a:ext cx="705296" cy="2094536"/>
          </a:xfrm>
          <a:prstGeom prst="upArrow">
            <a:avLst>
              <a:gd name="adj1" fmla="val 38604"/>
              <a:gd name="adj2" fmla="val 57326"/>
            </a:avLst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7706254" y="4469193"/>
            <a:ext cx="20569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INSULIN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7752174" y="5374583"/>
            <a:ext cx="19752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(hormone)</a:t>
            </a:r>
            <a:endParaRPr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2152650" y="62068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959"/>
            </a:pPr>
            <a:r>
              <a:rPr lang="en-GB" sz="3959">
                <a:latin typeface="Comic Sans MS"/>
                <a:ea typeface="Comic Sans MS"/>
                <a:cs typeface="Comic Sans MS"/>
                <a:sym typeface="Comic Sans MS"/>
              </a:rPr>
              <a:t>This insulin production from the pancreas stimulates the </a:t>
            </a:r>
            <a:r>
              <a:rPr lang="en-GB" sz="3959" b="1">
                <a:latin typeface="Comic Sans MS"/>
                <a:ea typeface="Comic Sans MS"/>
                <a:cs typeface="Comic Sans MS"/>
                <a:sym typeface="Comic Sans MS"/>
              </a:rPr>
              <a:t>liver</a:t>
            </a:r>
            <a:r>
              <a:rPr lang="en-GB" sz="3959">
                <a:latin typeface="Comic Sans MS"/>
                <a:ea typeface="Comic Sans MS"/>
                <a:cs typeface="Comic Sans MS"/>
                <a:sym typeface="Comic Sans MS"/>
              </a:rPr>
              <a:t> to take glucose out of the blood.</a:t>
            </a:r>
            <a:endParaRPr sz="3959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2" name="Google Shape;252;p10" descr="Moderate Liver Enzyme Elevation Found in Patients With &amp; Without Hepatic  Steatosis - The Rheumatolog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1544" y="2589011"/>
            <a:ext cx="6704742" cy="362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0" descr="What is Hyperglycemia?"/>
          <p:cNvPicPr preferRelativeResize="0"/>
          <p:nvPr/>
        </p:nvPicPr>
        <p:blipFill rotWithShape="1">
          <a:blip r:embed="rId4">
            <a:alphaModFix/>
          </a:blip>
          <a:srcRect l="67021" t="23360" b="31294"/>
          <a:stretch/>
        </p:blipFill>
        <p:spPr>
          <a:xfrm>
            <a:off x="8256240" y="3933056"/>
            <a:ext cx="2232248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0"/>
          <p:cNvSpPr/>
          <p:nvPr/>
        </p:nvSpPr>
        <p:spPr>
          <a:xfrm>
            <a:off x="7886413" y="4498477"/>
            <a:ext cx="154324" cy="1524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7626860" y="4897138"/>
            <a:ext cx="259553" cy="24268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8045193" y="4803777"/>
            <a:ext cx="215503" cy="186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0"/>
          <p:cNvSpPr/>
          <p:nvPr/>
        </p:nvSpPr>
        <p:spPr>
          <a:xfrm>
            <a:off x="7009528" y="4836190"/>
            <a:ext cx="215503" cy="186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6955078" y="4100066"/>
            <a:ext cx="149035" cy="13393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7423390" y="4040970"/>
            <a:ext cx="112771" cy="10811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/>
          <p:nvPr/>
        </p:nvSpPr>
        <p:spPr>
          <a:xfrm>
            <a:off x="7366362" y="4554363"/>
            <a:ext cx="118223" cy="9651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/>
          <p:nvPr/>
        </p:nvSpPr>
        <p:spPr>
          <a:xfrm flipH="1">
            <a:off x="6593704" y="4475279"/>
            <a:ext cx="131062" cy="1273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6630461" y="4978666"/>
            <a:ext cx="16700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3600">
                <a:solidFill>
                  <a:srgbClr val="FF66CC"/>
                </a:solidFill>
                <a:latin typeface="Calibri"/>
                <a:ea typeface="Calibri"/>
                <a:cs typeface="Calibri"/>
                <a:sym typeface="Calibri"/>
              </a:rPr>
              <a:t>Glucose</a:t>
            </a:r>
            <a:endParaRPr sz="3600">
              <a:solidFill>
                <a:srgbClr val="FF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5157479" y="3547874"/>
            <a:ext cx="18734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Glycogen</a:t>
            </a:r>
            <a:r>
              <a:rPr lang="en-GB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4" name="Google Shape;264;p10"/>
          <p:cNvCxnSpPr/>
          <p:nvPr/>
        </p:nvCxnSpPr>
        <p:spPr>
          <a:xfrm rot="10800000">
            <a:off x="6716363" y="4308082"/>
            <a:ext cx="927000" cy="7887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65" name="Google Shape;265;p10" descr="What is Hyperglycemia?"/>
          <p:cNvPicPr preferRelativeResize="0"/>
          <p:nvPr/>
        </p:nvPicPr>
        <p:blipFill rotWithShape="1">
          <a:blip r:embed="rId4">
            <a:alphaModFix/>
          </a:blip>
          <a:srcRect l="32978" t="26107" r="34043" b="31350"/>
          <a:stretch/>
        </p:blipFill>
        <p:spPr>
          <a:xfrm>
            <a:off x="8283761" y="4058623"/>
            <a:ext cx="2232248" cy="222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 descr="What is Hyperglycemia?"/>
          <p:cNvPicPr preferRelativeResize="0"/>
          <p:nvPr/>
        </p:nvPicPr>
        <p:blipFill rotWithShape="1">
          <a:blip r:embed="rId4">
            <a:alphaModFix/>
          </a:blip>
          <a:srcRect l="32978" t="75818" r="34043" b="17553"/>
          <a:stretch/>
        </p:blipFill>
        <p:spPr>
          <a:xfrm>
            <a:off x="8300469" y="6337912"/>
            <a:ext cx="2232248" cy="34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 txBox="1">
            <a:spLocks noGrp="1"/>
          </p:cNvSpPr>
          <p:nvPr>
            <p:ph type="body" idx="1"/>
          </p:nvPr>
        </p:nvSpPr>
        <p:spPr>
          <a:xfrm>
            <a:off x="2152651" y="1301880"/>
            <a:ext cx="46014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GB"/>
              <a:t>What if your blood sugar level was to </a:t>
            </a:r>
            <a:r>
              <a:rPr lang="en-GB" b="1"/>
              <a:t>decrease</a:t>
            </a:r>
            <a:r>
              <a:rPr lang="en-GB"/>
              <a:t>…</a:t>
            </a:r>
            <a:endParaRPr/>
          </a:p>
        </p:txBody>
      </p:sp>
      <p:pic>
        <p:nvPicPr>
          <p:cNvPr id="272" name="Google Shape;272;p11" descr="What is Hyperglycemia?"/>
          <p:cNvPicPr preferRelativeResize="0"/>
          <p:nvPr/>
        </p:nvPicPr>
        <p:blipFill rotWithShape="1">
          <a:blip r:embed="rId3">
            <a:alphaModFix/>
          </a:blip>
          <a:srcRect t="24005" r="68085" b="30648"/>
          <a:stretch/>
        </p:blipFill>
        <p:spPr>
          <a:xfrm>
            <a:off x="3425338" y="3068960"/>
            <a:ext cx="2160240" cy="23762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11"/>
          <p:cNvCxnSpPr/>
          <p:nvPr/>
        </p:nvCxnSpPr>
        <p:spPr>
          <a:xfrm rot="10800000" flipH="1">
            <a:off x="3143672" y="4452543"/>
            <a:ext cx="1008112" cy="1070297"/>
          </a:xfrm>
          <a:prstGeom prst="straightConnector1">
            <a:avLst/>
          </a:prstGeom>
          <a:noFill/>
          <a:ln w="444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4" name="Google Shape;274;p11"/>
          <p:cNvSpPr/>
          <p:nvPr/>
        </p:nvSpPr>
        <p:spPr>
          <a:xfrm>
            <a:off x="1799339" y="5301208"/>
            <a:ext cx="165176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 little glucose (sugar) in the blood!</a:t>
            </a:r>
            <a:endParaRPr/>
          </a:p>
        </p:txBody>
      </p:sp>
      <p:sp>
        <p:nvSpPr>
          <p:cNvPr id="275" name="Google Shape;275;p11"/>
          <p:cNvSpPr txBox="1">
            <a:spLocks noGrp="1"/>
          </p:cNvSpPr>
          <p:nvPr>
            <p:ph type="title"/>
          </p:nvPr>
        </p:nvSpPr>
        <p:spPr>
          <a:xfrm>
            <a:off x="2152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endParaRPr/>
          </a:p>
        </p:txBody>
      </p:sp>
      <p:pic>
        <p:nvPicPr>
          <p:cNvPr id="276" name="Google Shape;276;p11" descr="Kids Stretching GIF by PlayKids - Find &amp; Share on GIPH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8790" y="3202292"/>
            <a:ext cx="3768323" cy="261558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1"/>
          <p:cNvSpPr/>
          <p:nvPr/>
        </p:nvSpPr>
        <p:spPr>
          <a:xfrm>
            <a:off x="6292766" y="2554219"/>
            <a:ext cx="32660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54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Exercising  </a:t>
            </a:r>
            <a:endParaRPr sz="54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>
            <a:spLocks noGrp="1"/>
          </p:cNvSpPr>
          <p:nvPr>
            <p:ph type="title"/>
          </p:nvPr>
        </p:nvSpPr>
        <p:spPr>
          <a:xfrm>
            <a:off x="2063552" y="30990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GB" b="1">
                <a:latin typeface="Comic Sans MS"/>
                <a:ea typeface="Comic Sans MS"/>
                <a:cs typeface="Comic Sans MS"/>
                <a:sym typeface="Comic Sans MS"/>
              </a:rPr>
              <a:t>pancreas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detects </a:t>
            </a: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changes in blood sugar levels.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3" name="Google Shape;283;p12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indent="-5080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4" name="Google Shape;284;p12" descr="Pancreatic Cancer Symptoms | Johns Hopkins Medicine"/>
          <p:cNvPicPr preferRelativeResize="0"/>
          <p:nvPr/>
        </p:nvPicPr>
        <p:blipFill rotWithShape="1">
          <a:blip r:embed="rId3">
            <a:alphaModFix/>
          </a:blip>
          <a:srcRect l="19216" t="26501" b="10860"/>
          <a:stretch/>
        </p:blipFill>
        <p:spPr>
          <a:xfrm>
            <a:off x="3359696" y="2122890"/>
            <a:ext cx="6120680" cy="473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2" descr="Top 🔎 Right Pointing Magnifying Glass U 0001 F 50 E U 0001 F 50 E Stickers  for Android &amp; iOS | Gfyca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44" y="934337"/>
            <a:ext cx="2410222" cy="322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/>
          <p:cNvSpPr txBox="1">
            <a:spLocks noGrp="1"/>
          </p:cNvSpPr>
          <p:nvPr>
            <p:ph type="title"/>
          </p:nvPr>
        </p:nvSpPr>
        <p:spPr>
          <a:xfrm>
            <a:off x="2152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endParaRPr/>
          </a:p>
        </p:txBody>
      </p:sp>
      <p:pic>
        <p:nvPicPr>
          <p:cNvPr id="291" name="Google Shape;291;p13" descr="Pancreatic Cancer Symptoms | Johns Hopkins Medicine"/>
          <p:cNvPicPr preferRelativeResize="0"/>
          <p:nvPr/>
        </p:nvPicPr>
        <p:blipFill rotWithShape="1">
          <a:blip r:embed="rId3">
            <a:alphaModFix/>
          </a:blip>
          <a:srcRect l="19216" t="26501" b="10860"/>
          <a:stretch/>
        </p:blipFill>
        <p:spPr>
          <a:xfrm>
            <a:off x="2152650" y="1124744"/>
            <a:ext cx="6120680" cy="473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 descr="Little Dots in Tangerine - Hawthorne Supply C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2022" y="4212228"/>
            <a:ext cx="2207328" cy="128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3"/>
          <p:cNvSpPr/>
          <p:nvPr/>
        </p:nvSpPr>
        <p:spPr>
          <a:xfrm rot="5952593">
            <a:off x="6401514" y="3469744"/>
            <a:ext cx="705296" cy="2094536"/>
          </a:xfrm>
          <a:prstGeom prst="upArrow">
            <a:avLst>
              <a:gd name="adj1" fmla="val 38604"/>
              <a:gd name="adj2" fmla="val 57326"/>
            </a:avLst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7763307" y="4443695"/>
            <a:ext cx="232897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Glucagon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3"/>
          <p:cNvSpPr/>
          <p:nvPr/>
        </p:nvSpPr>
        <p:spPr>
          <a:xfrm>
            <a:off x="7940181" y="5412863"/>
            <a:ext cx="19752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(hormone)</a:t>
            </a:r>
            <a:endParaRPr sz="3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3"/>
          <p:cNvSpPr/>
          <p:nvPr/>
        </p:nvSpPr>
        <p:spPr>
          <a:xfrm>
            <a:off x="8112224" y="2560878"/>
            <a:ext cx="2448200" cy="1200329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remember… glucose is GONE from the blood, so </a:t>
            </a:r>
            <a:r>
              <a:rPr lang="en-GB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glucaGON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produced.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"/>
          <p:cNvSpPr txBox="1">
            <a:spLocks noGrp="1"/>
          </p:cNvSpPr>
          <p:nvPr>
            <p:ph type="title"/>
          </p:nvPr>
        </p:nvSpPr>
        <p:spPr>
          <a:xfrm>
            <a:off x="2152650" y="62068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This </a:t>
            </a:r>
            <a:r>
              <a:rPr lang="en-GB" sz="3600" b="1">
                <a:latin typeface="Comic Sans MS"/>
                <a:ea typeface="Comic Sans MS"/>
                <a:cs typeface="Comic Sans MS"/>
                <a:sym typeface="Comic Sans MS"/>
              </a:rPr>
              <a:t>glucagon </a:t>
            </a: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production from the pancreas stimulates the </a:t>
            </a:r>
            <a:r>
              <a:rPr lang="en-GB" sz="3600" b="1">
                <a:latin typeface="Comic Sans MS"/>
                <a:ea typeface="Comic Sans MS"/>
                <a:cs typeface="Comic Sans MS"/>
                <a:sym typeface="Comic Sans MS"/>
              </a:rPr>
              <a:t>liver</a:t>
            </a: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 to change glycogen back into glucose and release back into the blood.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2" name="Google Shape;302;p14" descr="Moderate Liver Enzyme Elevation Found in Patients With &amp; Without Hepatic  Steatosis - The Rheumatolog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1544" y="2589011"/>
            <a:ext cx="6704742" cy="362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4" descr="What is Hyperglycemia?"/>
          <p:cNvPicPr preferRelativeResize="0"/>
          <p:nvPr/>
        </p:nvPicPr>
        <p:blipFill rotWithShape="1">
          <a:blip r:embed="rId4">
            <a:alphaModFix/>
          </a:blip>
          <a:srcRect l="-1" t="23360" r="68085" b="31294"/>
          <a:stretch/>
        </p:blipFill>
        <p:spPr>
          <a:xfrm>
            <a:off x="8386482" y="3648057"/>
            <a:ext cx="2160240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4"/>
          <p:cNvSpPr/>
          <p:nvPr/>
        </p:nvSpPr>
        <p:spPr>
          <a:xfrm>
            <a:off x="7886413" y="4498477"/>
            <a:ext cx="154324" cy="1524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7626860" y="4897138"/>
            <a:ext cx="259553" cy="242682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8045193" y="4803777"/>
            <a:ext cx="215503" cy="186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4"/>
          <p:cNvSpPr/>
          <p:nvPr/>
        </p:nvSpPr>
        <p:spPr>
          <a:xfrm>
            <a:off x="7009528" y="4836190"/>
            <a:ext cx="215503" cy="1867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4"/>
          <p:cNvSpPr/>
          <p:nvPr/>
        </p:nvSpPr>
        <p:spPr>
          <a:xfrm>
            <a:off x="6955078" y="4100066"/>
            <a:ext cx="149035" cy="133934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4"/>
          <p:cNvSpPr/>
          <p:nvPr/>
        </p:nvSpPr>
        <p:spPr>
          <a:xfrm>
            <a:off x="7423390" y="4040970"/>
            <a:ext cx="112771" cy="10811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7366362" y="4554363"/>
            <a:ext cx="118223" cy="9651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4"/>
          <p:cNvSpPr/>
          <p:nvPr/>
        </p:nvSpPr>
        <p:spPr>
          <a:xfrm flipH="1">
            <a:off x="6593704" y="4475279"/>
            <a:ext cx="131062" cy="127341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6630461" y="4978666"/>
            <a:ext cx="16700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3600">
                <a:solidFill>
                  <a:srgbClr val="FF66CC"/>
                </a:solidFill>
                <a:latin typeface="Calibri"/>
                <a:ea typeface="Calibri"/>
                <a:cs typeface="Calibri"/>
                <a:sym typeface="Calibri"/>
              </a:rPr>
              <a:t>Glucose</a:t>
            </a:r>
            <a:endParaRPr sz="3600">
              <a:solidFill>
                <a:srgbClr val="FF66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4"/>
          <p:cNvSpPr/>
          <p:nvPr/>
        </p:nvSpPr>
        <p:spPr>
          <a:xfrm>
            <a:off x="5157479" y="3547874"/>
            <a:ext cx="18734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Glycogen</a:t>
            </a:r>
            <a:r>
              <a:rPr lang="en-GB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4" name="Google Shape;314;p14"/>
          <p:cNvCxnSpPr/>
          <p:nvPr/>
        </p:nvCxnSpPr>
        <p:spPr>
          <a:xfrm rot="-5400000" flipH="1">
            <a:off x="6675057" y="4244982"/>
            <a:ext cx="986700" cy="9630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15" name="Google Shape;315;p14" descr="What is Hyperglycemia?"/>
          <p:cNvPicPr preferRelativeResize="0"/>
          <p:nvPr/>
        </p:nvPicPr>
        <p:blipFill rotWithShape="1">
          <a:blip r:embed="rId4">
            <a:alphaModFix/>
          </a:blip>
          <a:srcRect l="32978" t="26107" r="34043" b="31350"/>
          <a:stretch/>
        </p:blipFill>
        <p:spPr>
          <a:xfrm>
            <a:off x="8314684" y="3803889"/>
            <a:ext cx="2232248" cy="222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4" descr="What is Hyperglycemia?"/>
          <p:cNvPicPr preferRelativeResize="0"/>
          <p:nvPr/>
        </p:nvPicPr>
        <p:blipFill rotWithShape="1">
          <a:blip r:embed="rId4">
            <a:alphaModFix/>
          </a:blip>
          <a:srcRect l="32978" t="75818" r="34043" b="17553"/>
          <a:stretch/>
        </p:blipFill>
        <p:spPr>
          <a:xfrm>
            <a:off x="8252465" y="6227382"/>
            <a:ext cx="2232248" cy="34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58d02b587_0_0"/>
          <p:cNvSpPr txBox="1">
            <a:spLocks noGrp="1"/>
          </p:cNvSpPr>
          <p:nvPr>
            <p:ph type="title"/>
          </p:nvPr>
        </p:nvSpPr>
        <p:spPr>
          <a:xfrm>
            <a:off x="2152650" y="365128"/>
            <a:ext cx="7886700" cy="13257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>
                <a:solidFill>
                  <a:srgbClr val="EA9999"/>
                </a:solidFill>
              </a:rPr>
              <a:t>Copy this diagram into your jotters!</a:t>
            </a:r>
            <a:endParaRPr>
              <a:solidFill>
                <a:srgbClr val="EA9999"/>
              </a:solidFill>
            </a:endParaRPr>
          </a:p>
        </p:txBody>
      </p:sp>
      <p:sp>
        <p:nvSpPr>
          <p:cNvPr id="323" name="Google Shape;323;g958d02b587_0_0"/>
          <p:cNvSpPr txBox="1">
            <a:spLocks noGrp="1"/>
          </p:cNvSpPr>
          <p:nvPr>
            <p:ph type="body" idx="1"/>
          </p:nvPr>
        </p:nvSpPr>
        <p:spPr>
          <a:xfrm>
            <a:off x="2152650" y="1825625"/>
            <a:ext cx="7886700" cy="43512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324" name="Google Shape;324;g958d02b587_0_0"/>
          <p:cNvSpPr txBox="1"/>
          <p:nvPr/>
        </p:nvSpPr>
        <p:spPr>
          <a:xfrm>
            <a:off x="2420550" y="3134325"/>
            <a:ext cx="21843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4800">
                <a:latin typeface="Calibri"/>
                <a:ea typeface="Calibri"/>
                <a:cs typeface="Calibri"/>
                <a:sym typeface="Calibri"/>
              </a:rPr>
              <a:t>Glucose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958d02b587_0_0"/>
          <p:cNvSpPr txBox="1"/>
          <p:nvPr/>
        </p:nvSpPr>
        <p:spPr>
          <a:xfrm>
            <a:off x="7274425" y="3233125"/>
            <a:ext cx="25542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4800">
                <a:latin typeface="Calibri"/>
                <a:ea typeface="Calibri"/>
                <a:cs typeface="Calibri"/>
                <a:sym typeface="Calibri"/>
              </a:rPr>
              <a:t>Glycogen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958d02b587_0_0"/>
          <p:cNvSpPr/>
          <p:nvPr/>
        </p:nvSpPr>
        <p:spPr>
          <a:xfrm>
            <a:off x="4792275" y="3348625"/>
            <a:ext cx="232620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7" name="Google Shape;327;g958d02b587_0_0"/>
          <p:cNvSpPr/>
          <p:nvPr/>
        </p:nvSpPr>
        <p:spPr>
          <a:xfrm rot="10800000">
            <a:off x="4776538" y="3661750"/>
            <a:ext cx="232620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8" name="Google Shape;328;g958d02b587_0_0"/>
          <p:cNvSpPr txBox="1"/>
          <p:nvPr/>
        </p:nvSpPr>
        <p:spPr>
          <a:xfrm>
            <a:off x="5003850" y="2161600"/>
            <a:ext cx="21843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4800">
                <a:latin typeface="Calibri"/>
                <a:ea typeface="Calibri"/>
                <a:cs typeface="Calibri"/>
                <a:sym typeface="Calibri"/>
              </a:rPr>
              <a:t>Insulin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958d02b587_0_0"/>
          <p:cNvSpPr txBox="1"/>
          <p:nvPr/>
        </p:nvSpPr>
        <p:spPr>
          <a:xfrm>
            <a:off x="4556475" y="4090825"/>
            <a:ext cx="27978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4800">
                <a:latin typeface="Calibri"/>
                <a:ea typeface="Calibri"/>
                <a:cs typeface="Calibri"/>
                <a:sym typeface="Calibri"/>
              </a:rPr>
              <a:t>Glucagon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2" descr="Image result for pencil gif">
            <a:extLst>
              <a:ext uri="{FF2B5EF4-FFF2-40B4-BE49-F238E27FC236}">
                <a16:creationId xmlns:a16="http://schemas.microsoft.com/office/drawing/2014/main" id="{98E3D2A1-C8FF-4CDA-A801-6B86028168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413" flipH="1">
            <a:off x="10007037" y="272376"/>
            <a:ext cx="1970692" cy="16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b9ee3fbc23_0_493"/>
          <p:cNvSpPr txBox="1">
            <a:spLocks noGrp="1"/>
          </p:cNvSpPr>
          <p:nvPr>
            <p:ph type="title"/>
          </p:nvPr>
        </p:nvSpPr>
        <p:spPr>
          <a:xfrm>
            <a:off x="609600" y="344558"/>
            <a:ext cx="10972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4400"/>
              <a:buFont typeface="Comic Sans MS"/>
              <a:buNone/>
            </a:pPr>
            <a:r>
              <a:rPr lang="en-GB" sz="4400" b="0" i="0" u="sng" dirty="0">
                <a:solidFill>
                  <a:srgbClr val="FF66CC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Blood glucose </a:t>
            </a:r>
            <a:r>
              <a:rPr lang="en-GB" sz="4400" b="0" i="0" u="sng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too high</a:t>
            </a:r>
            <a:endParaRPr dirty="0"/>
          </a:p>
        </p:txBody>
      </p:sp>
      <p:sp>
        <p:nvSpPr>
          <p:cNvPr id="321" name="Google Shape;321;gb9ee3fbc23_0_493"/>
          <p:cNvSpPr txBox="1"/>
          <p:nvPr/>
        </p:nvSpPr>
        <p:spPr>
          <a:xfrm>
            <a:off x="1708282" y="1304354"/>
            <a:ext cx="8775436" cy="13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r>
              <a:rPr lang="en-GB" sz="2800" b="0" i="0" u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Increase in blood glucose recognised by pancreas</a:t>
            </a:r>
            <a:endParaRPr sz="2800" dirty="0"/>
          </a:p>
        </p:txBody>
      </p:sp>
      <p:sp>
        <p:nvSpPr>
          <p:cNvPr id="322" name="Google Shape;322;gb9ee3fbc23_0_493"/>
          <p:cNvSpPr txBox="1"/>
          <p:nvPr/>
        </p:nvSpPr>
        <p:spPr>
          <a:xfrm>
            <a:off x="2682585" y="2379865"/>
            <a:ext cx="6684484" cy="133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r>
              <a:rPr lang="en-GB" sz="2800" b="0" i="0" u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Pancreas produces insulin which enters the blood</a:t>
            </a:r>
            <a:endParaRPr sz="2800" dirty="0"/>
          </a:p>
        </p:txBody>
      </p:sp>
      <p:sp>
        <p:nvSpPr>
          <p:cNvPr id="323" name="Google Shape;323;gb9ee3fbc23_0_493"/>
          <p:cNvSpPr txBox="1"/>
          <p:nvPr/>
        </p:nvSpPr>
        <p:spPr>
          <a:xfrm>
            <a:off x="2463799" y="3873916"/>
            <a:ext cx="7579257" cy="133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r>
              <a:rPr lang="en-GB" sz="2800" b="0" i="0" u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Insulin allows glucose to be stored in liver cells as glycogen</a:t>
            </a:r>
            <a:endParaRPr sz="2800" dirty="0"/>
          </a:p>
        </p:txBody>
      </p:sp>
      <p:sp>
        <p:nvSpPr>
          <p:cNvPr id="324" name="Google Shape;324;gb9ee3fbc23_0_493"/>
          <p:cNvSpPr txBox="1"/>
          <p:nvPr/>
        </p:nvSpPr>
        <p:spPr>
          <a:xfrm>
            <a:off x="3073135" y="5842005"/>
            <a:ext cx="6360584" cy="13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r>
              <a:rPr lang="en-GB" sz="2800" b="0" i="0" u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Blood glucose returns to normal</a:t>
            </a:r>
            <a:endParaRPr sz="2800" dirty="0"/>
          </a:p>
        </p:txBody>
      </p:sp>
      <p:cxnSp>
        <p:nvCxnSpPr>
          <p:cNvPr id="325" name="Google Shape;325;gb9ee3fbc23_0_493"/>
          <p:cNvCxnSpPr>
            <a:cxnSpLocks/>
          </p:cNvCxnSpPr>
          <p:nvPr/>
        </p:nvCxnSpPr>
        <p:spPr>
          <a:xfrm>
            <a:off x="6024827" y="1698787"/>
            <a:ext cx="0" cy="68107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6" name="Google Shape;326;gb9ee3fbc23_0_493"/>
          <p:cNvCxnSpPr>
            <a:cxnSpLocks/>
          </p:cNvCxnSpPr>
          <p:nvPr/>
        </p:nvCxnSpPr>
        <p:spPr>
          <a:xfrm>
            <a:off x="6024827" y="3260564"/>
            <a:ext cx="0" cy="68107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7" name="Google Shape;327;gb9ee3fbc23_0_493"/>
          <p:cNvCxnSpPr>
            <a:cxnSpLocks/>
          </p:cNvCxnSpPr>
          <p:nvPr/>
        </p:nvCxnSpPr>
        <p:spPr>
          <a:xfrm>
            <a:off x="6024827" y="4873141"/>
            <a:ext cx="0" cy="68107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14" name="Picture 2" descr="Image result for pencil gif">
            <a:extLst>
              <a:ext uri="{FF2B5EF4-FFF2-40B4-BE49-F238E27FC236}">
                <a16:creationId xmlns:a16="http://schemas.microsoft.com/office/drawing/2014/main" id="{2CE1E0E4-66F6-41CB-9693-957F34FEE0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413" flipH="1">
            <a:off x="10007037" y="272376"/>
            <a:ext cx="1970692" cy="16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b9ee3fbc23_0_493"/>
          <p:cNvSpPr txBox="1">
            <a:spLocks noGrp="1"/>
          </p:cNvSpPr>
          <p:nvPr>
            <p:ph type="title"/>
          </p:nvPr>
        </p:nvSpPr>
        <p:spPr>
          <a:xfrm>
            <a:off x="609600" y="344558"/>
            <a:ext cx="10972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CC"/>
              </a:buClr>
              <a:buSzPts val="4400"/>
              <a:buFont typeface="Comic Sans MS"/>
              <a:buNone/>
            </a:pPr>
            <a:r>
              <a:rPr lang="en-GB" sz="4400" b="0" i="0" u="sng" dirty="0">
                <a:solidFill>
                  <a:srgbClr val="FF66CC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Blood glucose </a:t>
            </a:r>
            <a:r>
              <a:rPr lang="en-GB" sz="4400" b="0" i="0" u="sng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too low</a:t>
            </a:r>
            <a:endParaRPr dirty="0"/>
          </a:p>
        </p:txBody>
      </p:sp>
      <p:sp>
        <p:nvSpPr>
          <p:cNvPr id="321" name="Google Shape;321;gb9ee3fbc23_0_493"/>
          <p:cNvSpPr txBox="1"/>
          <p:nvPr/>
        </p:nvSpPr>
        <p:spPr>
          <a:xfrm>
            <a:off x="1708282" y="1304354"/>
            <a:ext cx="8775436" cy="13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</a:t>
            </a:r>
            <a:r>
              <a:rPr lang="en-GB" sz="2800" b="0" i="0" u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crease in blood glucose recognised by pancreas</a:t>
            </a:r>
            <a:endParaRPr sz="2800" dirty="0"/>
          </a:p>
        </p:txBody>
      </p:sp>
      <p:sp>
        <p:nvSpPr>
          <p:cNvPr id="322" name="Google Shape;322;gb9ee3fbc23_0_493"/>
          <p:cNvSpPr txBox="1"/>
          <p:nvPr/>
        </p:nvSpPr>
        <p:spPr>
          <a:xfrm>
            <a:off x="2682585" y="2379865"/>
            <a:ext cx="6684484" cy="133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r>
              <a:rPr lang="en-GB" sz="2800" b="0" i="0" u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Pancreas produces </a:t>
            </a:r>
            <a:r>
              <a:rPr lang="en-GB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glucagon </a:t>
            </a:r>
            <a:r>
              <a:rPr lang="en-GB" sz="2800" b="0" i="0" u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 enters the blood</a:t>
            </a:r>
            <a:endParaRPr sz="2800" dirty="0"/>
          </a:p>
        </p:txBody>
      </p:sp>
      <p:sp>
        <p:nvSpPr>
          <p:cNvPr id="323" name="Google Shape;323;gb9ee3fbc23_0_493"/>
          <p:cNvSpPr txBox="1"/>
          <p:nvPr/>
        </p:nvSpPr>
        <p:spPr>
          <a:xfrm>
            <a:off x="2463799" y="3873916"/>
            <a:ext cx="7579257" cy="133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Glucagon</a:t>
            </a:r>
            <a:r>
              <a:rPr lang="en-GB" sz="2800" b="0" i="0" u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allows glycogen in the liver cells to be broken down into glucose.</a:t>
            </a:r>
            <a:endParaRPr sz="2800" dirty="0"/>
          </a:p>
        </p:txBody>
      </p:sp>
      <p:sp>
        <p:nvSpPr>
          <p:cNvPr id="324" name="Google Shape;324;gb9ee3fbc23_0_493"/>
          <p:cNvSpPr txBox="1"/>
          <p:nvPr/>
        </p:nvSpPr>
        <p:spPr>
          <a:xfrm>
            <a:off x="3006485" y="5553646"/>
            <a:ext cx="6360584" cy="13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None/>
            </a:pPr>
            <a:r>
              <a:rPr lang="en-GB" sz="2800" b="0" i="0" u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Blood glucose returns to normal</a:t>
            </a:r>
            <a:endParaRPr sz="2800" dirty="0"/>
          </a:p>
        </p:txBody>
      </p:sp>
      <p:cxnSp>
        <p:nvCxnSpPr>
          <p:cNvPr id="325" name="Google Shape;325;gb9ee3fbc23_0_493"/>
          <p:cNvCxnSpPr>
            <a:cxnSpLocks/>
          </p:cNvCxnSpPr>
          <p:nvPr/>
        </p:nvCxnSpPr>
        <p:spPr>
          <a:xfrm>
            <a:off x="6024827" y="1698787"/>
            <a:ext cx="0" cy="68107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6" name="Google Shape;326;gb9ee3fbc23_0_493"/>
          <p:cNvCxnSpPr>
            <a:cxnSpLocks/>
          </p:cNvCxnSpPr>
          <p:nvPr/>
        </p:nvCxnSpPr>
        <p:spPr>
          <a:xfrm>
            <a:off x="6024827" y="3260564"/>
            <a:ext cx="0" cy="68107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7" name="Google Shape;327;gb9ee3fbc23_0_493"/>
          <p:cNvCxnSpPr>
            <a:cxnSpLocks/>
          </p:cNvCxnSpPr>
          <p:nvPr/>
        </p:nvCxnSpPr>
        <p:spPr>
          <a:xfrm>
            <a:off x="6096000" y="4873141"/>
            <a:ext cx="0" cy="68107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14" name="Picture 2" descr="Image result for pencil gif">
            <a:extLst>
              <a:ext uri="{FF2B5EF4-FFF2-40B4-BE49-F238E27FC236}">
                <a16:creationId xmlns:a16="http://schemas.microsoft.com/office/drawing/2014/main" id="{2CE1E0E4-66F6-41CB-9693-957F34FEE0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413" flipH="1">
            <a:off x="10007037" y="272376"/>
            <a:ext cx="1970692" cy="16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8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"/>
          <p:cNvSpPr txBox="1">
            <a:spLocks noGrp="1"/>
          </p:cNvSpPr>
          <p:nvPr>
            <p:ph type="title"/>
          </p:nvPr>
        </p:nvSpPr>
        <p:spPr>
          <a:xfrm>
            <a:off x="400050" y="1238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5400"/>
            </a:pPr>
            <a:r>
              <a:rPr lang="en-GB" sz="5400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Knowledge check!</a:t>
            </a:r>
            <a:endParaRPr sz="5400" u="sng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5" name="Google Shape;335;p15"/>
          <p:cNvSpPr txBox="1">
            <a:spLocks noGrp="1"/>
          </p:cNvSpPr>
          <p:nvPr>
            <p:ph type="body" idx="1"/>
          </p:nvPr>
        </p:nvSpPr>
        <p:spPr>
          <a:xfrm>
            <a:off x="2152650" y="1631044"/>
            <a:ext cx="7886700" cy="10993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What are the two hormones involved in blood glucose regulation?</a:t>
            </a:r>
            <a:endParaRPr/>
          </a:p>
          <a:p>
            <a:pPr marL="0" indent="0">
              <a:buClr>
                <a:schemeClr val="dk1"/>
              </a:buClr>
              <a:buSzPts val="28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indent="0">
              <a:buClr>
                <a:schemeClr val="dk1"/>
              </a:buClr>
              <a:buSzPts val="28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6" name="Google Shape;336;p15"/>
          <p:cNvSpPr txBox="1"/>
          <p:nvPr/>
        </p:nvSpPr>
        <p:spPr>
          <a:xfrm>
            <a:off x="2152650" y="3034559"/>
            <a:ext cx="7886700" cy="109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two organs are involved?</a:t>
            </a: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7" name="Google Shape;337;p15"/>
          <p:cNvSpPr txBox="1"/>
          <p:nvPr/>
        </p:nvSpPr>
        <p:spPr>
          <a:xfrm>
            <a:off x="2152650" y="4014582"/>
            <a:ext cx="7886700" cy="109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Which organ detects changes in blood glucose level?</a:t>
            </a:r>
            <a:endParaRPr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8" name="Google Shape;338;p15"/>
          <p:cNvSpPr txBox="1"/>
          <p:nvPr/>
        </p:nvSpPr>
        <p:spPr>
          <a:xfrm>
            <a:off x="2152650" y="5301209"/>
            <a:ext cx="7886700" cy="109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does the liver store glucose as?</a:t>
            </a: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sz="2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9" name="Google Shape;339;p15"/>
          <p:cNvSpPr/>
          <p:nvPr/>
        </p:nvSpPr>
        <p:spPr>
          <a:xfrm>
            <a:off x="3614648" y="2370409"/>
            <a:ext cx="496270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Insulin and Glucagon</a:t>
            </a:r>
            <a:endParaRPr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5"/>
          <p:cNvSpPr/>
          <p:nvPr/>
        </p:nvSpPr>
        <p:spPr>
          <a:xfrm>
            <a:off x="4979509" y="4458088"/>
            <a:ext cx="223298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Pancreas</a:t>
            </a:r>
            <a:endParaRPr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/>
          <p:nvPr/>
        </p:nvSpPr>
        <p:spPr>
          <a:xfrm>
            <a:off x="4024588" y="3478065"/>
            <a:ext cx="444762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Liver and Pancreas</a:t>
            </a:r>
            <a:endParaRPr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5"/>
          <p:cNvSpPr/>
          <p:nvPr/>
        </p:nvSpPr>
        <p:spPr>
          <a:xfrm>
            <a:off x="5039837" y="5709203"/>
            <a:ext cx="241713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Glycogen </a:t>
            </a:r>
            <a:endParaRPr sz="4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405F-34BB-4E12-91B4-157335023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82" y="-16451"/>
            <a:ext cx="10515600" cy="1325563"/>
          </a:xfrm>
        </p:spPr>
        <p:txBody>
          <a:bodyPr/>
          <a:lstStyle/>
          <a:p>
            <a:r>
              <a:rPr lang="en-GB" dirty="0"/>
              <a:t>Endocrine Glands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E1DBC9-CB03-4C92-BF54-F97EEADE87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3" r="24443"/>
          <a:stretch/>
        </p:blipFill>
        <p:spPr bwMode="auto">
          <a:xfrm>
            <a:off x="7418719" y="302012"/>
            <a:ext cx="3921681" cy="612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A072F9-A11F-4B77-8F55-3BA85D35E3E4}"/>
              </a:ext>
            </a:extLst>
          </p:cNvPr>
          <p:cNvSpPr/>
          <p:nvPr/>
        </p:nvSpPr>
        <p:spPr>
          <a:xfrm>
            <a:off x="10568797" y="302012"/>
            <a:ext cx="828135" cy="3312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2B96C-61AD-4406-970F-E2BF545B2447}"/>
              </a:ext>
            </a:extLst>
          </p:cNvPr>
          <p:cNvSpPr txBox="1"/>
          <p:nvPr/>
        </p:nvSpPr>
        <p:spPr>
          <a:xfrm>
            <a:off x="327802" y="1195548"/>
            <a:ext cx="576819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Endocrine glands release </a:t>
            </a:r>
            <a:r>
              <a:rPr lang="en-GB" sz="2800" b="1" dirty="0"/>
              <a:t>hormones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</a:t>
            </a:r>
            <a:r>
              <a:rPr lang="en-GB" sz="2800" b="1" dirty="0"/>
              <a:t>ovaries</a:t>
            </a:r>
            <a:r>
              <a:rPr lang="en-GB" sz="2800" dirty="0"/>
              <a:t> in females and </a:t>
            </a:r>
            <a:r>
              <a:rPr lang="en-GB" sz="2800" b="1" dirty="0"/>
              <a:t>testes</a:t>
            </a:r>
            <a:r>
              <a:rPr lang="en-GB" sz="2800" dirty="0"/>
              <a:t> in males are endocrine glands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They release </a:t>
            </a:r>
            <a:r>
              <a:rPr lang="en-GB" sz="2800" b="1" dirty="0"/>
              <a:t>sex hormones </a:t>
            </a:r>
            <a:r>
              <a:rPr lang="en-GB" sz="2800" dirty="0"/>
              <a:t>that control the menstrual cycle and sperm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</a:t>
            </a:r>
            <a:r>
              <a:rPr lang="en-GB" sz="2800" b="1" dirty="0"/>
              <a:t>pancreas</a:t>
            </a:r>
            <a:r>
              <a:rPr lang="en-GB" sz="2800" dirty="0"/>
              <a:t> is an endocrine gland that releases the hormones </a:t>
            </a:r>
            <a:r>
              <a:rPr lang="en-GB" sz="2800" b="1" dirty="0"/>
              <a:t>insulin</a:t>
            </a:r>
            <a:r>
              <a:rPr lang="en-GB" sz="2800" dirty="0"/>
              <a:t> and </a:t>
            </a:r>
            <a:r>
              <a:rPr lang="en-GB" sz="2800" b="1" dirty="0"/>
              <a:t>glucagon</a:t>
            </a:r>
            <a:r>
              <a:rPr lang="en-GB" sz="2800" dirty="0"/>
              <a:t> to control </a:t>
            </a:r>
            <a:r>
              <a:rPr lang="en-GB" sz="2800" b="1" dirty="0"/>
              <a:t>blood sugar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You may also have heard of adrenal, pituitary and thyroid glands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2BBB17-1665-4482-B0C7-B99945799FE0}"/>
              </a:ext>
            </a:extLst>
          </p:cNvPr>
          <p:cNvSpPr txBox="1"/>
          <p:nvPr/>
        </p:nvSpPr>
        <p:spPr>
          <a:xfrm>
            <a:off x="6725240" y="1566483"/>
            <a:ext cx="104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thyroid gland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87DF1D-F4C2-4AF8-A1B1-4588FE2FF12F}"/>
              </a:ext>
            </a:extLst>
          </p:cNvPr>
          <p:cNvSpPr txBox="1"/>
          <p:nvPr/>
        </p:nvSpPr>
        <p:spPr>
          <a:xfrm>
            <a:off x="10629182" y="662781"/>
            <a:ext cx="104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pituitary gland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D3EB4-CA2C-459C-8D4D-C45C9730CAF2}"/>
              </a:ext>
            </a:extLst>
          </p:cNvPr>
          <p:cNvSpPr txBox="1"/>
          <p:nvPr/>
        </p:nvSpPr>
        <p:spPr>
          <a:xfrm>
            <a:off x="6389078" y="3738157"/>
            <a:ext cx="102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pancreas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49701-FD0F-4177-A540-DFAFC62098D1}"/>
              </a:ext>
            </a:extLst>
          </p:cNvPr>
          <p:cNvSpPr txBox="1"/>
          <p:nvPr/>
        </p:nvSpPr>
        <p:spPr>
          <a:xfrm>
            <a:off x="6789478" y="5609009"/>
            <a:ext cx="68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testis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E8E674-B189-4758-B039-995D21C97E8C}"/>
              </a:ext>
            </a:extLst>
          </p:cNvPr>
          <p:cNvSpPr txBox="1"/>
          <p:nvPr/>
        </p:nvSpPr>
        <p:spPr>
          <a:xfrm>
            <a:off x="11356677" y="5313871"/>
            <a:ext cx="70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ovary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A2AA92-D511-40E5-BB62-421EF756EC12}"/>
              </a:ext>
            </a:extLst>
          </p:cNvPr>
          <p:cNvSpPr txBox="1"/>
          <p:nvPr/>
        </p:nvSpPr>
        <p:spPr>
          <a:xfrm>
            <a:off x="10636639" y="3245136"/>
            <a:ext cx="146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adrenal gland</a:t>
            </a:r>
          </a:p>
        </p:txBody>
      </p:sp>
    </p:spTree>
    <p:extLst>
      <p:ext uri="{BB962C8B-B14F-4D97-AF65-F5344CB8AC3E}">
        <p14:creationId xmlns:p14="http://schemas.microsoft.com/office/powerpoint/2010/main" val="16529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AF5082-AACD-4629-9104-1A1DF4291DBE}"/>
              </a:ext>
            </a:extLst>
          </p:cNvPr>
          <p:cNvSpPr/>
          <p:nvPr/>
        </p:nvSpPr>
        <p:spPr>
          <a:xfrm>
            <a:off x="1854679" y="5365630"/>
            <a:ext cx="1466491" cy="103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A7D8D5-BF07-4F2A-9520-EDD5C56A45BA}"/>
              </a:ext>
            </a:extLst>
          </p:cNvPr>
          <p:cNvSpPr/>
          <p:nvPr/>
        </p:nvSpPr>
        <p:spPr>
          <a:xfrm>
            <a:off x="6777486" y="4189562"/>
            <a:ext cx="2935857" cy="537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35EB2E-B059-45BF-8B90-FC92415F9EBC}"/>
              </a:ext>
            </a:extLst>
          </p:cNvPr>
          <p:cNvSpPr/>
          <p:nvPr/>
        </p:nvSpPr>
        <p:spPr>
          <a:xfrm>
            <a:off x="1854679" y="5365630"/>
            <a:ext cx="1466491" cy="103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7392A-F3B9-4B3F-A5D8-0A9658BA8BB6}"/>
              </a:ext>
            </a:extLst>
          </p:cNvPr>
          <p:cNvSpPr/>
          <p:nvPr/>
        </p:nvSpPr>
        <p:spPr>
          <a:xfrm>
            <a:off x="6778923" y="4395019"/>
            <a:ext cx="3171322" cy="505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2DD09-66E1-47FB-B39F-0B3C4896F7F7}"/>
              </a:ext>
            </a:extLst>
          </p:cNvPr>
          <p:cNvSpPr txBox="1"/>
          <p:nvPr/>
        </p:nvSpPr>
        <p:spPr>
          <a:xfrm>
            <a:off x="4404682" y="390761"/>
            <a:ext cx="137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Hormones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EB42A-875E-4B55-AD16-70C8F49006A6}"/>
              </a:ext>
            </a:extLst>
          </p:cNvPr>
          <p:cNvSpPr txBox="1"/>
          <p:nvPr/>
        </p:nvSpPr>
        <p:spPr>
          <a:xfrm>
            <a:off x="6437756" y="402617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chemical messengers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B47A0-FBC7-4AA8-B192-BA2BC26E2585}"/>
              </a:ext>
            </a:extLst>
          </p:cNvPr>
          <p:cNvSpPr txBox="1"/>
          <p:nvPr/>
        </p:nvSpPr>
        <p:spPr>
          <a:xfrm>
            <a:off x="6262563" y="879684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4094D-BE12-4E09-9E93-35467A4F968A}"/>
              </a:ext>
            </a:extLst>
          </p:cNvPr>
          <p:cNvSpPr txBox="1"/>
          <p:nvPr/>
        </p:nvSpPr>
        <p:spPr>
          <a:xfrm>
            <a:off x="8083628" y="916638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body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5D1CD-4BAE-4467-A857-8747196773E3}"/>
              </a:ext>
            </a:extLst>
          </p:cNvPr>
          <p:cNvSpPr txBox="1"/>
          <p:nvPr/>
        </p:nvSpPr>
        <p:spPr>
          <a:xfrm>
            <a:off x="7253542" y="1857501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endocrine glands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0605A2-A787-4EF9-8803-538A088C94E4}"/>
              </a:ext>
            </a:extLst>
          </p:cNvPr>
          <p:cNvSpPr txBox="1"/>
          <p:nvPr/>
        </p:nvSpPr>
        <p:spPr>
          <a:xfrm>
            <a:off x="7388336" y="2844348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blood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EDAAA8-08A4-4B36-8C2B-6FB4BBA287C4}"/>
              </a:ext>
            </a:extLst>
          </p:cNvPr>
          <p:cNvSpPr txBox="1"/>
          <p:nvPr/>
        </p:nvSpPr>
        <p:spPr>
          <a:xfrm>
            <a:off x="4919627" y="4293635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target cells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0" imgH="0"/>
        </mc:Choice>
        <mc:Fallback>
          <p:control r:id="rId1" imgW="0" imgH="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02D7BC36-4222-4DBD-BEA2-D1CD5F3DD1AA}"/>
                    </a:ext>
                  </a:extLst>
                </p:cNvPr>
                <p:cNvPicPr preferRelativeResize="0">
                  <a:picLocks noGrp="1"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8826" y="53878"/>
                  <a:ext cx="9230264" cy="65474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321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  <p:bldP spid="11" grpId="0"/>
      <p:bldP spid="1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BB836C8-AED0-4AE6-B275-F881CB02260D}"/>
              </a:ext>
            </a:extLst>
          </p:cNvPr>
          <p:cNvSpPr/>
          <p:nvPr/>
        </p:nvSpPr>
        <p:spPr>
          <a:xfrm>
            <a:off x="4287328" y="107247"/>
            <a:ext cx="3010619" cy="280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1BC59-CC99-4BA8-A6EB-4D20DE1E86F6}"/>
              </a:ext>
            </a:extLst>
          </p:cNvPr>
          <p:cNvSpPr/>
          <p:nvPr/>
        </p:nvSpPr>
        <p:spPr>
          <a:xfrm>
            <a:off x="4848045" y="388193"/>
            <a:ext cx="1915064" cy="107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F5DA5E-DD2B-4F12-97E0-60294CE89385}"/>
              </a:ext>
            </a:extLst>
          </p:cNvPr>
          <p:cNvSpPr/>
          <p:nvPr/>
        </p:nvSpPr>
        <p:spPr>
          <a:xfrm>
            <a:off x="2605176" y="1164566"/>
            <a:ext cx="664234" cy="2501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1CFF61-D981-4A7D-BD43-83071946A049}"/>
              </a:ext>
            </a:extLst>
          </p:cNvPr>
          <p:cNvSpPr/>
          <p:nvPr/>
        </p:nvSpPr>
        <p:spPr>
          <a:xfrm>
            <a:off x="7174301" y="1173191"/>
            <a:ext cx="664234" cy="2501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77D3C-2F60-4EE4-98F2-BABF4887DECF}"/>
              </a:ext>
            </a:extLst>
          </p:cNvPr>
          <p:cNvSpPr/>
          <p:nvPr/>
        </p:nvSpPr>
        <p:spPr>
          <a:xfrm>
            <a:off x="4252822" y="223119"/>
            <a:ext cx="3010619" cy="250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7E7BD9-F506-4645-8E21-21424FA07BB2}"/>
              </a:ext>
            </a:extLst>
          </p:cNvPr>
          <p:cNvSpPr/>
          <p:nvPr/>
        </p:nvSpPr>
        <p:spPr>
          <a:xfrm>
            <a:off x="2022894" y="240955"/>
            <a:ext cx="2700068" cy="992622"/>
          </a:xfrm>
          <a:prstGeom prst="ellipse">
            <a:avLst/>
          </a:prstGeom>
          <a:solidFill>
            <a:srgbClr val="1C35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HORMONES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53DFC7-2CFD-46F0-83DE-25013AA60B47}"/>
              </a:ext>
            </a:extLst>
          </p:cNvPr>
          <p:cNvSpPr/>
          <p:nvPr/>
        </p:nvSpPr>
        <p:spPr>
          <a:xfrm>
            <a:off x="6586561" y="240955"/>
            <a:ext cx="2700068" cy="9926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NERVOUS SYSTEM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0" imgH="0"/>
        </mc:Choice>
        <mc:Fallback>
          <p:control r:id="rId1" imgW="0" imgH="0">
            <p:pic>
              <p:nvPicPr>
                <p:cNvPr id="15364" name="ShockwaveFlash1">
                  <a:extLst>
                    <a:ext uri="{FF2B5EF4-FFF2-40B4-BE49-F238E27FC236}">
                      <a16:creationId xmlns:a16="http://schemas.microsoft.com/office/drawing/2014/main" id="{E6ABD5F9-288C-4982-9BC6-F4CF4ED1A6E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8574" y="0"/>
                  <a:ext cx="10472467" cy="67421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4730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gb9ee3fbc23_0_197">
            <a:extLst>
              <a:ext uri="{FF2B5EF4-FFF2-40B4-BE49-F238E27FC236}">
                <a16:creationId xmlns:a16="http://schemas.microsoft.com/office/drawing/2014/main" id="{85677C22-55DE-480A-80C0-8523EF216C29}"/>
              </a:ext>
            </a:extLst>
          </p:cNvPr>
          <p:cNvSpPr txBox="1">
            <a:spLocks/>
          </p:cNvSpPr>
          <p:nvPr/>
        </p:nvSpPr>
        <p:spPr>
          <a:xfrm>
            <a:off x="838200" y="520792"/>
            <a:ext cx="10515600" cy="1213800"/>
          </a:xfrm>
          <a:prstGeom prst="rect">
            <a:avLst/>
          </a:prstGeom>
          <a:solidFill>
            <a:srgbClr val="FEEB7A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r>
              <a:rPr lang="en-GB" sz="3200" dirty="0">
                <a:latin typeface="Comic Sans MS"/>
                <a:ea typeface="Comic Sans MS"/>
                <a:cs typeface="Comic Sans MS"/>
                <a:sym typeface="Comic Sans MS"/>
              </a:rPr>
              <a:t>Cells in the body need to send signals to one another to ensure that all the organ systems function</a:t>
            </a:r>
            <a:endParaRPr lang="en-GB" dirty="0"/>
          </a:p>
          <a:p>
            <a:pPr marL="0" indent="0"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en-GB" sz="32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C88BC7-518C-4417-8A8D-8D7D6A2930BE}"/>
              </a:ext>
            </a:extLst>
          </p:cNvPr>
          <p:cNvSpPr/>
          <p:nvPr/>
        </p:nvSpPr>
        <p:spPr>
          <a:xfrm>
            <a:off x="0" y="1908557"/>
            <a:ext cx="12203983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are the two ways signals are sent around the body?</a:t>
            </a:r>
            <a:endParaRPr lang="en-US" sz="3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Google Shape;181;gb9ee3fbc23_0_197">
            <a:extLst>
              <a:ext uri="{FF2B5EF4-FFF2-40B4-BE49-F238E27FC236}">
                <a16:creationId xmlns:a16="http://schemas.microsoft.com/office/drawing/2014/main" id="{72360670-DC24-430E-B165-BF8D06344476}"/>
              </a:ext>
            </a:extLst>
          </p:cNvPr>
          <p:cNvSpPr/>
          <p:nvPr/>
        </p:nvSpPr>
        <p:spPr>
          <a:xfrm>
            <a:off x="1438787" y="2846622"/>
            <a:ext cx="3213600" cy="867958"/>
          </a:xfrm>
          <a:prstGeom prst="roundRect">
            <a:avLst>
              <a:gd name="adj" fmla="val 16667"/>
            </a:avLst>
          </a:prstGeom>
          <a:solidFill>
            <a:srgbClr val="BBD6EE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Nerve impulses</a:t>
            </a:r>
            <a:endParaRPr sz="32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" name="Google Shape;182;gb9ee3fbc23_0_197">
            <a:extLst>
              <a:ext uri="{FF2B5EF4-FFF2-40B4-BE49-F238E27FC236}">
                <a16:creationId xmlns:a16="http://schemas.microsoft.com/office/drawing/2014/main" id="{18F4833D-05DC-4A97-9484-A65C064DB2A3}"/>
              </a:ext>
            </a:extLst>
          </p:cNvPr>
          <p:cNvSpPr/>
          <p:nvPr/>
        </p:nvSpPr>
        <p:spPr>
          <a:xfrm>
            <a:off x="7539613" y="2859091"/>
            <a:ext cx="3213600" cy="867958"/>
          </a:xfrm>
          <a:prstGeom prst="roundRect">
            <a:avLst>
              <a:gd name="adj" fmla="val 16667"/>
            </a:avLst>
          </a:prstGeom>
          <a:solidFill>
            <a:srgbClr val="E9BFED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Hormones</a:t>
            </a:r>
            <a:endParaRPr sz="32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A1552F41-22A5-45AF-BF8C-2C5A48AE3BB3}"/>
              </a:ext>
            </a:extLst>
          </p:cNvPr>
          <p:cNvSpPr/>
          <p:nvPr/>
        </p:nvSpPr>
        <p:spPr>
          <a:xfrm>
            <a:off x="5598695" y="2859091"/>
            <a:ext cx="882316" cy="867958"/>
          </a:xfrm>
          <a:prstGeom prst="mathPlus">
            <a:avLst>
              <a:gd name="adj1" fmla="val 873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62EE00-77CF-4622-BBEC-EB30B97455B9}"/>
              </a:ext>
            </a:extLst>
          </p:cNvPr>
          <p:cNvSpPr/>
          <p:nvPr/>
        </p:nvSpPr>
        <p:spPr>
          <a:xfrm>
            <a:off x="1792234" y="6021737"/>
            <a:ext cx="889698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is fast, and which is slow? </a:t>
            </a:r>
            <a:endParaRPr lang="en-US" sz="3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tortoise and the hare">
            <a:extLst>
              <a:ext uri="{FF2B5EF4-FFF2-40B4-BE49-F238E27FC236}">
                <a16:creationId xmlns:a16="http://schemas.microsoft.com/office/drawing/2014/main" id="{4A37F379-49CB-4C90-B278-8017F89CC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8"/>
          <a:stretch/>
        </p:blipFill>
        <p:spPr bwMode="auto">
          <a:xfrm>
            <a:off x="1952394" y="3783570"/>
            <a:ext cx="2186385" cy="21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rtoise and the hare">
            <a:extLst>
              <a:ext uri="{FF2B5EF4-FFF2-40B4-BE49-F238E27FC236}">
                <a16:creationId xmlns:a16="http://schemas.microsoft.com/office/drawing/2014/main" id="{09A4C10E-958E-4678-961C-17C4B3BD2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0" r="50000"/>
          <a:stretch/>
        </p:blipFill>
        <p:spPr bwMode="auto">
          <a:xfrm>
            <a:off x="7858356" y="3783570"/>
            <a:ext cx="2381250" cy="20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GB" sz="5000" b="1" dirty="0">
                <a:latin typeface="Comic Sans MS" panose="030F0702030302020204" pitchFamily="66" charset="0"/>
              </a:rPr>
              <a:t>Starter </a:t>
            </a:r>
            <a:endParaRPr sz="5000" b="1" dirty="0">
              <a:latin typeface="Comic Sans MS" panose="030F0702030302020204" pitchFamily="66" charset="0"/>
            </a:endParaRPr>
          </a:p>
        </p:txBody>
      </p:sp>
      <p:sp>
        <p:nvSpPr>
          <p:cNvPr id="189" name="Google Shape;189;p2"/>
          <p:cNvSpPr txBox="1">
            <a:spLocks noGrp="1"/>
          </p:cNvSpPr>
          <p:nvPr>
            <p:ph type="body" idx="1"/>
          </p:nvPr>
        </p:nvSpPr>
        <p:spPr>
          <a:xfrm>
            <a:off x="0" y="1435351"/>
            <a:ext cx="8983579" cy="41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275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GB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name any hormones? </a:t>
            </a:r>
            <a:endParaRPr sz="3600" dirty="0"/>
          </a:p>
          <a:p>
            <a:pPr marL="4445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r>
              <a:rPr lang="en-GB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- Do you know what they do?</a:t>
            </a:r>
            <a:endParaRPr sz="3600" dirty="0"/>
          </a:p>
          <a:p>
            <a:pPr marL="4445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</a:pPr>
            <a:r>
              <a:rPr lang="en-GB" sz="36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	- Do you know where they are made?</a:t>
            </a:r>
            <a:endParaRPr sz="3600"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3600" dirty="0"/>
          </a:p>
        </p:txBody>
      </p:sp>
      <p:pic>
        <p:nvPicPr>
          <p:cNvPr id="2050" name="Picture 2" descr="Image result for hormones">
            <a:extLst>
              <a:ext uri="{FF2B5EF4-FFF2-40B4-BE49-F238E27FC236}">
                <a16:creationId xmlns:a16="http://schemas.microsoft.com/office/drawing/2014/main" id="{0D6AAA15-FECB-4276-94E8-040E5D0A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58" y="274638"/>
            <a:ext cx="4864884" cy="392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8B19-26CE-40D4-AF61-6792846F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15" y="156578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Recap! What are hormones made of?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1E622-C9FE-4CCF-A488-94578CACA3B0}"/>
              </a:ext>
            </a:extLst>
          </p:cNvPr>
          <p:cNvSpPr txBox="1">
            <a:spLocks/>
          </p:cNvSpPr>
          <p:nvPr/>
        </p:nvSpPr>
        <p:spPr>
          <a:xfrm>
            <a:off x="9717505" y="1565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omic Sans MS" panose="030F0702030302020204" pitchFamily="66" charset="0"/>
              </a:rPr>
              <a:t>(SHARE)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4A599-6ED2-4CED-B6F5-9C075BCA610C}"/>
              </a:ext>
            </a:extLst>
          </p:cNvPr>
          <p:cNvSpPr txBox="1"/>
          <p:nvPr/>
        </p:nvSpPr>
        <p:spPr>
          <a:xfrm>
            <a:off x="196515" y="6147424"/>
            <a:ext cx="101466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dirty="0">
                <a:hlinkClick r:id="rId2"/>
              </a:rPr>
              <a:t>How do your hormones work? - Emma Bryce - YouTube</a:t>
            </a:r>
            <a:endParaRPr lang="en-GB" sz="3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EA1286-DA5A-4B5C-B38A-E8B86E8C38B8}"/>
              </a:ext>
            </a:extLst>
          </p:cNvPr>
          <p:cNvSpPr/>
          <p:nvPr/>
        </p:nvSpPr>
        <p:spPr>
          <a:xfrm>
            <a:off x="3465094" y="1482140"/>
            <a:ext cx="45158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60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PROTEIN</a:t>
            </a:r>
            <a:endParaRPr lang="en-US" sz="60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399F0-5108-4E3C-9521-BAE852D1BB81}"/>
              </a:ext>
            </a:extLst>
          </p:cNvPr>
          <p:cNvSpPr txBox="1"/>
          <p:nvPr/>
        </p:nvSpPr>
        <p:spPr>
          <a:xfrm>
            <a:off x="196515" y="2506357"/>
            <a:ext cx="11329737" cy="3707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34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omic Sans MS"/>
              <a:buChar char="•"/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are </a:t>
            </a:r>
            <a:r>
              <a:rPr lang="en-GB" sz="280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produced by </a:t>
            </a:r>
            <a:r>
              <a:rPr lang="en-GB" sz="2800" b="1" u="sng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endocrine glands</a:t>
            </a:r>
            <a:r>
              <a:rPr lang="en-GB" sz="28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280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carried in the blood to their target </a:t>
            </a:r>
            <a:r>
              <a:rPr lang="en-GB" sz="2800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tissue</a:t>
            </a:r>
            <a:r>
              <a:rPr lang="en-GB" sz="280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en-GB" sz="2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en-GB" sz="280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marR="0" lvl="0" indent="-234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omic Sans MS"/>
              <a:buChar char="•"/>
            </a:pPr>
            <a:r>
              <a:rPr lang="en-GB" sz="280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Target tissues contain cells that have </a:t>
            </a:r>
            <a:r>
              <a:rPr lang="en-GB" sz="2800" b="1" i="0" u="sng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complimentary receptors</a:t>
            </a:r>
            <a:r>
              <a:rPr lang="en-GB" sz="280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that can bind the hormone. 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marR="0" lvl="0" indent="-234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omic Sans MS"/>
              <a:buChar char="•"/>
            </a:pPr>
            <a:r>
              <a:rPr lang="en-GB" sz="280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Any cells without hormone receptors will not be affected by the hormone.</a:t>
            </a:r>
          </a:p>
        </p:txBody>
      </p:sp>
      <p:pic>
        <p:nvPicPr>
          <p:cNvPr id="4100" name="Picture 4" descr="Image result for pencil gif">
            <a:extLst>
              <a:ext uri="{FF2B5EF4-FFF2-40B4-BE49-F238E27FC236}">
                <a16:creationId xmlns:a16="http://schemas.microsoft.com/office/drawing/2014/main" id="{C4AE7F1A-FA38-4692-8185-91C455BF74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9759">
            <a:off x="-84221" y="1012196"/>
            <a:ext cx="1499937" cy="149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9ee3fbc23_0_288"/>
          <p:cNvSpPr txBox="1">
            <a:spLocks noGrp="1"/>
          </p:cNvSpPr>
          <p:nvPr>
            <p:ph type="title"/>
          </p:nvPr>
        </p:nvSpPr>
        <p:spPr>
          <a:xfrm>
            <a:off x="-2592450" y="84104"/>
            <a:ext cx="10972800" cy="1143300"/>
          </a:xfrm>
          <a:prstGeom prst="rect">
            <a:avLst/>
          </a:prstGeom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Copy into your notes!</a:t>
            </a:r>
            <a:endParaRPr dirty="0"/>
          </a:p>
        </p:txBody>
      </p:sp>
      <p:sp>
        <p:nvSpPr>
          <p:cNvPr id="205" name="Google Shape;205;gb9ee3fbc23_0_28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</p:spPr>
        <p:txBody>
          <a:bodyPr spcFirstLastPara="1" wrap="square" lIns="121900" tIns="60925" rIns="121900" bIns="60925" anchor="t" anchorCtr="0">
            <a:norm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06" name="Google Shape;206;gb9ee3fbc23_0_288"/>
          <p:cNvPicPr preferRelativeResize="0"/>
          <p:nvPr/>
        </p:nvPicPr>
        <p:blipFill rotWithShape="1">
          <a:blip r:embed="rId3">
            <a:alphaModFix/>
          </a:blip>
          <a:srcRect l="4680" t="10283" r="21140" b="40492"/>
          <a:stretch/>
        </p:blipFill>
        <p:spPr>
          <a:xfrm>
            <a:off x="797425" y="1736675"/>
            <a:ext cx="8120331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b9ee3fbc23_0_288"/>
          <p:cNvSpPr txBox="1"/>
          <p:nvPr/>
        </p:nvSpPr>
        <p:spPr>
          <a:xfrm>
            <a:off x="6962550" y="3118875"/>
            <a:ext cx="1417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receptor </a:t>
            </a:r>
            <a:endParaRPr sz="2300"/>
          </a:p>
        </p:txBody>
      </p:sp>
      <p:sp>
        <p:nvSpPr>
          <p:cNvPr id="208" name="Google Shape;208;gb9ee3fbc23_0_288"/>
          <p:cNvSpPr/>
          <p:nvPr/>
        </p:nvSpPr>
        <p:spPr>
          <a:xfrm>
            <a:off x="5640575" y="3313825"/>
            <a:ext cx="1222800" cy="123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Image result for pencil gif">
            <a:extLst>
              <a:ext uri="{FF2B5EF4-FFF2-40B4-BE49-F238E27FC236}">
                <a16:creationId xmlns:a16="http://schemas.microsoft.com/office/drawing/2014/main" id="{B1BCCFE8-CFB8-4CCB-89E4-BCB4C44587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413" flipH="1">
            <a:off x="10007037" y="272376"/>
            <a:ext cx="1970692" cy="16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861</Words>
  <Application>Microsoft Office PowerPoint</Application>
  <PresentationFormat>Widescreen</PresentationFormat>
  <Paragraphs>160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Noto Sans Symbols</vt:lpstr>
      <vt:lpstr>Trebuchet MS</vt:lpstr>
      <vt:lpstr>Office Theme</vt:lpstr>
      <vt:lpstr>PowerPoint Presentation</vt:lpstr>
      <vt:lpstr>Hormonal Control</vt:lpstr>
      <vt:lpstr>Endocrine Glands</vt:lpstr>
      <vt:lpstr>PowerPoint Presentation</vt:lpstr>
      <vt:lpstr>PowerPoint Presentation</vt:lpstr>
      <vt:lpstr>PowerPoint Presentation</vt:lpstr>
      <vt:lpstr>Starter </vt:lpstr>
      <vt:lpstr>Recap! What are hormones made of?</vt:lpstr>
      <vt:lpstr>Copy into your notes!</vt:lpstr>
      <vt:lpstr>PowerPoint Presentation</vt:lpstr>
      <vt:lpstr>PowerPoint Presentation</vt:lpstr>
      <vt:lpstr>The endocrine (hormone) system </vt:lpstr>
      <vt:lpstr>Where are hormones produced?</vt:lpstr>
      <vt:lpstr>Blood Sugar Regulation </vt:lpstr>
      <vt:lpstr>Recap!   1. What is glucose?   2. Why do we need glucose? </vt:lpstr>
      <vt:lpstr>Blood Glucose Concentration </vt:lpstr>
      <vt:lpstr>What changes our blood sugar levels?</vt:lpstr>
      <vt:lpstr>How does your body respond to changes in blood sugar levels?</vt:lpstr>
      <vt:lpstr>The pancreas detects changes in blood sugar levels.</vt:lpstr>
      <vt:lpstr>PowerPoint Presentation</vt:lpstr>
      <vt:lpstr>This insulin production from the pancreas stimulates the liver to take glucose out of the blood.</vt:lpstr>
      <vt:lpstr>PowerPoint Presentation</vt:lpstr>
      <vt:lpstr>The pancreas detects changes in blood sugar levels.</vt:lpstr>
      <vt:lpstr>PowerPoint Presentation</vt:lpstr>
      <vt:lpstr>This glucagon production from the pancreas stimulates the liver to change glycogen back into glucose and release back into the blood.</vt:lpstr>
      <vt:lpstr>Copy this diagram into your jotters!</vt:lpstr>
      <vt:lpstr>Blood glucose too high</vt:lpstr>
      <vt:lpstr>Blood glucose too low</vt:lpstr>
      <vt:lpstr>Knowledge check!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McBride</dc:creator>
  <cp:lastModifiedBy>Kirsty McBride</cp:lastModifiedBy>
  <cp:revision>8</cp:revision>
  <dcterms:created xsi:type="dcterms:W3CDTF">2021-02-16T11:05:01Z</dcterms:created>
  <dcterms:modified xsi:type="dcterms:W3CDTF">2021-09-24T10:05:15Z</dcterms:modified>
</cp:coreProperties>
</file>