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506" r:id="rId7"/>
    <p:sldId id="508" r:id="rId8"/>
    <p:sldId id="261" r:id="rId9"/>
    <p:sldId id="262" r:id="rId10"/>
    <p:sldId id="509" r:id="rId11"/>
    <p:sldId id="510" r:id="rId12"/>
    <p:sldId id="511" r:id="rId13"/>
    <p:sldId id="512" r:id="rId14"/>
    <p:sldId id="279" r:id="rId15"/>
    <p:sldId id="515" r:id="rId16"/>
    <p:sldId id="280" r:id="rId17"/>
    <p:sldId id="51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476FF1-A160-47A4-AC9C-78AC9ADAA6F6}">
          <p14:sldIdLst>
            <p14:sldId id="256"/>
            <p14:sldId id="257"/>
            <p14:sldId id="258"/>
            <p14:sldId id="259"/>
            <p14:sldId id="260"/>
            <p14:sldId id="506"/>
            <p14:sldId id="508"/>
            <p14:sldId id="261"/>
            <p14:sldId id="262"/>
            <p14:sldId id="509"/>
            <p14:sldId id="510"/>
            <p14:sldId id="511"/>
            <p14:sldId id="512"/>
            <p14:sldId id="279"/>
            <p14:sldId id="515"/>
            <p14:sldId id="280"/>
            <p14:sldId id="5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AB4F-C6F8-450A-B3D5-824F067E9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4586A-A88C-4C05-83C0-65421E785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28823-0F50-447A-9C25-06C27527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26EF2-DE3A-4BDB-9880-C2B6FC22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4D325-7703-4EA9-8E9D-EDC66ACB2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9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976C-6BFB-49C4-A362-30D2D1C4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05BEC2-C0B2-4193-A37E-FA205790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383A-8A27-4BE7-9AC0-04D5C9A8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CAF28-0A05-44C3-8AE9-9F4467E3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E35CB-E810-4DD6-904A-3BE00638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41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5FDEC-A5F1-4826-BAC6-FE911AD5D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A93C4-C145-402C-9253-532D6F529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98DF5-F20A-4E69-A0D6-C68172A4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1B80F-F467-463A-9120-C3EF107B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40F3-4398-4475-B7F7-FE3A3560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54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87AE-86BD-42EC-804A-A7D34CD4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3744B-50B9-41DE-8D16-FC3C23F6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83070-5DDD-4925-AEDA-B11A0BE0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0A6A2-D91D-4BFB-80DD-E28060CE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0B54D-045D-48C3-8225-43C8D54D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24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67F5-7217-48C1-8773-D7958E4D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2EB27-7EE5-4598-834F-B29512F9E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6A180-29B4-4FB5-9F68-5F1A100C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B3851-E822-43C4-9F03-0124D528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38519-2DED-4EDD-9121-A48EA0BB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5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E4C1-D63C-4EC1-9822-0AEAFFBA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2600-E0F3-49BB-A553-A9FAE8B4C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725E9-FF80-4E47-B184-69FB5B3C8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426E6-7ECD-4A9B-BED3-BCDE0A57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F37EB-CEFD-4A22-B8EF-DB0D1D5F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EC454-054D-4FAD-9224-1068C978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32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B421-FA14-4091-9C35-4EB051C5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70FFB-A7E4-4019-AFCD-C94C71CE9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DEF63-EE73-4A0F-8AE6-1438B3948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A7600-1E4C-4E12-B4D0-D6E8BA73A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7B21ED-F65B-4FAD-9430-93A241AA0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5DA13D-63DF-4A59-9666-8847EDFE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7C658B-0CA4-4558-BA6C-874E7E9C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B3856-FB13-4773-BBA9-0CAD5430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89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D680-D340-4F00-8466-47B85A5F9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EA263-13C7-4935-96AD-746103FE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A5541-6D01-4E9A-BF16-2AA694EA9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CEDA2-FC06-43C1-AE1D-31272818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75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4D831-35DF-4562-B0D8-389F7513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BC152-CF31-44D1-9A36-EDF7C28A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07140-8499-4BB7-AF62-CF5FD3F4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6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A51-DB0D-4107-A7A4-98CCF7B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ACBF-A532-4053-9C37-D19EBAFF0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76CA-1361-409A-8E78-D7806BE0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4ACE3-21BE-4EF3-956B-D2497957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2514C-83FF-4AD8-B3B3-018E64E3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93593-8FF3-4FEA-ADB5-05205DA5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21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342C-2D64-4D60-929C-2AA4BC02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76C8B-CD9D-4225-A17B-9BE95BB50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E854B-CF51-4FF6-89C7-AC704DC12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1267A-F40E-430A-9148-E829CBA06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A8AD7-A5C4-4640-80DA-D9101675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06AFF-185F-4C73-913F-CE1FEABB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937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1F7C2-ED43-4201-920D-44BEF254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F303C-AB96-40C9-A8AF-B3B73873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03065-0FD4-4E8A-980F-455439C42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D328F-6355-471F-BC8A-29D093F44339}" type="datetimeFigureOut">
              <a:rPr lang="en-GB" smtClean="0"/>
              <a:t>07/10/2021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853A6-4884-4566-9F5C-8AE661E4A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B1433-45BC-43FD-A518-92858334A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85663-6100-4E37-963D-CD269D7725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75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aptive radiation vector illustration | Adaptive radiation, Vector  illustration, Radiation">
            <a:extLst>
              <a:ext uri="{FF2B5EF4-FFF2-40B4-BE49-F238E27FC236}">
                <a16:creationId xmlns:a16="http://schemas.microsoft.com/office/drawing/2014/main" id="{0A5A1B9D-DB38-4259-BD01-EF7BEAAA5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7478602" y="40996"/>
            <a:ext cx="4713398" cy="243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F627D-9730-499B-A1D2-5CFD5AC1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63" y="692571"/>
            <a:ext cx="7382905" cy="5668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AF1CE-F5B0-45C0-B119-BCD0D035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32" y="4294788"/>
            <a:ext cx="7497221" cy="22101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56A9E5-8064-466A-81F5-C4D804CF7F09}"/>
              </a:ext>
            </a:extLst>
          </p:cNvPr>
          <p:cNvSpPr/>
          <p:nvPr/>
        </p:nvSpPr>
        <p:spPr>
          <a:xfrm>
            <a:off x="211763" y="203934"/>
            <a:ext cx="757290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n-US" sz="4800" b="0" cap="none" spc="0" dirty="0">
                <a:ln w="0"/>
                <a:solidFill>
                  <a:schemeClr val="bg1"/>
                </a:solidFill>
                <a:latin typeface="Century Gothic" panose="020B0502020202020204" pitchFamily="34" charset="0"/>
              </a:rPr>
              <a:t>3.6 Evolution of Species</a:t>
            </a:r>
          </a:p>
        </p:txBody>
      </p:sp>
      <p:pic>
        <p:nvPicPr>
          <p:cNvPr id="1028" name="Picture 4" descr="Evolution: Bacteria to Beethoven | Discovery Institute">
            <a:extLst>
              <a:ext uri="{FF2B5EF4-FFF2-40B4-BE49-F238E27FC236}">
                <a16:creationId xmlns:a16="http://schemas.microsoft.com/office/drawing/2014/main" id="{E7634E03-7E3D-4FBE-B4D7-8F368A7E0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 b="19028"/>
          <a:stretch/>
        </p:blipFill>
        <p:spPr bwMode="auto">
          <a:xfrm>
            <a:off x="7542985" y="2472991"/>
            <a:ext cx="4584632" cy="166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351ACB-E432-4E9D-8B2D-6C0271801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1" y="970054"/>
            <a:ext cx="11153503" cy="95889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The development of antibiotic resistance is another example of high speed evolution…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AD3085-CDB4-4817-A018-5403047C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1" y="140494"/>
            <a:ext cx="5541381" cy="76829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High Speed Evolution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E21AB-6C83-4CE5-B92A-9EEF4923F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7191" r="5147" b="4780"/>
          <a:stretch/>
        </p:blipFill>
        <p:spPr>
          <a:xfrm>
            <a:off x="827314" y="1709085"/>
            <a:ext cx="10330543" cy="34398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524E2-A7E8-435F-BEE2-808F309FEA26}"/>
              </a:ext>
            </a:extLst>
          </p:cNvPr>
          <p:cNvSpPr txBox="1"/>
          <p:nvPr/>
        </p:nvSpPr>
        <p:spPr>
          <a:xfrm>
            <a:off x="119191" y="5396639"/>
            <a:ext cx="1188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Over-prescription of anti-biotics exerts a </a:t>
            </a:r>
            <a:r>
              <a:rPr lang="en-GB" sz="2400" b="1" dirty="0">
                <a:latin typeface="Century Gothic" panose="020B0502020202020204" pitchFamily="34" charset="0"/>
              </a:rPr>
              <a:t>selection pressure </a:t>
            </a:r>
            <a:r>
              <a:rPr lang="en-GB" sz="2400" dirty="0">
                <a:latin typeface="Century Gothic" panose="020B0502020202020204" pitchFamily="34" charset="0"/>
              </a:rPr>
              <a:t>on bacteria, and they </a:t>
            </a:r>
            <a:r>
              <a:rPr lang="en-GB" sz="2400" b="1" dirty="0">
                <a:latin typeface="Century Gothic" panose="020B0502020202020204" pitchFamily="34" charset="0"/>
              </a:rPr>
              <a:t>mutate</a:t>
            </a:r>
            <a:r>
              <a:rPr lang="en-GB" sz="2400" dirty="0"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latin typeface="Century Gothic" panose="020B0502020202020204" pitchFamily="34" charset="0"/>
              </a:rPr>
              <a:t>evolve. </a:t>
            </a:r>
            <a:r>
              <a:rPr lang="en-GB" sz="2400" dirty="0">
                <a:latin typeface="Century Gothic" panose="020B0502020202020204" pitchFamily="34" charset="0"/>
              </a:rPr>
              <a:t>Many of our anti-biotics are now useless against  ‘super bugs’ such as MRSA.</a:t>
            </a:r>
          </a:p>
        </p:txBody>
      </p:sp>
    </p:spTree>
    <p:extLst>
      <p:ext uri="{BB962C8B-B14F-4D97-AF65-F5344CB8AC3E}">
        <p14:creationId xmlns:p14="http://schemas.microsoft.com/office/powerpoint/2010/main" val="222695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AE923-2FCD-4465-A1CF-C6B55818E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2418" r="6342" b="2181"/>
          <a:stretch/>
        </p:blipFill>
        <p:spPr>
          <a:xfrm>
            <a:off x="6292495" y="884485"/>
            <a:ext cx="5780314" cy="50890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01F025-BAB2-400E-8AC4-04F6064D5488}"/>
              </a:ext>
            </a:extLst>
          </p:cNvPr>
          <p:cNvSpPr txBox="1">
            <a:spLocks/>
          </p:cNvSpPr>
          <p:nvPr/>
        </p:nvSpPr>
        <p:spPr>
          <a:xfrm>
            <a:off x="119191" y="140494"/>
            <a:ext cx="2863495" cy="7682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Speciation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C399A2D-A049-44C7-BC08-6D9977A50DE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23452" y="1033754"/>
            <a:ext cx="6503920" cy="458517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Speciation is the production of a </a:t>
            </a:r>
            <a:r>
              <a:rPr lang="en-GB" b="1" dirty="0">
                <a:latin typeface="Century Gothic" panose="020B0502020202020204" pitchFamily="34" charset="0"/>
              </a:rPr>
              <a:t>new species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GB" sz="8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n-GB" b="1" dirty="0">
                <a:latin typeface="Century Gothic" panose="020B0502020202020204" pitchFamily="34" charset="0"/>
              </a:rPr>
              <a:t>Evolution </a:t>
            </a:r>
            <a:r>
              <a:rPr lang="en-GB" dirty="0">
                <a:latin typeface="Century Gothic" panose="020B0502020202020204" pitchFamily="34" charset="0"/>
              </a:rPr>
              <a:t>is the mechanism by which speciation occurs.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8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It involves </a:t>
            </a:r>
            <a:r>
              <a:rPr lang="en-GB" b="1" dirty="0">
                <a:latin typeface="Century Gothic" panose="020B0502020202020204" pitchFamily="34" charset="0"/>
              </a:rPr>
              <a:t>changes</a:t>
            </a:r>
            <a:r>
              <a:rPr lang="en-GB" dirty="0">
                <a:latin typeface="Century Gothic" panose="020B0502020202020204" pitchFamily="34" charset="0"/>
              </a:rPr>
              <a:t> to:</a:t>
            </a:r>
          </a:p>
          <a:p>
            <a:pPr>
              <a:defRPr/>
            </a:pPr>
            <a:endParaRPr lang="en-GB" sz="9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GB" sz="2800" dirty="0"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latin typeface="Century Gothic" panose="020B0502020202020204" pitchFamily="34" charset="0"/>
              </a:rPr>
              <a:t>genes</a:t>
            </a:r>
            <a:r>
              <a:rPr lang="en-GB" sz="2800" dirty="0">
                <a:latin typeface="Century Gothic" panose="020B0502020202020204" pitchFamily="34" charset="0"/>
              </a:rPr>
              <a:t> present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GB" sz="9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GB" sz="2800" dirty="0"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latin typeface="Century Gothic" panose="020B0502020202020204" pitchFamily="34" charset="0"/>
              </a:rPr>
              <a:t>characteristics</a:t>
            </a:r>
            <a:r>
              <a:rPr lang="en-GB" sz="2800" dirty="0">
                <a:latin typeface="Century Gothic" panose="020B0502020202020204" pitchFamily="34" charset="0"/>
              </a:rPr>
              <a:t> shown by the members of a population.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GB" sz="8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It allows the organisms to </a:t>
            </a:r>
            <a:r>
              <a:rPr lang="en-GB" b="1" dirty="0">
                <a:latin typeface="Century Gothic" panose="020B0502020202020204" pitchFamily="34" charset="0"/>
              </a:rPr>
              <a:t>better exploit </a:t>
            </a:r>
            <a:r>
              <a:rPr lang="en-GB" dirty="0">
                <a:latin typeface="Century Gothic" panose="020B0502020202020204" pitchFamily="34" charset="0"/>
              </a:rPr>
              <a:t>their environment.</a:t>
            </a:r>
          </a:p>
        </p:txBody>
      </p:sp>
    </p:spTree>
    <p:extLst>
      <p:ext uri="{BB962C8B-B14F-4D97-AF65-F5344CB8AC3E}">
        <p14:creationId xmlns:p14="http://schemas.microsoft.com/office/powerpoint/2010/main" val="1745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D68FEE-B4EC-47BE-B878-1FDC7595F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/>
        </p:blipFill>
        <p:spPr>
          <a:xfrm>
            <a:off x="2693997" y="2264791"/>
            <a:ext cx="6651605" cy="45932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5E705-6C60-4E17-AC99-DC890B9DC7B6}"/>
              </a:ext>
            </a:extLst>
          </p:cNvPr>
          <p:cNvSpPr txBox="1"/>
          <p:nvPr/>
        </p:nvSpPr>
        <p:spPr>
          <a:xfrm>
            <a:off x="3099648" y="140494"/>
            <a:ext cx="921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Speciation</a:t>
            </a:r>
            <a:r>
              <a:rPr lang="en-GB" sz="2400" dirty="0">
                <a:latin typeface="Century Gothic" panose="020B0502020202020204" pitchFamily="34" charset="0"/>
              </a:rPr>
              <a:t> can occur if a </a:t>
            </a:r>
            <a:r>
              <a:rPr lang="en-GB" sz="2400" b="1" dirty="0">
                <a:latin typeface="Century Gothic" panose="020B0502020202020204" pitchFamily="34" charset="0"/>
              </a:rPr>
              <a:t>breeding population </a:t>
            </a:r>
            <a:r>
              <a:rPr lang="en-GB" sz="2400" dirty="0">
                <a:latin typeface="Century Gothic" panose="020B0502020202020204" pitchFamily="34" charset="0"/>
              </a:rPr>
              <a:t>becomes </a:t>
            </a:r>
            <a:r>
              <a:rPr lang="en-GB" sz="2400" b="1" dirty="0">
                <a:latin typeface="Century Gothic" panose="020B0502020202020204" pitchFamily="34" charset="0"/>
              </a:rPr>
              <a:t>separated</a:t>
            </a:r>
            <a:r>
              <a:rPr lang="en-GB" sz="2400" dirty="0">
                <a:latin typeface="Century Gothic" panose="020B0502020202020204" pitchFamily="34" charset="0"/>
              </a:rPr>
              <a:t> into 2 smaller populations by an </a:t>
            </a:r>
            <a:r>
              <a:rPr lang="en-GB" sz="2400" b="1" dirty="0">
                <a:latin typeface="Century Gothic" panose="020B0502020202020204" pitchFamily="34" charset="0"/>
              </a:rPr>
              <a:t>isolation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barrier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A8D1E-238E-42E9-AB30-D6DE92EAE617}"/>
              </a:ext>
            </a:extLst>
          </p:cNvPr>
          <p:cNvSpPr txBox="1"/>
          <p:nvPr/>
        </p:nvSpPr>
        <p:spPr>
          <a:xfrm>
            <a:off x="4564087" y="1388035"/>
            <a:ext cx="2911424" cy="1015663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This population is able to breed freely and exchange alleles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10272A-2217-49A7-96B9-A6E81E137908}"/>
              </a:ext>
            </a:extLst>
          </p:cNvPr>
          <p:cNvCxnSpPr>
            <a:cxnSpLocks/>
          </p:cNvCxnSpPr>
          <p:nvPr/>
        </p:nvCxnSpPr>
        <p:spPr>
          <a:xfrm>
            <a:off x="3646714" y="3556942"/>
            <a:ext cx="667799" cy="18238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D621FC-C42E-48DC-B5E2-3EE30451A52C}"/>
              </a:ext>
            </a:extLst>
          </p:cNvPr>
          <p:cNvSpPr txBox="1"/>
          <p:nvPr/>
        </p:nvSpPr>
        <p:spPr>
          <a:xfrm>
            <a:off x="293913" y="4657066"/>
            <a:ext cx="2399223" cy="203132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These 2 smaller populations can no longer meet, breed and exchange genes</a:t>
            </a:r>
          </a:p>
          <a:p>
            <a:r>
              <a:rPr lang="en-GB" dirty="0">
                <a:latin typeface="Century Gothic" panose="020B0502020202020204" pitchFamily="34" charset="0"/>
              </a:rPr>
              <a:t>as they can’t cross the </a:t>
            </a:r>
            <a:r>
              <a:rPr lang="en-GB" b="1" dirty="0">
                <a:latin typeface="Century Gothic" panose="020B0502020202020204" pitchFamily="34" charset="0"/>
              </a:rPr>
              <a:t>barrier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62BDF-E7A2-43A9-BB7F-1C49A767555F}"/>
              </a:ext>
            </a:extLst>
          </p:cNvPr>
          <p:cNvSpPr txBox="1"/>
          <p:nvPr/>
        </p:nvSpPr>
        <p:spPr>
          <a:xfrm>
            <a:off x="9345601" y="4657066"/>
            <a:ext cx="2552485" cy="193899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These fish can still meet, but fail to breed for a different reason – either </a:t>
            </a:r>
            <a:r>
              <a:rPr lang="en-GB" sz="2000" b="1" dirty="0">
                <a:latin typeface="Century Gothic" panose="020B0502020202020204" pitchFamily="34" charset="0"/>
              </a:rPr>
              <a:t>ecological</a:t>
            </a:r>
            <a:r>
              <a:rPr lang="en-GB" sz="2000" dirty="0">
                <a:latin typeface="Century Gothic" panose="020B0502020202020204" pitchFamily="34" charset="0"/>
              </a:rPr>
              <a:t> or </a:t>
            </a:r>
            <a:r>
              <a:rPr lang="en-GB" sz="2000" b="1" dirty="0">
                <a:latin typeface="Century Gothic" panose="020B0502020202020204" pitchFamily="34" charset="0"/>
              </a:rPr>
              <a:t>behavioural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FE8A5E-B05D-4E19-845F-8773DFF4A48C}"/>
              </a:ext>
            </a:extLst>
          </p:cNvPr>
          <p:cNvSpPr txBox="1">
            <a:spLocks/>
          </p:cNvSpPr>
          <p:nvPr/>
        </p:nvSpPr>
        <p:spPr>
          <a:xfrm>
            <a:off x="119191" y="140494"/>
            <a:ext cx="2863495" cy="7682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Speciation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C982B-6333-43EF-8E43-2C20C5B76954}"/>
              </a:ext>
            </a:extLst>
          </p:cNvPr>
          <p:cNvSpPr txBox="1"/>
          <p:nvPr/>
        </p:nvSpPr>
        <p:spPr>
          <a:xfrm>
            <a:off x="1853555" y="2917234"/>
            <a:ext cx="225826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Geographical (physical) barrier</a:t>
            </a:r>
          </a:p>
        </p:txBody>
      </p:sp>
    </p:spTree>
    <p:extLst>
      <p:ext uri="{BB962C8B-B14F-4D97-AF65-F5344CB8AC3E}">
        <p14:creationId xmlns:p14="http://schemas.microsoft.com/office/powerpoint/2010/main" val="139886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EB03-C82B-47A3-A2A1-BF34BDBF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0" y="124188"/>
            <a:ext cx="5550299" cy="71673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Geographical Barriers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BBB29-176E-4829-9DAB-202CF9DF4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r="21701" b="12459"/>
          <a:stretch/>
        </p:blipFill>
        <p:spPr>
          <a:xfrm>
            <a:off x="57012" y="2771646"/>
            <a:ext cx="4609540" cy="30967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F23BD-C636-4EFA-B752-C21F9857C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93" b="7800"/>
          <a:stretch/>
        </p:blipFill>
        <p:spPr>
          <a:xfrm>
            <a:off x="9296522" y="1271085"/>
            <a:ext cx="2373260" cy="46308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120BFE-7BFF-4ADF-86ED-7CD76143162B}"/>
              </a:ext>
            </a:extLst>
          </p:cNvPr>
          <p:cNvSpPr/>
          <p:nvPr/>
        </p:nvSpPr>
        <p:spPr>
          <a:xfrm>
            <a:off x="2857379" y="4273722"/>
            <a:ext cx="2052073" cy="1768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6B2AA2-2B19-41F3-B351-0CA8E1D239E0}"/>
              </a:ext>
            </a:extLst>
          </p:cNvPr>
          <p:cNvSpPr txBox="1"/>
          <p:nvPr/>
        </p:nvSpPr>
        <p:spPr>
          <a:xfrm>
            <a:off x="322755" y="804129"/>
            <a:ext cx="1023801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A population becomes </a:t>
            </a:r>
            <a:r>
              <a:rPr lang="en-GB" sz="2400" b="1" dirty="0">
                <a:latin typeface="Century Gothic" panose="020B0502020202020204" pitchFamily="34" charset="0"/>
              </a:rPr>
              <a:t>divided</a:t>
            </a:r>
            <a:r>
              <a:rPr lang="en-GB" sz="2400" dirty="0">
                <a:latin typeface="Century Gothic" panose="020B0502020202020204" pitchFamily="34" charset="0"/>
              </a:rPr>
              <a:t> by a </a:t>
            </a:r>
            <a:r>
              <a:rPr lang="en-GB" sz="2400" b="1" dirty="0">
                <a:latin typeface="Century Gothic" panose="020B0502020202020204" pitchFamily="34" charset="0"/>
              </a:rPr>
              <a:t>geographical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barrier</a:t>
            </a:r>
            <a:r>
              <a:rPr lang="en-GB" sz="2400" dirty="0">
                <a:latin typeface="Century Gothic" panose="020B0502020202020204" pitchFamily="34" charset="0"/>
              </a:rPr>
              <a:t> such as a mountain range, river or desert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7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latin typeface="Century Gothic" panose="020B0502020202020204" pitchFamily="34" charset="0"/>
              </a:rPr>
              <a:t>mutation</a:t>
            </a:r>
            <a:r>
              <a:rPr lang="en-GB" sz="2400" dirty="0">
                <a:latin typeface="Century Gothic" panose="020B0502020202020204" pitchFamily="34" charset="0"/>
              </a:rPr>
              <a:t> may occur in one sub-populations which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      can’t pass to the other sub-population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7A94D-5770-4909-A0DB-8E58DA1F1C95}"/>
              </a:ext>
            </a:extLst>
          </p:cNvPr>
          <p:cNvSpPr txBox="1"/>
          <p:nvPr/>
        </p:nvSpPr>
        <p:spPr>
          <a:xfrm>
            <a:off x="4684578" y="2883274"/>
            <a:ext cx="455204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Natural selection acts on the </a:t>
            </a:r>
            <a:r>
              <a:rPr lang="en-GB" sz="2400" b="1" dirty="0">
                <a:latin typeface="Century Gothic" panose="020B0502020202020204" pitchFamily="34" charset="0"/>
              </a:rPr>
              <a:t>different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mutations</a:t>
            </a:r>
            <a:r>
              <a:rPr lang="en-GB" sz="2400" dirty="0">
                <a:latin typeface="Century Gothic" panose="020B0502020202020204" pitchFamily="34" charset="0"/>
              </a:rPr>
              <a:t> on either side of the barrier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7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Selection pressures </a:t>
            </a:r>
            <a:r>
              <a:rPr lang="en-GB" sz="2400" dirty="0">
                <a:latin typeface="Century Gothic" panose="020B0502020202020204" pitchFamily="34" charset="0"/>
              </a:rPr>
              <a:t>are different on different sides of the barrier 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*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89404-71B2-4E16-A9AE-3D2B202BA672}"/>
              </a:ext>
            </a:extLst>
          </p:cNvPr>
          <p:cNvSpPr txBox="1"/>
          <p:nvPr/>
        </p:nvSpPr>
        <p:spPr>
          <a:xfrm>
            <a:off x="73596" y="3950698"/>
            <a:ext cx="149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 facing slope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7B179-F30B-4085-99EC-5BB226697CE3}"/>
              </a:ext>
            </a:extLst>
          </p:cNvPr>
          <p:cNvSpPr txBox="1"/>
          <p:nvPr/>
        </p:nvSpPr>
        <p:spPr>
          <a:xfrm>
            <a:off x="2351059" y="5261550"/>
            <a:ext cx="14561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 facing slope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DEA9A7-4CF2-41ED-A357-8ED0E3027432}"/>
              </a:ext>
            </a:extLst>
          </p:cNvPr>
          <p:cNvSpPr/>
          <p:nvPr/>
        </p:nvSpPr>
        <p:spPr>
          <a:xfrm>
            <a:off x="2259410" y="520452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2D078F-B112-4268-8F5F-59E6DA2E16A9}"/>
              </a:ext>
            </a:extLst>
          </p:cNvPr>
          <p:cNvSpPr/>
          <p:nvPr/>
        </p:nvSpPr>
        <p:spPr>
          <a:xfrm>
            <a:off x="-23311" y="38876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89AD20-8C6B-4AFD-A1D6-B35193D9465B}"/>
              </a:ext>
            </a:extLst>
          </p:cNvPr>
          <p:cNvSpPr/>
          <p:nvPr/>
        </p:nvSpPr>
        <p:spPr>
          <a:xfrm>
            <a:off x="126730" y="5868414"/>
            <a:ext cx="11760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Each sub-population </a:t>
            </a:r>
            <a:r>
              <a:rPr lang="en-GB" sz="2400" b="1" dirty="0">
                <a:latin typeface="Century Gothic" panose="020B0502020202020204" pitchFamily="34" charset="0"/>
              </a:rPr>
              <a:t>evolves</a:t>
            </a:r>
            <a:r>
              <a:rPr lang="en-GB" sz="2400" dirty="0">
                <a:latin typeface="Century Gothic" panose="020B0502020202020204" pitchFamily="34" charset="0"/>
              </a:rPr>
              <a:t> until they are so </a:t>
            </a:r>
            <a:r>
              <a:rPr lang="en-GB" sz="2400" b="1" dirty="0">
                <a:latin typeface="Century Gothic" panose="020B0502020202020204" pitchFamily="34" charset="0"/>
              </a:rPr>
              <a:t>genetically different </a:t>
            </a:r>
            <a:r>
              <a:rPr lang="en-GB" sz="2400" dirty="0">
                <a:latin typeface="Century Gothic" panose="020B0502020202020204" pitchFamily="34" charset="0"/>
              </a:rPr>
              <a:t>that they become 2 different species. They cannot breed if re-united.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0EF55C4-2290-420E-B724-AF8EC1A21A0C}"/>
              </a:ext>
            </a:extLst>
          </p:cNvPr>
          <p:cNvSpPr/>
          <p:nvPr/>
        </p:nvSpPr>
        <p:spPr>
          <a:xfrm rot="2714757">
            <a:off x="2749708" y="4056323"/>
            <a:ext cx="109437" cy="56178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0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772" y="233657"/>
            <a:ext cx="5074645" cy="78975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GB" alt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Ecological Speciation</a:t>
            </a:r>
            <a:endParaRPr lang="en-US" alt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9726" y="2291175"/>
            <a:ext cx="5284469" cy="2970194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dirty="0">
                <a:latin typeface="Century Gothic" panose="020B0502020202020204" pitchFamily="34" charset="0"/>
              </a:rPr>
              <a:t>For example:</a:t>
            </a:r>
          </a:p>
          <a:p>
            <a:pPr>
              <a:defRPr/>
            </a:pPr>
            <a:r>
              <a:rPr lang="en-GB" sz="2400" dirty="0">
                <a:latin typeface="Century Gothic" panose="020B0502020202020204" pitchFamily="34" charset="0"/>
              </a:rPr>
              <a:t>Hot and cold areas of the habitat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Humid and dry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Different pH (different soil types)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Salinity (how salty it is)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Altitude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F25F3-7FC5-4C27-99DD-5EA0243F4A14}"/>
              </a:ext>
            </a:extLst>
          </p:cNvPr>
          <p:cNvSpPr txBox="1"/>
          <p:nvPr/>
        </p:nvSpPr>
        <p:spPr>
          <a:xfrm>
            <a:off x="438334" y="1023415"/>
            <a:ext cx="1124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This occurs when 2 sub-populations live in the </a:t>
            </a:r>
            <a:r>
              <a:rPr lang="en-GB" sz="2400" b="1" dirty="0">
                <a:latin typeface="Century Gothic" panose="020B0502020202020204" pitchFamily="34" charset="0"/>
              </a:rPr>
              <a:t>same area </a:t>
            </a:r>
            <a:r>
              <a:rPr lang="en-GB" sz="2400" dirty="0">
                <a:latin typeface="Century Gothic" panose="020B0502020202020204" pitchFamily="34" charset="0"/>
              </a:rPr>
              <a:t>and could technically meet and breed, but they don’t as they live in </a:t>
            </a:r>
            <a:r>
              <a:rPr lang="en-GB" sz="2400" b="1" dirty="0">
                <a:latin typeface="Century Gothic" panose="020B0502020202020204" pitchFamily="34" charset="0"/>
              </a:rPr>
              <a:t>different areas </a:t>
            </a:r>
            <a:r>
              <a:rPr lang="en-GB" sz="2400" dirty="0">
                <a:latin typeface="Century Gothic" panose="020B0502020202020204" pitchFamily="34" charset="0"/>
              </a:rPr>
              <a:t>of the habitat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49A720-16F0-43D4-9093-14172CE889E5}"/>
              </a:ext>
            </a:extLst>
          </p:cNvPr>
          <p:cNvSpPr/>
          <p:nvPr/>
        </p:nvSpPr>
        <p:spPr>
          <a:xfrm>
            <a:off x="275772" y="5383269"/>
            <a:ext cx="1164045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latin typeface="Century Gothic" panose="020B0502020202020204" pitchFamily="34" charset="0"/>
              </a:rPr>
              <a:t>These differences in </a:t>
            </a:r>
            <a:r>
              <a:rPr lang="en-GB" sz="2400" b="1" dirty="0">
                <a:latin typeface="Century Gothic" panose="020B0502020202020204" pitchFamily="34" charset="0"/>
              </a:rPr>
              <a:t>ecological conditions </a:t>
            </a:r>
            <a:r>
              <a:rPr lang="en-GB" sz="2400" dirty="0">
                <a:latin typeface="Century Gothic" panose="020B0502020202020204" pitchFamily="34" charset="0"/>
              </a:rPr>
              <a:t>act as </a:t>
            </a:r>
            <a:r>
              <a:rPr lang="en-GB" sz="2400" b="1" dirty="0">
                <a:latin typeface="Century Gothic" panose="020B0502020202020204" pitchFamily="34" charset="0"/>
              </a:rPr>
              <a:t>barriers</a:t>
            </a:r>
            <a:r>
              <a:rPr lang="en-GB" sz="2400" dirty="0">
                <a:latin typeface="Century Gothic" panose="020B0502020202020204" pitchFamily="34" charset="0"/>
              </a:rPr>
              <a:t> and prevent exchange of </a:t>
            </a:r>
            <a:r>
              <a:rPr lang="en-GB" sz="2400" b="1" dirty="0">
                <a:latin typeface="Century Gothic" panose="020B0502020202020204" pitchFamily="34" charset="0"/>
              </a:rPr>
              <a:t>genes</a:t>
            </a:r>
            <a:r>
              <a:rPr lang="en-GB" sz="2400" dirty="0">
                <a:latin typeface="Century Gothic" panose="020B0502020202020204" pitchFamily="34" charset="0"/>
              </a:rPr>
              <a:t>, stop </a:t>
            </a:r>
            <a:r>
              <a:rPr lang="en-GB" sz="2400" b="1" dirty="0">
                <a:latin typeface="Century Gothic" panose="020B0502020202020204" pitchFamily="34" charset="0"/>
              </a:rPr>
              <a:t>mutations</a:t>
            </a:r>
            <a:r>
              <a:rPr lang="en-GB" sz="2400" dirty="0">
                <a:latin typeface="Century Gothic" panose="020B0502020202020204" pitchFamily="34" charset="0"/>
              </a:rPr>
              <a:t> spreading to the other sub-population and each area has different </a:t>
            </a:r>
            <a:r>
              <a:rPr lang="en-GB" sz="2400" b="1" dirty="0">
                <a:latin typeface="Century Gothic" panose="020B0502020202020204" pitchFamily="34" charset="0"/>
              </a:rPr>
              <a:t>selection pressures, </a:t>
            </a:r>
            <a:r>
              <a:rPr lang="en-GB" sz="2400" dirty="0">
                <a:latin typeface="Century Gothic" panose="020B0502020202020204" pitchFamily="34" charset="0"/>
              </a:rPr>
              <a:t>resulting in </a:t>
            </a:r>
            <a:r>
              <a:rPr lang="en-GB" sz="2400" b="1" dirty="0">
                <a:latin typeface="Century Gothic" panose="020B0502020202020204" pitchFamily="34" charset="0"/>
              </a:rPr>
              <a:t>speciation</a:t>
            </a:r>
            <a:endParaRPr lang="en-GB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5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Mount Everest | Height, Location, Map, Facts, Climbers, &amp;amp; Deaths |  Britannica">
            <a:extLst>
              <a:ext uri="{FF2B5EF4-FFF2-40B4-BE49-F238E27FC236}">
                <a16:creationId xmlns:a16="http://schemas.microsoft.com/office/drawing/2014/main" id="{1FB58429-48AD-4F74-8652-5D25EF81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0" y="3921495"/>
            <a:ext cx="3941378" cy="273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0B4E9-0951-4002-A34A-961339FBEFE3}"/>
              </a:ext>
            </a:extLst>
          </p:cNvPr>
          <p:cNvSpPr txBox="1"/>
          <p:nvPr/>
        </p:nvSpPr>
        <p:spPr>
          <a:xfrm>
            <a:off x="334463" y="135843"/>
            <a:ext cx="60959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effectLst/>
                <a:latin typeface="Century Gothic" panose="020B0502020202020204" pitchFamily="34" charset="0"/>
              </a:rPr>
              <a:t>Human populations such as some </a:t>
            </a:r>
            <a:r>
              <a:rPr lang="en-GB" sz="2400" b="1" dirty="0">
                <a:latin typeface="Century Gothic" panose="020B0502020202020204" pitchFamily="34" charset="0"/>
              </a:rPr>
              <a:t>Tibetans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, </a:t>
            </a:r>
            <a:r>
              <a:rPr lang="en-GB" sz="2400" b="1" dirty="0">
                <a:latin typeface="Century Gothic" panose="020B0502020202020204" pitchFamily="34" charset="0"/>
              </a:rPr>
              <a:t>South Americans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 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and </a:t>
            </a:r>
            <a:r>
              <a:rPr lang="en-GB" sz="2400" b="1" dirty="0">
                <a:latin typeface="Century Gothic" panose="020B0502020202020204" pitchFamily="34" charset="0"/>
              </a:rPr>
              <a:t>Ethiopians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 live in the otherwise uninhabitable high mountains of the </a:t>
            </a:r>
            <a:r>
              <a:rPr lang="en-GB" sz="2400" b="1" dirty="0">
                <a:latin typeface="Century Gothic" panose="020B0502020202020204" pitchFamily="34" charset="0"/>
              </a:rPr>
              <a:t>Himalayas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, </a:t>
            </a:r>
            <a:r>
              <a:rPr lang="en-GB" sz="2400" b="1" dirty="0">
                <a:latin typeface="Century Gothic" panose="020B0502020202020204" pitchFamily="34" charset="0"/>
              </a:rPr>
              <a:t>Andes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 </a:t>
            </a:r>
            <a:r>
              <a:rPr lang="en-GB" sz="2400" b="0" i="0" dirty="0">
                <a:effectLst/>
                <a:latin typeface="Century Gothic" panose="020B0502020202020204" pitchFamily="34" charset="0"/>
              </a:rPr>
              <a:t>and </a:t>
            </a:r>
            <a:r>
              <a:rPr lang="en-GB" sz="2400" b="1" dirty="0">
                <a:latin typeface="Century Gothic" panose="020B0502020202020204" pitchFamily="34" charset="0"/>
              </a:rPr>
              <a:t>Ethiopian Highlands.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b="0" i="0" dirty="0">
                <a:effectLst/>
                <a:latin typeface="Century Gothic" panose="020B0502020202020204" pitchFamily="34" charset="0"/>
              </a:rPr>
              <a:t>The adaptation of humans to high altitude is an example of </a:t>
            </a:r>
            <a:r>
              <a:rPr lang="en-GB" sz="2400" b="1" dirty="0">
                <a:latin typeface="Century Gothic" panose="020B0502020202020204" pitchFamily="34" charset="0"/>
              </a:rPr>
              <a:t>natural selection </a:t>
            </a:r>
            <a:r>
              <a:rPr lang="en-GB" sz="2400" b="1" i="0" dirty="0">
                <a:effectLst/>
                <a:latin typeface="Century Gothic" panose="020B0502020202020204" pitchFamily="34" charset="0"/>
              </a:rPr>
              <a:t>in action.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12290" name="Picture 2" descr="Virtual Everest 2020: Special Video Interview with Tendi Sherpa - The Blog  on alanarnette.com">
            <a:extLst>
              <a:ext uri="{FF2B5EF4-FFF2-40B4-BE49-F238E27FC236}">
                <a16:creationId xmlns:a16="http://schemas.microsoft.com/office/drawing/2014/main" id="{8D63F492-47EA-4625-BE31-86A262F6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62" y="246951"/>
            <a:ext cx="5515428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xygen systems and safety on Everest - YouTube">
            <a:extLst>
              <a:ext uri="{FF2B5EF4-FFF2-40B4-BE49-F238E27FC236}">
                <a16:creationId xmlns:a16="http://schemas.microsoft.com/office/drawing/2014/main" id="{F77C61D0-86F5-4062-AD48-3EFD95F00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4" r="8125"/>
          <a:stretch/>
        </p:blipFill>
        <p:spPr bwMode="auto">
          <a:xfrm>
            <a:off x="8531605" y="3552163"/>
            <a:ext cx="3325931" cy="30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E2B73-7BFE-44BD-810F-31FAF47FC1D9}"/>
              </a:ext>
            </a:extLst>
          </p:cNvPr>
          <p:cNvSpPr txBox="1"/>
          <p:nvPr/>
        </p:nvSpPr>
        <p:spPr>
          <a:xfrm>
            <a:off x="3446194" y="4174118"/>
            <a:ext cx="569507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Most people require an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oxygen mask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to reach the summit of Mount Everest. Not the locals!</a:t>
            </a:r>
          </a:p>
        </p:txBody>
      </p:sp>
    </p:spTree>
    <p:extLst>
      <p:ext uri="{BB962C8B-B14F-4D97-AF65-F5344CB8AC3E}">
        <p14:creationId xmlns:p14="http://schemas.microsoft.com/office/powerpoint/2010/main" val="259601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485" y="129640"/>
            <a:ext cx="5972515" cy="55334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Behavioural Speciation</a:t>
            </a:r>
            <a:endParaRPr lang="en-US" alt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420051" y="1841083"/>
            <a:ext cx="11138875" cy="2954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sz="2400" dirty="0">
                <a:latin typeface="Century Gothic" panose="020B0502020202020204" pitchFamily="34" charset="0"/>
              </a:rPr>
              <a:t>For example : 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Different courtship behaviour (</a:t>
            </a:r>
            <a:r>
              <a:rPr lang="en-GB" sz="2400" dirty="0" err="1">
                <a:latin typeface="Century Gothic" panose="020B0502020202020204" pitchFamily="34" charset="0"/>
              </a:rPr>
              <a:t>ie</a:t>
            </a:r>
            <a:r>
              <a:rPr lang="en-GB" sz="2400" dirty="0">
                <a:latin typeface="Century Gothic" panose="020B0502020202020204" pitchFamily="34" charset="0"/>
              </a:rPr>
              <a:t>. how they attract a mate)</a:t>
            </a:r>
          </a:p>
          <a:p>
            <a:pPr fontAlgn="auto">
              <a:spcAft>
                <a:spcPts val="0"/>
              </a:spcAft>
              <a:defRPr/>
            </a:pPr>
            <a:endParaRPr lang="en-GB" sz="700" dirty="0"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2400" dirty="0">
                <a:latin typeface="Century Gothic" panose="020B0502020202020204" pitchFamily="34" charset="0"/>
              </a:rPr>
              <a:t>Diurnal/nocturnal – active at different times of day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78E4-080C-442A-8868-2D3B9713E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59" y="744869"/>
            <a:ext cx="11231267" cy="1096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This occurs when 2 sub-populations live in the same area, and could 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technically meet and breed, but they don’t due to changes in </a:t>
            </a:r>
            <a:r>
              <a:rPr lang="en-GB" sz="2400" b="1" dirty="0">
                <a:latin typeface="Century Gothic" panose="020B0502020202020204" pitchFamily="34" charset="0"/>
              </a:rPr>
              <a:t>behaviour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322DE-D955-43AD-9720-797345BA1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98" y="3692686"/>
            <a:ext cx="6421120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0B279-ED24-4665-9199-1A4DD839A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7" y="3692686"/>
            <a:ext cx="4399310" cy="200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A0CF8-A95F-421F-8C6E-95A97C939D9E}"/>
              </a:ext>
            </a:extLst>
          </p:cNvPr>
          <p:cNvSpPr txBox="1"/>
          <p:nvPr/>
        </p:nvSpPr>
        <p:spPr>
          <a:xfrm>
            <a:off x="1043249" y="5706969"/>
            <a:ext cx="353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Eastern and Western meadowlark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B4A53-2B37-4FDA-B253-E36559DF9D12}"/>
              </a:ext>
            </a:extLst>
          </p:cNvPr>
          <p:cNvSpPr txBox="1"/>
          <p:nvPr/>
        </p:nvSpPr>
        <p:spPr>
          <a:xfrm>
            <a:off x="7132320" y="5699286"/>
            <a:ext cx="2983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nocturnal and diurnal lizards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257CE-F97A-462F-9456-B15F8B52EA48}"/>
              </a:ext>
            </a:extLst>
          </p:cNvPr>
          <p:cNvSpPr txBox="1"/>
          <p:nvPr/>
        </p:nvSpPr>
        <p:spPr>
          <a:xfrm>
            <a:off x="420051" y="6200503"/>
            <a:ext cx="11615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If they don’t breed, genes are not exchanged and they become isolated</a:t>
            </a:r>
          </a:p>
        </p:txBody>
      </p:sp>
    </p:spTree>
    <p:extLst>
      <p:ext uri="{BB962C8B-B14F-4D97-AF65-F5344CB8AC3E}">
        <p14:creationId xmlns:p14="http://schemas.microsoft.com/office/powerpoint/2010/main" val="1681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257CB-056A-4183-A5EF-48A6046CD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91" y="380129"/>
            <a:ext cx="8805727" cy="3768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E56F5-CDE6-49EE-8A78-A5F625FD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29" y="154333"/>
            <a:ext cx="5273040" cy="6868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Speciation in 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855F5-80A2-4E56-A719-FECA5FB3201C}"/>
              </a:ext>
            </a:extLst>
          </p:cNvPr>
          <p:cNvSpPr txBox="1"/>
          <p:nvPr/>
        </p:nvSpPr>
        <p:spPr>
          <a:xfrm>
            <a:off x="2368732" y="9562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43F97-E14D-48FE-8EF3-0FF6BE068144}"/>
              </a:ext>
            </a:extLst>
          </p:cNvPr>
          <p:cNvSpPr txBox="1"/>
          <p:nvPr/>
        </p:nvSpPr>
        <p:spPr>
          <a:xfrm>
            <a:off x="9803183" y="3809146"/>
            <a:ext cx="42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5DCD13-B447-4D88-A079-C68E4C4DF086}"/>
              </a:ext>
            </a:extLst>
          </p:cNvPr>
          <p:cNvSpPr txBox="1"/>
          <p:nvPr/>
        </p:nvSpPr>
        <p:spPr>
          <a:xfrm>
            <a:off x="6984275" y="1543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F3C7E-67BA-456B-BEBD-31E5F2B8D155}"/>
              </a:ext>
            </a:extLst>
          </p:cNvPr>
          <p:cNvSpPr txBox="1"/>
          <p:nvPr/>
        </p:nvSpPr>
        <p:spPr>
          <a:xfrm>
            <a:off x="4759234" y="9562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D22F6-A499-4392-B58F-FE92F17623D9}"/>
              </a:ext>
            </a:extLst>
          </p:cNvPr>
          <p:cNvSpPr txBox="1"/>
          <p:nvPr/>
        </p:nvSpPr>
        <p:spPr>
          <a:xfrm flipH="1">
            <a:off x="582382" y="3949415"/>
            <a:ext cx="1136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>
                <a:latin typeface="Century Gothic" panose="020B0502020202020204" pitchFamily="34" charset="0"/>
              </a:rPr>
              <a:t>Original</a:t>
            </a:r>
            <a:r>
              <a:rPr lang="en-GB" sz="2000" dirty="0">
                <a:latin typeface="Century Gothic" panose="020B0502020202020204" pitchFamily="34" charset="0"/>
              </a:rPr>
              <a:t> population of beetles</a:t>
            </a:r>
          </a:p>
          <a:p>
            <a:pPr marL="342900" indent="-342900">
              <a:buAutoNum type="arabicPeriod"/>
            </a:pPr>
            <a:endParaRPr lang="en-GB" sz="7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entury Gothic" panose="020B0502020202020204" pitchFamily="34" charset="0"/>
              </a:rPr>
              <a:t>Original population separated into </a:t>
            </a:r>
            <a:r>
              <a:rPr lang="en-GB" sz="2000" b="1" dirty="0">
                <a:latin typeface="Century Gothic" panose="020B0502020202020204" pitchFamily="34" charset="0"/>
              </a:rPr>
              <a:t>2 sub-populations </a:t>
            </a:r>
            <a:r>
              <a:rPr lang="en-GB" sz="2000" dirty="0">
                <a:latin typeface="Century Gothic" panose="020B0502020202020204" pitchFamily="34" charset="0"/>
              </a:rPr>
              <a:t>by a </a:t>
            </a:r>
            <a:r>
              <a:rPr lang="en-GB" sz="2000" b="1" dirty="0">
                <a:latin typeface="Century Gothic" panose="020B0502020202020204" pitchFamily="34" charset="0"/>
              </a:rPr>
              <a:t>physical barrier </a:t>
            </a:r>
            <a:r>
              <a:rPr lang="en-GB" sz="2000" dirty="0">
                <a:latin typeface="Century Gothic" panose="020B0502020202020204" pitchFamily="34" charset="0"/>
              </a:rPr>
              <a:t>(river)</a:t>
            </a:r>
          </a:p>
          <a:p>
            <a:pPr marL="342900" indent="-342900">
              <a:buAutoNum type="arabicPeriod"/>
            </a:pPr>
            <a:endParaRPr lang="en-GB" sz="7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latin typeface="Century Gothic" panose="020B0502020202020204" pitchFamily="34" charset="0"/>
              </a:rPr>
              <a:t>Different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selection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pressures</a:t>
            </a:r>
            <a:r>
              <a:rPr lang="en-GB" sz="2000" dirty="0">
                <a:latin typeface="Century Gothic" panose="020B0502020202020204" pitchFamily="34" charset="0"/>
              </a:rPr>
              <a:t> on either side of the barrier </a:t>
            </a:r>
            <a:r>
              <a:rPr lang="en-GB" sz="2000" b="1" dirty="0">
                <a:latin typeface="Century Gothic" panose="020B0502020202020204" pitchFamily="34" charset="0"/>
              </a:rPr>
              <a:t>favour different alleles</a:t>
            </a:r>
          </a:p>
          <a:p>
            <a:pPr marL="342900" indent="-342900">
              <a:buAutoNum type="arabicPeriod"/>
            </a:pPr>
            <a:endParaRPr lang="en-GB" sz="7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latin typeface="Century Gothic" panose="020B0502020202020204" pitchFamily="34" charset="0"/>
              </a:rPr>
              <a:t>Mutation</a:t>
            </a:r>
            <a:r>
              <a:rPr lang="en-GB" sz="2000" dirty="0">
                <a:latin typeface="Century Gothic" panose="020B0502020202020204" pitchFamily="34" charset="0"/>
              </a:rPr>
              <a:t> occurs in one population creating </a:t>
            </a:r>
            <a:r>
              <a:rPr lang="en-GB" sz="2000" b="1" dirty="0">
                <a:latin typeface="Century Gothic" panose="020B0502020202020204" pitchFamily="34" charset="0"/>
              </a:rPr>
              <a:t>new allele </a:t>
            </a:r>
            <a:r>
              <a:rPr lang="en-GB" sz="2000" dirty="0">
                <a:latin typeface="Century Gothic" panose="020B0502020202020204" pitchFamily="34" charset="0"/>
              </a:rPr>
              <a:t>which is favoured by natural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     selection and </a:t>
            </a:r>
            <a:r>
              <a:rPr lang="en-GB" sz="2000" b="1" dirty="0">
                <a:latin typeface="Century Gothic" panose="020B0502020202020204" pitchFamily="34" charset="0"/>
              </a:rPr>
              <a:t>increases in frequency</a:t>
            </a:r>
            <a:r>
              <a:rPr lang="en-GB" sz="2000" dirty="0">
                <a:latin typeface="Century Gothic" panose="020B0502020202020204" pitchFamily="34" charset="0"/>
              </a:rPr>
              <a:t> in the population</a:t>
            </a:r>
          </a:p>
          <a:p>
            <a:endParaRPr lang="en-GB" sz="7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5. The 2 populations are so genetically different that they </a:t>
            </a:r>
            <a:r>
              <a:rPr lang="en-GB" sz="2000" b="1" dirty="0">
                <a:latin typeface="Century Gothic" panose="020B0502020202020204" pitchFamily="34" charset="0"/>
              </a:rPr>
              <a:t>can’t breed </a:t>
            </a:r>
            <a:r>
              <a:rPr lang="en-GB" sz="2000" dirty="0">
                <a:latin typeface="Century Gothic" panose="020B0502020202020204" pitchFamily="34" charset="0"/>
              </a:rPr>
              <a:t>when re-united –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    </a:t>
            </a:r>
            <a:r>
              <a:rPr lang="en-GB" sz="2000" b="1" dirty="0">
                <a:latin typeface="Century Gothic" panose="020B0502020202020204" pitchFamily="34" charset="0"/>
              </a:rPr>
              <a:t>speciation </a:t>
            </a:r>
            <a:r>
              <a:rPr lang="en-GB" sz="2000" dirty="0">
                <a:latin typeface="Century Gothic" panose="020B0502020202020204" pitchFamily="34" charset="0"/>
              </a:rPr>
              <a:t>has occurred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3221E-EE37-4041-B49F-D8921CBBC8C4}"/>
              </a:ext>
            </a:extLst>
          </p:cNvPr>
          <p:cNvSpPr txBox="1"/>
          <p:nvPr/>
        </p:nvSpPr>
        <p:spPr>
          <a:xfrm>
            <a:off x="9242323" y="3175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554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4B8DD39-4580-497B-A79D-9AFD6133F0B6}"/>
              </a:ext>
            </a:extLst>
          </p:cNvPr>
          <p:cNvSpPr/>
          <p:nvPr/>
        </p:nvSpPr>
        <p:spPr>
          <a:xfrm>
            <a:off x="7451878" y="3139837"/>
            <a:ext cx="4529352" cy="3478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4DAF8C-D3F5-4F71-8487-D0252E90CEB9}"/>
              </a:ext>
            </a:extLst>
          </p:cNvPr>
          <p:cNvSpPr/>
          <p:nvPr/>
        </p:nvSpPr>
        <p:spPr>
          <a:xfrm>
            <a:off x="7451878" y="255763"/>
            <a:ext cx="4529352" cy="26721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0903F-CF58-427A-8438-AC9793371447}"/>
              </a:ext>
            </a:extLst>
          </p:cNvPr>
          <p:cNvSpPr txBox="1"/>
          <p:nvPr/>
        </p:nvSpPr>
        <p:spPr>
          <a:xfrm>
            <a:off x="210769" y="1510330"/>
            <a:ext cx="58852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latin typeface="Century Gothic" panose="020B0502020202020204" pitchFamily="34" charset="0"/>
              </a:rPr>
              <a:t>mutation</a:t>
            </a:r>
            <a:r>
              <a:rPr lang="en-GB" sz="2800" dirty="0">
                <a:latin typeface="Century Gothic" panose="020B0502020202020204" pitchFamily="34" charset="0"/>
              </a:rPr>
              <a:t> is a random change to genetic material.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4C02A-D3DE-453E-9497-04C177782241}"/>
              </a:ext>
            </a:extLst>
          </p:cNvPr>
          <p:cNvSpPr/>
          <p:nvPr/>
        </p:nvSpPr>
        <p:spPr>
          <a:xfrm>
            <a:off x="228525" y="239444"/>
            <a:ext cx="389959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en-US" sz="4800" b="0" cap="none" spc="0" dirty="0">
                <a:ln w="0"/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B6B1F-F882-4901-99B8-CE6AC091A8EF}"/>
              </a:ext>
            </a:extLst>
          </p:cNvPr>
          <p:cNvSpPr txBox="1"/>
          <p:nvPr/>
        </p:nvSpPr>
        <p:spPr>
          <a:xfrm>
            <a:off x="210769" y="3058859"/>
            <a:ext cx="63655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Mutations may be </a:t>
            </a:r>
            <a:r>
              <a:rPr lang="en-GB" sz="2800" b="1" dirty="0">
                <a:latin typeface="Century Gothic" panose="020B0502020202020204" pitchFamily="34" charset="0"/>
              </a:rPr>
              <a:t>neutral</a:t>
            </a:r>
            <a:r>
              <a:rPr lang="en-GB" sz="2800" dirty="0">
                <a:latin typeface="Century Gothic" panose="020B0502020202020204" pitchFamily="34" charset="0"/>
              </a:rPr>
              <a:t>, confer an </a:t>
            </a:r>
            <a:r>
              <a:rPr lang="en-GB" sz="2800" b="1" dirty="0">
                <a:latin typeface="Century Gothic" panose="020B0502020202020204" pitchFamily="34" charset="0"/>
              </a:rPr>
              <a:t>advantage</a:t>
            </a:r>
            <a:r>
              <a:rPr lang="en-GB" sz="2800" dirty="0">
                <a:latin typeface="Century Gothic" panose="020B0502020202020204" pitchFamily="34" charset="0"/>
              </a:rPr>
              <a:t> or a </a:t>
            </a:r>
            <a:r>
              <a:rPr lang="en-GB" sz="2800" b="1" dirty="0">
                <a:latin typeface="Century Gothic" panose="020B0502020202020204" pitchFamily="34" charset="0"/>
              </a:rPr>
              <a:t>disadvantage</a:t>
            </a:r>
            <a:r>
              <a:rPr lang="en-GB" sz="2800" dirty="0">
                <a:latin typeface="Century Gothic" panose="020B0502020202020204" pitchFamily="34" charset="0"/>
              </a:rPr>
              <a:t> to survival.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59CD2-3BF9-4C98-82AD-7532ABB09BF5}"/>
              </a:ext>
            </a:extLst>
          </p:cNvPr>
          <p:cNvSpPr txBox="1"/>
          <p:nvPr/>
        </p:nvSpPr>
        <p:spPr>
          <a:xfrm>
            <a:off x="200815" y="5011350"/>
            <a:ext cx="6365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entury Gothic" panose="020B0502020202020204" pitchFamily="34" charset="0"/>
              </a:rPr>
              <a:t>Mutations are </a:t>
            </a:r>
            <a:r>
              <a:rPr lang="en-GB" sz="2800" b="1" dirty="0">
                <a:latin typeface="Century Gothic" panose="020B0502020202020204" pitchFamily="34" charset="0"/>
              </a:rPr>
              <a:t>spontaneous</a:t>
            </a:r>
            <a:r>
              <a:rPr lang="en-GB" sz="2800" dirty="0">
                <a:latin typeface="Century Gothic" panose="020B0502020202020204" pitchFamily="34" charset="0"/>
              </a:rPr>
              <a:t> and are the only source of new alleles. </a:t>
            </a:r>
          </a:p>
        </p:txBody>
      </p:sp>
      <p:pic>
        <p:nvPicPr>
          <p:cNvPr id="2050" name="Picture 2" descr="Mutation rate of COVID-19 virus is at least 50 percent higher than  previously thought">
            <a:extLst>
              <a:ext uri="{FF2B5EF4-FFF2-40B4-BE49-F238E27FC236}">
                <a16:creationId xmlns:a16="http://schemas.microsoft.com/office/drawing/2014/main" id="{FC61117C-B787-4453-9784-B35CAAFD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775" y="379798"/>
            <a:ext cx="4315286" cy="2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tic Mutations Lesson Plans and Lesson Ideas | BrainPOP Educators">
            <a:extLst>
              <a:ext uri="{FF2B5EF4-FFF2-40B4-BE49-F238E27FC236}">
                <a16:creationId xmlns:a16="http://schemas.microsoft.com/office/drawing/2014/main" id="{5291721F-2547-44CC-B983-63315D10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674" y="3271421"/>
            <a:ext cx="4268387" cy="32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64E240-EFA4-4CA1-9396-25FD755B0DD8}"/>
              </a:ext>
            </a:extLst>
          </p:cNvPr>
          <p:cNvSpPr/>
          <p:nvPr/>
        </p:nvSpPr>
        <p:spPr>
          <a:xfrm>
            <a:off x="9231557" y="4888240"/>
            <a:ext cx="2304662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This bird had a mutation that made his beak extra long- helpful! </a:t>
            </a:r>
          </a:p>
        </p:txBody>
      </p:sp>
    </p:spTree>
    <p:extLst>
      <p:ext uri="{BB962C8B-B14F-4D97-AF65-F5344CB8AC3E}">
        <p14:creationId xmlns:p14="http://schemas.microsoft.com/office/powerpoint/2010/main" val="39766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5" grpId="0"/>
      <p:bldP spid="8" grpId="0"/>
      <p:bldP spid="10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6D0E62-D37F-43E2-878B-19652F289A1E}"/>
              </a:ext>
            </a:extLst>
          </p:cNvPr>
          <p:cNvSpPr/>
          <p:nvPr/>
        </p:nvSpPr>
        <p:spPr>
          <a:xfrm>
            <a:off x="8617527" y="3405157"/>
            <a:ext cx="3410976" cy="34109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CDB4F9-9BD8-4DFE-859C-3B385E54A9D4}"/>
              </a:ext>
            </a:extLst>
          </p:cNvPr>
          <p:cNvSpPr/>
          <p:nvPr/>
        </p:nvSpPr>
        <p:spPr>
          <a:xfrm>
            <a:off x="8808978" y="148987"/>
            <a:ext cx="3219525" cy="31276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14C02A-D3DE-453E-9497-04C177782241}"/>
              </a:ext>
            </a:extLst>
          </p:cNvPr>
          <p:cNvSpPr/>
          <p:nvPr/>
        </p:nvSpPr>
        <p:spPr>
          <a:xfrm>
            <a:off x="228525" y="239444"/>
            <a:ext cx="389959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en-US" sz="4800" b="0" cap="none" spc="0" dirty="0">
                <a:ln w="0"/>
                <a:solidFill>
                  <a:schemeClr val="bg1"/>
                </a:solidFill>
                <a:latin typeface="Century Gothic" panose="020B0502020202020204" pitchFamily="34" charset="0"/>
              </a:rPr>
              <a:t>Mutations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48CC5-B3A8-49AF-960C-E21808E713F2}"/>
              </a:ext>
            </a:extLst>
          </p:cNvPr>
          <p:cNvSpPr txBox="1"/>
          <p:nvPr/>
        </p:nvSpPr>
        <p:spPr>
          <a:xfrm>
            <a:off x="219648" y="1121601"/>
            <a:ext cx="6829223" cy="1684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Century Gothic" panose="020B0502020202020204" pitchFamily="34" charset="0"/>
              </a:rPr>
              <a:t>Environmental factors</a:t>
            </a:r>
            <a:r>
              <a:rPr lang="en-GB" sz="2400" dirty="0">
                <a:latin typeface="Century Gothic" panose="020B0502020202020204" pitchFamily="34" charset="0"/>
              </a:rPr>
              <a:t>, such as radiation, x-rays and some chemicals, can increase the rate of mutation.</a:t>
            </a:r>
          </a:p>
        </p:txBody>
      </p:sp>
      <p:pic>
        <p:nvPicPr>
          <p:cNvPr id="2052" name="Picture 4" descr="What You Should Know About Radiation Effects on Electronic Devices | Tempo">
            <a:extLst>
              <a:ext uri="{FF2B5EF4-FFF2-40B4-BE49-F238E27FC236}">
                <a16:creationId xmlns:a16="http://schemas.microsoft.com/office/drawing/2014/main" id="{A9A98F6A-E971-4C55-8585-9D6CED97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6389" l="3148" r="97315">
                        <a14:foregroundMark x1="21389" y1="65463" x2="21389" y2="50185"/>
                        <a14:foregroundMark x1="21389" y1="50185" x2="34167" y2="20926"/>
                        <a14:foregroundMark x1="34167" y1="20926" x2="66759" y2="15185"/>
                        <a14:foregroundMark x1="66759" y1="15185" x2="86296" y2="32407"/>
                        <a14:foregroundMark x1="86296" y1="32407" x2="86481" y2="56389"/>
                        <a14:foregroundMark x1="86481" y1="56389" x2="64907" y2="74444"/>
                        <a14:foregroundMark x1="64907" y1="74444" x2="51852" y2="78426"/>
                        <a14:foregroundMark x1="51481" y1="78611" x2="51481" y2="78611"/>
                        <a14:foregroundMark x1="28148" y1="80000" x2="42963" y2="80000"/>
                        <a14:foregroundMark x1="37315" y1="87593" x2="15833" y2="73241"/>
                        <a14:foregroundMark x1="17407" y1="70648" x2="33056" y2="71111"/>
                        <a14:foregroundMark x1="28704" y1="67407" x2="28981" y2="77778"/>
                        <a14:foregroundMark x1="23981" y1="81204" x2="30000" y2="73148"/>
                        <a14:foregroundMark x1="22500" y1="85093" x2="15185" y2="51944"/>
                        <a14:foregroundMark x1="15185" y1="51944" x2="15185" y2="50000"/>
                        <a14:foregroundMark x1="6852" y1="59722" x2="36944" y2="32593"/>
                        <a14:foregroundMark x1="36204" y1="53611" x2="35185" y2="32407"/>
                        <a14:foregroundMark x1="16944" y1="30556" x2="26574" y2="20741"/>
                        <a14:foregroundMark x1="26574" y1="20741" x2="45370" y2="10741"/>
                        <a14:foregroundMark x1="43148" y1="34259" x2="41204" y2="45463"/>
                        <a14:foregroundMark x1="35370" y1="36389" x2="41852" y2="46574"/>
                        <a14:foregroundMark x1="34259" y1="43889" x2="39259" y2="44167"/>
                        <a14:foregroundMark x1="60000" y1="44907" x2="65463" y2="35741"/>
                        <a14:foregroundMark x1="57130" y1="36019" x2="77130" y2="56667"/>
                        <a14:foregroundMark x1="62870" y1="38148" x2="69167" y2="50370"/>
                        <a14:foregroundMark x1="79444" y1="42222" x2="86944" y2="58889"/>
                        <a14:foregroundMark x1="67407" y1="26944" x2="75093" y2="30833"/>
                        <a14:foregroundMark x1="75093" y1="30833" x2="84537" y2="52037"/>
                        <a14:foregroundMark x1="84537" y1="52037" x2="69074" y2="64815"/>
                        <a14:foregroundMark x1="69074" y1="64815" x2="42037" y2="25648"/>
                        <a14:foregroundMark x1="42037" y1="25648" x2="45185" y2="14537"/>
                        <a14:foregroundMark x1="45185" y1="14537" x2="61759" y2="18426"/>
                        <a14:foregroundMark x1="61759" y1="18426" x2="55000" y2="24537"/>
                        <a14:foregroundMark x1="55000" y1="24537" x2="24815" y2="24722"/>
                        <a14:foregroundMark x1="24815" y1="24722" x2="16111" y2="36667"/>
                        <a14:foregroundMark x1="16111" y1="36667" x2="13056" y2="50463"/>
                        <a14:foregroundMark x1="13056" y1="50463" x2="14907" y2="60648"/>
                        <a14:foregroundMark x1="14907" y1="60648" x2="19259" y2="69722"/>
                        <a14:foregroundMark x1="19259" y1="69722" x2="33889" y2="86389"/>
                        <a14:foregroundMark x1="33889" y1="86389" x2="46019" y2="91296"/>
                        <a14:foregroundMark x1="46019" y1="91296" x2="65926" y2="87222"/>
                        <a14:foregroundMark x1="65926" y1="87222" x2="83796" y2="72963"/>
                        <a14:foregroundMark x1="83796" y1="72963" x2="88519" y2="56019"/>
                        <a14:foregroundMark x1="88519" y1="56019" x2="87407" y2="29537"/>
                        <a14:foregroundMark x1="87407" y1="29537" x2="63981" y2="10926"/>
                        <a14:foregroundMark x1="63981" y1="10926" x2="36019" y2="13611"/>
                        <a14:foregroundMark x1="36019" y1="13611" x2="24352" y2="17870"/>
                        <a14:foregroundMark x1="24352" y1="17870" x2="20926" y2="21204"/>
                        <a14:foregroundMark x1="10278" y1="51481" x2="10463" y2="30556"/>
                        <a14:foregroundMark x1="10463" y1="30556" x2="12778" y2="24630"/>
                        <a14:foregroundMark x1="41111" y1="7593" x2="64907" y2="6389"/>
                        <a14:foregroundMark x1="64907" y1="6389" x2="67407" y2="6481"/>
                        <a14:foregroundMark x1="70370" y1="9537" x2="83426" y2="17963"/>
                        <a14:foregroundMark x1="87037" y1="24444" x2="92500" y2="38426"/>
                        <a14:foregroundMark x1="92500" y1="38426" x2="92778" y2="43333"/>
                        <a14:foregroundMark x1="92778" y1="49352" x2="92778" y2="66296"/>
                        <a14:foregroundMark x1="47315" y1="96481" x2="49630" y2="95926"/>
                        <a14:foregroundMark x1="46944" y1="2870" x2="52222" y2="2963"/>
                        <a14:foregroundMark x1="96296" y1="44444" x2="97407" y2="51019"/>
                        <a14:foregroundMark x1="3148" y1="55185" x2="3611" y2="4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7" y="3409310"/>
            <a:ext cx="3410976" cy="341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mal Skull, X-ray by Zephyr">
            <a:extLst>
              <a:ext uri="{FF2B5EF4-FFF2-40B4-BE49-F238E27FC236}">
                <a16:creationId xmlns:a16="http://schemas.microsoft.com/office/drawing/2014/main" id="{AA99EAE8-5719-4003-9A55-58C1E395F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5973" r="5764"/>
          <a:stretch/>
        </p:blipFill>
        <p:spPr bwMode="auto">
          <a:xfrm>
            <a:off x="8935214" y="277544"/>
            <a:ext cx="2962809" cy="288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EFEF24-5AA1-42EF-9D42-48B7024F7400}"/>
              </a:ext>
            </a:extLst>
          </p:cNvPr>
          <p:cNvSpPr txBox="1"/>
          <p:nvPr/>
        </p:nvSpPr>
        <p:spPr>
          <a:xfrm>
            <a:off x="228525" y="5230350"/>
            <a:ext cx="6991905" cy="1129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Century Gothic" panose="020B0502020202020204" pitchFamily="34" charset="0"/>
              </a:rPr>
              <a:t>Lets have a look at some advantageous mutations…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39D2D-8335-4845-BFEE-AD1442E98029}"/>
              </a:ext>
            </a:extLst>
          </p:cNvPr>
          <p:cNvSpPr txBox="1"/>
          <p:nvPr/>
        </p:nvSpPr>
        <p:spPr>
          <a:xfrm>
            <a:off x="309865" y="3082789"/>
            <a:ext cx="6829223" cy="193899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There is a part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icular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mutation relatively common on the Indian subcontinent which predisposes people to heart disease. Many other diseases, such as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cancer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diabetes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en-GB" sz="24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asthma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, are linked to genetic mutations.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5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0B55-1910-4CB9-873D-6F68958B4605}"/>
              </a:ext>
            </a:extLst>
          </p:cNvPr>
          <p:cNvSpPr txBox="1"/>
          <p:nvPr/>
        </p:nvSpPr>
        <p:spPr>
          <a:xfrm>
            <a:off x="185603" y="2674722"/>
            <a:ext cx="37441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r>
              <a:rPr lang="en-GB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uper-sleeper mutation</a:t>
            </a:r>
            <a:endParaRPr lang="en-GB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It was discovered that some people contain the mutation that allows them to f</a:t>
            </a:r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eel totally energised on just 4 hours of sleep each night. </a:t>
            </a:r>
          </a:p>
        </p:txBody>
      </p:sp>
      <p:pic>
        <p:nvPicPr>
          <p:cNvPr id="4098" name="Picture 2" descr="I&amp;#39;m sick - Album on Imgur">
            <a:extLst>
              <a:ext uri="{FF2B5EF4-FFF2-40B4-BE49-F238E27FC236}">
                <a16:creationId xmlns:a16="http://schemas.microsoft.com/office/drawing/2014/main" id="{1BEFE6A8-8C09-41F6-A9BE-4B780B3DED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2" y="297320"/>
            <a:ext cx="3471540" cy="21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D22112-D469-4779-86D9-3988BD63DE34}"/>
              </a:ext>
            </a:extLst>
          </p:cNvPr>
          <p:cNvSpPr txBox="1"/>
          <p:nvPr/>
        </p:nvSpPr>
        <p:spPr>
          <a:xfrm>
            <a:off x="3937845" y="2674722"/>
            <a:ext cx="37441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S</a:t>
            </a:r>
            <a:r>
              <a:rPr lang="en-GB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uper-sprinter </a:t>
            </a:r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mutation</a:t>
            </a:r>
            <a:endParaRPr lang="en-GB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 all have this gene called ACTN3 but a mutation to this gene created a protein that controls fast-twitch muscle fibres, the cells responsible for the speedy tensing and flexing of the muscles involved in sprinting or weight-lifting. Athletes were found to have this, therefore it was called ‘the sports gene.</a:t>
            </a:r>
          </a:p>
        </p:txBody>
      </p:sp>
      <p:pic>
        <p:nvPicPr>
          <p:cNvPr id="4100" name="Picture 4" descr="usain bolt GIFs - Primo GIF - Latest Animated GIFs">
            <a:extLst>
              <a:ext uri="{FF2B5EF4-FFF2-40B4-BE49-F238E27FC236}">
                <a16:creationId xmlns:a16="http://schemas.microsoft.com/office/drawing/2014/main" id="{CF708390-137B-45D8-8BC3-003F8E676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24" y="297320"/>
            <a:ext cx="3558184" cy="21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5DE434-103D-40F1-B2DC-519C96BE4B3A}"/>
              </a:ext>
            </a:extLst>
          </p:cNvPr>
          <p:cNvSpPr txBox="1"/>
          <p:nvPr/>
        </p:nvSpPr>
        <p:spPr>
          <a:xfrm>
            <a:off x="7908331" y="2674722"/>
            <a:ext cx="36661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The malaria-protecting mutation</a:t>
            </a:r>
            <a:endParaRPr lang="en-GB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People who are carriers for sickle-cell disease - meaning that they have one sickle gene and one normal haemoglobin gene - are </a:t>
            </a:r>
            <a:r>
              <a:rPr lang="en-GB" dirty="0">
                <a:latin typeface="Century Gothic" panose="020B0502020202020204" pitchFamily="34" charset="0"/>
              </a:rPr>
              <a:t>more protected against malaria</a:t>
            </a:r>
            <a:r>
              <a:rPr lang="en-GB" b="0" i="0" dirty="0">
                <a:effectLst/>
                <a:latin typeface="Century Gothic" panose="020B0502020202020204" pitchFamily="34" charset="0"/>
              </a:rPr>
              <a:t> </a:t>
            </a:r>
            <a:r>
              <a:rPr lang="en-GB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than those who are not.</a:t>
            </a:r>
          </a:p>
        </p:txBody>
      </p:sp>
      <p:pic>
        <p:nvPicPr>
          <p:cNvPr id="4102" name="Picture 6" descr="Sickle Cell GIFs - Get the best GIF on GIPHY">
            <a:extLst>
              <a:ext uri="{FF2B5EF4-FFF2-40B4-BE49-F238E27FC236}">
                <a16:creationId xmlns:a16="http://schemas.microsoft.com/office/drawing/2014/main" id="{45D598F5-7E98-4F41-8991-DAA4A0CAAC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31" y="297320"/>
            <a:ext cx="3979787" cy="21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F666D-7B82-4EBD-9B39-15455017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3" y="335378"/>
            <a:ext cx="2473171" cy="69131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Variation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DD3BE-A7CA-449A-96CB-5E5944B38AB9}"/>
              </a:ext>
            </a:extLst>
          </p:cNvPr>
          <p:cNvSpPr txBox="1"/>
          <p:nvPr/>
        </p:nvSpPr>
        <p:spPr>
          <a:xfrm>
            <a:off x="243397" y="1026696"/>
            <a:ext cx="6094520" cy="234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Although members of a </a:t>
            </a:r>
            <a:r>
              <a:rPr lang="en-GB" sz="2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species</a:t>
            </a: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 have many features in common they are not identical to each other. </a:t>
            </a:r>
          </a:p>
          <a:p>
            <a:pPr>
              <a:lnSpc>
                <a:spcPct val="150000"/>
              </a:lnSpc>
            </a:pPr>
            <a:r>
              <a:rPr lang="en-GB" sz="2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Variation</a:t>
            </a: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occurs as a result of mutations that create new alleles of genes.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A688D-569F-4B7B-A3A7-431B895FF559}"/>
              </a:ext>
            </a:extLst>
          </p:cNvPr>
          <p:cNvSpPr txBox="1"/>
          <p:nvPr/>
        </p:nvSpPr>
        <p:spPr>
          <a:xfrm>
            <a:off x="243397" y="3489189"/>
            <a:ext cx="6094520" cy="280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New alleles produced by mutations can result in plants and animals becoming </a:t>
            </a:r>
            <a:r>
              <a:rPr lang="en-GB" sz="2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better adapted to their environment. </a:t>
            </a:r>
          </a:p>
          <a:p>
            <a:pPr>
              <a:lnSpc>
                <a:spcPct val="150000"/>
              </a:lnSpc>
            </a:pP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Variation within a population makes it possible for a population to </a:t>
            </a:r>
            <a:r>
              <a:rPr lang="en-GB" sz="2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evolve</a:t>
            </a: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 over time in response to </a:t>
            </a:r>
            <a:r>
              <a:rPr lang="en-GB" sz="2000" b="1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changing environmental conditions</a:t>
            </a:r>
            <a:r>
              <a:rPr lang="en-GB" sz="2000" b="0" i="0" dirty="0">
                <a:solidFill>
                  <a:srgbClr val="231F2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Various types of variant: what is genomic variation? - Genomics Education  Programme">
            <a:extLst>
              <a:ext uri="{FF2B5EF4-FFF2-40B4-BE49-F238E27FC236}">
                <a16:creationId xmlns:a16="http://schemas.microsoft.com/office/drawing/2014/main" id="{E52038BF-A7D0-4127-9761-16130A9A8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35" y="335378"/>
            <a:ext cx="5991965" cy="19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ariation - Genetic Variation 90948">
            <a:extLst>
              <a:ext uri="{FF2B5EF4-FFF2-40B4-BE49-F238E27FC236}">
                <a16:creationId xmlns:a16="http://schemas.microsoft.com/office/drawing/2014/main" id="{EB4F1629-5FF2-4E7C-8321-AEF777AD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42" y="3025771"/>
            <a:ext cx="5458115" cy="326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8C4628B-8590-4286-8C32-B5FDA2F8D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47" y="320172"/>
            <a:ext cx="6826745" cy="78265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Natural Selection in 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D5C2AC-C589-411B-A815-BD6BC7F47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3055" r="5319" b="9865"/>
          <a:stretch/>
        </p:blipFill>
        <p:spPr>
          <a:xfrm>
            <a:off x="7272975" y="320172"/>
            <a:ext cx="4718344" cy="2577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F7427A-7DB4-4045-9EFC-CEDD5B4E1FE6}"/>
              </a:ext>
            </a:extLst>
          </p:cNvPr>
          <p:cNvSpPr txBox="1"/>
          <p:nvPr/>
        </p:nvSpPr>
        <p:spPr>
          <a:xfrm>
            <a:off x="200681" y="1079253"/>
            <a:ext cx="6755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Explain how long necks evolved in giraffes…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BAA31-BA68-4E5B-9EFD-4385F07BEC4D}"/>
              </a:ext>
            </a:extLst>
          </p:cNvPr>
          <p:cNvSpPr txBox="1"/>
          <p:nvPr/>
        </p:nvSpPr>
        <p:spPr>
          <a:xfrm>
            <a:off x="200681" y="1765895"/>
            <a:ext cx="6452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There is </a:t>
            </a:r>
            <a:r>
              <a:rPr lang="en-GB" sz="2400" b="1" dirty="0">
                <a:latin typeface="Century Gothic" panose="020B0502020202020204" pitchFamily="34" charset="0"/>
              </a:rPr>
              <a:t>variation</a:t>
            </a:r>
            <a:r>
              <a:rPr lang="en-GB" sz="2400" dirty="0">
                <a:latin typeface="Century Gothic" panose="020B0502020202020204" pitchFamily="34" charset="0"/>
              </a:rPr>
              <a:t> within the giraffe population</a:t>
            </a:r>
          </a:p>
          <a:p>
            <a:pPr marL="457200" indent="-457200"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More giraffes are born than can be supported by the environment 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A4AE84-1C46-480B-8E6B-2C71A97BD251}"/>
              </a:ext>
            </a:extLst>
          </p:cNvPr>
          <p:cNvSpPr/>
          <p:nvPr/>
        </p:nvSpPr>
        <p:spPr>
          <a:xfrm>
            <a:off x="251147" y="4730901"/>
            <a:ext cx="116828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4. They </a:t>
            </a:r>
            <a:r>
              <a:rPr lang="en-GB" sz="2400" b="1" dirty="0">
                <a:latin typeface="Century Gothic" panose="020B0502020202020204" pitchFamily="34" charset="0"/>
              </a:rPr>
              <a:t>breed</a:t>
            </a:r>
            <a:r>
              <a:rPr lang="en-GB" sz="2400" dirty="0"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latin typeface="Century Gothic" panose="020B0502020202020204" pitchFamily="34" charset="0"/>
              </a:rPr>
              <a:t>pass on the alleles </a:t>
            </a:r>
            <a:r>
              <a:rPr lang="en-GB" sz="2400" dirty="0">
                <a:latin typeface="Century Gothic" panose="020B0502020202020204" pitchFamily="34" charset="0"/>
              </a:rPr>
              <a:t>for long necks to their offspring</a:t>
            </a:r>
          </a:p>
          <a:p>
            <a:pPr marL="457200" indent="-457200">
              <a:buAutoNum type="arabicPeriod" startAt="4"/>
            </a:pPr>
            <a:endParaRPr lang="en-GB" sz="7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5. The alleles for long necks occur more </a:t>
            </a:r>
            <a:r>
              <a:rPr lang="en-GB" sz="2400" b="1" dirty="0">
                <a:latin typeface="Century Gothic" panose="020B0502020202020204" pitchFamily="34" charset="0"/>
              </a:rPr>
              <a:t>frequently</a:t>
            </a:r>
            <a:r>
              <a:rPr lang="en-GB" sz="2400" dirty="0">
                <a:latin typeface="Century Gothic" panose="020B0502020202020204" pitchFamily="34" charset="0"/>
              </a:rPr>
              <a:t> in the next generation</a:t>
            </a:r>
          </a:p>
          <a:p>
            <a:endParaRPr lang="en-GB" sz="7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6. Over time, the giraffes change (</a:t>
            </a:r>
            <a:r>
              <a:rPr lang="en-GB" sz="2400" b="1" dirty="0">
                <a:latin typeface="Century Gothic" panose="020B0502020202020204" pitchFamily="34" charset="0"/>
              </a:rPr>
              <a:t>evolve</a:t>
            </a:r>
            <a:r>
              <a:rPr lang="en-GB" sz="2400" dirty="0">
                <a:latin typeface="Century Gothic" panose="020B0502020202020204" pitchFamily="34" charset="0"/>
              </a:rPr>
              <a:t>) to become long necked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2AC72-D5E4-473C-AAF1-1049D9E9B733}"/>
              </a:ext>
            </a:extLst>
          </p:cNvPr>
          <p:cNvSpPr/>
          <p:nvPr/>
        </p:nvSpPr>
        <p:spPr>
          <a:xfrm>
            <a:off x="251147" y="3752633"/>
            <a:ext cx="11912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3.  They </a:t>
            </a:r>
            <a:r>
              <a:rPr lang="en-GB" sz="2400" b="1" dirty="0">
                <a:latin typeface="Century Gothic" panose="020B0502020202020204" pitchFamily="34" charset="0"/>
              </a:rPr>
              <a:t>compete</a:t>
            </a:r>
            <a:r>
              <a:rPr lang="en-GB" sz="2400" dirty="0">
                <a:latin typeface="Century Gothic" panose="020B0502020202020204" pitchFamily="34" charset="0"/>
              </a:rPr>
              <a:t> for food (selection pressure) - the </a:t>
            </a:r>
            <a:r>
              <a:rPr lang="en-GB" sz="2400" b="1" dirty="0">
                <a:latin typeface="Century Gothic" panose="020B0502020202020204" pitchFamily="34" charset="0"/>
              </a:rPr>
              <a:t>best adapted </a:t>
            </a:r>
            <a:r>
              <a:rPr lang="en-GB" sz="2400" dirty="0">
                <a:latin typeface="Century Gothic" panose="020B0502020202020204" pitchFamily="34" charset="0"/>
              </a:rPr>
              <a:t>giraffes with      long necks can reach the highest branches and survive (‘survival of the fittest’) </a:t>
            </a:r>
          </a:p>
        </p:txBody>
      </p:sp>
    </p:spTree>
    <p:extLst>
      <p:ext uri="{BB962C8B-B14F-4D97-AF65-F5344CB8AC3E}">
        <p14:creationId xmlns:p14="http://schemas.microsoft.com/office/powerpoint/2010/main" val="2892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A9EF31-67DE-423E-83AC-F51D0D0560E8}"/>
              </a:ext>
            </a:extLst>
          </p:cNvPr>
          <p:cNvSpPr/>
          <p:nvPr/>
        </p:nvSpPr>
        <p:spPr>
          <a:xfrm>
            <a:off x="7464878" y="6077019"/>
            <a:ext cx="4539342" cy="69013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338F03-DB9F-4FA0-9318-694AEBBAF4D3}"/>
              </a:ext>
            </a:extLst>
          </p:cNvPr>
          <p:cNvSpPr/>
          <p:nvPr/>
        </p:nvSpPr>
        <p:spPr>
          <a:xfrm>
            <a:off x="2571750" y="6077019"/>
            <a:ext cx="4539342" cy="69013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74302C-0D3C-417B-9DF6-7D8B0A728ED2}"/>
              </a:ext>
            </a:extLst>
          </p:cNvPr>
          <p:cNvSpPr/>
          <p:nvPr/>
        </p:nvSpPr>
        <p:spPr>
          <a:xfrm>
            <a:off x="7456714" y="5210736"/>
            <a:ext cx="4551585" cy="72669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6A8F20-C3D4-4187-B4E0-12BD36DCC5DA}"/>
              </a:ext>
            </a:extLst>
          </p:cNvPr>
          <p:cNvSpPr/>
          <p:nvPr/>
        </p:nvSpPr>
        <p:spPr>
          <a:xfrm>
            <a:off x="2579914" y="5200213"/>
            <a:ext cx="4539342" cy="72669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4DB2EC-1483-4DF0-8DB2-5650CFC5FC59}"/>
              </a:ext>
            </a:extLst>
          </p:cNvPr>
          <p:cNvSpPr/>
          <p:nvPr/>
        </p:nvSpPr>
        <p:spPr>
          <a:xfrm>
            <a:off x="2563586" y="4245375"/>
            <a:ext cx="4555670" cy="79371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274D0B-59E8-4663-A73E-EB8900C4AA4B}"/>
              </a:ext>
            </a:extLst>
          </p:cNvPr>
          <p:cNvSpPr/>
          <p:nvPr/>
        </p:nvSpPr>
        <p:spPr>
          <a:xfrm>
            <a:off x="7448550" y="4277004"/>
            <a:ext cx="4555670" cy="79371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0DDBAC-918E-469B-AC26-31287AB3931B}"/>
              </a:ext>
            </a:extLst>
          </p:cNvPr>
          <p:cNvSpPr/>
          <p:nvPr/>
        </p:nvSpPr>
        <p:spPr>
          <a:xfrm>
            <a:off x="163286" y="4254830"/>
            <a:ext cx="2166255" cy="79371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009604-F523-4E57-9A44-FB59CE4EA13F}"/>
              </a:ext>
            </a:extLst>
          </p:cNvPr>
          <p:cNvSpPr/>
          <p:nvPr/>
        </p:nvSpPr>
        <p:spPr>
          <a:xfrm>
            <a:off x="195943" y="5191391"/>
            <a:ext cx="2133598" cy="72669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07CCA9-5C5D-4718-826D-6A00A46AEC58}"/>
              </a:ext>
            </a:extLst>
          </p:cNvPr>
          <p:cNvSpPr/>
          <p:nvPr/>
        </p:nvSpPr>
        <p:spPr>
          <a:xfrm>
            <a:off x="185058" y="6077020"/>
            <a:ext cx="2133598" cy="69013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D8C93B-F635-4746-9F1F-1744E09F1A7C}"/>
              </a:ext>
            </a:extLst>
          </p:cNvPr>
          <p:cNvSpPr/>
          <p:nvPr/>
        </p:nvSpPr>
        <p:spPr>
          <a:xfrm>
            <a:off x="7456714" y="1034557"/>
            <a:ext cx="4539343" cy="310242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3B413-47DE-491D-9118-2DC38B6C78BD}"/>
              </a:ext>
            </a:extLst>
          </p:cNvPr>
          <p:cNvSpPr/>
          <p:nvPr/>
        </p:nvSpPr>
        <p:spPr>
          <a:xfrm>
            <a:off x="2579914" y="1034557"/>
            <a:ext cx="4539343" cy="310242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20350-A765-459A-9158-B0C1637D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80069"/>
            <a:ext cx="3548743" cy="66060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Adaptation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D8110-C420-4E5A-85BB-9F74E740B9AA}"/>
              </a:ext>
            </a:extLst>
          </p:cNvPr>
          <p:cNvSpPr txBox="1"/>
          <p:nvPr/>
        </p:nvSpPr>
        <p:spPr>
          <a:xfrm>
            <a:off x="3744686" y="226235"/>
            <a:ext cx="8757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An adaptation is an inherited characteristic that makes an organism well suited to survival in its environment.</a:t>
            </a:r>
          </a:p>
        </p:txBody>
      </p:sp>
      <p:pic>
        <p:nvPicPr>
          <p:cNvPr id="7170" name="Picture 2" descr="Elephants: Earth&amp;#39;s Largest Land-Animals | Live Science">
            <a:extLst>
              <a:ext uri="{FF2B5EF4-FFF2-40B4-BE49-F238E27FC236}">
                <a16:creationId xmlns:a16="http://schemas.microsoft.com/office/drawing/2014/main" id="{35E869AB-1981-4EDC-BABD-32000905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16" y="1176071"/>
            <a:ext cx="4256314" cy="28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enguins: 25 Fascinating Facts About These Flightless Friends | Stacker">
            <a:extLst>
              <a:ext uri="{FF2B5EF4-FFF2-40B4-BE49-F238E27FC236}">
                <a16:creationId xmlns:a16="http://schemas.microsoft.com/office/drawing/2014/main" id="{5624534D-2F92-40FC-AB6B-1F1D4DCC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14" y="1158877"/>
            <a:ext cx="4256314" cy="28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227B37-F72C-4E0B-95B8-1F47ED4E661B}"/>
              </a:ext>
            </a:extLst>
          </p:cNvPr>
          <p:cNvSpPr txBox="1"/>
          <p:nvPr/>
        </p:nvSpPr>
        <p:spPr>
          <a:xfrm>
            <a:off x="244927" y="4427201"/>
            <a:ext cx="2166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Behavioural: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9A384-E020-4091-81AD-47827B7A71D6}"/>
              </a:ext>
            </a:extLst>
          </p:cNvPr>
          <p:cNvSpPr txBox="1"/>
          <p:nvPr/>
        </p:nvSpPr>
        <p:spPr>
          <a:xfrm>
            <a:off x="383720" y="5327175"/>
            <a:ext cx="2166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Structural: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EE331-5BEE-4751-B528-3322EDD81E93}"/>
              </a:ext>
            </a:extLst>
          </p:cNvPr>
          <p:cNvSpPr txBox="1"/>
          <p:nvPr/>
        </p:nvSpPr>
        <p:spPr>
          <a:xfrm>
            <a:off x="166010" y="6221436"/>
            <a:ext cx="2492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Physiological: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92CFD-8904-48FA-BFFE-E969308EA02B}"/>
              </a:ext>
            </a:extLst>
          </p:cNvPr>
          <p:cNvSpPr txBox="1"/>
          <p:nvPr/>
        </p:nvSpPr>
        <p:spPr>
          <a:xfrm>
            <a:off x="2579914" y="4282867"/>
            <a:ext cx="47026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Move in herds to protect young, elderly etc from lions and tigers.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A3A51-D8EF-4589-99AF-330DAD6B2D89}"/>
              </a:ext>
            </a:extLst>
          </p:cNvPr>
          <p:cNvSpPr txBox="1"/>
          <p:nvPr/>
        </p:nvSpPr>
        <p:spPr>
          <a:xfrm>
            <a:off x="2579914" y="5221340"/>
            <a:ext cx="4444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Trunk long for tree tops and teeth made for grinding difficult branches.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15B3D-78AA-4FD4-B3B3-8B810BA49B03}"/>
              </a:ext>
            </a:extLst>
          </p:cNvPr>
          <p:cNvSpPr txBox="1"/>
          <p:nvPr/>
        </p:nvSpPr>
        <p:spPr>
          <a:xfrm>
            <a:off x="2579914" y="6062127"/>
            <a:ext cx="453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Blood vessels in their ears work as a cooling system.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6EC58-7A9E-4A5C-86DC-20F4EDE1B0D7}"/>
              </a:ext>
            </a:extLst>
          </p:cNvPr>
          <p:cNvSpPr txBox="1"/>
          <p:nvPr/>
        </p:nvSpPr>
        <p:spPr>
          <a:xfrm>
            <a:off x="7448550" y="4296745"/>
            <a:ext cx="4814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Rest eggs on their feet to stop the egg form getting cold on the ice. Helps eggs survive in cold weather. </a:t>
            </a:r>
            <a:endParaRPr kumimoji="0" lang="en-NZ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E527C8-049A-4943-ABDB-3DBE62A840AE}"/>
              </a:ext>
            </a:extLst>
          </p:cNvPr>
          <p:cNvSpPr txBox="1"/>
          <p:nvPr/>
        </p:nvSpPr>
        <p:spPr>
          <a:xfrm>
            <a:off x="7456714" y="5282896"/>
            <a:ext cx="4872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Flipper shaped wings &amp; feet against body for steering means they swim efficiently.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416E96-5C6E-4CE1-807C-A8A248759EC5}"/>
              </a:ext>
            </a:extLst>
          </p:cNvPr>
          <p:cNvSpPr txBox="1"/>
          <p:nvPr/>
        </p:nvSpPr>
        <p:spPr>
          <a:xfrm>
            <a:off x="7512505" y="6109937"/>
            <a:ext cx="4551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  <a:cs typeface="Arial" charset="0"/>
              </a:rPr>
              <a:t>Only send blood to their feet every now and again. Keep warm and conserve energy.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2E564D8-7C72-4DC4-BE79-9EC3F747830D}"/>
              </a:ext>
            </a:extLst>
          </p:cNvPr>
          <p:cNvSpPr/>
          <p:nvPr/>
        </p:nvSpPr>
        <p:spPr>
          <a:xfrm>
            <a:off x="576943" y="1057232"/>
            <a:ext cx="1338943" cy="2894251"/>
          </a:xfrm>
          <a:prstGeom prst="downArrow">
            <a:avLst>
              <a:gd name="adj1" fmla="val 54878"/>
              <a:gd name="adj2" fmla="val 50000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4AC5F9-9318-46AE-86CE-2AF1DD31B0FF}"/>
              </a:ext>
            </a:extLst>
          </p:cNvPr>
          <p:cNvSpPr/>
          <p:nvPr/>
        </p:nvSpPr>
        <p:spPr>
          <a:xfrm>
            <a:off x="1012213" y="999603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FE014C-016E-4BFC-B986-D0B35262A213}"/>
              </a:ext>
            </a:extLst>
          </p:cNvPr>
          <p:cNvSpPr/>
          <p:nvPr/>
        </p:nvSpPr>
        <p:spPr>
          <a:xfrm>
            <a:off x="1078781" y="1648104"/>
            <a:ext cx="324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8D0ED3-9867-4DE6-8FCA-A0102D95BE26}"/>
              </a:ext>
            </a:extLst>
          </p:cNvPr>
          <p:cNvSpPr/>
          <p:nvPr/>
        </p:nvSpPr>
        <p:spPr>
          <a:xfrm>
            <a:off x="1078935" y="1966384"/>
            <a:ext cx="4042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latin typeface="Century Gothic" panose="020B0502020202020204" pitchFamily="34" charset="0"/>
              </a:rPr>
              <a:t>y</a:t>
            </a:r>
            <a:endParaRPr lang="en-US" sz="3200" b="0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FA9F1A-D8EF-49FF-BAAA-E0A46293B96D}"/>
              </a:ext>
            </a:extLst>
          </p:cNvPr>
          <p:cNvSpPr/>
          <p:nvPr/>
        </p:nvSpPr>
        <p:spPr>
          <a:xfrm>
            <a:off x="1050388" y="2355544"/>
            <a:ext cx="465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4DAF7E-30DE-4F7C-9B27-A13DB965E6B3}"/>
              </a:ext>
            </a:extLst>
          </p:cNvPr>
          <p:cNvSpPr/>
          <p:nvPr/>
        </p:nvSpPr>
        <p:spPr>
          <a:xfrm>
            <a:off x="1050388" y="2767719"/>
            <a:ext cx="4507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latin typeface="Century Gothic" panose="020B0502020202020204" pitchFamily="34" charset="0"/>
              </a:rPr>
              <a:t>e</a:t>
            </a:r>
            <a:endParaRPr lang="en-US" sz="3200" b="0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FD053F-C198-4FD1-A924-8D2D1528F290}"/>
              </a:ext>
            </a:extLst>
          </p:cNvPr>
          <p:cNvSpPr/>
          <p:nvPr/>
        </p:nvSpPr>
        <p:spPr>
          <a:xfrm>
            <a:off x="1088182" y="3155816"/>
            <a:ext cx="3433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91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27" grpId="0" animBg="1"/>
      <p:bldP spid="26" grpId="0" animBg="1"/>
      <p:bldP spid="24" grpId="0" animBg="1"/>
      <p:bldP spid="25" grpId="0" animBg="1"/>
      <p:bldP spid="23" grpId="0" animBg="1"/>
      <p:bldP spid="22" grpId="0" animBg="1"/>
      <p:bldP spid="12" grpId="0" animBg="1"/>
      <p:bldP spid="13" grpId="0" animBg="1"/>
      <p:bldP spid="7" grpId="0" animBg="1"/>
      <p:bldP spid="5" grpId="0"/>
      <p:bldP spid="8" grpId="0"/>
      <p:bldP spid="9" grpId="0"/>
      <p:bldP spid="10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1ACF-1E10-4838-96C2-8D667170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223083"/>
            <a:ext cx="3351744" cy="76233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Adaptation</a:t>
            </a:r>
          </a:p>
        </p:txBody>
      </p:sp>
      <p:pic>
        <p:nvPicPr>
          <p:cNvPr id="19" name="Picture 6" descr="How To Draw A Rock That Looks Solid And Fun">
            <a:extLst>
              <a:ext uri="{FF2B5EF4-FFF2-40B4-BE49-F238E27FC236}">
                <a16:creationId xmlns:a16="http://schemas.microsoft.com/office/drawing/2014/main" id="{0DFFC763-2E6E-4263-8BFF-4F96E67F0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9" t="8190" r="7246"/>
          <a:stretch/>
        </p:blipFill>
        <p:spPr bwMode="auto">
          <a:xfrm>
            <a:off x="7278699" y="3284177"/>
            <a:ext cx="4378962" cy="41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666B7965-63CC-4FEC-84A9-72BDC22E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527">
            <a:off x="8558567" y="455423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E83F2E95-DB23-4BF3-9C9B-AAA5CAE5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59">
            <a:off x="7682151" y="552240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B40D4D1F-C71E-40FA-B9EC-A9B05354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0889">
            <a:off x="9974232" y="525297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9BBCCD78-93E2-47B0-93EF-F501F4B7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01">
            <a:off x="10392214" y="585171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22318671-A867-446A-8A77-2B0ED60D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01">
            <a:off x="9359405" y="374809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F6A37873-3954-4F4A-8B53-364E5990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4102">
            <a:off x="8996816" y="5541108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730476AA-5056-49F4-ABC7-58DBF37A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47">
            <a:off x="7766256" y="484677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ABDD53C7-D7EF-40EF-84B7-8DF5B44E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01">
            <a:off x="10240716" y="478103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2392ABF-B8DB-4D96-A76E-74DBD6C2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7626">
            <a:off x="9359407" y="478103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022F846-646B-4279-BE98-8EBA99D9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4940">
            <a:off x="9748120" y="582606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B635370-5A2C-4BF5-93C9-489FF93F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4940">
            <a:off x="8366258" y="501364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D0C7A0F-BD4C-4772-A97E-18CE1360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2492">
            <a:off x="8118933" y="3869977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16D181B8-1623-49F0-892E-929F845C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2492">
            <a:off x="8951959" y="3537240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9BA3CBC-0E75-4D4D-8138-8746D6B2F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304">
            <a:off x="10873438" y="5416918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F83B067-6BD6-408D-9E8E-DF6B0830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304">
            <a:off x="10408031" y="394360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97F4EDEB-54DF-491C-804E-234633F2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9748">
            <a:off x="8220615" y="603777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405E955-2C49-4A98-90C8-81DCEC91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9748">
            <a:off x="8690904" y="495645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CE202BEC-D03A-4FD3-BFE1-EC95E118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380660" y="527243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AE7F69A1-FD57-4741-B47E-55FAB33E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860884" y="3566583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65B1AB59-4B42-45EE-BCF9-24EEB247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908116" y="423898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CF9B2E-A56C-40AB-86B7-32C5EAD611E0}"/>
              </a:ext>
            </a:extLst>
          </p:cNvPr>
          <p:cNvSpPr txBox="1"/>
          <p:nvPr/>
        </p:nvSpPr>
        <p:spPr>
          <a:xfrm>
            <a:off x="285134" y="2713952"/>
            <a:ext cx="7341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Watch what happens…</a:t>
            </a:r>
            <a:endParaRPr lang="en-GB" sz="440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2" name="Picture 8" descr="Eagle Animated Gifs at Best Animations | Gif de pássaro, Passaros voando,  Heróis novos">
            <a:extLst>
              <a:ext uri="{FF2B5EF4-FFF2-40B4-BE49-F238E27FC236}">
                <a16:creationId xmlns:a16="http://schemas.microsoft.com/office/drawing/2014/main" id="{4207B1C4-98D1-4584-8DD7-FACB5BC759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08" y="324053"/>
            <a:ext cx="5219620" cy="44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1ACF-1E10-4838-96C2-8D667170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223083"/>
            <a:ext cx="3395286" cy="76233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Adaptation</a:t>
            </a:r>
          </a:p>
        </p:txBody>
      </p:sp>
      <p:pic>
        <p:nvPicPr>
          <p:cNvPr id="19" name="Picture 6" descr="How To Draw A Rock That Looks Solid And Fun">
            <a:extLst>
              <a:ext uri="{FF2B5EF4-FFF2-40B4-BE49-F238E27FC236}">
                <a16:creationId xmlns:a16="http://schemas.microsoft.com/office/drawing/2014/main" id="{0DFFC763-2E6E-4263-8BFF-4F96E67F0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9" t="8190" r="7246"/>
          <a:stretch/>
        </p:blipFill>
        <p:spPr bwMode="auto">
          <a:xfrm>
            <a:off x="7278699" y="3284177"/>
            <a:ext cx="4378962" cy="41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666B7965-63CC-4FEC-84A9-72BDC22E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527">
            <a:off x="7840639" y="482742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22318671-A867-446A-8A77-2B0ED60D9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3301">
            <a:off x="9359405" y="374809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Cartoon Mice, Download Free Cartoon Mice png images, Free ClipArts on  Clipart Library">
            <a:extLst>
              <a:ext uri="{FF2B5EF4-FFF2-40B4-BE49-F238E27FC236}">
                <a16:creationId xmlns:a16="http://schemas.microsoft.com/office/drawing/2014/main" id="{F6A37873-3954-4F4A-8B53-364E59907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4102">
            <a:off x="8996816" y="5541108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52392ABF-B8DB-4D96-A76E-74DBD6C2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7626">
            <a:off x="9359407" y="478103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022F846-646B-4279-BE98-8EBA99D9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4940">
            <a:off x="9748120" y="582606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B635370-5A2C-4BF5-93C9-489FF93F3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4940">
            <a:off x="8366258" y="501364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D0C7A0F-BD4C-4772-A97E-18CE1360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2492">
            <a:off x="8118933" y="3869977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16D181B8-1623-49F0-892E-929F845C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2492">
            <a:off x="8951959" y="3537240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99BA3CBC-0E75-4D4D-8138-8746D6B2F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304">
            <a:off x="10873438" y="5416918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F83B067-6BD6-408D-9E8E-DF6B0830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1304">
            <a:off x="10408031" y="3943604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97F4EDEB-54DF-491C-804E-234633F2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9748">
            <a:off x="8220615" y="603777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405E955-2C49-4A98-90C8-81DCEC91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9748">
            <a:off x="8690904" y="495645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CE202BEC-D03A-4FD3-BFE1-EC95E118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380660" y="5272431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AE7F69A1-FD57-4741-B47E-55FAB33E6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860884" y="3566583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65B1AB59-4B42-45EE-BCF9-24EEB247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114">
            <a:off x="9908116" y="4238986"/>
            <a:ext cx="720777" cy="7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Eagle Animated Gifs at Best Animations | Gif de pássaro, Passaros voando,  Heróis novos">
            <a:extLst>
              <a:ext uri="{FF2B5EF4-FFF2-40B4-BE49-F238E27FC236}">
                <a16:creationId xmlns:a16="http://schemas.microsoft.com/office/drawing/2014/main" id="{4207B1C4-98D1-4584-8DD7-FACB5BC759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08" y="324053"/>
            <a:ext cx="5219620" cy="44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D6CB2A-BD59-47C7-A7B4-080CD3762BFC}"/>
              </a:ext>
            </a:extLst>
          </p:cNvPr>
          <p:cNvSpPr txBox="1"/>
          <p:nvPr/>
        </p:nvSpPr>
        <p:spPr>
          <a:xfrm>
            <a:off x="144926" y="1091934"/>
            <a:ext cx="70479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200" dirty="0">
                <a:latin typeface="Century Gothic" panose="020B0502020202020204" pitchFamily="34" charset="0"/>
              </a:rPr>
              <a:t>There is</a:t>
            </a:r>
            <a:r>
              <a:rPr lang="en-GB" sz="2200" b="1" dirty="0">
                <a:latin typeface="Century Gothic" panose="020B0502020202020204" pitchFamily="34" charset="0"/>
              </a:rPr>
              <a:t> variation in the population </a:t>
            </a:r>
            <a:r>
              <a:rPr lang="en-GB" sz="2200" dirty="0">
                <a:latin typeface="Century Gothic" panose="020B0502020202020204" pitchFamily="34" charset="0"/>
              </a:rPr>
              <a:t>– some mice are black and some are grey. </a:t>
            </a:r>
          </a:p>
          <a:p>
            <a:pPr marL="514350" indent="-514350">
              <a:buFont typeface="+mj-lt"/>
              <a:buAutoNum type="arabicPeriod"/>
            </a:pPr>
            <a:endParaRPr lang="en-GB" sz="22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en-GB" sz="2200" dirty="0">
                <a:latin typeface="Century Gothic" panose="020B0502020202020204" pitchFamily="34" charset="0"/>
              </a:rPr>
              <a:t>More offspring are produced than the environment can support and individuals </a:t>
            </a:r>
            <a:r>
              <a:rPr lang="en-GB" sz="2200" b="1" dirty="0">
                <a:latin typeface="Century Gothic" panose="020B0502020202020204" pitchFamily="34" charset="0"/>
              </a:rPr>
              <a:t>compete</a:t>
            </a:r>
            <a:r>
              <a:rPr lang="en-GB" sz="2200" dirty="0">
                <a:latin typeface="Century Gothic" panose="020B0502020202020204" pitchFamily="34" charset="0"/>
              </a:rPr>
              <a:t> for survival.</a:t>
            </a:r>
            <a:br>
              <a:rPr lang="en-GB" sz="2200" dirty="0">
                <a:latin typeface="Century Gothic" panose="020B0502020202020204" pitchFamily="34" charset="0"/>
              </a:rPr>
            </a:br>
            <a:endParaRPr lang="en-GB" sz="2200" dirty="0">
              <a:latin typeface="Century Gothic" panose="020B0502020202020204" pitchFamily="34" charset="0"/>
            </a:endParaRP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4AE03F9C-904F-4096-B2F2-EE9F2DBA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84" y="3525551"/>
            <a:ext cx="7379064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AutoNum type="arabicPeriod" startAt="3"/>
              <a:defRPr/>
            </a:pPr>
            <a:r>
              <a:rPr lang="en-GB" sz="2200" dirty="0">
                <a:latin typeface="Century Gothic" panose="020B0502020202020204" pitchFamily="34" charset="0"/>
                <a:cs typeface="Calibri" panose="020F0502020204030204" pitchFamily="34" charset="0"/>
              </a:rPr>
              <a:t>The population is under pressure from a predator- a hawk!</a:t>
            </a:r>
          </a:p>
          <a:p>
            <a:pPr marL="457200" indent="-457200" eaLnBrk="1" hangingPunct="1">
              <a:spcBef>
                <a:spcPct val="20000"/>
              </a:spcBef>
              <a:buAutoNum type="arabicPeriod" startAt="3"/>
              <a:defRPr/>
            </a:pPr>
            <a:endParaRPr lang="en-GB" sz="22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AutoNum type="arabicPeriod" startAt="3"/>
              <a:defRPr/>
            </a:pPr>
            <a:r>
              <a:rPr lang="en-GB" sz="2200" dirty="0">
                <a:latin typeface="Century Gothic" panose="020B0502020202020204" pitchFamily="34" charset="0"/>
                <a:cs typeface="Calibri" panose="020F0502020204030204" pitchFamily="34" charset="0"/>
              </a:rPr>
              <a:t>Those less well adapted </a:t>
            </a:r>
            <a:r>
              <a:rPr lang="en-GB" sz="2200" b="1" dirty="0">
                <a:latin typeface="Century Gothic" panose="020B0502020202020204" pitchFamily="34" charset="0"/>
                <a:cs typeface="Calibri" panose="020F0502020204030204" pitchFamily="34" charset="0"/>
              </a:rPr>
              <a:t>die out</a:t>
            </a:r>
            <a:r>
              <a:rPr lang="en-GB" sz="2200" dirty="0">
                <a:latin typeface="Century Gothic" panose="020B0502020202020204" pitchFamily="34" charset="0"/>
                <a:cs typeface="Calibri" panose="020F0502020204030204" pitchFamily="34" charset="0"/>
              </a:rPr>
              <a:t> and do </a:t>
            </a:r>
            <a:r>
              <a:rPr lang="en-GB" sz="2200" b="1" dirty="0">
                <a:latin typeface="Century Gothic" panose="020B0502020202020204" pitchFamily="34" charset="0"/>
                <a:cs typeface="Calibri" panose="020F0502020204030204" pitchFamily="34" charset="0"/>
              </a:rPr>
              <a:t>not reproduce and pass on their alleles.</a:t>
            </a:r>
            <a:r>
              <a:rPr lang="en-GB" sz="2200" dirty="0">
                <a:latin typeface="Century Gothic" panose="020B0502020202020204" pitchFamily="34" charset="0"/>
                <a:cs typeface="Calibri" panose="020F0502020204030204" pitchFamily="34" charset="0"/>
              </a:rPr>
              <a:t> (The grey mice are less well camouflaged, and are eaten by the hawk, or maybe they taste better…)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E97559-CBEB-4902-BFB3-F44051941447}"/>
              </a:ext>
            </a:extLst>
          </p:cNvPr>
          <p:cNvSpPr txBox="1"/>
          <p:nvPr/>
        </p:nvSpPr>
        <p:spPr>
          <a:xfrm>
            <a:off x="131135" y="1076910"/>
            <a:ext cx="7146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4. The next generation contains </a:t>
            </a:r>
            <a:r>
              <a:rPr lang="en-GB" sz="2400" b="1" dirty="0">
                <a:latin typeface="Century Gothic" panose="020B0502020202020204" pitchFamily="34" charset="0"/>
              </a:rPr>
              <a:t>fewer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grey mice</a:t>
            </a:r>
            <a:r>
              <a:rPr lang="en-GB" sz="2400" dirty="0">
                <a:latin typeface="Century Gothic" panose="020B0502020202020204" pitchFamily="34" charset="0"/>
              </a:rPr>
              <a:t>, as they are </a:t>
            </a:r>
            <a:r>
              <a:rPr lang="en-GB" sz="2400" b="1" dirty="0">
                <a:latin typeface="Century Gothic" panose="020B0502020202020204" pitchFamily="34" charset="0"/>
              </a:rPr>
              <a:t>less well adapted</a:t>
            </a:r>
            <a:r>
              <a:rPr lang="en-GB" sz="2400" dirty="0">
                <a:latin typeface="Century Gothic" panose="020B0502020202020204" pitchFamily="34" charset="0"/>
              </a:rPr>
              <a:t>, and </a:t>
            </a:r>
            <a:r>
              <a:rPr lang="en-GB" sz="2400" b="1" dirty="0">
                <a:latin typeface="Century Gothic" panose="020B0502020202020204" pitchFamily="34" charset="0"/>
              </a:rPr>
              <a:t>more black </a:t>
            </a:r>
            <a:r>
              <a:rPr lang="en-GB" sz="2400" dirty="0">
                <a:latin typeface="Century Gothic" panose="020B0502020202020204" pitchFamily="34" charset="0"/>
              </a:rPr>
              <a:t>ones which have </a:t>
            </a:r>
            <a:r>
              <a:rPr lang="en-GB" sz="2400" b="1" dirty="0">
                <a:latin typeface="Century Gothic" panose="020B0502020202020204" pitchFamily="34" charset="0"/>
              </a:rPr>
              <a:t>favourable adaptations, </a:t>
            </a:r>
            <a:r>
              <a:rPr lang="en-GB" sz="2400" dirty="0">
                <a:latin typeface="Century Gothic" panose="020B0502020202020204" pitchFamily="34" charset="0"/>
              </a:rPr>
              <a:t>allowing them to </a:t>
            </a:r>
            <a:r>
              <a:rPr lang="en-GB" sz="2400" b="1" dirty="0">
                <a:latin typeface="Century Gothic" panose="020B0502020202020204" pitchFamily="34" charset="0"/>
              </a:rPr>
              <a:t>survive </a:t>
            </a:r>
            <a:r>
              <a:rPr lang="en-GB" sz="2400" dirty="0">
                <a:latin typeface="Century Gothic" panose="020B0502020202020204" pitchFamily="34" charset="0"/>
              </a:rPr>
              <a:t>and</a:t>
            </a:r>
            <a:r>
              <a:rPr lang="en-GB" sz="2400" b="1" dirty="0">
                <a:latin typeface="Century Gothic" panose="020B0502020202020204" pitchFamily="34" charset="0"/>
              </a:rPr>
              <a:t> breed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F48382-61BF-468F-AE4E-3AE578704283}"/>
              </a:ext>
            </a:extLst>
          </p:cNvPr>
          <p:cNvSpPr txBox="1"/>
          <p:nvPr/>
        </p:nvSpPr>
        <p:spPr>
          <a:xfrm>
            <a:off x="174183" y="3588288"/>
            <a:ext cx="7108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5. The process continues over </a:t>
            </a:r>
            <a:r>
              <a:rPr lang="en-GB" sz="2400" b="1" dirty="0">
                <a:latin typeface="Century Gothic" panose="020B0502020202020204" pitchFamily="34" charset="0"/>
              </a:rPr>
              <a:t>many generations</a:t>
            </a:r>
            <a:r>
              <a:rPr lang="en-GB" sz="2400" dirty="0">
                <a:latin typeface="Century Gothic" panose="020B0502020202020204" pitchFamily="34" charset="0"/>
              </a:rPr>
              <a:t>, until </a:t>
            </a:r>
            <a:r>
              <a:rPr lang="en-GB" sz="2400" b="1" dirty="0">
                <a:latin typeface="Century Gothic" panose="020B0502020202020204" pitchFamily="34" charset="0"/>
              </a:rPr>
              <a:t>all</a:t>
            </a:r>
            <a:r>
              <a:rPr lang="en-GB" sz="2400" dirty="0">
                <a:latin typeface="Century Gothic" panose="020B0502020202020204" pitchFamily="34" charset="0"/>
              </a:rPr>
              <a:t> mice carry the advantage – the species has </a:t>
            </a:r>
            <a:r>
              <a:rPr lang="en-GB" sz="2400" b="1" dirty="0">
                <a:latin typeface="Century Gothic" panose="020B0502020202020204" pitchFamily="34" charset="0"/>
              </a:rPr>
              <a:t>evolved</a:t>
            </a:r>
            <a:r>
              <a:rPr lang="en-GB" sz="2400" dirty="0">
                <a:latin typeface="Century Gothic" panose="020B0502020202020204" pitchFamily="34" charset="0"/>
              </a:rPr>
              <a:t> (changed)</a:t>
            </a:r>
          </a:p>
        </p:txBody>
      </p:sp>
    </p:spTree>
    <p:extLst>
      <p:ext uri="{BB962C8B-B14F-4D97-AF65-F5344CB8AC3E}">
        <p14:creationId xmlns:p14="http://schemas.microsoft.com/office/powerpoint/2010/main" val="30679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3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1241</Words>
  <Application>Microsoft Office PowerPoint</Application>
  <PresentationFormat>Widescreen</PresentationFormat>
  <Paragraphs>135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Variation</vt:lpstr>
      <vt:lpstr>Natural Selection in Action</vt:lpstr>
      <vt:lpstr>Adaptation</vt:lpstr>
      <vt:lpstr>Adaptation</vt:lpstr>
      <vt:lpstr>Adaptation</vt:lpstr>
      <vt:lpstr>High Speed Evolution</vt:lpstr>
      <vt:lpstr>PowerPoint Presentation</vt:lpstr>
      <vt:lpstr>PowerPoint Presentation</vt:lpstr>
      <vt:lpstr>Geographical Barriers</vt:lpstr>
      <vt:lpstr>Ecological Speciation</vt:lpstr>
      <vt:lpstr>PowerPoint Presentation</vt:lpstr>
      <vt:lpstr>Behavioural Speciation</vt:lpstr>
      <vt:lpstr>Speciation in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McBride</dc:creator>
  <cp:lastModifiedBy>Kirsty McBride</cp:lastModifiedBy>
  <cp:revision>3</cp:revision>
  <dcterms:created xsi:type="dcterms:W3CDTF">2021-10-07T07:49:56Z</dcterms:created>
  <dcterms:modified xsi:type="dcterms:W3CDTF">2021-10-08T10:18:58Z</dcterms:modified>
</cp:coreProperties>
</file>