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502" r:id="rId14"/>
    <p:sldId id="503" r:id="rId15"/>
    <p:sldId id="504" r:id="rId16"/>
    <p:sldId id="509" r:id="rId17"/>
    <p:sldId id="507" r:id="rId18"/>
    <p:sldId id="432" r:id="rId19"/>
    <p:sldId id="510" r:id="rId20"/>
    <p:sldId id="511" r:id="rId21"/>
    <p:sldId id="512" r:id="rId22"/>
    <p:sldId id="513" r:id="rId23"/>
    <p:sldId id="514" r:id="rId24"/>
    <p:sldId id="515" r:id="rId25"/>
    <p:sldId id="516" r:id="rId26"/>
    <p:sldId id="517" r:id="rId27"/>
    <p:sldId id="446" r:id="rId28"/>
    <p:sldId id="518" r:id="rId29"/>
    <p:sldId id="519" r:id="rId30"/>
    <p:sldId id="520" r:id="rId31"/>
    <p:sldId id="521" r:id="rId32"/>
    <p:sldId id="522" r:id="rId33"/>
    <p:sldId id="523" r:id="rId34"/>
    <p:sldId id="524" r:id="rId35"/>
    <p:sldId id="525" r:id="rId36"/>
    <p:sldId id="526" r:id="rId37"/>
    <p:sldId id="527" r:id="rId38"/>
    <p:sldId id="530" r:id="rId39"/>
    <p:sldId id="528" r:id="rId40"/>
    <p:sldId id="486" r:id="rId41"/>
    <p:sldId id="52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F3"/>
    <a:srgbClr val="FFF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40"/>
    <p:restoredTop sz="96058"/>
  </p:normalViewPr>
  <p:slideViewPr>
    <p:cSldViewPr snapToGrid="0">
      <p:cViewPr varScale="1">
        <p:scale>
          <a:sx n="90" d="100"/>
          <a:sy n="90"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A4734-AEE9-B244-8594-A83EB07C0F99}"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5E526-C890-3C4D-80B2-5B9EC4A3C978}" type="slidenum">
              <a:rPr lang="en-US" smtClean="0"/>
              <a:t>‹#›</a:t>
            </a:fld>
            <a:endParaRPr lang="en-US"/>
          </a:p>
        </p:txBody>
      </p:sp>
    </p:spTree>
    <p:extLst>
      <p:ext uri="{BB962C8B-B14F-4D97-AF65-F5344CB8AC3E}">
        <p14:creationId xmlns:p14="http://schemas.microsoft.com/office/powerpoint/2010/main" val="192383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2" name="Google Shape;1282;p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1" name="Google Shape;1321;p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2" name="Google Shape;1362;p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p2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8" name="Google Shape;1498;p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FE674-68B8-AE5F-1AAA-DAA1227D640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24911EA-DFA1-4468-B140-1BD4F7B2E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C217753-4BB5-045B-CBFC-2897C4D6A1CE}"/>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5" name="Footer Placeholder 4">
            <a:extLst>
              <a:ext uri="{FF2B5EF4-FFF2-40B4-BE49-F238E27FC236}">
                <a16:creationId xmlns:a16="http://schemas.microsoft.com/office/drawing/2014/main" id="{C7C2A3A6-AFAA-BC51-D555-62DF91F4F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9521E-9616-7B57-96C7-079B70C7F265}"/>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109968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4146-286C-6375-014E-BB49FE74263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1070CB-9953-03BC-20E1-4DA5C8C18F0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1E619D-0DF5-4762-18E1-3CBBB0BD4BAC}"/>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5" name="Footer Placeholder 4">
            <a:extLst>
              <a:ext uri="{FF2B5EF4-FFF2-40B4-BE49-F238E27FC236}">
                <a16:creationId xmlns:a16="http://schemas.microsoft.com/office/drawing/2014/main" id="{4F939664-F1AF-3121-70AB-596E3D4E0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8486B-9434-54C2-8CFD-6C453A9995E8}"/>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3964842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A8D3B1-299F-5B70-E668-D423C9CC8DD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211E5E6-5038-3C8D-AA62-6AB1F78716A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C61BC2-3A37-7ED6-42E0-AE43C875CCDD}"/>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5" name="Footer Placeholder 4">
            <a:extLst>
              <a:ext uri="{FF2B5EF4-FFF2-40B4-BE49-F238E27FC236}">
                <a16:creationId xmlns:a16="http://schemas.microsoft.com/office/drawing/2014/main" id="{CC064F47-3B48-2FE6-35D4-C6636C494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9EFCB-CBB5-A26F-4191-2AC84BE9E13F}"/>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443108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C53FAFF-03A6-0A4E-D67B-63A5F9CDC380}"/>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76FDEF90-C9DE-BF16-D90C-82BBB7EECFF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B5A355E-F9A5-D641-AC85-F0E8DDDE95C9}"/>
              </a:ext>
            </a:extLst>
          </p:cNvPr>
          <p:cNvSpPr>
            <a:spLocks noGrp="1"/>
          </p:cNvSpPr>
          <p:nvPr>
            <p:ph type="sldNum" sz="quarter" idx="12"/>
          </p:nvPr>
        </p:nvSpPr>
        <p:spPr/>
        <p:txBody>
          <a:bodyPr/>
          <a:lstStyle>
            <a:lvl1pPr>
              <a:defRPr/>
            </a:lvl1pPr>
          </a:lstStyle>
          <a:p>
            <a:pPr>
              <a:defRPr/>
            </a:pPr>
            <a:fld id="{9E7178B7-DAD7-1A44-90B6-CA7C5B65C1A1}" type="slidenum">
              <a:rPr lang="en-GB" altLang="en-US"/>
              <a:pPr>
                <a:defRPr/>
              </a:pPr>
              <a:t>‹#›</a:t>
            </a:fld>
            <a:endParaRPr lang="en-GB" altLang="en-US"/>
          </a:p>
        </p:txBody>
      </p:sp>
    </p:spTree>
    <p:extLst>
      <p:ext uri="{BB962C8B-B14F-4D97-AF65-F5344CB8AC3E}">
        <p14:creationId xmlns:p14="http://schemas.microsoft.com/office/powerpoint/2010/main" val="175638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322B-C3C8-396F-CDC1-50C83B25594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3536180-0CA0-A691-8CF7-E88270B9AB2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7C7B34-1848-B597-E7DB-DB202DFD08DA}"/>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5" name="Footer Placeholder 4">
            <a:extLst>
              <a:ext uri="{FF2B5EF4-FFF2-40B4-BE49-F238E27FC236}">
                <a16:creationId xmlns:a16="http://schemas.microsoft.com/office/drawing/2014/main" id="{7337A759-6EF6-291C-8F4F-82C7D36FD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F6D54-6876-111E-0A65-826E8DCF016C}"/>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404018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AFFF-4057-F7C5-5C37-516B5E6BC58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D502180-3E3B-1180-A512-2C5CE74AD0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5C8E44F-576B-034D-3540-56809B32B254}"/>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5" name="Footer Placeholder 4">
            <a:extLst>
              <a:ext uri="{FF2B5EF4-FFF2-40B4-BE49-F238E27FC236}">
                <a16:creationId xmlns:a16="http://schemas.microsoft.com/office/drawing/2014/main" id="{4AE3BE52-EEEC-B2BD-9A26-AC05918FC8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EE110-2466-CA17-FC87-70DCD181447C}"/>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302032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C714-0DB3-6596-CD68-4487CFDF38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27031A5-6922-271F-7C4B-DFB8B3E2549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9045E8C-1920-5D6B-E819-8AD65A2611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FAA98F-043D-51EE-0F41-762E72296DFE}"/>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6" name="Footer Placeholder 5">
            <a:extLst>
              <a:ext uri="{FF2B5EF4-FFF2-40B4-BE49-F238E27FC236}">
                <a16:creationId xmlns:a16="http://schemas.microsoft.com/office/drawing/2014/main" id="{1723B8E3-B5F4-468C-CE0F-32213A578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F4C3D6-C052-33D5-541D-FFC5B384714F}"/>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2111495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42CB-A287-CA87-922B-AAB35DECF1F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CC3CB25-AD87-09E6-C39B-A3171A458D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5482F2-6F45-E22D-1F85-D8EA76B2544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7FE793F-0E81-5C7D-2B26-77D868B74C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71ACF46-C2FD-D7B2-4291-A6A9756458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1037818-0836-C9C2-E9AF-200A751D315F}"/>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8" name="Footer Placeholder 7">
            <a:extLst>
              <a:ext uri="{FF2B5EF4-FFF2-40B4-BE49-F238E27FC236}">
                <a16:creationId xmlns:a16="http://schemas.microsoft.com/office/drawing/2014/main" id="{25E6EEDD-FE2E-E19C-2803-8B17116CB9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066A0-3A0F-949E-A88E-D6B7E0961020}"/>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311764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E527-D61F-2BD3-0892-FC2D116E053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D2B876D-A9D9-A65B-76A3-1EBEC0AD0DBF}"/>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4" name="Footer Placeholder 3">
            <a:extLst>
              <a:ext uri="{FF2B5EF4-FFF2-40B4-BE49-F238E27FC236}">
                <a16:creationId xmlns:a16="http://schemas.microsoft.com/office/drawing/2014/main" id="{965E511F-AC39-3B01-A72C-2AC0F161AB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F6F7D-215B-BA85-CEF3-F757E8AF4C7E}"/>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3584821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586533-0475-2A3F-8052-5B725DF50154}"/>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3" name="Footer Placeholder 2">
            <a:extLst>
              <a:ext uri="{FF2B5EF4-FFF2-40B4-BE49-F238E27FC236}">
                <a16:creationId xmlns:a16="http://schemas.microsoft.com/office/drawing/2014/main" id="{A224CE12-4E6D-9780-8962-F8105138D0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C39238-1359-D048-C821-1709930DD95A}"/>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2899933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2680-13D4-DFEB-6BD2-DF3FA05222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8AD80D-8198-B4C5-4981-813BE56BD8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6361682-3548-AF4E-4305-339D57CF8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A27CEC-A29C-AF97-2ED6-32E286845208}"/>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6" name="Footer Placeholder 5">
            <a:extLst>
              <a:ext uri="{FF2B5EF4-FFF2-40B4-BE49-F238E27FC236}">
                <a16:creationId xmlns:a16="http://schemas.microsoft.com/office/drawing/2014/main" id="{056C4B93-8468-9FF4-9B6A-3443A5E4B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A2BBF-5BD9-20FE-6440-C91C8FFA9E0A}"/>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1288348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858B-C2F1-6DCB-3262-50D0549E059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4758AD-E293-10F2-F5D0-36B5F9630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9F742F-B5D3-306B-BC7A-B4C06C145F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9AAAB2-A95F-4B0D-5E52-ECED56998C3D}"/>
              </a:ext>
            </a:extLst>
          </p:cNvPr>
          <p:cNvSpPr>
            <a:spLocks noGrp="1"/>
          </p:cNvSpPr>
          <p:nvPr>
            <p:ph type="dt" sz="half" idx="10"/>
          </p:nvPr>
        </p:nvSpPr>
        <p:spPr/>
        <p:txBody>
          <a:bodyPr/>
          <a:lstStyle/>
          <a:p>
            <a:fld id="{6DD2C203-F4BF-5B47-B837-FB075640F6DB}" type="datetimeFigureOut">
              <a:rPr lang="en-US" smtClean="0"/>
              <a:t>11/2/2023</a:t>
            </a:fld>
            <a:endParaRPr lang="en-US"/>
          </a:p>
        </p:txBody>
      </p:sp>
      <p:sp>
        <p:nvSpPr>
          <p:cNvPr id="6" name="Footer Placeholder 5">
            <a:extLst>
              <a:ext uri="{FF2B5EF4-FFF2-40B4-BE49-F238E27FC236}">
                <a16:creationId xmlns:a16="http://schemas.microsoft.com/office/drawing/2014/main" id="{16EEAFBD-D156-BA8A-F5F6-DCEFB48B4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178648-452E-1314-C2D0-D84681BF0CF7}"/>
              </a:ext>
            </a:extLst>
          </p:cNvPr>
          <p:cNvSpPr>
            <a:spLocks noGrp="1"/>
          </p:cNvSpPr>
          <p:nvPr>
            <p:ph type="sldNum" sz="quarter" idx="12"/>
          </p:nvPr>
        </p:nvSpPr>
        <p:spPr/>
        <p:txBody>
          <a:bodyPr/>
          <a:lstStyle/>
          <a:p>
            <a:fld id="{665C057B-4346-8540-BAF0-A4950107CE11}" type="slidenum">
              <a:rPr lang="en-US" smtClean="0"/>
              <a:t>‹#›</a:t>
            </a:fld>
            <a:endParaRPr lang="en-US"/>
          </a:p>
        </p:txBody>
      </p:sp>
    </p:spTree>
    <p:extLst>
      <p:ext uri="{BB962C8B-B14F-4D97-AF65-F5344CB8AC3E}">
        <p14:creationId xmlns:p14="http://schemas.microsoft.com/office/powerpoint/2010/main" val="3413399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5397AF-B8E7-16BD-DC86-F02E2F3677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2887EE-A1DC-7033-DF29-CB48D56811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CD923F-B62C-B610-146A-A37CB0ABD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2C203-F4BF-5B47-B837-FB075640F6DB}" type="datetimeFigureOut">
              <a:rPr lang="en-US" smtClean="0"/>
              <a:t>11/2/2023</a:t>
            </a:fld>
            <a:endParaRPr lang="en-US"/>
          </a:p>
        </p:txBody>
      </p:sp>
      <p:sp>
        <p:nvSpPr>
          <p:cNvPr id="5" name="Footer Placeholder 4">
            <a:extLst>
              <a:ext uri="{FF2B5EF4-FFF2-40B4-BE49-F238E27FC236}">
                <a16:creationId xmlns:a16="http://schemas.microsoft.com/office/drawing/2014/main" id="{CF9F8348-57DF-5B15-46B8-6B76660269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8D857A-9578-438A-E8DE-F0FD1E1F6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C057B-4346-8540-BAF0-A4950107CE11}" type="slidenum">
              <a:rPr lang="en-US" smtClean="0"/>
              <a:t>‹#›</a:t>
            </a:fld>
            <a:endParaRPr lang="en-US"/>
          </a:p>
        </p:txBody>
      </p:sp>
    </p:spTree>
    <p:extLst>
      <p:ext uri="{BB962C8B-B14F-4D97-AF65-F5344CB8AC3E}">
        <p14:creationId xmlns:p14="http://schemas.microsoft.com/office/powerpoint/2010/main" val="2324674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gov.uk/government/publications/gastroschisis-description-in-brief" TargetMode="External"/><Relationship Id="rId13" Type="http://schemas.openxmlformats.org/officeDocument/2006/relationships/hyperlink" Target="https://www.gov.uk/government/publications/trisomy-18-description-in-brief" TargetMode="External"/><Relationship Id="rId3" Type="http://schemas.openxmlformats.org/officeDocument/2006/relationships/image" Target="../media/image9.jpeg"/><Relationship Id="rId7" Type="http://schemas.openxmlformats.org/officeDocument/2006/relationships/hyperlink" Target="https://www.gov.uk/government/publications/cdh-description-in-brief" TargetMode="External"/><Relationship Id="rId12" Type="http://schemas.openxmlformats.org/officeDocument/2006/relationships/hyperlink" Target="https://www.gov.uk/government/publications/lethal-skeletal-dysplasia-description-in-brief"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gov.uk/government/publications/cleft-lip-description-in-brief" TargetMode="External"/><Relationship Id="rId11" Type="http://schemas.openxmlformats.org/officeDocument/2006/relationships/hyperlink" Target="https://www.gov.uk/government/publications/bilateral-renal-agenesis-description-in-brief" TargetMode="External"/><Relationship Id="rId5" Type="http://schemas.openxmlformats.org/officeDocument/2006/relationships/hyperlink" Target="https://www.gov.uk/government/publications/open-spina-bifida-description-in-brief" TargetMode="External"/><Relationship Id="rId10" Type="http://schemas.openxmlformats.org/officeDocument/2006/relationships/hyperlink" Target="https://www.gov.uk/government/publications/congenital-heart-disease-description-in-brief" TargetMode="External"/><Relationship Id="rId4" Type="http://schemas.openxmlformats.org/officeDocument/2006/relationships/hyperlink" Target="https://www.gov.uk/government/publications/anencephaly-description-in-brief" TargetMode="External"/><Relationship Id="rId9" Type="http://schemas.openxmlformats.org/officeDocument/2006/relationships/hyperlink" Target="https://www.gov.uk/government/publications/exomphalos-description-in-brief" TargetMode="External"/><Relationship Id="rId14" Type="http://schemas.openxmlformats.org/officeDocument/2006/relationships/hyperlink" Target="https://www.gov.uk/government/publications/trisomy-13-description-in-brie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holding an ultrasound picture&#10;&#10;Description automatically generated">
            <a:extLst>
              <a:ext uri="{FF2B5EF4-FFF2-40B4-BE49-F238E27FC236}">
                <a16:creationId xmlns:a16="http://schemas.microsoft.com/office/drawing/2014/main" id="{793C73B9-4791-C4BD-3BB7-5E1E2A244FC3}"/>
              </a:ext>
            </a:extLst>
          </p:cNvPr>
          <p:cNvPicPr>
            <a:picLocks noChangeAspect="1"/>
          </p:cNvPicPr>
          <p:nvPr/>
        </p:nvPicPr>
        <p:blipFill>
          <a:blip r:embed="rId2"/>
          <a:stretch>
            <a:fillRect/>
          </a:stretch>
        </p:blipFill>
        <p:spPr>
          <a:xfrm>
            <a:off x="2736273" y="0"/>
            <a:ext cx="9455727" cy="6852654"/>
          </a:xfrm>
          <a:prstGeom prst="rect">
            <a:avLst/>
          </a:prstGeom>
        </p:spPr>
      </p:pic>
      <p:sp>
        <p:nvSpPr>
          <p:cNvPr id="33" name="Rounded Rectangle 32">
            <a:extLst>
              <a:ext uri="{FF2B5EF4-FFF2-40B4-BE49-F238E27FC236}">
                <a16:creationId xmlns:a16="http://schemas.microsoft.com/office/drawing/2014/main" id="{21C1F8D7-1776-3331-2380-5E0E083332BD}"/>
              </a:ext>
            </a:extLst>
          </p:cNvPr>
          <p:cNvSpPr/>
          <p:nvPr/>
        </p:nvSpPr>
        <p:spPr>
          <a:xfrm>
            <a:off x="-86062" y="129091"/>
            <a:ext cx="5475643" cy="688489"/>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ndale Mono" panose="020B0509000000000004" pitchFamily="49" charset="0"/>
              </a:rPr>
              <a:t>Higher Human Biology </a:t>
            </a:r>
          </a:p>
        </p:txBody>
      </p:sp>
      <p:sp>
        <p:nvSpPr>
          <p:cNvPr id="34" name="Rounded Rectangle 33">
            <a:extLst>
              <a:ext uri="{FF2B5EF4-FFF2-40B4-BE49-F238E27FC236}">
                <a16:creationId xmlns:a16="http://schemas.microsoft.com/office/drawing/2014/main" id="{36D312B7-7388-B5F3-838D-3620E0D3E522}"/>
              </a:ext>
            </a:extLst>
          </p:cNvPr>
          <p:cNvSpPr/>
          <p:nvPr/>
        </p:nvSpPr>
        <p:spPr>
          <a:xfrm>
            <a:off x="-86062" y="984038"/>
            <a:ext cx="7107382" cy="688489"/>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ndale Mono" panose="020B0509000000000004" pitchFamily="49" charset="0"/>
              </a:rPr>
              <a:t>2.4 Antenatal and postnatal screening</a:t>
            </a:r>
          </a:p>
        </p:txBody>
      </p:sp>
    </p:spTree>
    <p:extLst>
      <p:ext uri="{BB962C8B-B14F-4D97-AF65-F5344CB8AC3E}">
        <p14:creationId xmlns:p14="http://schemas.microsoft.com/office/powerpoint/2010/main" val="1675125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E10208-9F9C-372E-144B-B0AF5C7D2328}"/>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D I A G N O S T I C    T E S T I N G </a:t>
            </a:r>
          </a:p>
        </p:txBody>
      </p:sp>
      <p:sp>
        <p:nvSpPr>
          <p:cNvPr id="5" name="TextBox 4">
            <a:extLst>
              <a:ext uri="{FF2B5EF4-FFF2-40B4-BE49-F238E27FC236}">
                <a16:creationId xmlns:a16="http://schemas.microsoft.com/office/drawing/2014/main" id="{952DBC67-E3AF-EB5E-4A3F-62F9796BF6A9}"/>
              </a:ext>
            </a:extLst>
          </p:cNvPr>
          <p:cNvSpPr txBox="1"/>
          <p:nvPr/>
        </p:nvSpPr>
        <p:spPr>
          <a:xfrm>
            <a:off x="3858" y="626884"/>
            <a:ext cx="5743161" cy="646331"/>
          </a:xfrm>
          <a:prstGeom prst="rect">
            <a:avLst/>
          </a:prstGeom>
          <a:noFill/>
        </p:spPr>
        <p:txBody>
          <a:bodyPr wrap="square">
            <a:spAutoFit/>
          </a:bodyPr>
          <a:lstStyle/>
          <a:p>
            <a:r>
              <a:rPr lang="en-GB" sz="3600" b="1" dirty="0">
                <a:effectLst/>
                <a:latin typeface="Andale Mono" panose="020B0509000000000004" pitchFamily="49" charset="0"/>
              </a:rPr>
              <a:t>Amniocentesis</a:t>
            </a:r>
          </a:p>
        </p:txBody>
      </p:sp>
      <p:sp>
        <p:nvSpPr>
          <p:cNvPr id="6" name="TextBox 5">
            <a:extLst>
              <a:ext uri="{FF2B5EF4-FFF2-40B4-BE49-F238E27FC236}">
                <a16:creationId xmlns:a16="http://schemas.microsoft.com/office/drawing/2014/main" id="{AE20F484-9104-F807-5117-9108035B1DD8}"/>
              </a:ext>
            </a:extLst>
          </p:cNvPr>
          <p:cNvSpPr txBox="1"/>
          <p:nvPr/>
        </p:nvSpPr>
        <p:spPr>
          <a:xfrm>
            <a:off x="348981" y="1366738"/>
            <a:ext cx="5743161" cy="5262979"/>
          </a:xfrm>
          <a:prstGeom prst="rect">
            <a:avLst/>
          </a:prstGeom>
          <a:noFill/>
        </p:spPr>
        <p:txBody>
          <a:bodyPr wrap="square">
            <a:spAutoFit/>
          </a:bodyPr>
          <a:lstStyle/>
          <a:p>
            <a:r>
              <a:rPr lang="en-GB" sz="2400" b="1" dirty="0">
                <a:effectLst/>
                <a:latin typeface="Andale Mono" panose="020B0509000000000004" pitchFamily="49" charset="0"/>
              </a:rPr>
              <a:t>Test you may be offered during pregnancy to check if your baby has a genetic or chromosomal condition, such as Down’s syndrome, Edward’s syndrome or Patau’s syndrome.</a:t>
            </a:r>
          </a:p>
          <a:p>
            <a:endParaRPr lang="en-GB" sz="2400" b="1" dirty="0">
              <a:latin typeface="Andale Mono" panose="020B0509000000000004" pitchFamily="49" charset="0"/>
            </a:endParaRPr>
          </a:p>
          <a:p>
            <a:r>
              <a:rPr lang="en-GB" sz="2400" b="1" dirty="0">
                <a:effectLst/>
                <a:latin typeface="Andale Mono" panose="020B0509000000000004" pitchFamily="49" charset="0"/>
              </a:rPr>
              <a:t>It involves removing and testing a small sample of cells from amniotic fluid. </a:t>
            </a:r>
          </a:p>
          <a:p>
            <a:endParaRPr lang="en-GB" sz="2400" b="1" dirty="0">
              <a:latin typeface="Andale Mono" panose="020B0509000000000004" pitchFamily="49" charset="0"/>
            </a:endParaRPr>
          </a:p>
          <a:p>
            <a:r>
              <a:rPr lang="en-GB" sz="2400" b="1" dirty="0">
                <a:effectLst/>
                <a:latin typeface="Andale Mono" panose="020B0509000000000004" pitchFamily="49" charset="0"/>
              </a:rPr>
              <a:t>One of the main risks associated with amniocentesis is miscarriage.  </a:t>
            </a:r>
          </a:p>
        </p:txBody>
      </p:sp>
      <p:pic>
        <p:nvPicPr>
          <p:cNvPr id="10244" name="Picture 4" descr="Amniocentesis | Obstetrics &amp; Gynecology of Atlanta">
            <a:extLst>
              <a:ext uri="{FF2B5EF4-FFF2-40B4-BE49-F238E27FC236}">
                <a16:creationId xmlns:a16="http://schemas.microsoft.com/office/drawing/2014/main" id="{ECFEF9AC-F405-B0BA-499D-FF5D3BA7A9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61" r="8034"/>
          <a:stretch/>
        </p:blipFill>
        <p:spPr bwMode="auto">
          <a:xfrm>
            <a:off x="6092142" y="1450714"/>
            <a:ext cx="5827431" cy="463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6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EA82A8-72ED-8F1F-8661-C68DA1573818}"/>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D I A G N O S T I C    T E S T I N G </a:t>
            </a:r>
          </a:p>
        </p:txBody>
      </p:sp>
      <p:sp>
        <p:nvSpPr>
          <p:cNvPr id="5" name="TextBox 4">
            <a:extLst>
              <a:ext uri="{FF2B5EF4-FFF2-40B4-BE49-F238E27FC236}">
                <a16:creationId xmlns:a16="http://schemas.microsoft.com/office/drawing/2014/main" id="{25BB374A-653A-30EC-1AC7-6D1507BB0CDF}"/>
              </a:ext>
            </a:extLst>
          </p:cNvPr>
          <p:cNvSpPr txBox="1"/>
          <p:nvPr/>
        </p:nvSpPr>
        <p:spPr>
          <a:xfrm>
            <a:off x="3858" y="626884"/>
            <a:ext cx="9796125" cy="646331"/>
          </a:xfrm>
          <a:prstGeom prst="rect">
            <a:avLst/>
          </a:prstGeom>
          <a:noFill/>
        </p:spPr>
        <p:txBody>
          <a:bodyPr wrap="square">
            <a:spAutoFit/>
          </a:bodyPr>
          <a:lstStyle/>
          <a:p>
            <a:r>
              <a:rPr lang="en-GB" sz="3600" b="1" dirty="0">
                <a:effectLst/>
                <a:latin typeface="Andale Mono" panose="020B0509000000000004" pitchFamily="49" charset="0"/>
              </a:rPr>
              <a:t>Chorionic villus sampling (CVS)</a:t>
            </a:r>
          </a:p>
        </p:txBody>
      </p:sp>
      <p:sp>
        <p:nvSpPr>
          <p:cNvPr id="6" name="TextBox 5">
            <a:extLst>
              <a:ext uri="{FF2B5EF4-FFF2-40B4-BE49-F238E27FC236}">
                <a16:creationId xmlns:a16="http://schemas.microsoft.com/office/drawing/2014/main" id="{632ED654-8E53-5B2E-32BB-5AAB5B128B62}"/>
              </a:ext>
            </a:extLst>
          </p:cNvPr>
          <p:cNvSpPr txBox="1"/>
          <p:nvPr/>
        </p:nvSpPr>
        <p:spPr>
          <a:xfrm>
            <a:off x="289346" y="1842978"/>
            <a:ext cx="4998271" cy="3416320"/>
          </a:xfrm>
          <a:prstGeom prst="rect">
            <a:avLst/>
          </a:prstGeom>
          <a:noFill/>
        </p:spPr>
        <p:txBody>
          <a:bodyPr wrap="square">
            <a:spAutoFit/>
          </a:bodyPr>
          <a:lstStyle/>
          <a:p>
            <a:r>
              <a:rPr lang="en-GB" sz="2400" b="1" dirty="0">
                <a:effectLst/>
                <a:latin typeface="Andale Mono" panose="020B0509000000000004" pitchFamily="49" charset="0"/>
              </a:rPr>
              <a:t>Can be carried out earlier in pregnancy than amniocentesis, although it has a higher risk of miscarriage.</a:t>
            </a:r>
          </a:p>
          <a:p>
            <a:endParaRPr lang="en-GB" sz="2400" b="1" dirty="0">
              <a:latin typeface="Andale Mono" panose="020B0509000000000004" pitchFamily="49" charset="0"/>
            </a:endParaRPr>
          </a:p>
          <a:p>
            <a:r>
              <a:rPr lang="en-GB" sz="2400" b="1" dirty="0">
                <a:effectLst/>
                <a:latin typeface="Andale Mono" panose="020B0509000000000004" pitchFamily="49" charset="0"/>
              </a:rPr>
              <a:t>It involves removing and testing a small sample of cells from the placenta.  </a:t>
            </a:r>
          </a:p>
        </p:txBody>
      </p:sp>
      <p:pic>
        <p:nvPicPr>
          <p:cNvPr id="11266" name="Picture 2" descr="Chorionic villus sampling — Knowledge Hub">
            <a:extLst>
              <a:ext uri="{FF2B5EF4-FFF2-40B4-BE49-F238E27FC236}">
                <a16:creationId xmlns:a16="http://schemas.microsoft.com/office/drawing/2014/main" id="{D5742E02-FA5C-358F-814A-299C134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454" y="1366738"/>
            <a:ext cx="6172200" cy="436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9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2D85AB-36E9-2B89-94E7-4D18DFA2C2E2}"/>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D I A G N O S T I C    T E S T I N G </a:t>
            </a:r>
          </a:p>
        </p:txBody>
      </p:sp>
      <p:sp>
        <p:nvSpPr>
          <p:cNvPr id="5" name="TextBox 4">
            <a:extLst>
              <a:ext uri="{FF2B5EF4-FFF2-40B4-BE49-F238E27FC236}">
                <a16:creationId xmlns:a16="http://schemas.microsoft.com/office/drawing/2014/main" id="{7B318B2E-8C19-9BC6-60ED-BF0F8EAF91A5}"/>
              </a:ext>
            </a:extLst>
          </p:cNvPr>
          <p:cNvSpPr txBox="1"/>
          <p:nvPr/>
        </p:nvSpPr>
        <p:spPr>
          <a:xfrm>
            <a:off x="231913" y="1120676"/>
            <a:ext cx="6096000" cy="2308324"/>
          </a:xfrm>
          <a:prstGeom prst="rect">
            <a:avLst/>
          </a:prstGeom>
          <a:noFill/>
        </p:spPr>
        <p:txBody>
          <a:bodyPr wrap="square">
            <a:spAutoFit/>
          </a:bodyPr>
          <a:lstStyle/>
          <a:p>
            <a:r>
              <a:rPr lang="en-GB" sz="2400" b="1" dirty="0">
                <a:latin typeface="Andale Mono" panose="020B0509000000000004" pitchFamily="49" charset="0"/>
              </a:rPr>
              <a:t>Cells from samples from amniocentesis and CVS can then be cultured to obtain sufficient cells to produce a karyotype to diagnose a range of conditions. </a:t>
            </a:r>
            <a:endParaRPr lang="en-GB" sz="2400" b="1" dirty="0">
              <a:effectLst/>
              <a:latin typeface="Andale Mono" panose="020B0509000000000004" pitchFamily="49" charset="0"/>
            </a:endParaRPr>
          </a:p>
        </p:txBody>
      </p:sp>
      <p:sp>
        <p:nvSpPr>
          <p:cNvPr id="6" name="TextBox 5">
            <a:extLst>
              <a:ext uri="{FF2B5EF4-FFF2-40B4-BE49-F238E27FC236}">
                <a16:creationId xmlns:a16="http://schemas.microsoft.com/office/drawing/2014/main" id="{3F85C4DB-3AC0-4E4D-F082-8470BA3CBE41}"/>
              </a:ext>
            </a:extLst>
          </p:cNvPr>
          <p:cNvSpPr txBox="1"/>
          <p:nvPr/>
        </p:nvSpPr>
        <p:spPr>
          <a:xfrm>
            <a:off x="231913" y="4277082"/>
            <a:ext cx="6096000" cy="1200329"/>
          </a:xfrm>
          <a:prstGeom prst="rect">
            <a:avLst/>
          </a:prstGeom>
          <a:noFill/>
        </p:spPr>
        <p:txBody>
          <a:bodyPr wrap="square">
            <a:spAutoFit/>
          </a:bodyPr>
          <a:lstStyle/>
          <a:p>
            <a:r>
              <a:rPr lang="en-GB" sz="2400" b="1" dirty="0">
                <a:latin typeface="Andale Mono" panose="020B0509000000000004" pitchFamily="49" charset="0"/>
              </a:rPr>
              <a:t>A karyotype shows an individual's chromosomes arranged as homologous pairs. </a:t>
            </a:r>
            <a:endParaRPr lang="en-GB" sz="2400" b="1" dirty="0">
              <a:effectLst/>
              <a:latin typeface="Andale Mono" panose="020B0509000000000004" pitchFamily="49" charset="0"/>
            </a:endParaRPr>
          </a:p>
        </p:txBody>
      </p:sp>
      <p:pic>
        <p:nvPicPr>
          <p:cNvPr id="12294" name="Picture 6" descr="Diagrammatical representation of the human karyotype of haploid... |  Download Scientific Diagram">
            <a:extLst>
              <a:ext uri="{FF2B5EF4-FFF2-40B4-BE49-F238E27FC236}">
                <a16:creationId xmlns:a16="http://schemas.microsoft.com/office/drawing/2014/main" id="{1F29FEF2-613E-0F62-CDDC-4781712AEC0C}"/>
              </a:ext>
            </a:extLst>
          </p:cNvPr>
          <p:cNvPicPr>
            <a:picLocks noChangeAspect="1" noChangeArrowheads="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1424"/>
          <a:stretch/>
        </p:blipFill>
        <p:spPr bwMode="auto">
          <a:xfrm>
            <a:off x="6168889" y="1111687"/>
            <a:ext cx="5632174" cy="5148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9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About Down Syndrome">
            <a:extLst>
              <a:ext uri="{FF2B5EF4-FFF2-40B4-BE49-F238E27FC236}">
                <a16:creationId xmlns:a16="http://schemas.microsoft.com/office/drawing/2014/main" id="{165885CC-3246-4627-E7D2-C1C8D10E7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357" y="612861"/>
            <a:ext cx="9422295" cy="624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FD94368-EC17-7AFA-77B5-5FB580EC4C88}"/>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D O W N   S Y N D R O M 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2" descr="Trisomy 18 (Edwards syndrome)">
            <a:extLst>
              <a:ext uri="{FF2B5EF4-FFF2-40B4-BE49-F238E27FC236}">
                <a16:creationId xmlns:a16="http://schemas.microsoft.com/office/drawing/2014/main" id="{7327697A-8D97-DA19-3181-19671BA87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19" y="680309"/>
            <a:ext cx="7957446" cy="596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27BB9BB-E2E3-DBDC-14DB-49220577302C}"/>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E D W A R D S   S Y N D R O M E</a:t>
            </a:r>
          </a:p>
        </p:txBody>
      </p:sp>
      <p:pic>
        <p:nvPicPr>
          <p:cNvPr id="14338" name="Picture 2" descr="Edwards Syndrome (Trisomy 18): Genetic Condition, Symptoms &amp; Outlook">
            <a:extLst>
              <a:ext uri="{FF2B5EF4-FFF2-40B4-BE49-F238E27FC236}">
                <a16:creationId xmlns:a16="http://schemas.microsoft.com/office/drawing/2014/main" id="{F1659126-AD3F-C6C6-3CA1-0C7A77120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1"/>
          <a:stretch/>
        </p:blipFill>
        <p:spPr bwMode="auto">
          <a:xfrm>
            <a:off x="7962301" y="1451113"/>
            <a:ext cx="4017180" cy="45088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Patau-syndrome karyotype stock illustration. Illustration of science -  81632466">
            <a:extLst>
              <a:ext uri="{FF2B5EF4-FFF2-40B4-BE49-F238E27FC236}">
                <a16:creationId xmlns:a16="http://schemas.microsoft.com/office/drawing/2014/main" id="{99C95666-4344-4126-9FB4-88B4C9796E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72" y="796509"/>
            <a:ext cx="7315188" cy="585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BC11018-4937-8F7F-D26B-4631FA39E76B}"/>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P A T A U’S  S Y N D R O M E </a:t>
            </a:r>
          </a:p>
        </p:txBody>
      </p:sp>
      <p:pic>
        <p:nvPicPr>
          <p:cNvPr id="1026" name="Picture 2" descr="Trisomy 13 (Patau Syndrome): Symptoms, Causes &amp; Outlook">
            <a:extLst>
              <a:ext uri="{FF2B5EF4-FFF2-40B4-BE49-F238E27FC236}">
                <a16:creationId xmlns:a16="http://schemas.microsoft.com/office/drawing/2014/main" id="{9F81AF15-8DA6-28E1-BA32-521E32DDA8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31"/>
          <a:stretch/>
        </p:blipFill>
        <p:spPr bwMode="auto">
          <a:xfrm>
            <a:off x="7142090" y="1530210"/>
            <a:ext cx="4577503" cy="43838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0E9430-98E9-BB5B-5B75-8C9847441CB7}"/>
              </a:ext>
            </a:extLst>
          </p:cNvPr>
          <p:cNvSpPr/>
          <p:nvPr/>
        </p:nvSpPr>
        <p:spPr>
          <a:xfrm rot="21364367">
            <a:off x="788670" y="354330"/>
            <a:ext cx="4183380" cy="6149340"/>
          </a:xfrm>
          <a:prstGeom prst="rect">
            <a:avLst/>
          </a:prstGeom>
          <a:solidFill>
            <a:schemeClr val="accent1">
              <a:lumMod val="60000"/>
              <a:lumOff val="40000"/>
            </a:schemeClr>
          </a:solidFill>
          <a:ln>
            <a:noFill/>
          </a:ln>
          <a:effectLst>
            <a:outerShdw blurRad="211574" dist="38100" sx="99928" sy="99928" algn="l" rotWithShape="0">
              <a:prstClr val="black">
                <a:alpha val="40000"/>
              </a:prstClr>
            </a:outerShdw>
          </a:effectLst>
          <a:scene3d>
            <a:camera prst="orthographicFront"/>
            <a:lightRig rig="threePt" dir="t"/>
          </a:scene3d>
          <a:sp3d extrusionH="76200">
            <a:extrusionClr>
              <a:schemeClr val="tx1"/>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0BD597-0079-14BE-66AC-FC68C79314E5}"/>
              </a:ext>
            </a:extLst>
          </p:cNvPr>
          <p:cNvSpPr/>
          <p:nvPr/>
        </p:nvSpPr>
        <p:spPr>
          <a:xfrm rot="21380581">
            <a:off x="714632" y="333639"/>
            <a:ext cx="3752490" cy="4247317"/>
          </a:xfrm>
          <a:prstGeom prst="rect">
            <a:avLst/>
          </a:prstGeom>
          <a:noFill/>
        </p:spPr>
        <p:txBody>
          <a:bodyPr wrap="square" lIns="91440" tIns="45720" rIns="91440" bIns="45720">
            <a:spAutoFit/>
          </a:bodyPr>
          <a:lstStyle/>
          <a:p>
            <a:r>
              <a:rPr lang="en-GB" sz="5400" b="1" cap="none" spc="0" dirty="0">
                <a:ln w="0">
                  <a:solidFill>
                    <a:schemeClr val="accent1">
                      <a:lumMod val="75000"/>
                    </a:schemeClr>
                  </a:solidFill>
                </a:ln>
                <a:solidFill>
                  <a:schemeClr val="accent1"/>
                </a:solidFill>
                <a:effectLst>
                  <a:outerShdw blurRad="38100" dist="25400" dir="5400000" algn="ctr" rotWithShape="0">
                    <a:srgbClr val="6E747A">
                      <a:alpha val="43000"/>
                    </a:srgbClr>
                  </a:outerShdw>
                </a:effectLst>
              </a:rPr>
              <a:t>WHAT TO EXPECT WHEN YOUR EXPECTING</a:t>
            </a:r>
          </a:p>
        </p:txBody>
      </p:sp>
      <p:sp>
        <p:nvSpPr>
          <p:cNvPr id="8" name="TextBox 7">
            <a:extLst>
              <a:ext uri="{FF2B5EF4-FFF2-40B4-BE49-F238E27FC236}">
                <a16:creationId xmlns:a16="http://schemas.microsoft.com/office/drawing/2014/main" id="{590E0D23-642E-D73A-B926-8447D662201B}"/>
              </a:ext>
            </a:extLst>
          </p:cNvPr>
          <p:cNvSpPr txBox="1"/>
          <p:nvPr/>
        </p:nvSpPr>
        <p:spPr>
          <a:xfrm>
            <a:off x="5508797" y="117693"/>
            <a:ext cx="6867134" cy="6740307"/>
          </a:xfrm>
          <a:prstGeom prst="rect">
            <a:avLst/>
          </a:prstGeom>
          <a:noFill/>
        </p:spPr>
        <p:txBody>
          <a:bodyPr wrap="square" rtlCol="0">
            <a:spAutoFit/>
          </a:bodyPr>
          <a:lstStyle/>
          <a:p>
            <a:r>
              <a:rPr lang="en-US" sz="2400" dirty="0">
                <a:latin typeface="Century Gothic" panose="020B0502020202020204" pitchFamily="34" charset="0"/>
              </a:rPr>
              <a:t>Create an </a:t>
            </a:r>
            <a:r>
              <a:rPr lang="en-US" sz="2400" b="1" dirty="0">
                <a:latin typeface="Century Gothic" panose="020B0502020202020204" pitchFamily="34" charset="0"/>
              </a:rPr>
              <a:t>information poster </a:t>
            </a:r>
            <a:r>
              <a:rPr lang="en-US" sz="2400" dirty="0">
                <a:latin typeface="Century Gothic" panose="020B0502020202020204" pitchFamily="34" charset="0"/>
              </a:rPr>
              <a:t>explaining what antenatal screening and tests pregnant woman should expect. </a:t>
            </a:r>
          </a:p>
          <a:p>
            <a:endParaRPr lang="en-US" sz="2400" dirty="0">
              <a:latin typeface="Century Gothic" panose="020B0502020202020204" pitchFamily="34" charset="0"/>
            </a:endParaRPr>
          </a:p>
          <a:p>
            <a:r>
              <a:rPr lang="en-US" sz="2400" dirty="0">
                <a:latin typeface="Century Gothic" panose="020B0502020202020204" pitchFamily="34" charset="0"/>
              </a:rPr>
              <a:t>Include details on when these tests are taken, why they are carried out and how they are conducted. </a:t>
            </a:r>
          </a:p>
          <a:p>
            <a:endParaRPr lang="en-US" sz="2400" dirty="0">
              <a:latin typeface="Century Gothic" panose="020B0502020202020204" pitchFamily="34" charset="0"/>
            </a:endParaRPr>
          </a:p>
          <a:p>
            <a:endParaRPr lang="en-US" sz="2400" dirty="0">
              <a:latin typeface="Century Gothic" panose="020B0502020202020204" pitchFamily="34" charset="0"/>
            </a:endParaRPr>
          </a:p>
          <a:p>
            <a:r>
              <a:rPr lang="en-US" sz="2400" b="1" u="sng" dirty="0">
                <a:latin typeface="Century Gothic" panose="020B0502020202020204" pitchFamily="34" charset="0"/>
              </a:rPr>
              <a:t>10 marks in total </a:t>
            </a:r>
          </a:p>
          <a:p>
            <a:r>
              <a:rPr lang="en-US" sz="2400" dirty="0">
                <a:latin typeface="Century Gothic" panose="020B0502020202020204" pitchFamily="34" charset="0"/>
              </a:rPr>
              <a:t>- Relevant information</a:t>
            </a:r>
          </a:p>
          <a:p>
            <a:r>
              <a:rPr lang="en-US" sz="2400" dirty="0">
                <a:latin typeface="Century Gothic" panose="020B0502020202020204" pitchFamily="34" charset="0"/>
              </a:rPr>
              <a:t>- In your own words</a:t>
            </a:r>
          </a:p>
          <a:p>
            <a:r>
              <a:rPr lang="en-US" sz="2400" dirty="0">
                <a:latin typeface="Century Gothic" panose="020B0502020202020204" pitchFamily="34" charset="0"/>
              </a:rPr>
              <a:t>- Good use of graphics</a:t>
            </a:r>
          </a:p>
          <a:p>
            <a:r>
              <a:rPr lang="en-US" sz="2400" dirty="0">
                <a:latin typeface="Century Gothic" panose="020B0502020202020204" pitchFamily="34" charset="0"/>
              </a:rPr>
              <a:t>- Eye-catching</a:t>
            </a:r>
          </a:p>
          <a:p>
            <a:r>
              <a:rPr lang="en-US" sz="2400" dirty="0">
                <a:latin typeface="Century Gothic" panose="020B0502020202020204" pitchFamily="34" charset="0"/>
              </a:rPr>
              <a:t>- Use of different colours and fonts</a:t>
            </a:r>
          </a:p>
          <a:p>
            <a:r>
              <a:rPr lang="en-US" sz="2400" dirty="0">
                <a:latin typeface="Century Gothic" panose="020B0502020202020204" pitchFamily="34" charset="0"/>
              </a:rPr>
              <a:t>- Easy to read (consider bullet points).</a:t>
            </a:r>
          </a:p>
          <a:p>
            <a:r>
              <a:rPr lang="en-US" sz="2400" dirty="0">
                <a:latin typeface="Century Gothic" panose="020B0502020202020204" pitchFamily="34" charset="0"/>
              </a:rPr>
              <a:t>- Title short and draws attention</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2565278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8D900E-1B6F-4549-3D03-C8A3316CB79F}"/>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C O U R S E   S P E C   N O T E S</a:t>
            </a:r>
          </a:p>
        </p:txBody>
      </p:sp>
      <p:sp>
        <p:nvSpPr>
          <p:cNvPr id="5" name="TextBox 4">
            <a:extLst>
              <a:ext uri="{FF2B5EF4-FFF2-40B4-BE49-F238E27FC236}">
                <a16:creationId xmlns:a16="http://schemas.microsoft.com/office/drawing/2014/main" id="{47D889EE-38A7-0F7E-1561-791D312F5D9B}"/>
              </a:ext>
            </a:extLst>
          </p:cNvPr>
          <p:cNvSpPr txBox="1"/>
          <p:nvPr/>
        </p:nvSpPr>
        <p:spPr>
          <a:xfrm>
            <a:off x="3858" y="843452"/>
            <a:ext cx="12192000" cy="6678751"/>
          </a:xfrm>
          <a:prstGeom prst="rect">
            <a:avLst/>
          </a:prstGeom>
          <a:noFill/>
        </p:spPr>
        <p:txBody>
          <a:bodyPr wrap="square">
            <a:spAutoFit/>
          </a:bodyPr>
          <a:lstStyle/>
          <a:p>
            <a:r>
              <a:rPr lang="en-GB" sz="1600" dirty="0">
                <a:effectLst/>
                <a:latin typeface="Andale Mono" panose="020B0509000000000004" pitchFamily="49" charset="0"/>
              </a:rPr>
              <a:t>A variety of techniques can be used to monitor the health of the mother, developing fetus and baby.  </a:t>
            </a:r>
          </a:p>
          <a:p>
            <a:r>
              <a:rPr lang="en-GB" sz="1600" dirty="0">
                <a:effectLst/>
                <a:latin typeface="Andale Mono" panose="020B0509000000000004" pitchFamily="49" charset="0"/>
              </a:rPr>
              <a:t>Antenatal screening identifies the risk of a disorder so that further tests and a prenatal diagnosis can be offered. </a:t>
            </a:r>
            <a:endParaRPr lang="en-GB" sz="2000" dirty="0">
              <a:effectLst/>
              <a:latin typeface="Andale Mono" panose="020B0509000000000004" pitchFamily="49" charset="0"/>
            </a:endParaRPr>
          </a:p>
          <a:p>
            <a:r>
              <a:rPr lang="en-GB" sz="1600" dirty="0">
                <a:effectLst/>
                <a:latin typeface="Andale Mono" panose="020B0509000000000004" pitchFamily="49" charset="0"/>
              </a:rPr>
              <a:t>Ultrasound imaging</a:t>
            </a:r>
            <a:r>
              <a:rPr lang="en-GB" sz="1600" dirty="0">
                <a:latin typeface="Andale Mono" panose="020B0509000000000004" pitchFamily="49" charset="0"/>
              </a:rPr>
              <a:t> - </a:t>
            </a:r>
            <a:r>
              <a:rPr lang="en-GB" sz="1600" dirty="0">
                <a:effectLst/>
                <a:latin typeface="Andale Mono" panose="020B0509000000000004" pitchFamily="49" charset="0"/>
              </a:rPr>
              <a:t>Pregnant women are given two ultrasound scans. Dating scans which determine pregnancy stage and due date are used with tests for marker chemicals which vary normally during pregnancy. A dating scan takes place between 8 and 14 weeks and an anomaly scan between 18 and 20 weeks. </a:t>
            </a:r>
            <a:endParaRPr lang="en-GB" sz="2000" dirty="0">
              <a:effectLst/>
              <a:latin typeface="Andale Mono" panose="020B0509000000000004" pitchFamily="49" charset="0"/>
            </a:endParaRPr>
          </a:p>
          <a:p>
            <a:r>
              <a:rPr lang="en-GB" sz="1600" dirty="0">
                <a:effectLst/>
                <a:latin typeface="Andale Mono" panose="020B0509000000000004" pitchFamily="49" charset="0"/>
              </a:rPr>
              <a:t>Anomaly scans may detect serious physical abnormalities in the fetus. </a:t>
            </a:r>
            <a:br>
              <a:rPr lang="en-GB" sz="1600" dirty="0">
                <a:effectLst/>
                <a:latin typeface="Andale Mono" panose="020B0509000000000004" pitchFamily="49" charset="0"/>
              </a:rPr>
            </a:br>
            <a:r>
              <a:rPr lang="en-GB" sz="1600" dirty="0">
                <a:effectLst/>
                <a:latin typeface="Andale Mono" panose="020B0509000000000004" pitchFamily="49" charset="0"/>
              </a:rPr>
              <a:t>Routine blood and urine tests are carried out throughout pregnancy to monitor the concentrations of marker chemicals. </a:t>
            </a:r>
            <a:endParaRPr lang="en-GB" sz="2000" dirty="0">
              <a:effectLst/>
              <a:latin typeface="Andale Mono" panose="020B0509000000000004" pitchFamily="49" charset="0"/>
            </a:endParaRPr>
          </a:p>
          <a:p>
            <a:r>
              <a:rPr lang="en-GB" sz="1600" dirty="0">
                <a:effectLst/>
                <a:latin typeface="Andale Mono" panose="020B0509000000000004" pitchFamily="49" charset="0"/>
              </a:rPr>
              <a:t>Measuring a chemical at the wrong time could lead to a false positive result. An atypical chemical concentration can lead to diagnostic testing to determine if the fetus has a medical condition. </a:t>
            </a:r>
            <a:endParaRPr lang="en-GB" sz="2000" dirty="0">
              <a:effectLst/>
              <a:latin typeface="Andale Mono" panose="020B0509000000000004" pitchFamily="49" charset="0"/>
            </a:endParaRPr>
          </a:p>
          <a:p>
            <a:r>
              <a:rPr lang="en-GB" sz="1600" dirty="0">
                <a:effectLst/>
                <a:latin typeface="Andale Mono" panose="020B0509000000000004" pitchFamily="49" charset="0"/>
              </a:rPr>
              <a:t>Diagnostic testing</a:t>
            </a:r>
            <a:br>
              <a:rPr lang="en-GB" sz="1600" dirty="0">
                <a:effectLst/>
                <a:latin typeface="Andale Mono" panose="020B0509000000000004" pitchFamily="49" charset="0"/>
              </a:rPr>
            </a:br>
            <a:r>
              <a:rPr lang="en-GB" sz="1600" dirty="0">
                <a:effectLst/>
                <a:latin typeface="Andale Mono" panose="020B0509000000000004" pitchFamily="49" charset="0"/>
              </a:rPr>
              <a:t>Amniocentesis and chorionic villus sampling (CVS) and the advantages and disadvantages of their use. </a:t>
            </a:r>
            <a:endParaRPr lang="en-GB" sz="2000" dirty="0">
              <a:effectLst/>
              <a:latin typeface="Andale Mono" panose="020B0509000000000004" pitchFamily="49" charset="0"/>
            </a:endParaRPr>
          </a:p>
          <a:p>
            <a:r>
              <a:rPr lang="en-GB" sz="1600" dirty="0">
                <a:effectLst/>
                <a:latin typeface="Andale Mono" panose="020B0509000000000004" pitchFamily="49" charset="0"/>
              </a:rPr>
              <a:t>CVS can be carried out earlier in pregnancy than amniocentesis, although it has a higher risk of miscarriage. </a:t>
            </a:r>
            <a:endParaRPr lang="en-GB" sz="2000" dirty="0">
              <a:effectLst/>
              <a:latin typeface="Andale Mono" panose="020B0509000000000004" pitchFamily="49" charset="0"/>
            </a:endParaRPr>
          </a:p>
          <a:p>
            <a:r>
              <a:rPr lang="en-GB" sz="1600" dirty="0">
                <a:effectLst/>
                <a:latin typeface="Andale Mono" panose="020B0509000000000004" pitchFamily="49" charset="0"/>
              </a:rPr>
              <a:t>Cells from samples can be cultured to obtain sufficient cells to produce a karyotype to diagnose a range of conditions. </a:t>
            </a:r>
            <a:endParaRPr lang="en-GB" sz="2000" dirty="0">
              <a:effectLst/>
              <a:latin typeface="Andale Mono" panose="020B0509000000000004" pitchFamily="49" charset="0"/>
            </a:endParaRPr>
          </a:p>
          <a:p>
            <a:r>
              <a:rPr lang="en-GB" sz="1600" dirty="0">
                <a:effectLst/>
                <a:latin typeface="Andale Mono" panose="020B0509000000000004" pitchFamily="49" charset="0"/>
              </a:rPr>
              <a:t>A karyotype shows an individual’s chromosomes arranged as homologous pairs. </a:t>
            </a:r>
            <a:endParaRPr lang="en-GB" sz="2000" dirty="0">
              <a:effectLst/>
              <a:latin typeface="Andale Mono" panose="020B0509000000000004" pitchFamily="49" charset="0"/>
            </a:endParaRPr>
          </a:p>
          <a:p>
            <a:r>
              <a:rPr lang="en-GB" sz="1600" dirty="0">
                <a:effectLst/>
                <a:latin typeface="Andale Mono" panose="020B0509000000000004" pitchFamily="49" charset="0"/>
              </a:rPr>
              <a:t>In deciding to proceed with these tests, the element of risk will be assessed, as will the decisions the individuals concerned are likely to make if a test is positive. </a:t>
            </a:r>
            <a:endParaRPr lang="en-GB" sz="2000" dirty="0">
              <a:effectLst/>
              <a:latin typeface="Andale Mono" panose="020B0509000000000004" pitchFamily="49" charset="0"/>
            </a:endParaRPr>
          </a:p>
          <a:p>
            <a:endParaRPr lang="en-GB" sz="2000" dirty="0">
              <a:effectLst/>
              <a:latin typeface="Andale Mono" panose="020B0509000000000004" pitchFamily="49" charset="0"/>
            </a:endParaRPr>
          </a:p>
          <a:p>
            <a:endParaRPr lang="en-GB" sz="2000" dirty="0">
              <a:effectLst/>
              <a:latin typeface="Andale Mono" panose="020B0509000000000004" pitchFamily="49" charset="0"/>
            </a:endParaRPr>
          </a:p>
          <a:p>
            <a:endParaRPr lang="en-GB" sz="2000" dirty="0">
              <a:effectLst/>
              <a:latin typeface="Andale Mono" panose="020B0509000000000004" pitchFamily="49" charset="0"/>
            </a:endParaRPr>
          </a:p>
        </p:txBody>
      </p:sp>
    </p:spTree>
    <p:extLst>
      <p:ext uri="{BB962C8B-B14F-4D97-AF65-F5344CB8AC3E}">
        <p14:creationId xmlns:p14="http://schemas.microsoft.com/office/powerpoint/2010/main" val="1698003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25B45ABD-9888-C243-F1EF-8B88C9D89D3D}"/>
              </a:ext>
            </a:extLst>
          </p:cNvPr>
          <p:cNvSpPr>
            <a:spLocks noChangeArrowheads="1"/>
          </p:cNvSpPr>
          <p:nvPr/>
        </p:nvSpPr>
        <p:spPr bwMode="auto">
          <a:xfrm>
            <a:off x="765828" y="1667435"/>
            <a:ext cx="10652627" cy="5486400"/>
          </a:xfrm>
          <a:prstGeom prst="rect">
            <a:avLst/>
          </a:prstGeom>
          <a:noFill/>
          <a:ln>
            <a:noFill/>
          </a:ln>
          <a:effectLst/>
        </p:spPr>
        <p:txBody>
          <a:bodyPr/>
          <a:lstStyle>
            <a:lvl1pPr marL="342900" indent="-342900">
              <a:defRPr>
                <a:solidFill>
                  <a:schemeClr val="tx1"/>
                </a:solidFill>
                <a:latin typeface="OpenDyslexic" panose="00000500000000000000" pitchFamily="2" charset="0"/>
              </a:defRPr>
            </a:lvl1pPr>
            <a:lvl2pPr marL="742950" indent="-285750">
              <a:defRPr>
                <a:solidFill>
                  <a:schemeClr val="tx1"/>
                </a:solidFill>
                <a:latin typeface="OpenDyslexic" panose="00000500000000000000" pitchFamily="2" charset="0"/>
              </a:defRPr>
            </a:lvl2pPr>
            <a:lvl3pPr marL="1143000" indent="-228600">
              <a:defRPr>
                <a:solidFill>
                  <a:schemeClr val="tx1"/>
                </a:solidFill>
                <a:latin typeface="OpenDyslexic" panose="00000500000000000000" pitchFamily="2" charset="0"/>
              </a:defRPr>
            </a:lvl3pPr>
            <a:lvl4pPr marL="1600200" indent="-228600">
              <a:defRPr>
                <a:solidFill>
                  <a:schemeClr val="tx1"/>
                </a:solidFill>
                <a:latin typeface="OpenDyslexic" panose="00000500000000000000" pitchFamily="2" charset="0"/>
              </a:defRPr>
            </a:lvl4pPr>
            <a:lvl5pPr marL="2057400" indent="-228600">
              <a:defRPr>
                <a:solidFill>
                  <a:schemeClr val="tx1"/>
                </a:solidFill>
                <a:latin typeface="OpenDyslexic" panose="00000500000000000000" pitchFamily="2" charset="0"/>
              </a:defRPr>
            </a:lvl5pPr>
            <a:lvl6pPr marL="2514600" indent="-228600" defTabSz="457200" fontAlgn="base">
              <a:spcBef>
                <a:spcPct val="0"/>
              </a:spcBef>
              <a:spcAft>
                <a:spcPct val="0"/>
              </a:spcAft>
              <a:defRPr>
                <a:solidFill>
                  <a:schemeClr val="tx1"/>
                </a:solidFill>
                <a:latin typeface="OpenDyslexic" panose="00000500000000000000" pitchFamily="2" charset="0"/>
              </a:defRPr>
            </a:lvl6pPr>
            <a:lvl7pPr marL="2971800" indent="-228600" defTabSz="457200" fontAlgn="base">
              <a:spcBef>
                <a:spcPct val="0"/>
              </a:spcBef>
              <a:spcAft>
                <a:spcPct val="0"/>
              </a:spcAft>
              <a:defRPr>
                <a:solidFill>
                  <a:schemeClr val="tx1"/>
                </a:solidFill>
                <a:latin typeface="OpenDyslexic" panose="00000500000000000000" pitchFamily="2" charset="0"/>
              </a:defRPr>
            </a:lvl7pPr>
            <a:lvl8pPr marL="3429000" indent="-228600" defTabSz="457200" fontAlgn="base">
              <a:spcBef>
                <a:spcPct val="0"/>
              </a:spcBef>
              <a:spcAft>
                <a:spcPct val="0"/>
              </a:spcAft>
              <a:defRPr>
                <a:solidFill>
                  <a:schemeClr val="tx1"/>
                </a:solidFill>
                <a:latin typeface="OpenDyslexic" panose="00000500000000000000" pitchFamily="2" charset="0"/>
              </a:defRPr>
            </a:lvl8pPr>
            <a:lvl9pPr marL="3886200" indent="-228600" defTabSz="457200" fontAlgn="base">
              <a:spcBef>
                <a:spcPct val="0"/>
              </a:spcBef>
              <a:spcAft>
                <a:spcPct val="0"/>
              </a:spcAft>
              <a:defRPr>
                <a:solidFill>
                  <a:schemeClr val="tx1"/>
                </a:solidFill>
                <a:latin typeface="OpenDyslexic" panose="00000500000000000000" pitchFamily="2" charset="0"/>
              </a:defRPr>
            </a:lvl9pPr>
          </a:lstStyle>
          <a:p>
            <a:pPr algn="ctr">
              <a:lnSpc>
                <a:spcPct val="200000"/>
              </a:lnSpc>
            </a:pPr>
            <a:r>
              <a:rPr lang="en-GB" sz="3600" dirty="0">
                <a:effectLst/>
                <a:latin typeface="Andale Mono" panose="020B0509000000000004" pitchFamily="49" charset="0"/>
              </a:rPr>
              <a:t>alleles, dominant, recessive, homozygous, heterozygous, carriers, genotype, phenotype </a:t>
            </a:r>
            <a:endParaRPr lang="en-GB" sz="5400" dirty="0">
              <a:effectLst/>
              <a:latin typeface="Andale Mono" panose="020B0509000000000004" pitchFamily="49" charset="0"/>
            </a:endParaRPr>
          </a:p>
        </p:txBody>
      </p:sp>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N A T I O N A L   5   T E R M 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P E D I G R E E    C H A R T S</a:t>
            </a:r>
          </a:p>
        </p:txBody>
      </p:sp>
      <p:pic>
        <p:nvPicPr>
          <p:cNvPr id="3" name="Google Shape;1250;p181">
            <a:extLst>
              <a:ext uri="{FF2B5EF4-FFF2-40B4-BE49-F238E27FC236}">
                <a16:creationId xmlns:a16="http://schemas.microsoft.com/office/drawing/2014/main" id="{AAD55C4C-3343-D822-65BB-25CFCA0AB799}"/>
              </a:ext>
            </a:extLst>
          </p:cNvPr>
          <p:cNvPicPr preferRelativeResize="0"/>
          <p:nvPr/>
        </p:nvPicPr>
        <p:blipFill rotWithShape="1">
          <a:blip r:embed="rId2">
            <a:alphaModFix/>
          </a:blip>
          <a:srcRect/>
          <a:stretch/>
        </p:blipFill>
        <p:spPr>
          <a:xfrm>
            <a:off x="985597" y="952499"/>
            <a:ext cx="10234338" cy="5695305"/>
          </a:xfrm>
          <a:prstGeom prst="rect">
            <a:avLst/>
          </a:prstGeom>
          <a:noFill/>
          <a:ln>
            <a:noFill/>
          </a:ln>
        </p:spPr>
      </p:pic>
    </p:spTree>
    <p:extLst>
      <p:ext uri="{BB962C8B-B14F-4D97-AF65-F5344CB8AC3E}">
        <p14:creationId xmlns:p14="http://schemas.microsoft.com/office/powerpoint/2010/main" val="381033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Infant Wikipedia, 41% OFF | sewardjohnsonatelier.org">
            <a:extLst>
              <a:ext uri="{FF2B5EF4-FFF2-40B4-BE49-F238E27FC236}">
                <a16:creationId xmlns:a16="http://schemas.microsoft.com/office/drawing/2014/main" id="{9108AA40-F02C-CA62-ED1A-90794AD944AE}"/>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27240" r="7160"/>
          <a:stretch/>
        </p:blipFill>
        <p:spPr bwMode="auto">
          <a:xfrm>
            <a:off x="1179" y="3929602"/>
            <a:ext cx="3426214" cy="2937882"/>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66" name="Group 2065">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2062" name="Freeform: Shape 2061">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4" name="Freeform: Shape 2063">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65" name="Freeform: Shape 2064">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Free Photo | Doctor care about young pregnant woman in hospital - indoors">
            <a:extLst>
              <a:ext uri="{FF2B5EF4-FFF2-40B4-BE49-F238E27FC236}">
                <a16:creationId xmlns:a16="http://schemas.microsoft.com/office/drawing/2014/main" id="{31CD1245-D382-A056-2073-D7847FE9594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1327" r="12811" b="2"/>
          <a:stretch/>
        </p:blipFill>
        <p:spPr bwMode="auto">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grpSp>
        <p:nvGrpSpPr>
          <p:cNvPr id="2067"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2068" name="Freeform: Shape 2067">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2069" name="Freeform: Shape 2068">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dirty="0"/>
            </a:p>
          </p:txBody>
        </p:sp>
        <p:sp useBgFill="1">
          <p:nvSpPr>
            <p:cNvPr id="2070" name="Freeform: Shape 2069">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grpSp>
        <p:nvGrpSpPr>
          <p:cNvPr id="2072" name="Group 2071">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2073" name="Freeform: Shape 2072">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4" name="Freeform: Shape 2073">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75" name="Freeform: Shape 2074">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Rectangle 5">
            <a:extLst>
              <a:ext uri="{FF2B5EF4-FFF2-40B4-BE49-F238E27FC236}">
                <a16:creationId xmlns:a16="http://schemas.microsoft.com/office/drawing/2014/main" id="{6ED42B40-69D1-0A00-FA6C-82D6377125E2}"/>
              </a:ext>
            </a:extLst>
          </p:cNvPr>
          <p:cNvSpPr/>
          <p:nvPr/>
        </p:nvSpPr>
        <p:spPr>
          <a:xfrm>
            <a:off x="-732" y="195943"/>
            <a:ext cx="12192427" cy="67491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lnSpc>
                <a:spcPct val="90000"/>
              </a:lnSpc>
              <a:spcBef>
                <a:spcPct val="0"/>
              </a:spcBef>
              <a:spcAft>
                <a:spcPts val="600"/>
              </a:spcAft>
            </a:pPr>
            <a:r>
              <a:rPr lang="en-US" sz="4000" kern="1200" dirty="0">
                <a:solidFill>
                  <a:srgbClr val="002060"/>
                </a:solidFill>
                <a:latin typeface="+mj-lt"/>
                <a:ea typeface="+mj-ea"/>
                <a:cs typeface="+mj-cs"/>
              </a:rPr>
              <a:t>2.4 Antenatal and Postnatal screening</a:t>
            </a:r>
          </a:p>
        </p:txBody>
      </p:sp>
      <p:pic>
        <p:nvPicPr>
          <p:cNvPr id="2052" name="Picture 4" descr="20+ 7 Week Fetus Stock Photos, Pictures &amp; Royalty-Free Images - iStock">
            <a:extLst>
              <a:ext uri="{FF2B5EF4-FFF2-40B4-BE49-F238E27FC236}">
                <a16:creationId xmlns:a16="http://schemas.microsoft.com/office/drawing/2014/main" id="{1B894521-C027-6CA3-431E-7651F662AD50}"/>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16078" r="3" b="3"/>
          <a:stretch/>
        </p:blipFill>
        <p:spPr bwMode="auto">
          <a:xfrm>
            <a:off x="-83759" y="-47163"/>
            <a:ext cx="3592269" cy="3014699"/>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28EBD9-EDBA-76BD-34B1-C46E6A26FBCC}"/>
              </a:ext>
            </a:extLst>
          </p:cNvPr>
          <p:cNvSpPr txBox="1"/>
          <p:nvPr/>
        </p:nvSpPr>
        <p:spPr>
          <a:xfrm>
            <a:off x="7210142" y="1874728"/>
            <a:ext cx="4267200" cy="3108543"/>
          </a:xfrm>
          <a:prstGeom prst="rect">
            <a:avLst/>
          </a:prstGeom>
          <a:noFill/>
        </p:spPr>
        <p:txBody>
          <a:bodyPr wrap="square" rtlCol="0">
            <a:spAutoFit/>
          </a:bodyPr>
          <a:lstStyle/>
          <a:p>
            <a:r>
              <a:rPr lang="en-US" sz="2800" dirty="0">
                <a:solidFill>
                  <a:srgbClr val="002060"/>
                </a:solidFill>
                <a:latin typeface="Andale Mono" panose="020B0509000000000004" pitchFamily="49" charset="0"/>
              </a:rPr>
              <a:t>A variety of techniques can be used to monitor the health of the mother, developing fetus and baby. </a:t>
            </a:r>
          </a:p>
          <a:p>
            <a:endParaRPr lang="en-US" sz="2800" dirty="0">
              <a:solidFill>
                <a:srgbClr val="002060"/>
              </a:solidFill>
              <a:latin typeface="Andale Mono" panose="020B0509000000000004" pitchFamily="49" charset="0"/>
            </a:endParaRPr>
          </a:p>
        </p:txBody>
      </p:sp>
    </p:spTree>
    <p:extLst>
      <p:ext uri="{BB962C8B-B14F-4D97-AF65-F5344CB8AC3E}">
        <p14:creationId xmlns:p14="http://schemas.microsoft.com/office/powerpoint/2010/main" val="1395156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P E D I G R E E    C H A R T S</a:t>
            </a:r>
          </a:p>
        </p:txBody>
      </p:sp>
      <p:sp>
        <p:nvSpPr>
          <p:cNvPr id="5" name="TextBox 4">
            <a:extLst>
              <a:ext uri="{FF2B5EF4-FFF2-40B4-BE49-F238E27FC236}">
                <a16:creationId xmlns:a16="http://schemas.microsoft.com/office/drawing/2014/main" id="{7FB5D515-FAA3-400F-55E7-D12E758F90A8}"/>
              </a:ext>
            </a:extLst>
          </p:cNvPr>
          <p:cNvSpPr txBox="1"/>
          <p:nvPr/>
        </p:nvSpPr>
        <p:spPr>
          <a:xfrm>
            <a:off x="457200" y="1089898"/>
            <a:ext cx="6104238" cy="5139869"/>
          </a:xfrm>
          <a:prstGeom prst="rect">
            <a:avLst/>
          </a:prstGeom>
          <a:noFill/>
        </p:spPr>
        <p:txBody>
          <a:bodyPr wrap="square">
            <a:spAutoFit/>
          </a:bodyPr>
          <a:lstStyle/>
          <a:p>
            <a:pPr lvl="0" algn="l" rtl="0">
              <a:spcBef>
                <a:spcPts val="0"/>
              </a:spcBef>
              <a:spcAft>
                <a:spcPts val="0"/>
              </a:spcAft>
              <a:buClr>
                <a:schemeClr val="dk1"/>
              </a:buClr>
              <a:buSzPts val="2800"/>
            </a:pPr>
            <a:r>
              <a:rPr lang="en-GB" sz="2800" dirty="0">
                <a:latin typeface="Andale Mono" panose="020B0509000000000004" pitchFamily="49" charset="0"/>
              </a:rPr>
              <a:t>In humans </a:t>
            </a:r>
            <a:r>
              <a:rPr lang="en-GB" sz="2800" dirty="0">
                <a:solidFill>
                  <a:schemeClr val="accent1">
                    <a:lumMod val="75000"/>
                  </a:schemeClr>
                </a:solidFill>
                <a:latin typeface="Andale Mono" panose="020B0509000000000004" pitchFamily="49" charset="0"/>
              </a:rPr>
              <a:t>the X and Y </a:t>
            </a:r>
            <a:r>
              <a:rPr lang="en-GB" sz="2800" dirty="0">
                <a:latin typeface="Andale Mono" panose="020B0509000000000004" pitchFamily="49" charset="0"/>
              </a:rPr>
              <a:t>chromosomes are known as the </a:t>
            </a:r>
            <a:r>
              <a:rPr lang="en-GB" sz="2800" dirty="0">
                <a:solidFill>
                  <a:schemeClr val="accent1">
                    <a:lumMod val="75000"/>
                  </a:schemeClr>
                </a:solidFill>
                <a:latin typeface="Andale Mono" panose="020B0509000000000004" pitchFamily="49" charset="0"/>
              </a:rPr>
              <a:t>sex chromosomes</a:t>
            </a:r>
            <a:r>
              <a:rPr lang="en-GB" sz="2800" dirty="0">
                <a:solidFill>
                  <a:srgbClr val="FF0000"/>
                </a:solidFill>
                <a:latin typeface="Andale Mono" panose="020B0509000000000004" pitchFamily="49" charset="0"/>
              </a:rPr>
              <a:t>.</a:t>
            </a:r>
            <a:endParaRPr lang="en-GB" sz="2800" dirty="0">
              <a:latin typeface="Andale Mono" panose="020B0509000000000004" pitchFamily="49" charset="0"/>
            </a:endParaRPr>
          </a:p>
          <a:p>
            <a:pPr marL="342900" lvl="0" indent="-165100" algn="l" rtl="0">
              <a:spcBef>
                <a:spcPts val="560"/>
              </a:spcBef>
              <a:spcAft>
                <a:spcPts val="0"/>
              </a:spcAft>
              <a:buClr>
                <a:schemeClr val="dk1"/>
              </a:buClr>
              <a:buSzPts val="2800"/>
              <a:buNone/>
            </a:pPr>
            <a:endParaRPr lang="en-GB" sz="2800" dirty="0">
              <a:latin typeface="Andale Mono" panose="020B0509000000000004" pitchFamily="49" charset="0"/>
            </a:endParaRPr>
          </a:p>
          <a:p>
            <a:pPr lvl="0" algn="l" rtl="0">
              <a:spcBef>
                <a:spcPts val="560"/>
              </a:spcBef>
              <a:spcAft>
                <a:spcPts val="0"/>
              </a:spcAft>
              <a:buClr>
                <a:schemeClr val="dk1"/>
              </a:buClr>
              <a:buSzPts val="2800"/>
            </a:pPr>
            <a:r>
              <a:rPr lang="en-GB" sz="2800" dirty="0">
                <a:latin typeface="Andale Mono" panose="020B0509000000000004" pitchFamily="49" charset="0"/>
              </a:rPr>
              <a:t>All the </a:t>
            </a:r>
            <a:r>
              <a:rPr lang="en-GB" sz="2800" dirty="0">
                <a:solidFill>
                  <a:schemeClr val="accent1">
                    <a:lumMod val="75000"/>
                  </a:schemeClr>
                </a:solidFill>
                <a:latin typeface="Andale Mono" panose="020B0509000000000004" pitchFamily="49" charset="0"/>
              </a:rPr>
              <a:t>other chromosomes </a:t>
            </a:r>
            <a:r>
              <a:rPr lang="en-GB" sz="2800" dirty="0">
                <a:latin typeface="Andale Mono" panose="020B0509000000000004" pitchFamily="49" charset="0"/>
              </a:rPr>
              <a:t>are called </a:t>
            </a:r>
            <a:r>
              <a:rPr lang="en-GB" sz="2800" dirty="0">
                <a:solidFill>
                  <a:schemeClr val="accent1">
                    <a:lumMod val="75000"/>
                  </a:schemeClr>
                </a:solidFill>
                <a:latin typeface="Andale Mono" panose="020B0509000000000004" pitchFamily="49" charset="0"/>
              </a:rPr>
              <a:t>autosomes.</a:t>
            </a:r>
          </a:p>
          <a:p>
            <a:pPr marL="342900" lvl="0" indent="-165100" algn="l" rtl="0">
              <a:spcBef>
                <a:spcPts val="560"/>
              </a:spcBef>
              <a:spcAft>
                <a:spcPts val="0"/>
              </a:spcAft>
              <a:buClr>
                <a:schemeClr val="dk1"/>
              </a:buClr>
              <a:buSzPts val="2800"/>
              <a:buNone/>
            </a:pPr>
            <a:endParaRPr lang="en-GB" sz="2800" dirty="0">
              <a:latin typeface="Andale Mono" panose="020B0509000000000004" pitchFamily="49" charset="0"/>
            </a:endParaRPr>
          </a:p>
          <a:p>
            <a:pPr lvl="0" algn="l" rtl="0">
              <a:spcBef>
                <a:spcPts val="560"/>
              </a:spcBef>
              <a:spcAft>
                <a:spcPts val="0"/>
              </a:spcAft>
              <a:buClr>
                <a:schemeClr val="dk1"/>
              </a:buClr>
              <a:buSzPts val="2800"/>
            </a:pPr>
            <a:r>
              <a:rPr lang="en-GB" sz="2800" dirty="0">
                <a:latin typeface="Andale Mono" panose="020B0509000000000004" pitchFamily="49" charset="0"/>
              </a:rPr>
              <a:t>We will be looking at the inheritance of characteristics </a:t>
            </a:r>
            <a:r>
              <a:rPr lang="en-GB" sz="2800" dirty="0">
                <a:solidFill>
                  <a:schemeClr val="accent1">
                    <a:lumMod val="75000"/>
                  </a:schemeClr>
                </a:solidFill>
                <a:latin typeface="Andale Mono" panose="020B0509000000000004" pitchFamily="49" charset="0"/>
              </a:rPr>
              <a:t>controlled by genes on the autosomes.</a:t>
            </a:r>
          </a:p>
        </p:txBody>
      </p:sp>
      <p:pic>
        <p:nvPicPr>
          <p:cNvPr id="1028" name="Picture 4" descr="Diagrammatical representation of the human karyotype of haploid... |  Download Scientific Diagram">
            <a:extLst>
              <a:ext uri="{FF2B5EF4-FFF2-40B4-BE49-F238E27FC236}">
                <a16:creationId xmlns:a16="http://schemas.microsoft.com/office/drawing/2014/main" id="{90060E4F-FAA2-E4EE-F4BC-E50AF613366F}"/>
              </a:ext>
            </a:extLst>
          </p:cNvPr>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561438" y="1089898"/>
            <a:ext cx="5224489" cy="47079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F76C4F-4109-6969-2AB1-2DD53CBDBA1C}"/>
              </a:ext>
            </a:extLst>
          </p:cNvPr>
          <p:cNvSpPr/>
          <p:nvPr/>
        </p:nvSpPr>
        <p:spPr>
          <a:xfrm>
            <a:off x="9737124" y="4497859"/>
            <a:ext cx="1309817" cy="1507525"/>
          </a:xfrm>
          <a:prstGeom prst="rect">
            <a:avLst/>
          </a:prstGeom>
          <a:noFill/>
          <a:ln w="762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11F4574-27AB-34A5-598B-E2F77076F19E}"/>
              </a:ext>
            </a:extLst>
          </p:cNvPr>
          <p:cNvSpPr/>
          <p:nvPr/>
        </p:nvSpPr>
        <p:spPr>
          <a:xfrm>
            <a:off x="8836081" y="6186140"/>
            <a:ext cx="2949846" cy="461665"/>
          </a:xfrm>
          <a:prstGeom prst="rect">
            <a:avLst/>
          </a:prstGeom>
          <a:noFill/>
        </p:spPr>
        <p:txBody>
          <a:bodyPr wrap="none" lIns="91440" tIns="45720" rIns="91440" bIns="45720">
            <a:spAutoFit/>
          </a:bodyPr>
          <a:lstStyle/>
          <a:p>
            <a:pPr algn="ctr"/>
            <a:r>
              <a:rPr lang="en-GB" sz="2400" b="0" cap="none" spc="0" dirty="0">
                <a:ln w="0"/>
                <a:solidFill>
                  <a:schemeClr val="tx1"/>
                </a:solidFill>
                <a:effectLst>
                  <a:outerShdw blurRad="38100" dist="19050" dir="2700000" algn="tl" rotWithShape="0">
                    <a:schemeClr val="dk1">
                      <a:alpha val="40000"/>
                    </a:schemeClr>
                  </a:outerShdw>
                </a:effectLst>
                <a:latin typeface="Andale Mono" panose="020B0509000000000004" pitchFamily="49" charset="0"/>
              </a:rPr>
              <a:t>Sex Chromosomes</a:t>
            </a:r>
          </a:p>
        </p:txBody>
      </p:sp>
    </p:spTree>
    <p:extLst>
      <p:ext uri="{BB962C8B-B14F-4D97-AF65-F5344CB8AC3E}">
        <p14:creationId xmlns:p14="http://schemas.microsoft.com/office/powerpoint/2010/main" val="337912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P E D I G R E E    C H A R T S</a:t>
            </a:r>
          </a:p>
        </p:txBody>
      </p:sp>
      <p:sp>
        <p:nvSpPr>
          <p:cNvPr id="5" name="TextBox 4">
            <a:extLst>
              <a:ext uri="{FF2B5EF4-FFF2-40B4-BE49-F238E27FC236}">
                <a16:creationId xmlns:a16="http://schemas.microsoft.com/office/drawing/2014/main" id="{7FB5D515-FAA3-400F-55E7-D12E758F90A8}"/>
              </a:ext>
            </a:extLst>
          </p:cNvPr>
          <p:cNvSpPr txBox="1"/>
          <p:nvPr/>
        </p:nvSpPr>
        <p:spPr>
          <a:xfrm>
            <a:off x="457200" y="1089898"/>
            <a:ext cx="5482021" cy="4632037"/>
          </a:xfrm>
          <a:prstGeom prst="rect">
            <a:avLst/>
          </a:prstGeom>
          <a:noFill/>
        </p:spPr>
        <p:txBody>
          <a:bodyPr wrap="square">
            <a:spAutoFit/>
          </a:bodyPr>
          <a:lstStyle/>
          <a:p>
            <a:pPr lvl="0" algn="l" rtl="0">
              <a:spcBef>
                <a:spcPts val="0"/>
              </a:spcBef>
              <a:spcAft>
                <a:spcPts val="0"/>
              </a:spcAft>
              <a:buClr>
                <a:srgbClr val="FF0000"/>
              </a:buClr>
              <a:buSzPts val="2800"/>
            </a:pPr>
            <a:r>
              <a:rPr lang="en-GB" sz="2400" dirty="0">
                <a:solidFill>
                  <a:srgbClr val="002060"/>
                </a:solidFill>
                <a:latin typeface="Andale Mono" panose="020B0509000000000004" pitchFamily="49" charset="0"/>
              </a:rPr>
              <a:t>Pedigree charts can be used to determine the inheritance of a particular characteristic or condition.</a:t>
            </a:r>
          </a:p>
          <a:p>
            <a:pPr marL="342900" lvl="0" indent="-165100" algn="l" rtl="0">
              <a:spcBef>
                <a:spcPts val="560"/>
              </a:spcBef>
              <a:spcAft>
                <a:spcPts val="0"/>
              </a:spcAft>
              <a:buClr>
                <a:schemeClr val="dk1"/>
              </a:buClr>
              <a:buSzPts val="2800"/>
              <a:buNone/>
            </a:pPr>
            <a:endParaRPr lang="en-GB" sz="24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This can be explained to couples during genetic counselling sessions and the risk of their child having a particular characteristic or condition can be calculated.</a:t>
            </a:r>
          </a:p>
          <a:p>
            <a:pPr lvl="0" algn="l" rtl="0">
              <a:spcBef>
                <a:spcPts val="560"/>
              </a:spcBef>
              <a:spcAft>
                <a:spcPts val="0"/>
              </a:spcAft>
              <a:buClr>
                <a:schemeClr val="dk1"/>
              </a:buClr>
              <a:buSzPts val="2800"/>
            </a:pPr>
            <a:r>
              <a:rPr lang="en-GB" sz="1600" dirty="0">
                <a:solidFill>
                  <a:srgbClr val="002060"/>
                </a:solidFill>
                <a:latin typeface="Andale Mono" panose="020B0509000000000004" pitchFamily="49" charset="0"/>
              </a:rPr>
              <a:t>.</a:t>
            </a:r>
          </a:p>
        </p:txBody>
      </p:sp>
      <p:pic>
        <p:nvPicPr>
          <p:cNvPr id="3076" name="Picture 4" descr="A Beginner's Guide for Pedigree Chart - EdrawMax">
            <a:extLst>
              <a:ext uri="{FF2B5EF4-FFF2-40B4-BE49-F238E27FC236}">
                <a16:creationId xmlns:a16="http://schemas.microsoft.com/office/drawing/2014/main" id="{8FA9E19B-AEC5-0B88-786F-4AAA0519E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780" y="1089898"/>
            <a:ext cx="5829300" cy="503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289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P E D I G R E E    C H A R T S</a:t>
            </a:r>
          </a:p>
        </p:txBody>
      </p:sp>
      <p:sp>
        <p:nvSpPr>
          <p:cNvPr id="5" name="TextBox 4">
            <a:extLst>
              <a:ext uri="{FF2B5EF4-FFF2-40B4-BE49-F238E27FC236}">
                <a16:creationId xmlns:a16="http://schemas.microsoft.com/office/drawing/2014/main" id="{7FB5D515-FAA3-400F-55E7-D12E758F90A8}"/>
              </a:ext>
            </a:extLst>
          </p:cNvPr>
          <p:cNvSpPr txBox="1"/>
          <p:nvPr/>
        </p:nvSpPr>
        <p:spPr>
          <a:xfrm>
            <a:off x="238842" y="760010"/>
            <a:ext cx="6013938" cy="5816977"/>
          </a:xfrm>
          <a:prstGeom prst="rect">
            <a:avLst/>
          </a:prstGeom>
          <a:noFill/>
        </p:spPr>
        <p:txBody>
          <a:bodyPr wrap="square">
            <a:spAutoFit/>
          </a:bodyPr>
          <a:lstStyle/>
          <a:p>
            <a:pPr lvl="0" algn="l" rtl="0">
              <a:spcBef>
                <a:spcPts val="0"/>
              </a:spcBef>
              <a:spcAft>
                <a:spcPts val="0"/>
              </a:spcAft>
              <a:buClr>
                <a:srgbClr val="FF0000"/>
              </a:buClr>
              <a:buSzPts val="2800"/>
            </a:pPr>
            <a:r>
              <a:rPr lang="en-GB" sz="2400" dirty="0">
                <a:solidFill>
                  <a:srgbClr val="002060"/>
                </a:solidFill>
                <a:latin typeface="Andale Mono" panose="020B0509000000000004" pitchFamily="49" charset="0"/>
              </a:rPr>
              <a:t>Autosomal recessive conditions are controlled by genes found on the autosomes and are recessive i.e. require two recessive alleles to show up in the phenotype e.g. homozygous for the characteristic (gg).</a:t>
            </a:r>
          </a:p>
          <a:p>
            <a:pPr lvl="0" algn="l" rtl="0">
              <a:spcBef>
                <a:spcPts val="0"/>
              </a:spcBef>
              <a:spcAft>
                <a:spcPts val="0"/>
              </a:spcAft>
              <a:buClr>
                <a:srgbClr val="FF0000"/>
              </a:buClr>
              <a:buSzPts val="2800"/>
            </a:pPr>
            <a:endParaRPr lang="en-GB" sz="2400" dirty="0">
              <a:solidFill>
                <a:srgbClr val="002060"/>
              </a:solidFill>
              <a:latin typeface="Andale Mono" panose="020B0509000000000004" pitchFamily="49" charset="0"/>
            </a:endParaRPr>
          </a:p>
          <a:p>
            <a:pPr lvl="0" algn="l" rtl="0">
              <a:spcBef>
                <a:spcPts val="560"/>
              </a:spcBef>
              <a:spcAft>
                <a:spcPts val="0"/>
              </a:spcAft>
              <a:buClr>
                <a:srgbClr val="FF0000"/>
              </a:buClr>
              <a:buSzPts val="2800"/>
            </a:pPr>
            <a:r>
              <a:rPr lang="en-GB" sz="2400" dirty="0">
                <a:solidFill>
                  <a:srgbClr val="002060"/>
                </a:solidFill>
                <a:latin typeface="Andale Mono" panose="020B0509000000000004" pitchFamily="49" charset="0"/>
              </a:rPr>
              <a:t>Autosomal recessive inheritance is characterised by;  </a:t>
            </a:r>
          </a:p>
          <a:p>
            <a:pPr lvl="0" algn="l" rtl="0">
              <a:spcBef>
                <a:spcPts val="560"/>
              </a:spcBef>
              <a:spcAft>
                <a:spcPts val="0"/>
              </a:spcAft>
              <a:buClr>
                <a:srgbClr val="FF0000"/>
              </a:buClr>
              <a:buSzPts val="2800"/>
            </a:pPr>
            <a:r>
              <a:rPr lang="en-GB" sz="2400" b="1" dirty="0">
                <a:solidFill>
                  <a:srgbClr val="002060"/>
                </a:solidFill>
                <a:latin typeface="Andale Mono" panose="020B0509000000000004" pitchFamily="49" charset="0"/>
              </a:rPr>
              <a:t>-its rare occurrence</a:t>
            </a:r>
          </a:p>
          <a:p>
            <a:pPr lvl="0" algn="l" rtl="0">
              <a:spcBef>
                <a:spcPts val="560"/>
              </a:spcBef>
              <a:spcAft>
                <a:spcPts val="0"/>
              </a:spcAft>
              <a:buClr>
                <a:srgbClr val="FF0000"/>
              </a:buClr>
              <a:buSzPts val="2800"/>
            </a:pPr>
            <a:r>
              <a:rPr lang="en-GB" sz="2400" b="1" dirty="0">
                <a:solidFill>
                  <a:srgbClr val="002060"/>
                </a:solidFill>
                <a:latin typeface="Andale Mono" panose="020B0509000000000004" pitchFamily="49" charset="0"/>
              </a:rPr>
              <a:t>-it may skip generations</a:t>
            </a:r>
          </a:p>
          <a:p>
            <a:pPr lvl="0" algn="l" rtl="0">
              <a:spcBef>
                <a:spcPts val="560"/>
              </a:spcBef>
              <a:spcAft>
                <a:spcPts val="0"/>
              </a:spcAft>
              <a:buClr>
                <a:srgbClr val="FF0000"/>
              </a:buClr>
              <a:buSzPts val="2800"/>
            </a:pPr>
            <a:r>
              <a:rPr lang="en-GB" sz="2400" b="1" dirty="0">
                <a:solidFill>
                  <a:srgbClr val="002060"/>
                </a:solidFill>
                <a:latin typeface="Andale Mono" panose="020B0509000000000004" pitchFamily="49" charset="0"/>
              </a:rPr>
              <a:t>-it occurs equally in males    and females</a:t>
            </a:r>
          </a:p>
          <a:p>
            <a:pPr lvl="0" algn="l" rtl="0">
              <a:spcBef>
                <a:spcPts val="560"/>
              </a:spcBef>
              <a:spcAft>
                <a:spcPts val="0"/>
              </a:spcAft>
              <a:buClr>
                <a:schemeClr val="dk1"/>
              </a:buClr>
              <a:buSzPts val="2800"/>
            </a:pPr>
            <a:r>
              <a:rPr lang="en-GB" sz="1100" dirty="0">
                <a:solidFill>
                  <a:srgbClr val="002060"/>
                </a:solidFill>
                <a:latin typeface="Andale Mono" panose="020B0509000000000004" pitchFamily="49" charset="0"/>
              </a:rPr>
              <a:t>.</a:t>
            </a:r>
          </a:p>
        </p:txBody>
      </p:sp>
      <p:pic>
        <p:nvPicPr>
          <p:cNvPr id="3076" name="Picture 4" descr="A Beginner's Guide for Pedigree Chart - EdrawMax">
            <a:extLst>
              <a:ext uri="{FF2B5EF4-FFF2-40B4-BE49-F238E27FC236}">
                <a16:creationId xmlns:a16="http://schemas.microsoft.com/office/drawing/2014/main" id="{8FA9E19B-AEC5-0B88-786F-4AAA0519E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780" y="1089898"/>
            <a:ext cx="5829300" cy="5032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090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A U T O S O M A L  R E C E S S I V E </a:t>
            </a:r>
          </a:p>
        </p:txBody>
      </p:sp>
      <p:sp>
        <p:nvSpPr>
          <p:cNvPr id="5" name="TextBox 4">
            <a:extLst>
              <a:ext uri="{FF2B5EF4-FFF2-40B4-BE49-F238E27FC236}">
                <a16:creationId xmlns:a16="http://schemas.microsoft.com/office/drawing/2014/main" id="{7FB5D515-FAA3-400F-55E7-D12E758F90A8}"/>
              </a:ext>
            </a:extLst>
          </p:cNvPr>
          <p:cNvSpPr txBox="1"/>
          <p:nvPr/>
        </p:nvSpPr>
        <p:spPr>
          <a:xfrm>
            <a:off x="230745" y="942025"/>
            <a:ext cx="5046836" cy="5447645"/>
          </a:xfrm>
          <a:prstGeom prst="rect">
            <a:avLst/>
          </a:prstGeom>
          <a:noFill/>
        </p:spPr>
        <p:txBody>
          <a:bodyPr wrap="square">
            <a:spAutoFit/>
          </a:bodyPr>
          <a:lstStyle/>
          <a:p>
            <a:pPr lvl="0" algn="l" rtl="0">
              <a:spcBef>
                <a:spcPts val="0"/>
              </a:spcBef>
              <a:spcAft>
                <a:spcPts val="0"/>
              </a:spcAft>
              <a:buClr>
                <a:srgbClr val="FF0000"/>
              </a:buClr>
              <a:buSzPts val="2800"/>
            </a:pPr>
            <a:r>
              <a:rPr lang="en-GB" sz="2400" dirty="0">
                <a:solidFill>
                  <a:srgbClr val="002060"/>
                </a:solidFill>
                <a:latin typeface="Andale Mono" panose="020B0509000000000004" pitchFamily="49" charset="0"/>
              </a:rPr>
              <a:t>Cystic fibrosis is an example of an autosomal recessive disorder.</a:t>
            </a:r>
          </a:p>
          <a:p>
            <a:pPr marL="177800" lvl="0" algn="l" rtl="0">
              <a:spcBef>
                <a:spcPts val="560"/>
              </a:spcBef>
              <a:spcAft>
                <a:spcPts val="0"/>
              </a:spcAft>
              <a:buClr>
                <a:schemeClr val="dk1"/>
              </a:buClr>
              <a:buSzPts val="2800"/>
            </a:pPr>
            <a:endParaRPr lang="en-GB" sz="24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Sufferers have two copies of the recessive allele e.g. They are homozygous( gg)</a:t>
            </a:r>
          </a:p>
          <a:p>
            <a:pPr marL="177800" lvl="0" algn="l" rtl="0">
              <a:spcBef>
                <a:spcPts val="560"/>
              </a:spcBef>
              <a:spcAft>
                <a:spcPts val="0"/>
              </a:spcAft>
              <a:buClr>
                <a:schemeClr val="dk1"/>
              </a:buClr>
              <a:buSzPts val="2800"/>
            </a:pPr>
            <a:endParaRPr lang="en-GB" sz="24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Pedigree charts can be used to identify the genotypes of some individuals.</a:t>
            </a:r>
          </a:p>
          <a:p>
            <a:pPr lvl="0" algn="l" rtl="0">
              <a:spcBef>
                <a:spcPts val="560"/>
              </a:spcBef>
              <a:spcAft>
                <a:spcPts val="0"/>
              </a:spcAft>
              <a:buClr>
                <a:schemeClr val="dk1"/>
              </a:buClr>
              <a:buSzPts val="2800"/>
            </a:pPr>
            <a:r>
              <a:rPr lang="en-GB" sz="1100" dirty="0">
                <a:solidFill>
                  <a:srgbClr val="002060"/>
                </a:solidFill>
                <a:latin typeface="Andale Mono" panose="020B0509000000000004" pitchFamily="49" charset="0"/>
              </a:rPr>
              <a:t>.</a:t>
            </a:r>
          </a:p>
        </p:txBody>
      </p:sp>
      <p:pic>
        <p:nvPicPr>
          <p:cNvPr id="3" name="Google Shape;1273;p185">
            <a:extLst>
              <a:ext uri="{FF2B5EF4-FFF2-40B4-BE49-F238E27FC236}">
                <a16:creationId xmlns:a16="http://schemas.microsoft.com/office/drawing/2014/main" id="{08CF9302-9431-CC21-50E8-1103EDFAC948}"/>
              </a:ext>
            </a:extLst>
          </p:cNvPr>
          <p:cNvPicPr preferRelativeResize="0"/>
          <p:nvPr/>
        </p:nvPicPr>
        <p:blipFill rotWithShape="1">
          <a:blip r:embed="rId2">
            <a:alphaModFix/>
          </a:blip>
          <a:srcRect/>
          <a:stretch/>
        </p:blipFill>
        <p:spPr>
          <a:xfrm>
            <a:off x="5531005" y="942025"/>
            <a:ext cx="6133025" cy="4802060"/>
          </a:xfrm>
          <a:prstGeom prst="rect">
            <a:avLst/>
          </a:prstGeom>
          <a:noFill/>
          <a:ln>
            <a:noFill/>
          </a:ln>
        </p:spPr>
      </p:pic>
      <p:sp>
        <p:nvSpPr>
          <p:cNvPr id="4" name="Rectangle 3">
            <a:extLst>
              <a:ext uri="{FF2B5EF4-FFF2-40B4-BE49-F238E27FC236}">
                <a16:creationId xmlns:a16="http://schemas.microsoft.com/office/drawing/2014/main" id="{40C6AAB9-498F-8605-57F8-E5CF62EE5D36}"/>
              </a:ext>
            </a:extLst>
          </p:cNvPr>
          <p:cNvSpPr/>
          <p:nvPr/>
        </p:nvSpPr>
        <p:spPr>
          <a:xfrm>
            <a:off x="6333889" y="5886635"/>
            <a:ext cx="4795025" cy="702527"/>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Andale Mono" panose="020B0509000000000004" pitchFamily="49" charset="0"/>
              </a:rPr>
              <a:t>How many genotypes can you work out on your pedigree chart? </a:t>
            </a:r>
          </a:p>
        </p:txBody>
      </p:sp>
    </p:spTree>
    <p:extLst>
      <p:ext uri="{BB962C8B-B14F-4D97-AF65-F5344CB8AC3E}">
        <p14:creationId xmlns:p14="http://schemas.microsoft.com/office/powerpoint/2010/main" val="801404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Google Shape;1284;p187"/>
          <p:cNvPicPr preferRelativeResize="0"/>
          <p:nvPr/>
        </p:nvPicPr>
        <p:blipFill rotWithShape="1">
          <a:blip r:embed="rId3">
            <a:alphaModFix/>
          </a:blip>
          <a:srcRect/>
          <a:stretch/>
        </p:blipFill>
        <p:spPr>
          <a:xfrm>
            <a:off x="2590800" y="457200"/>
            <a:ext cx="7315200" cy="6096000"/>
          </a:xfrm>
          <a:prstGeom prst="rect">
            <a:avLst/>
          </a:prstGeom>
          <a:noFill/>
          <a:ln>
            <a:noFill/>
          </a:ln>
        </p:spPr>
      </p:pic>
      <p:sp>
        <p:nvSpPr>
          <p:cNvPr id="1285" name="Google Shape;1285;p187"/>
          <p:cNvSpPr txBox="1"/>
          <p:nvPr/>
        </p:nvSpPr>
        <p:spPr>
          <a:xfrm>
            <a:off x="4572000" y="29718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a:t>
            </a:r>
            <a:endParaRPr sz="2800">
              <a:solidFill>
                <a:schemeClr val="dk1"/>
              </a:solidFill>
              <a:latin typeface="Trebuchet MS"/>
              <a:ea typeface="Trebuchet MS"/>
              <a:cs typeface="Trebuchet MS"/>
              <a:sym typeface="Trebuchet MS"/>
            </a:endParaRPr>
          </a:p>
        </p:txBody>
      </p:sp>
      <p:sp>
        <p:nvSpPr>
          <p:cNvPr id="1286" name="Google Shape;1286;p187"/>
          <p:cNvSpPr txBox="1"/>
          <p:nvPr/>
        </p:nvSpPr>
        <p:spPr>
          <a:xfrm>
            <a:off x="6096000" y="62585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a:t>
            </a:r>
            <a:endParaRPr sz="2800">
              <a:solidFill>
                <a:schemeClr val="dk1"/>
              </a:solidFill>
              <a:latin typeface="Trebuchet MS"/>
              <a:ea typeface="Trebuchet MS"/>
              <a:cs typeface="Trebuchet MS"/>
              <a:sym typeface="Trebuchet MS"/>
            </a:endParaRPr>
          </a:p>
        </p:txBody>
      </p:sp>
      <p:sp>
        <p:nvSpPr>
          <p:cNvPr id="1287" name="Google Shape;1287;p187"/>
          <p:cNvSpPr txBox="1"/>
          <p:nvPr/>
        </p:nvSpPr>
        <p:spPr>
          <a:xfrm>
            <a:off x="3048000" y="62585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a:t>
            </a:r>
            <a:endParaRPr sz="2800">
              <a:solidFill>
                <a:schemeClr val="dk1"/>
              </a:solidFill>
              <a:latin typeface="Trebuchet MS"/>
              <a:ea typeface="Trebuchet MS"/>
              <a:cs typeface="Trebuchet MS"/>
              <a:sym typeface="Trebuchet MS"/>
            </a:endParaRPr>
          </a:p>
        </p:txBody>
      </p:sp>
      <p:sp>
        <p:nvSpPr>
          <p:cNvPr id="1288" name="Google Shape;1288;p187"/>
          <p:cNvSpPr txBox="1"/>
          <p:nvPr/>
        </p:nvSpPr>
        <p:spPr>
          <a:xfrm>
            <a:off x="3810000" y="12954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a:t>
            </a:r>
            <a:endParaRPr sz="2800">
              <a:solidFill>
                <a:schemeClr val="dk1"/>
              </a:solidFill>
              <a:latin typeface="Trebuchet MS"/>
              <a:ea typeface="Trebuchet MS"/>
              <a:cs typeface="Trebuchet MS"/>
              <a:sym typeface="Trebuchet MS"/>
            </a:endParaRPr>
          </a:p>
        </p:txBody>
      </p:sp>
      <p:sp>
        <p:nvSpPr>
          <p:cNvPr id="1289" name="Google Shape;1289;p187"/>
          <p:cNvSpPr txBox="1"/>
          <p:nvPr/>
        </p:nvSpPr>
        <p:spPr>
          <a:xfrm>
            <a:off x="5334000" y="12954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a:t>
            </a:r>
            <a:endParaRPr sz="2800">
              <a:solidFill>
                <a:schemeClr val="dk1"/>
              </a:solidFill>
              <a:latin typeface="Trebuchet MS"/>
              <a:ea typeface="Trebuchet MS"/>
              <a:cs typeface="Trebuchet MS"/>
              <a:sym typeface="Trebuchet MS"/>
            </a:endParaRPr>
          </a:p>
        </p:txBody>
      </p:sp>
      <p:sp>
        <p:nvSpPr>
          <p:cNvPr id="1290" name="Google Shape;1290;p187"/>
          <p:cNvSpPr txBox="1"/>
          <p:nvPr/>
        </p:nvSpPr>
        <p:spPr>
          <a:xfrm>
            <a:off x="4572000" y="4669266"/>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a:t>
            </a:r>
            <a:endParaRPr sz="2800">
              <a:solidFill>
                <a:schemeClr val="dk1"/>
              </a:solidFill>
              <a:latin typeface="Trebuchet MS"/>
              <a:ea typeface="Trebuchet MS"/>
              <a:cs typeface="Trebuchet MS"/>
              <a:sym typeface="Trebuchet MS"/>
            </a:endParaRPr>
          </a:p>
        </p:txBody>
      </p:sp>
      <p:sp>
        <p:nvSpPr>
          <p:cNvPr id="1291" name="Google Shape;1291;p187"/>
          <p:cNvSpPr txBox="1"/>
          <p:nvPr/>
        </p:nvSpPr>
        <p:spPr>
          <a:xfrm>
            <a:off x="6096000" y="46583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a:t>
            </a:r>
            <a:endParaRPr sz="2800">
              <a:solidFill>
                <a:schemeClr val="dk1"/>
              </a:solidFill>
              <a:latin typeface="Trebuchet MS"/>
              <a:ea typeface="Trebuchet MS"/>
              <a:cs typeface="Trebuchet MS"/>
              <a:sym typeface="Trebuchet MS"/>
            </a:endParaRPr>
          </a:p>
        </p:txBody>
      </p:sp>
      <p:sp>
        <p:nvSpPr>
          <p:cNvPr id="1292" name="Google Shape;1292;p187"/>
          <p:cNvSpPr txBox="1"/>
          <p:nvPr/>
        </p:nvSpPr>
        <p:spPr>
          <a:xfrm>
            <a:off x="2743200" y="2981980"/>
            <a:ext cx="12954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GG/Gg</a:t>
            </a:r>
            <a:endParaRPr sz="2800">
              <a:solidFill>
                <a:schemeClr val="dk1"/>
              </a:solidFill>
              <a:latin typeface="Trebuchet MS"/>
              <a:ea typeface="Trebuchet MS"/>
              <a:cs typeface="Trebuchet MS"/>
              <a:sym typeface="Trebuchet MS"/>
            </a:endParaRPr>
          </a:p>
        </p:txBody>
      </p:sp>
      <p:sp>
        <p:nvSpPr>
          <p:cNvPr id="1293" name="Google Shape;1293;p187"/>
          <p:cNvSpPr txBox="1"/>
          <p:nvPr/>
        </p:nvSpPr>
        <p:spPr>
          <a:xfrm>
            <a:off x="5791200" y="3005025"/>
            <a:ext cx="12954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GG/Gg</a:t>
            </a:r>
            <a:endParaRPr sz="2800">
              <a:solidFill>
                <a:schemeClr val="dk1"/>
              </a:solidFill>
              <a:latin typeface="Trebuchet MS"/>
              <a:ea typeface="Trebuchet MS"/>
              <a:cs typeface="Trebuchet MS"/>
              <a:sym typeface="Trebuchet MS"/>
            </a:endParaRPr>
          </a:p>
        </p:txBody>
      </p:sp>
      <p:sp>
        <p:nvSpPr>
          <p:cNvPr id="1294" name="Google Shape;1294;p187"/>
          <p:cNvSpPr txBox="1"/>
          <p:nvPr/>
        </p:nvSpPr>
        <p:spPr>
          <a:xfrm>
            <a:off x="7239000" y="3016195"/>
            <a:ext cx="12954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GG/Gg</a:t>
            </a:r>
            <a:endParaRPr sz="2800">
              <a:solidFill>
                <a:schemeClr val="dk1"/>
              </a:solidFill>
              <a:latin typeface="Trebuchet MS"/>
              <a:ea typeface="Trebuchet MS"/>
              <a:cs typeface="Trebuchet MS"/>
              <a:sym typeface="Trebuchet MS"/>
            </a:endParaRPr>
          </a:p>
        </p:txBody>
      </p:sp>
      <p:sp>
        <p:nvSpPr>
          <p:cNvPr id="1295" name="Google Shape;1295;p187"/>
          <p:cNvSpPr txBox="1"/>
          <p:nvPr/>
        </p:nvSpPr>
        <p:spPr>
          <a:xfrm>
            <a:off x="7239000" y="4633924"/>
            <a:ext cx="12954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GG/Gg</a:t>
            </a:r>
            <a:endParaRPr sz="2800">
              <a:solidFill>
                <a:schemeClr val="dk1"/>
              </a:solidFill>
              <a:latin typeface="Trebuchet MS"/>
              <a:ea typeface="Trebuchet MS"/>
              <a:cs typeface="Trebuchet MS"/>
              <a:sym typeface="Trebuchet MS"/>
            </a:endParaRPr>
          </a:p>
        </p:txBody>
      </p:sp>
      <p:sp>
        <p:nvSpPr>
          <p:cNvPr id="1296" name="Google Shape;1296;p187"/>
          <p:cNvSpPr txBox="1"/>
          <p:nvPr/>
        </p:nvSpPr>
        <p:spPr>
          <a:xfrm>
            <a:off x="4267200" y="6357825"/>
            <a:ext cx="12954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GG/Gg</a:t>
            </a:r>
            <a:endParaRPr sz="2800">
              <a:solidFill>
                <a:schemeClr val="dk1"/>
              </a:solidFill>
              <a:latin typeface="Trebuchet MS"/>
              <a:ea typeface="Trebuchet MS"/>
              <a:cs typeface="Trebuchet MS"/>
              <a:sym typeface="Trebuchet MS"/>
            </a:endParaRPr>
          </a:p>
        </p:txBody>
      </p:sp>
      <p:sp>
        <p:nvSpPr>
          <p:cNvPr id="1297" name="Google Shape;1297;p187"/>
          <p:cNvSpPr txBox="1"/>
          <p:nvPr/>
        </p:nvSpPr>
        <p:spPr>
          <a:xfrm>
            <a:off x="7239000" y="6357825"/>
            <a:ext cx="12954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GG/Gg</a:t>
            </a:r>
            <a:endParaRPr sz="2800">
              <a:solidFill>
                <a:schemeClr val="dk1"/>
              </a:solidFill>
              <a:latin typeface="Trebuchet MS"/>
              <a:ea typeface="Trebuchet MS"/>
              <a:cs typeface="Trebuchet MS"/>
              <a:sym typeface="Trebuchet MS"/>
            </a:endParaRPr>
          </a:p>
        </p:txBody>
      </p:sp>
      <p:sp>
        <p:nvSpPr>
          <p:cNvPr id="1298" name="Google Shape;1298;p187"/>
          <p:cNvSpPr txBox="1"/>
          <p:nvPr/>
        </p:nvSpPr>
        <p:spPr>
          <a:xfrm>
            <a:off x="8763000" y="6357825"/>
            <a:ext cx="12954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GG/Gg</a:t>
            </a:r>
            <a:endParaRPr sz="280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8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A U T O S O M A L   D O M I N A N T</a:t>
            </a:r>
          </a:p>
        </p:txBody>
      </p:sp>
      <p:sp>
        <p:nvSpPr>
          <p:cNvPr id="5" name="TextBox 4">
            <a:extLst>
              <a:ext uri="{FF2B5EF4-FFF2-40B4-BE49-F238E27FC236}">
                <a16:creationId xmlns:a16="http://schemas.microsoft.com/office/drawing/2014/main" id="{7FB5D515-FAA3-400F-55E7-D12E758F90A8}"/>
              </a:ext>
            </a:extLst>
          </p:cNvPr>
          <p:cNvSpPr txBox="1"/>
          <p:nvPr/>
        </p:nvSpPr>
        <p:spPr>
          <a:xfrm>
            <a:off x="513290" y="1072244"/>
            <a:ext cx="11157704" cy="5355312"/>
          </a:xfrm>
          <a:prstGeom prst="rect">
            <a:avLst/>
          </a:prstGeom>
          <a:noFill/>
        </p:spPr>
        <p:txBody>
          <a:bodyPr wrap="square">
            <a:spAutoFit/>
          </a:bodyPr>
          <a:lstStyle/>
          <a:p>
            <a:pPr marL="342900" lvl="0" indent="-342900" algn="l" rtl="0">
              <a:spcBef>
                <a:spcPts val="0"/>
              </a:spcBef>
              <a:spcAft>
                <a:spcPts val="0"/>
              </a:spcAft>
              <a:buClr>
                <a:srgbClr val="FF0000"/>
              </a:buClr>
              <a:buSzPts val="2800"/>
              <a:buNone/>
            </a:pPr>
            <a:r>
              <a:rPr lang="en-GB" sz="2800" dirty="0">
                <a:solidFill>
                  <a:srgbClr val="002060"/>
                </a:solidFill>
                <a:latin typeface="Andale Mono" panose="020B0509000000000004" pitchFamily="49" charset="0"/>
              </a:rPr>
              <a:t>Autosomal dominant conditions are controlled by genes found on the autosomes and are dominant i.e. </a:t>
            </a:r>
            <a:r>
              <a:rPr lang="en-GB" sz="2800" u="sng" dirty="0">
                <a:solidFill>
                  <a:srgbClr val="002060"/>
                </a:solidFill>
                <a:latin typeface="Andale Mono" panose="020B0509000000000004" pitchFamily="49" charset="0"/>
              </a:rPr>
              <a:t>require one dominant allele to show up in the phenotype</a:t>
            </a:r>
            <a:r>
              <a:rPr lang="en-GB" sz="2800" dirty="0">
                <a:solidFill>
                  <a:srgbClr val="002060"/>
                </a:solidFill>
                <a:latin typeface="Andale Mono" panose="020B0509000000000004" pitchFamily="49" charset="0"/>
              </a:rPr>
              <a:t>. These alleles are given a capital letter to denote their dominance. </a:t>
            </a:r>
          </a:p>
          <a:p>
            <a:pPr marL="342900" lvl="0" indent="-342900" algn="l" rtl="0">
              <a:spcBef>
                <a:spcPts val="0"/>
              </a:spcBef>
              <a:spcAft>
                <a:spcPts val="0"/>
              </a:spcAft>
              <a:buClr>
                <a:srgbClr val="FF0000"/>
              </a:buClr>
              <a:buSzPts val="2800"/>
              <a:buNone/>
            </a:pPr>
            <a:endParaRPr lang="en-GB" sz="2800" dirty="0">
              <a:solidFill>
                <a:srgbClr val="002060"/>
              </a:solidFill>
              <a:latin typeface="Andale Mono" panose="020B0509000000000004" pitchFamily="49" charset="0"/>
            </a:endParaRPr>
          </a:p>
          <a:p>
            <a:pPr marL="342900" lvl="0" indent="-342900" algn="l" rtl="0">
              <a:spcBef>
                <a:spcPts val="560"/>
              </a:spcBef>
              <a:spcAft>
                <a:spcPts val="0"/>
              </a:spcAft>
              <a:buClr>
                <a:schemeClr val="dk1"/>
              </a:buClr>
              <a:buSzPts val="2800"/>
              <a:buNone/>
            </a:pPr>
            <a:r>
              <a:rPr lang="en-GB" sz="2800" dirty="0">
                <a:solidFill>
                  <a:srgbClr val="002060"/>
                </a:solidFill>
                <a:latin typeface="Andale Mono" panose="020B0509000000000004" pitchFamily="49" charset="0"/>
              </a:rPr>
              <a:t>Autosomal dominant inheritance is characterised by;</a:t>
            </a:r>
          </a:p>
          <a:p>
            <a:pPr marL="342900" lvl="0" indent="-342900" algn="l" rtl="0">
              <a:spcBef>
                <a:spcPts val="560"/>
              </a:spcBef>
              <a:spcAft>
                <a:spcPts val="0"/>
              </a:spcAft>
              <a:buClr>
                <a:schemeClr val="dk1"/>
              </a:buClr>
              <a:buSzPts val="2800"/>
              <a:buNone/>
            </a:pPr>
            <a:r>
              <a:rPr lang="en-GB" sz="2800" b="1" dirty="0">
                <a:solidFill>
                  <a:srgbClr val="002060"/>
                </a:solidFill>
                <a:latin typeface="Andale Mono" panose="020B0509000000000004" pitchFamily="49" charset="0"/>
              </a:rPr>
              <a:t>- its appearance in every generation,</a:t>
            </a:r>
          </a:p>
          <a:p>
            <a:pPr marL="342900" lvl="0" indent="-342900" algn="l" rtl="0">
              <a:spcBef>
                <a:spcPts val="560"/>
              </a:spcBef>
              <a:spcAft>
                <a:spcPts val="0"/>
              </a:spcAft>
              <a:buClr>
                <a:schemeClr val="dk1"/>
              </a:buClr>
              <a:buSzPts val="2800"/>
              <a:buNone/>
            </a:pPr>
            <a:r>
              <a:rPr lang="en-GB" sz="2800" b="1" dirty="0">
                <a:solidFill>
                  <a:srgbClr val="002060"/>
                </a:solidFill>
                <a:latin typeface="Andale Mono" panose="020B0509000000000004" pitchFamily="49" charset="0"/>
              </a:rPr>
              <a:t>- affected individuals have an affected parent </a:t>
            </a:r>
          </a:p>
          <a:p>
            <a:pPr marL="342900" lvl="0" indent="-342900" algn="l" rtl="0">
              <a:spcBef>
                <a:spcPts val="560"/>
              </a:spcBef>
              <a:spcAft>
                <a:spcPts val="0"/>
              </a:spcAft>
              <a:buClr>
                <a:schemeClr val="dk1"/>
              </a:buClr>
              <a:buSzPts val="2800"/>
              <a:buNone/>
            </a:pPr>
            <a:r>
              <a:rPr lang="en-GB" sz="2800" b="1" dirty="0">
                <a:solidFill>
                  <a:srgbClr val="002060"/>
                </a:solidFill>
                <a:latin typeface="Andale Mono" panose="020B0509000000000004" pitchFamily="49" charset="0"/>
              </a:rPr>
              <a:t>- males and females are affected in roughly equal numbers.</a:t>
            </a:r>
          </a:p>
          <a:p>
            <a:pPr lvl="0" algn="l" rtl="0">
              <a:spcBef>
                <a:spcPts val="560"/>
              </a:spcBef>
              <a:spcAft>
                <a:spcPts val="0"/>
              </a:spcAft>
              <a:buClr>
                <a:schemeClr val="dk1"/>
              </a:buClr>
              <a:buSzPts val="2800"/>
            </a:pPr>
            <a:r>
              <a:rPr lang="en-GB" sz="1000" dirty="0">
                <a:solidFill>
                  <a:srgbClr val="002060"/>
                </a:solidFill>
                <a:latin typeface="Andale Mono" panose="020B0509000000000004" pitchFamily="49" charset="0"/>
              </a:rPr>
              <a:t>.</a:t>
            </a:r>
          </a:p>
        </p:txBody>
      </p:sp>
    </p:spTree>
    <p:extLst>
      <p:ext uri="{BB962C8B-B14F-4D97-AF65-F5344CB8AC3E}">
        <p14:creationId xmlns:p14="http://schemas.microsoft.com/office/powerpoint/2010/main" val="3408623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B5D515-FAA3-400F-55E7-D12E758F90A8}"/>
              </a:ext>
            </a:extLst>
          </p:cNvPr>
          <p:cNvSpPr txBox="1"/>
          <p:nvPr/>
        </p:nvSpPr>
        <p:spPr>
          <a:xfrm>
            <a:off x="-18726" y="626884"/>
            <a:ext cx="5804210" cy="6232475"/>
          </a:xfrm>
          <a:prstGeom prst="rect">
            <a:avLst/>
          </a:prstGeom>
          <a:noFill/>
        </p:spPr>
        <p:txBody>
          <a:bodyPr wrap="square">
            <a:spAutoFit/>
          </a:bodyPr>
          <a:lstStyle/>
          <a:p>
            <a:pPr lvl="0" algn="l" rtl="0">
              <a:spcBef>
                <a:spcPts val="0"/>
              </a:spcBef>
              <a:spcAft>
                <a:spcPts val="0"/>
              </a:spcAft>
              <a:buClr>
                <a:srgbClr val="FF0000"/>
              </a:buClr>
              <a:buSzPts val="2800"/>
            </a:pPr>
            <a:r>
              <a:rPr lang="en-GB" sz="2800" dirty="0">
                <a:solidFill>
                  <a:srgbClr val="002060"/>
                </a:solidFill>
                <a:latin typeface="Andale Mono" panose="020B0509000000000004" pitchFamily="49" charset="0"/>
              </a:rPr>
              <a:t>Huntington’s disease is an example of an autosomal dominant disorder.</a:t>
            </a:r>
          </a:p>
          <a:p>
            <a:pPr marL="177800" lvl="0" algn="l" rtl="0">
              <a:spcBef>
                <a:spcPts val="560"/>
              </a:spcBef>
              <a:spcAft>
                <a:spcPts val="0"/>
              </a:spcAft>
              <a:buClr>
                <a:schemeClr val="dk1"/>
              </a:buClr>
              <a:buSzPts val="2800"/>
            </a:pPr>
            <a:endParaRPr lang="en-GB" sz="28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800" dirty="0">
                <a:solidFill>
                  <a:srgbClr val="002060"/>
                </a:solidFill>
                <a:latin typeface="Andale Mono" panose="020B0509000000000004" pitchFamily="49" charset="0"/>
              </a:rPr>
              <a:t>Sufferers need only inherit one defective allele e.g. H –</a:t>
            </a:r>
            <a:r>
              <a:rPr lang="en-GB" sz="2800" dirty="0" err="1">
                <a:solidFill>
                  <a:srgbClr val="002060"/>
                </a:solidFill>
                <a:latin typeface="Andale Mono" panose="020B0509000000000004" pitchFamily="49" charset="0"/>
              </a:rPr>
              <a:t>huntingtons</a:t>
            </a:r>
            <a:r>
              <a:rPr lang="en-GB" sz="2800" dirty="0">
                <a:solidFill>
                  <a:srgbClr val="002060"/>
                </a:solidFill>
                <a:latin typeface="Andale Mono" panose="020B0509000000000004" pitchFamily="49" charset="0"/>
              </a:rPr>
              <a:t>, h- normal.</a:t>
            </a:r>
          </a:p>
          <a:p>
            <a:pPr marL="177800" lvl="0" algn="l" rtl="0">
              <a:spcBef>
                <a:spcPts val="560"/>
              </a:spcBef>
              <a:spcAft>
                <a:spcPts val="0"/>
              </a:spcAft>
              <a:buClr>
                <a:schemeClr val="dk1"/>
              </a:buClr>
              <a:buSzPts val="2800"/>
            </a:pPr>
            <a:endParaRPr lang="en-GB" sz="28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800" dirty="0">
                <a:solidFill>
                  <a:srgbClr val="002060"/>
                </a:solidFill>
                <a:latin typeface="Andale Mono" panose="020B0509000000000004" pitchFamily="49" charset="0"/>
              </a:rPr>
              <a:t>Pedigree charts can be used to identify the genotypes of some individuals.</a:t>
            </a:r>
          </a:p>
          <a:p>
            <a:pPr lvl="0" algn="l" rtl="0">
              <a:spcBef>
                <a:spcPts val="560"/>
              </a:spcBef>
              <a:spcAft>
                <a:spcPts val="0"/>
              </a:spcAft>
              <a:buClr>
                <a:schemeClr val="dk1"/>
              </a:buClr>
              <a:buSzPts val="2800"/>
            </a:pPr>
            <a:r>
              <a:rPr lang="en-GB" sz="1000" dirty="0">
                <a:solidFill>
                  <a:srgbClr val="002060"/>
                </a:solidFill>
                <a:latin typeface="Andale Mono" panose="020B0509000000000004" pitchFamily="49" charset="0"/>
              </a:rPr>
              <a:t>.</a:t>
            </a:r>
          </a:p>
        </p:txBody>
      </p:sp>
      <p:sp>
        <p:nvSpPr>
          <p:cNvPr id="4" name="Rectangle 3">
            <a:extLst>
              <a:ext uri="{FF2B5EF4-FFF2-40B4-BE49-F238E27FC236}">
                <a16:creationId xmlns:a16="http://schemas.microsoft.com/office/drawing/2014/main" id="{40C6AAB9-498F-8605-57F8-E5CF62EE5D36}"/>
              </a:ext>
            </a:extLst>
          </p:cNvPr>
          <p:cNvSpPr/>
          <p:nvPr/>
        </p:nvSpPr>
        <p:spPr>
          <a:xfrm>
            <a:off x="6560777" y="5847379"/>
            <a:ext cx="4795025" cy="702527"/>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Andale Mono" panose="020B0509000000000004" pitchFamily="49" charset="0"/>
              </a:rPr>
              <a:t>How many genotypes can you work out on your pedigree chart? </a:t>
            </a:r>
          </a:p>
        </p:txBody>
      </p:sp>
      <p:sp>
        <p:nvSpPr>
          <p:cNvPr id="6" name="Rectangle 5">
            <a:extLst>
              <a:ext uri="{FF2B5EF4-FFF2-40B4-BE49-F238E27FC236}">
                <a16:creationId xmlns:a16="http://schemas.microsoft.com/office/drawing/2014/main" id="{B16E3A81-8B1F-AB35-0CE6-2B2E5C226DE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A U T O S O M A L   D O M I N A N T</a:t>
            </a:r>
          </a:p>
        </p:txBody>
      </p:sp>
      <p:pic>
        <p:nvPicPr>
          <p:cNvPr id="12" name="Google Shape;1309;p189">
            <a:extLst>
              <a:ext uri="{FF2B5EF4-FFF2-40B4-BE49-F238E27FC236}">
                <a16:creationId xmlns:a16="http://schemas.microsoft.com/office/drawing/2014/main" id="{4A22F864-CC73-11DE-C447-915839922F24}"/>
              </a:ext>
            </a:extLst>
          </p:cNvPr>
          <p:cNvPicPr preferRelativeResize="0"/>
          <p:nvPr/>
        </p:nvPicPr>
        <p:blipFill rotWithShape="1">
          <a:blip r:embed="rId2">
            <a:alphaModFix/>
          </a:blip>
          <a:srcRect/>
          <a:stretch/>
        </p:blipFill>
        <p:spPr>
          <a:xfrm>
            <a:off x="6406518" y="1157868"/>
            <a:ext cx="5469673" cy="4542263"/>
          </a:xfrm>
          <a:prstGeom prst="rect">
            <a:avLst/>
          </a:prstGeom>
          <a:noFill/>
          <a:ln>
            <a:noFill/>
          </a:ln>
        </p:spPr>
      </p:pic>
      <p:cxnSp>
        <p:nvCxnSpPr>
          <p:cNvPr id="15" name="Google Shape;1312;p189">
            <a:extLst>
              <a:ext uri="{FF2B5EF4-FFF2-40B4-BE49-F238E27FC236}">
                <a16:creationId xmlns:a16="http://schemas.microsoft.com/office/drawing/2014/main" id="{C09B422B-AFC5-E032-402F-5893181C4902}"/>
              </a:ext>
            </a:extLst>
          </p:cNvPr>
          <p:cNvCxnSpPr>
            <a:cxnSpLocks/>
          </p:cNvCxnSpPr>
          <p:nvPr/>
        </p:nvCxnSpPr>
        <p:spPr>
          <a:xfrm flipV="1">
            <a:off x="8787160" y="2202003"/>
            <a:ext cx="892098" cy="1111965"/>
          </a:xfrm>
          <a:prstGeom prst="straightConnector1">
            <a:avLst/>
          </a:prstGeom>
          <a:noFill/>
          <a:ln w="57150" cap="flat" cmpd="sng">
            <a:solidFill>
              <a:schemeClr val="dk1"/>
            </a:solidFill>
            <a:prstDash val="solid"/>
            <a:round/>
            <a:headEnd type="none" w="sm" len="sm"/>
            <a:tailEnd type="none" w="sm" len="sm"/>
          </a:ln>
        </p:spPr>
      </p:cxnSp>
      <p:cxnSp>
        <p:nvCxnSpPr>
          <p:cNvPr id="21" name="Google Shape;1312;p189">
            <a:extLst>
              <a:ext uri="{FF2B5EF4-FFF2-40B4-BE49-F238E27FC236}">
                <a16:creationId xmlns:a16="http://schemas.microsoft.com/office/drawing/2014/main" id="{745052D5-5100-5583-25BA-628567D71C03}"/>
              </a:ext>
            </a:extLst>
          </p:cNvPr>
          <p:cNvCxnSpPr>
            <a:cxnSpLocks/>
          </p:cNvCxnSpPr>
          <p:nvPr/>
        </p:nvCxnSpPr>
        <p:spPr>
          <a:xfrm flipV="1">
            <a:off x="8249256" y="918378"/>
            <a:ext cx="892098" cy="1111965"/>
          </a:xfrm>
          <a:prstGeom prst="straightConnector1">
            <a:avLst/>
          </a:prstGeom>
          <a:noFill/>
          <a:ln w="57150" cap="flat" cmpd="sng">
            <a:solidFill>
              <a:schemeClr val="dk1"/>
            </a:solidFill>
            <a:prstDash val="solid"/>
            <a:round/>
            <a:headEnd type="none" w="sm" len="sm"/>
            <a:tailEnd type="none" w="sm" len="sm"/>
          </a:ln>
        </p:spPr>
      </p:cxnSp>
      <p:cxnSp>
        <p:nvCxnSpPr>
          <p:cNvPr id="22" name="Google Shape;1312;p189">
            <a:extLst>
              <a:ext uri="{FF2B5EF4-FFF2-40B4-BE49-F238E27FC236}">
                <a16:creationId xmlns:a16="http://schemas.microsoft.com/office/drawing/2014/main" id="{23D8FD1F-793E-F963-281C-176447CE5743}"/>
              </a:ext>
            </a:extLst>
          </p:cNvPr>
          <p:cNvCxnSpPr>
            <a:cxnSpLocks/>
          </p:cNvCxnSpPr>
          <p:nvPr/>
        </p:nvCxnSpPr>
        <p:spPr>
          <a:xfrm flipV="1">
            <a:off x="7648666" y="2321837"/>
            <a:ext cx="892098" cy="992131"/>
          </a:xfrm>
          <a:prstGeom prst="straightConnector1">
            <a:avLst/>
          </a:prstGeom>
          <a:noFill/>
          <a:ln w="57150"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949948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pic>
        <p:nvPicPr>
          <p:cNvPr id="1323" name="Google Shape;1323;p191"/>
          <p:cNvPicPr preferRelativeResize="0"/>
          <p:nvPr/>
        </p:nvPicPr>
        <p:blipFill rotWithShape="1">
          <a:blip r:embed="rId3">
            <a:alphaModFix/>
          </a:blip>
          <a:srcRect/>
          <a:stretch/>
        </p:blipFill>
        <p:spPr>
          <a:xfrm>
            <a:off x="2514602" y="457200"/>
            <a:ext cx="7238999" cy="6096000"/>
          </a:xfrm>
          <a:prstGeom prst="rect">
            <a:avLst/>
          </a:prstGeom>
          <a:noFill/>
          <a:ln>
            <a:noFill/>
          </a:ln>
        </p:spPr>
      </p:pic>
      <p:sp>
        <p:nvSpPr>
          <p:cNvPr id="1324" name="Google Shape;1324;p191"/>
          <p:cNvSpPr txBox="1"/>
          <p:nvPr/>
        </p:nvSpPr>
        <p:spPr>
          <a:xfrm>
            <a:off x="3657600" y="12954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25" name="Google Shape;1325;p191"/>
          <p:cNvSpPr txBox="1"/>
          <p:nvPr/>
        </p:nvSpPr>
        <p:spPr>
          <a:xfrm>
            <a:off x="2895600" y="29718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26" name="Google Shape;1326;p191"/>
          <p:cNvSpPr txBox="1"/>
          <p:nvPr/>
        </p:nvSpPr>
        <p:spPr>
          <a:xfrm>
            <a:off x="4436423" y="46482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27" name="Google Shape;1327;p191"/>
          <p:cNvSpPr txBox="1"/>
          <p:nvPr/>
        </p:nvSpPr>
        <p:spPr>
          <a:xfrm>
            <a:off x="7467600" y="29718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28" name="Google Shape;1328;p191"/>
          <p:cNvSpPr txBox="1"/>
          <p:nvPr/>
        </p:nvSpPr>
        <p:spPr>
          <a:xfrm>
            <a:off x="7467600" y="46482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29" name="Google Shape;1329;p191"/>
          <p:cNvSpPr txBox="1"/>
          <p:nvPr/>
        </p:nvSpPr>
        <p:spPr>
          <a:xfrm>
            <a:off x="4436423" y="629159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0" name="Google Shape;1330;p191"/>
          <p:cNvSpPr txBox="1"/>
          <p:nvPr/>
        </p:nvSpPr>
        <p:spPr>
          <a:xfrm>
            <a:off x="7495804" y="6279431"/>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1" name="Google Shape;1331;p191"/>
          <p:cNvSpPr txBox="1"/>
          <p:nvPr/>
        </p:nvSpPr>
        <p:spPr>
          <a:xfrm>
            <a:off x="8991600" y="6334496"/>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2" name="Google Shape;1332;p191"/>
          <p:cNvSpPr txBox="1"/>
          <p:nvPr/>
        </p:nvSpPr>
        <p:spPr>
          <a:xfrm>
            <a:off x="5134098" y="12954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3" name="Google Shape;1333;p191"/>
          <p:cNvSpPr txBox="1"/>
          <p:nvPr/>
        </p:nvSpPr>
        <p:spPr>
          <a:xfrm>
            <a:off x="4423063" y="2959641"/>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4" name="Google Shape;1334;p191"/>
          <p:cNvSpPr txBox="1"/>
          <p:nvPr/>
        </p:nvSpPr>
        <p:spPr>
          <a:xfrm>
            <a:off x="5865914" y="2993571"/>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5" name="Google Shape;1335;p191"/>
          <p:cNvSpPr txBox="1"/>
          <p:nvPr/>
        </p:nvSpPr>
        <p:spPr>
          <a:xfrm>
            <a:off x="5865914" y="4624165"/>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6" name="Google Shape;1336;p191"/>
          <p:cNvSpPr txBox="1"/>
          <p:nvPr/>
        </p:nvSpPr>
        <p:spPr>
          <a:xfrm>
            <a:off x="2898568" y="63347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37" name="Google Shape;1337;p191"/>
          <p:cNvSpPr txBox="1"/>
          <p:nvPr/>
        </p:nvSpPr>
        <p:spPr>
          <a:xfrm>
            <a:off x="5923806" y="6279431"/>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cxnSp>
        <p:nvCxnSpPr>
          <p:cNvPr id="1338" name="Google Shape;1338;p191"/>
          <p:cNvCxnSpPr/>
          <p:nvPr/>
        </p:nvCxnSpPr>
        <p:spPr>
          <a:xfrm rot="10800000" flipH="1">
            <a:off x="4191000" y="2133600"/>
            <a:ext cx="1066800" cy="990600"/>
          </a:xfrm>
          <a:prstGeom prst="straightConnector1">
            <a:avLst/>
          </a:prstGeom>
          <a:noFill/>
          <a:ln w="57150" cap="flat" cmpd="sng">
            <a:solidFill>
              <a:schemeClr val="dk1"/>
            </a:solidFill>
            <a:prstDash val="solid"/>
            <a:round/>
            <a:headEnd type="none" w="sm" len="sm"/>
            <a:tailEnd type="none" w="sm" len="sm"/>
          </a:ln>
        </p:spPr>
      </p:cxnSp>
      <p:cxnSp>
        <p:nvCxnSpPr>
          <p:cNvPr id="1339" name="Google Shape;1339;p191"/>
          <p:cNvCxnSpPr/>
          <p:nvPr/>
        </p:nvCxnSpPr>
        <p:spPr>
          <a:xfrm rot="10800000" flipH="1">
            <a:off x="4838204" y="304800"/>
            <a:ext cx="1295897" cy="1252210"/>
          </a:xfrm>
          <a:prstGeom prst="straightConnector1">
            <a:avLst/>
          </a:prstGeom>
          <a:noFill/>
          <a:ln w="57150" cap="flat" cmpd="sng">
            <a:solidFill>
              <a:schemeClr val="dk1"/>
            </a:solidFill>
            <a:prstDash val="solid"/>
            <a:round/>
            <a:headEnd type="none" w="sm" len="sm"/>
            <a:tailEnd type="none" w="sm" len="sm"/>
          </a:ln>
        </p:spPr>
      </p:cxnSp>
      <p:cxnSp>
        <p:nvCxnSpPr>
          <p:cNvPr id="1340" name="Google Shape;1340;p191"/>
          <p:cNvCxnSpPr/>
          <p:nvPr/>
        </p:nvCxnSpPr>
        <p:spPr>
          <a:xfrm rot="10800000" flipH="1">
            <a:off x="5560866" y="2002971"/>
            <a:ext cx="1295897" cy="1252210"/>
          </a:xfrm>
          <a:prstGeom prst="straightConnector1">
            <a:avLst/>
          </a:prstGeom>
          <a:noFill/>
          <a:ln w="57150" cap="flat" cmpd="sng">
            <a:solidFill>
              <a:schemeClr val="dk1"/>
            </a:solidFill>
            <a:prstDash val="solid"/>
            <a:round/>
            <a:headEnd type="none" w="sm" len="sm"/>
            <a:tailEnd type="none" w="sm" len="sm"/>
          </a:ln>
        </p:spPr>
      </p:cxnSp>
      <p:sp>
        <p:nvSpPr>
          <p:cNvPr id="1341" name="Google Shape;1341;p191"/>
          <p:cNvSpPr txBox="1"/>
          <p:nvPr/>
        </p:nvSpPr>
        <p:spPr>
          <a:xfrm>
            <a:off x="8229600" y="609601"/>
            <a:ext cx="1905000" cy="1200329"/>
          </a:xfrm>
          <a:prstGeom prst="rect">
            <a:avLst/>
          </a:prstGeom>
          <a:noFill/>
          <a:ln>
            <a:noFill/>
          </a:ln>
        </p:spPr>
        <p:txBody>
          <a:bodyPr spcFirstLastPara="1" wrap="square" lIns="91425" tIns="45700" rIns="91425" bIns="45700" anchor="t" anchorCtr="0">
            <a:spAutoFit/>
          </a:bodyPr>
          <a:lstStyle/>
          <a:p>
            <a:r>
              <a:rPr lang="en-GB">
                <a:solidFill>
                  <a:schemeClr val="dk1"/>
                </a:solidFill>
                <a:latin typeface="Calibri"/>
                <a:ea typeface="Calibri"/>
                <a:cs typeface="Calibri"/>
                <a:sym typeface="Calibri"/>
              </a:rPr>
              <a:t>Autosomal dominant </a:t>
            </a:r>
            <a:endParaRPr/>
          </a:p>
          <a:p>
            <a:r>
              <a:rPr lang="en-GB">
                <a:solidFill>
                  <a:schemeClr val="dk1"/>
                </a:solidFill>
                <a:latin typeface="Calibri"/>
                <a:ea typeface="Calibri"/>
                <a:cs typeface="Calibri"/>
                <a:sym typeface="Calibri"/>
              </a:rPr>
              <a:t>Example = huntingtons</a:t>
            </a:r>
            <a:endParaRPr>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AC4AB-3EE8-C2BF-9447-331E37B08CF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A U T O S O M A L   I N C O M P L E T E   D O M I N A N C E</a:t>
            </a:r>
          </a:p>
        </p:txBody>
      </p:sp>
      <p:sp>
        <p:nvSpPr>
          <p:cNvPr id="5" name="TextBox 4">
            <a:extLst>
              <a:ext uri="{FF2B5EF4-FFF2-40B4-BE49-F238E27FC236}">
                <a16:creationId xmlns:a16="http://schemas.microsoft.com/office/drawing/2014/main" id="{7FB5D515-FAA3-400F-55E7-D12E758F90A8}"/>
              </a:ext>
            </a:extLst>
          </p:cNvPr>
          <p:cNvSpPr txBox="1"/>
          <p:nvPr/>
        </p:nvSpPr>
        <p:spPr>
          <a:xfrm>
            <a:off x="234509" y="952407"/>
            <a:ext cx="11313821" cy="4570482"/>
          </a:xfrm>
          <a:prstGeom prst="rect">
            <a:avLst/>
          </a:prstGeom>
          <a:noFill/>
        </p:spPr>
        <p:txBody>
          <a:bodyPr wrap="square">
            <a:spAutoFit/>
          </a:bodyPr>
          <a:lstStyle/>
          <a:p>
            <a:pPr lvl="0" algn="l" rtl="0">
              <a:spcBef>
                <a:spcPts val="0"/>
              </a:spcBef>
              <a:spcAft>
                <a:spcPts val="0"/>
              </a:spcAft>
              <a:buClr>
                <a:srgbClr val="FF0000"/>
              </a:buClr>
              <a:buSzPts val="2800"/>
            </a:pPr>
            <a:r>
              <a:rPr lang="en-GB" sz="2800" dirty="0">
                <a:solidFill>
                  <a:srgbClr val="002060"/>
                </a:solidFill>
                <a:latin typeface="Andale Mono" panose="020B0509000000000004" pitchFamily="49" charset="0"/>
              </a:rPr>
              <a:t>Autosomal incomplete dominance occurs when one allele is not completely dominant over the other. These alleles are both given a capital letter to denote they are incompletely dominant   </a:t>
            </a:r>
          </a:p>
          <a:p>
            <a:pPr marL="177800" lvl="0" algn="l" rtl="0">
              <a:spcBef>
                <a:spcPts val="560"/>
              </a:spcBef>
              <a:spcAft>
                <a:spcPts val="0"/>
              </a:spcAft>
              <a:buClr>
                <a:schemeClr val="dk1"/>
              </a:buClr>
              <a:buSzPts val="2800"/>
            </a:pPr>
            <a:endParaRPr lang="en-GB" sz="28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800" dirty="0">
                <a:solidFill>
                  <a:srgbClr val="002060"/>
                </a:solidFill>
                <a:latin typeface="Andale Mono" panose="020B0509000000000004" pitchFamily="49" charset="0"/>
              </a:rPr>
              <a:t>Autosomal incomplete dominance is characterised by;</a:t>
            </a:r>
          </a:p>
          <a:p>
            <a:pPr lvl="0" algn="l" rtl="0">
              <a:spcBef>
                <a:spcPts val="560"/>
              </a:spcBef>
              <a:spcAft>
                <a:spcPts val="0"/>
              </a:spcAft>
              <a:buClr>
                <a:schemeClr val="dk1"/>
              </a:buClr>
              <a:buSzPts val="2800"/>
            </a:pPr>
            <a:r>
              <a:rPr lang="en-GB" sz="2800" b="1" dirty="0">
                <a:solidFill>
                  <a:srgbClr val="002060"/>
                </a:solidFill>
                <a:latin typeface="Andale Mono" panose="020B0509000000000004" pitchFamily="49" charset="0"/>
              </a:rPr>
              <a:t> - the fully expressed form is very rare</a:t>
            </a:r>
          </a:p>
          <a:p>
            <a:pPr lvl="0" algn="l" rtl="0">
              <a:spcBef>
                <a:spcPts val="560"/>
              </a:spcBef>
              <a:spcAft>
                <a:spcPts val="0"/>
              </a:spcAft>
              <a:buClr>
                <a:schemeClr val="dk1"/>
              </a:buClr>
              <a:buSzPts val="2800"/>
            </a:pPr>
            <a:r>
              <a:rPr lang="en-GB" sz="2800" b="1" dirty="0">
                <a:solidFill>
                  <a:srgbClr val="002060"/>
                </a:solidFill>
                <a:latin typeface="Andale Mono" panose="020B0509000000000004" pitchFamily="49" charset="0"/>
              </a:rPr>
              <a:t> - the partly expressed form is more common   </a:t>
            </a:r>
          </a:p>
          <a:p>
            <a:pPr lvl="0" algn="l" rtl="0">
              <a:spcBef>
                <a:spcPts val="560"/>
              </a:spcBef>
              <a:spcAft>
                <a:spcPts val="0"/>
              </a:spcAft>
              <a:buClr>
                <a:schemeClr val="dk1"/>
              </a:buClr>
              <a:buSzPts val="2800"/>
            </a:pPr>
            <a:r>
              <a:rPr lang="en-GB" sz="2800" b="1" dirty="0">
                <a:solidFill>
                  <a:srgbClr val="002060"/>
                </a:solidFill>
                <a:latin typeface="Andale Mono" panose="020B0509000000000004" pitchFamily="49" charset="0"/>
              </a:rPr>
              <a:t>  - males and females are equally affected.</a:t>
            </a:r>
          </a:p>
          <a:p>
            <a:pPr lvl="0" algn="l" rtl="0">
              <a:spcBef>
                <a:spcPts val="560"/>
              </a:spcBef>
              <a:spcAft>
                <a:spcPts val="0"/>
              </a:spcAft>
              <a:buClr>
                <a:schemeClr val="dk1"/>
              </a:buClr>
              <a:buSzPts val="2800"/>
            </a:pPr>
            <a:r>
              <a:rPr lang="en-GB" sz="1000" dirty="0">
                <a:solidFill>
                  <a:srgbClr val="002060"/>
                </a:solidFill>
                <a:latin typeface="Andale Mono" panose="020B0509000000000004" pitchFamily="49" charset="0"/>
              </a:rPr>
              <a:t>.</a:t>
            </a:r>
          </a:p>
        </p:txBody>
      </p:sp>
    </p:spTree>
    <p:extLst>
      <p:ext uri="{BB962C8B-B14F-4D97-AF65-F5344CB8AC3E}">
        <p14:creationId xmlns:p14="http://schemas.microsoft.com/office/powerpoint/2010/main" val="2232332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B5D515-FAA3-400F-55E7-D12E758F90A8}"/>
              </a:ext>
            </a:extLst>
          </p:cNvPr>
          <p:cNvSpPr txBox="1"/>
          <p:nvPr/>
        </p:nvSpPr>
        <p:spPr>
          <a:xfrm>
            <a:off x="230745" y="942025"/>
            <a:ext cx="5411772" cy="5570756"/>
          </a:xfrm>
          <a:prstGeom prst="rect">
            <a:avLst/>
          </a:prstGeom>
          <a:noFill/>
        </p:spPr>
        <p:txBody>
          <a:bodyPr wrap="square">
            <a:spAutoFit/>
          </a:bodyPr>
          <a:lstStyle/>
          <a:p>
            <a:pPr lvl="0" algn="l" rtl="0">
              <a:spcBef>
                <a:spcPts val="0"/>
              </a:spcBef>
              <a:spcAft>
                <a:spcPts val="0"/>
              </a:spcAft>
              <a:buClr>
                <a:srgbClr val="FF0000"/>
              </a:buClr>
              <a:buSzPts val="2800"/>
            </a:pPr>
            <a:r>
              <a:rPr lang="en-GB" sz="2400" dirty="0">
                <a:solidFill>
                  <a:srgbClr val="002060"/>
                </a:solidFill>
                <a:latin typeface="Andale Mono" panose="020B0509000000000004" pitchFamily="49" charset="0"/>
              </a:rPr>
              <a:t>Sickle cell anaemia is an example of a disease which shows incomplete dominance.</a:t>
            </a:r>
          </a:p>
          <a:p>
            <a:pPr marL="177800" lvl="0" algn="l" rtl="0">
              <a:spcBef>
                <a:spcPts val="560"/>
              </a:spcBef>
              <a:spcAft>
                <a:spcPts val="0"/>
              </a:spcAft>
              <a:buClr>
                <a:schemeClr val="dk1"/>
              </a:buClr>
              <a:buSzPts val="2800"/>
            </a:pPr>
            <a:endParaRPr lang="en-GB" sz="2400" dirty="0">
              <a:solidFill>
                <a:srgbClr val="002060"/>
              </a:solidFill>
              <a:latin typeface="Andale Mono" panose="020B0509000000000004" pitchFamily="49" charset="0"/>
            </a:endParaRPr>
          </a:p>
          <a:p>
            <a:pPr marL="800100" lvl="1" indent="-342900" algn="l" rtl="0">
              <a:spcBef>
                <a:spcPts val="560"/>
              </a:spcBef>
              <a:spcAft>
                <a:spcPts val="0"/>
              </a:spcAft>
              <a:buClr>
                <a:srgbClr val="FF0000"/>
              </a:buClr>
              <a:buSzPts val="2800"/>
              <a:buFont typeface="Arial" panose="020B0604020202020204" pitchFamily="34" charset="0"/>
              <a:buChar char="•"/>
            </a:pPr>
            <a:r>
              <a:rPr lang="en-GB" sz="2400" dirty="0">
                <a:solidFill>
                  <a:srgbClr val="002060"/>
                </a:solidFill>
                <a:latin typeface="Andale Mono" panose="020B0509000000000004" pitchFamily="49" charset="0"/>
              </a:rPr>
              <a:t>non sufferers have two normal alleles (e.g. HH)</a:t>
            </a:r>
          </a:p>
          <a:p>
            <a:pPr marL="800100" lvl="1" indent="-342900" algn="l" rtl="0">
              <a:spcBef>
                <a:spcPts val="560"/>
              </a:spcBef>
              <a:spcAft>
                <a:spcPts val="0"/>
              </a:spcAft>
              <a:buClr>
                <a:srgbClr val="FF0000"/>
              </a:buClr>
              <a:buSzPts val="2800"/>
              <a:buFont typeface="Arial" panose="020B0604020202020204" pitchFamily="34" charset="0"/>
              <a:buChar char="•"/>
            </a:pPr>
            <a:r>
              <a:rPr lang="en-GB" sz="2400" dirty="0">
                <a:solidFill>
                  <a:srgbClr val="002060"/>
                </a:solidFill>
                <a:latin typeface="Andale Mono" panose="020B0509000000000004" pitchFamily="49" charset="0"/>
              </a:rPr>
              <a:t>affected individuals have two defective alleles e.g.( SS)and have sickle cell anaemia.</a:t>
            </a:r>
          </a:p>
          <a:p>
            <a:pPr marL="800100" lvl="1" indent="-342900" algn="l" rtl="0">
              <a:spcBef>
                <a:spcPts val="560"/>
              </a:spcBef>
              <a:spcAft>
                <a:spcPts val="0"/>
              </a:spcAft>
              <a:buClr>
                <a:srgbClr val="FF0000"/>
              </a:buClr>
              <a:buSzPts val="2800"/>
              <a:buFont typeface="Arial" panose="020B0604020202020204" pitchFamily="34" charset="0"/>
              <a:buChar char="•"/>
            </a:pPr>
            <a:r>
              <a:rPr lang="en-GB" sz="2400" dirty="0">
                <a:solidFill>
                  <a:srgbClr val="002060"/>
                </a:solidFill>
                <a:latin typeface="Andale Mono" panose="020B0509000000000004" pitchFamily="49" charset="0"/>
              </a:rPr>
              <a:t>heterozygotes (e.g. HS) have the sickle cell trait</a:t>
            </a:r>
          </a:p>
        </p:txBody>
      </p:sp>
      <p:sp>
        <p:nvSpPr>
          <p:cNvPr id="4" name="Rectangle 3">
            <a:extLst>
              <a:ext uri="{FF2B5EF4-FFF2-40B4-BE49-F238E27FC236}">
                <a16:creationId xmlns:a16="http://schemas.microsoft.com/office/drawing/2014/main" id="{40C6AAB9-498F-8605-57F8-E5CF62EE5D36}"/>
              </a:ext>
            </a:extLst>
          </p:cNvPr>
          <p:cNvSpPr/>
          <p:nvPr/>
        </p:nvSpPr>
        <p:spPr>
          <a:xfrm>
            <a:off x="6333889" y="5886635"/>
            <a:ext cx="4795025" cy="702527"/>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Andale Mono" panose="020B0509000000000004" pitchFamily="49" charset="0"/>
              </a:rPr>
              <a:t>How many genotypes can you work out on your pedigree chart? </a:t>
            </a:r>
          </a:p>
        </p:txBody>
      </p:sp>
      <p:sp>
        <p:nvSpPr>
          <p:cNvPr id="6" name="Rectangle 5">
            <a:extLst>
              <a:ext uri="{FF2B5EF4-FFF2-40B4-BE49-F238E27FC236}">
                <a16:creationId xmlns:a16="http://schemas.microsoft.com/office/drawing/2014/main" id="{022964C6-F541-3288-9CDD-AF2AD3FC2DE9}"/>
              </a:ext>
            </a:extLst>
          </p:cNvPr>
          <p:cNvSpPr/>
          <p:nvPr/>
        </p:nvSpPr>
        <p:spPr>
          <a:xfrm>
            <a:off x="0" y="25998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A U T O S O M A L   I N C O M P L E T E   D O M I N A N C E</a:t>
            </a:r>
          </a:p>
        </p:txBody>
      </p:sp>
      <p:pic>
        <p:nvPicPr>
          <p:cNvPr id="7" name="Google Shape;1352;p193">
            <a:extLst>
              <a:ext uri="{FF2B5EF4-FFF2-40B4-BE49-F238E27FC236}">
                <a16:creationId xmlns:a16="http://schemas.microsoft.com/office/drawing/2014/main" id="{CCC166FA-24B2-A77C-7DAC-F6D0F1246F97}"/>
              </a:ext>
            </a:extLst>
          </p:cNvPr>
          <p:cNvPicPr preferRelativeResize="0"/>
          <p:nvPr/>
        </p:nvPicPr>
        <p:blipFill rotWithShape="1">
          <a:blip r:embed="rId2">
            <a:alphaModFix/>
          </a:blip>
          <a:srcRect/>
          <a:stretch/>
        </p:blipFill>
        <p:spPr>
          <a:xfrm>
            <a:off x="5642517" y="1183818"/>
            <a:ext cx="6016083" cy="4568283"/>
          </a:xfrm>
          <a:prstGeom prst="rect">
            <a:avLst/>
          </a:prstGeom>
          <a:noFill/>
          <a:ln>
            <a:noFill/>
          </a:ln>
        </p:spPr>
      </p:pic>
      <p:cxnSp>
        <p:nvCxnSpPr>
          <p:cNvPr id="8" name="Google Shape;1353;p193">
            <a:extLst>
              <a:ext uri="{FF2B5EF4-FFF2-40B4-BE49-F238E27FC236}">
                <a16:creationId xmlns:a16="http://schemas.microsoft.com/office/drawing/2014/main" id="{3C272331-4E56-C98A-060B-4AB8BA0A44FD}"/>
              </a:ext>
            </a:extLst>
          </p:cNvPr>
          <p:cNvCxnSpPr>
            <a:cxnSpLocks/>
          </p:cNvCxnSpPr>
          <p:nvPr/>
        </p:nvCxnSpPr>
        <p:spPr>
          <a:xfrm flipV="1">
            <a:off x="7021492" y="2564780"/>
            <a:ext cx="962781" cy="496184"/>
          </a:xfrm>
          <a:prstGeom prst="straightConnector1">
            <a:avLst/>
          </a:prstGeom>
          <a:noFill/>
          <a:ln w="57150"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281677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our in five children with Down syndrome are born to mothers under the age  of 35-Tech News , Firstpost">
            <a:extLst>
              <a:ext uri="{FF2B5EF4-FFF2-40B4-BE49-F238E27FC236}">
                <a16:creationId xmlns:a16="http://schemas.microsoft.com/office/drawing/2014/main" id="{96AC84EB-8753-9A97-5B6F-E1461344E4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7" r="-2" b="9074"/>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How Sickle Cell Disease Can Affect Your Eyes">
            <a:extLst>
              <a:ext uri="{FF2B5EF4-FFF2-40B4-BE49-F238E27FC236}">
                <a16:creationId xmlns:a16="http://schemas.microsoft.com/office/drawing/2014/main" id="{E5D00C70-E6C1-3C9F-F0CB-0222C6E37C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6336"/>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83" name="Freeform: Shape 308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5" name="Freeform: Shape 308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29A1B953-B30A-D8AC-DEB4-BD693AB48477}"/>
              </a:ext>
            </a:extLst>
          </p:cNvPr>
          <p:cNvSpPr/>
          <p:nvPr/>
        </p:nvSpPr>
        <p:spPr>
          <a:xfrm>
            <a:off x="448056" y="859536"/>
            <a:ext cx="4832802" cy="124358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3400" b="1" kern="1200" dirty="0">
                <a:solidFill>
                  <a:srgbClr val="002060"/>
                </a:solidFill>
                <a:latin typeface="Andale Mono" panose="020B0509000000000004" pitchFamily="49" charset="0"/>
                <a:ea typeface="+mj-ea"/>
                <a:cs typeface="+mj-cs"/>
              </a:rPr>
              <a:t>Antenatal screening</a:t>
            </a:r>
          </a:p>
        </p:txBody>
      </p:sp>
      <p:sp>
        <p:nvSpPr>
          <p:cNvPr id="3087" name="Rectangle 308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89" name="Rectangle 308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1" name="Rectangle 309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B3B7D948-0C60-E097-4AE8-C78344A2C94A}"/>
              </a:ext>
            </a:extLst>
          </p:cNvPr>
          <p:cNvSpPr txBox="1"/>
          <p:nvPr/>
        </p:nvSpPr>
        <p:spPr>
          <a:xfrm>
            <a:off x="448056" y="2512611"/>
            <a:ext cx="4832803" cy="3664351"/>
          </a:xfrm>
          <a:prstGeom prst="rect">
            <a:avLst/>
          </a:prstGeom>
        </p:spPr>
        <p:txBody>
          <a:bodyPr vert="horz" lIns="91440" tIns="45720" rIns="91440" bIns="45720" rtlCol="0">
            <a:normAutofit/>
          </a:bodyPr>
          <a:lstStyle/>
          <a:p>
            <a:pPr>
              <a:lnSpc>
                <a:spcPct val="90000"/>
              </a:lnSpc>
              <a:spcAft>
                <a:spcPts val="600"/>
              </a:spcAft>
            </a:pPr>
            <a:r>
              <a:rPr lang="en-US" sz="2800" b="1" dirty="0">
                <a:effectLst/>
                <a:latin typeface="Andale Mono" panose="020B0509000000000004" pitchFamily="49" charset="0"/>
              </a:rPr>
              <a:t>Antenatal screening </a:t>
            </a:r>
            <a:r>
              <a:rPr lang="en-US" sz="2800" dirty="0">
                <a:effectLst/>
                <a:latin typeface="Andale Mono" panose="020B0509000000000004" pitchFamily="49" charset="0"/>
              </a:rPr>
              <a:t>identifies the risk of a disorder so that further tests and a prenatal diagnosis can be offered. </a:t>
            </a:r>
          </a:p>
        </p:txBody>
      </p:sp>
      <p:sp>
        <p:nvSpPr>
          <p:cNvPr id="7" name="TextBox 6">
            <a:extLst>
              <a:ext uri="{FF2B5EF4-FFF2-40B4-BE49-F238E27FC236}">
                <a16:creationId xmlns:a16="http://schemas.microsoft.com/office/drawing/2014/main" id="{1818CFB3-5D56-E3B1-1839-CE6A1B34E825}"/>
              </a:ext>
            </a:extLst>
          </p:cNvPr>
          <p:cNvSpPr txBox="1"/>
          <p:nvPr/>
        </p:nvSpPr>
        <p:spPr>
          <a:xfrm>
            <a:off x="9965803" y="2828835"/>
            <a:ext cx="2226196" cy="400110"/>
          </a:xfrm>
          <a:prstGeom prst="rect">
            <a:avLst/>
          </a:prstGeom>
          <a:solidFill>
            <a:schemeClr val="accent1">
              <a:lumMod val="20000"/>
              <a:lumOff val="80000"/>
            </a:schemeClr>
          </a:solidFill>
        </p:spPr>
        <p:txBody>
          <a:bodyPr wrap="square" rtlCol="0">
            <a:spAutoFit/>
          </a:bodyPr>
          <a:lstStyle/>
          <a:p>
            <a:r>
              <a:rPr lang="en-US" sz="2000" dirty="0">
                <a:solidFill>
                  <a:srgbClr val="002060"/>
                </a:solidFill>
                <a:latin typeface="Andale Mono" panose="020B0509000000000004" pitchFamily="49" charset="0"/>
              </a:rPr>
              <a:t>Down syndrome</a:t>
            </a:r>
          </a:p>
        </p:txBody>
      </p:sp>
      <p:sp>
        <p:nvSpPr>
          <p:cNvPr id="8" name="TextBox 7">
            <a:extLst>
              <a:ext uri="{FF2B5EF4-FFF2-40B4-BE49-F238E27FC236}">
                <a16:creationId xmlns:a16="http://schemas.microsoft.com/office/drawing/2014/main" id="{FF59C91E-58B1-8DF5-F97D-A3D3223AEFA6}"/>
              </a:ext>
            </a:extLst>
          </p:cNvPr>
          <p:cNvSpPr txBox="1"/>
          <p:nvPr/>
        </p:nvSpPr>
        <p:spPr>
          <a:xfrm>
            <a:off x="9248172" y="6318602"/>
            <a:ext cx="2943827" cy="400110"/>
          </a:xfrm>
          <a:prstGeom prst="rect">
            <a:avLst/>
          </a:prstGeom>
          <a:solidFill>
            <a:schemeClr val="accent1">
              <a:lumMod val="20000"/>
              <a:lumOff val="80000"/>
            </a:schemeClr>
          </a:solidFill>
        </p:spPr>
        <p:txBody>
          <a:bodyPr wrap="square" rtlCol="0">
            <a:spAutoFit/>
          </a:bodyPr>
          <a:lstStyle/>
          <a:p>
            <a:r>
              <a:rPr lang="en-US" sz="2000" dirty="0">
                <a:solidFill>
                  <a:srgbClr val="002060"/>
                </a:solidFill>
                <a:latin typeface="Andale Mono" panose="020B0509000000000004" pitchFamily="49" charset="0"/>
              </a:rPr>
              <a:t>Sickle Cell anemia </a:t>
            </a:r>
          </a:p>
        </p:txBody>
      </p:sp>
    </p:spTree>
    <p:extLst>
      <p:ext uri="{BB962C8B-B14F-4D97-AF65-F5344CB8AC3E}">
        <p14:creationId xmlns:p14="http://schemas.microsoft.com/office/powerpoint/2010/main" val="4003389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pic>
        <p:nvPicPr>
          <p:cNvPr id="1364" name="Google Shape;1364;p195"/>
          <p:cNvPicPr preferRelativeResize="0"/>
          <p:nvPr/>
        </p:nvPicPr>
        <p:blipFill rotWithShape="1">
          <a:blip r:embed="rId3">
            <a:alphaModFix/>
          </a:blip>
          <a:srcRect/>
          <a:stretch/>
        </p:blipFill>
        <p:spPr>
          <a:xfrm>
            <a:off x="2286000" y="228600"/>
            <a:ext cx="7239001" cy="6324600"/>
          </a:xfrm>
          <a:prstGeom prst="rect">
            <a:avLst/>
          </a:prstGeom>
          <a:noFill/>
          <a:ln>
            <a:noFill/>
          </a:ln>
        </p:spPr>
      </p:pic>
      <p:sp>
        <p:nvSpPr>
          <p:cNvPr id="1365" name="Google Shape;1365;p195"/>
          <p:cNvSpPr txBox="1"/>
          <p:nvPr/>
        </p:nvSpPr>
        <p:spPr>
          <a:xfrm>
            <a:off x="2743200" y="28676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66" name="Google Shape;1366;p195"/>
          <p:cNvSpPr txBox="1"/>
          <p:nvPr/>
        </p:nvSpPr>
        <p:spPr>
          <a:xfrm>
            <a:off x="7239000" y="2848383"/>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67" name="Google Shape;1367;p195"/>
          <p:cNvSpPr txBox="1"/>
          <p:nvPr/>
        </p:nvSpPr>
        <p:spPr>
          <a:xfrm>
            <a:off x="7239000" y="45720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68" name="Google Shape;1368;p195"/>
          <p:cNvSpPr txBox="1"/>
          <p:nvPr/>
        </p:nvSpPr>
        <p:spPr>
          <a:xfrm>
            <a:off x="7239000" y="64109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69" name="Google Shape;1369;p195"/>
          <p:cNvSpPr txBox="1"/>
          <p:nvPr/>
        </p:nvSpPr>
        <p:spPr>
          <a:xfrm>
            <a:off x="8763000" y="64109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HH</a:t>
            </a:r>
            <a:endParaRPr sz="2800">
              <a:solidFill>
                <a:schemeClr val="dk1"/>
              </a:solidFill>
              <a:latin typeface="Trebuchet MS"/>
              <a:ea typeface="Trebuchet MS"/>
              <a:cs typeface="Trebuchet MS"/>
              <a:sym typeface="Trebuchet MS"/>
            </a:endParaRPr>
          </a:p>
        </p:txBody>
      </p:sp>
      <p:sp>
        <p:nvSpPr>
          <p:cNvPr id="1370" name="Google Shape;1370;p195"/>
          <p:cNvSpPr txBox="1"/>
          <p:nvPr/>
        </p:nvSpPr>
        <p:spPr>
          <a:xfrm>
            <a:off x="5029200" y="11430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HS</a:t>
            </a:r>
            <a:endParaRPr sz="2800">
              <a:solidFill>
                <a:schemeClr val="dk1"/>
              </a:solidFill>
              <a:latin typeface="Trebuchet MS"/>
              <a:ea typeface="Trebuchet MS"/>
              <a:cs typeface="Trebuchet MS"/>
              <a:sym typeface="Trebuchet MS"/>
            </a:endParaRPr>
          </a:p>
        </p:txBody>
      </p:sp>
      <p:sp>
        <p:nvSpPr>
          <p:cNvPr id="1371" name="Google Shape;1371;p195"/>
          <p:cNvSpPr txBox="1"/>
          <p:nvPr/>
        </p:nvSpPr>
        <p:spPr>
          <a:xfrm>
            <a:off x="3548743" y="114300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HS</a:t>
            </a:r>
            <a:endParaRPr sz="2800">
              <a:solidFill>
                <a:schemeClr val="dk1"/>
              </a:solidFill>
              <a:latin typeface="Trebuchet MS"/>
              <a:ea typeface="Trebuchet MS"/>
              <a:cs typeface="Trebuchet MS"/>
              <a:sym typeface="Trebuchet MS"/>
            </a:endParaRPr>
          </a:p>
        </p:txBody>
      </p:sp>
      <p:sp>
        <p:nvSpPr>
          <p:cNvPr id="1372" name="Google Shape;1372;p195"/>
          <p:cNvSpPr txBox="1"/>
          <p:nvPr/>
        </p:nvSpPr>
        <p:spPr>
          <a:xfrm>
            <a:off x="4312722" y="64109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HS</a:t>
            </a:r>
            <a:endParaRPr sz="2800">
              <a:solidFill>
                <a:schemeClr val="dk1"/>
              </a:solidFill>
              <a:latin typeface="Trebuchet MS"/>
              <a:ea typeface="Trebuchet MS"/>
              <a:cs typeface="Trebuchet MS"/>
              <a:sym typeface="Trebuchet MS"/>
            </a:endParaRPr>
          </a:p>
        </p:txBody>
      </p:sp>
      <p:sp>
        <p:nvSpPr>
          <p:cNvPr id="1373" name="Google Shape;1373;p195"/>
          <p:cNvSpPr txBox="1"/>
          <p:nvPr/>
        </p:nvSpPr>
        <p:spPr>
          <a:xfrm>
            <a:off x="5715000" y="2840961"/>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HS</a:t>
            </a:r>
            <a:endParaRPr sz="2800">
              <a:solidFill>
                <a:schemeClr val="dk1"/>
              </a:solidFill>
              <a:latin typeface="Trebuchet MS"/>
              <a:ea typeface="Trebuchet MS"/>
              <a:cs typeface="Trebuchet MS"/>
              <a:sym typeface="Trebuchet MS"/>
            </a:endParaRPr>
          </a:p>
        </p:txBody>
      </p:sp>
      <p:sp>
        <p:nvSpPr>
          <p:cNvPr id="1374" name="Google Shape;1374;p195"/>
          <p:cNvSpPr txBox="1"/>
          <p:nvPr/>
        </p:nvSpPr>
        <p:spPr>
          <a:xfrm>
            <a:off x="4305795" y="4600204"/>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HS</a:t>
            </a:r>
            <a:endParaRPr sz="2800">
              <a:solidFill>
                <a:schemeClr val="dk1"/>
              </a:solidFill>
              <a:latin typeface="Trebuchet MS"/>
              <a:ea typeface="Trebuchet MS"/>
              <a:cs typeface="Trebuchet MS"/>
              <a:sym typeface="Trebuchet MS"/>
            </a:endParaRPr>
          </a:p>
        </p:txBody>
      </p:sp>
      <p:sp>
        <p:nvSpPr>
          <p:cNvPr id="1375" name="Google Shape;1375;p195"/>
          <p:cNvSpPr txBox="1"/>
          <p:nvPr/>
        </p:nvSpPr>
        <p:spPr>
          <a:xfrm>
            <a:off x="5731823" y="4616533"/>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HS</a:t>
            </a:r>
            <a:endParaRPr sz="2800">
              <a:solidFill>
                <a:schemeClr val="dk1"/>
              </a:solidFill>
              <a:latin typeface="Trebuchet MS"/>
              <a:ea typeface="Trebuchet MS"/>
              <a:cs typeface="Trebuchet MS"/>
              <a:sym typeface="Trebuchet MS"/>
            </a:endParaRPr>
          </a:p>
        </p:txBody>
      </p:sp>
      <p:sp>
        <p:nvSpPr>
          <p:cNvPr id="1376" name="Google Shape;1376;p195"/>
          <p:cNvSpPr txBox="1"/>
          <p:nvPr/>
        </p:nvSpPr>
        <p:spPr>
          <a:xfrm>
            <a:off x="4234543" y="28676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SS</a:t>
            </a:r>
            <a:endParaRPr sz="2800">
              <a:solidFill>
                <a:schemeClr val="dk1"/>
              </a:solidFill>
              <a:latin typeface="Trebuchet MS"/>
              <a:ea typeface="Trebuchet MS"/>
              <a:cs typeface="Trebuchet MS"/>
              <a:sym typeface="Trebuchet MS"/>
            </a:endParaRPr>
          </a:p>
        </p:txBody>
      </p:sp>
      <p:sp>
        <p:nvSpPr>
          <p:cNvPr id="1377" name="Google Shape;1377;p195"/>
          <p:cNvSpPr txBox="1"/>
          <p:nvPr/>
        </p:nvSpPr>
        <p:spPr>
          <a:xfrm>
            <a:off x="2778826" y="6410980"/>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SS</a:t>
            </a:r>
            <a:endParaRPr sz="2800">
              <a:solidFill>
                <a:schemeClr val="dk1"/>
              </a:solidFill>
              <a:latin typeface="Trebuchet MS"/>
              <a:ea typeface="Trebuchet MS"/>
              <a:cs typeface="Trebuchet MS"/>
              <a:sym typeface="Trebuchet MS"/>
            </a:endParaRPr>
          </a:p>
        </p:txBody>
      </p:sp>
      <p:sp>
        <p:nvSpPr>
          <p:cNvPr id="1378" name="Google Shape;1378;p195"/>
          <p:cNvSpPr txBox="1"/>
          <p:nvPr/>
        </p:nvSpPr>
        <p:spPr>
          <a:xfrm>
            <a:off x="5767449" y="6362984"/>
            <a:ext cx="685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SS</a:t>
            </a:r>
            <a:endParaRPr sz="2800">
              <a:solidFill>
                <a:schemeClr val="dk1"/>
              </a:solidFill>
              <a:latin typeface="Trebuchet MS"/>
              <a:ea typeface="Trebuchet MS"/>
              <a:cs typeface="Trebuchet MS"/>
              <a:sym typeface="Trebuchet MS"/>
            </a:endParaRPr>
          </a:p>
        </p:txBody>
      </p:sp>
      <p:cxnSp>
        <p:nvCxnSpPr>
          <p:cNvPr id="1379" name="Google Shape;1379;p195"/>
          <p:cNvCxnSpPr/>
          <p:nvPr/>
        </p:nvCxnSpPr>
        <p:spPr>
          <a:xfrm rot="10800000" flipH="1">
            <a:off x="4038600" y="1981200"/>
            <a:ext cx="1066800" cy="990600"/>
          </a:xfrm>
          <a:prstGeom prst="straightConnector1">
            <a:avLst/>
          </a:prstGeom>
          <a:noFill/>
          <a:ln w="57150" cap="flat" cmpd="sng">
            <a:solidFill>
              <a:schemeClr val="dk1"/>
            </a:solidFill>
            <a:prstDash val="solid"/>
            <a:round/>
            <a:headEnd type="none" w="sm" len="sm"/>
            <a:tailEnd type="none" w="sm" len="sm"/>
          </a:ln>
        </p:spPr>
      </p:cxnSp>
      <p:sp>
        <p:nvSpPr>
          <p:cNvPr id="1380" name="Google Shape;1380;p195"/>
          <p:cNvSpPr txBox="1"/>
          <p:nvPr/>
        </p:nvSpPr>
        <p:spPr>
          <a:xfrm>
            <a:off x="8229600" y="609600"/>
            <a:ext cx="1905000" cy="1477328"/>
          </a:xfrm>
          <a:prstGeom prst="rect">
            <a:avLst/>
          </a:prstGeom>
          <a:noFill/>
          <a:ln>
            <a:noFill/>
          </a:ln>
        </p:spPr>
        <p:txBody>
          <a:bodyPr spcFirstLastPara="1" wrap="square" lIns="91425" tIns="45700" rIns="91425" bIns="45700" anchor="t" anchorCtr="0">
            <a:spAutoFit/>
          </a:bodyPr>
          <a:lstStyle/>
          <a:p>
            <a:r>
              <a:rPr lang="en-GB">
                <a:solidFill>
                  <a:schemeClr val="dk1"/>
                </a:solidFill>
                <a:latin typeface="Calibri"/>
                <a:ea typeface="Calibri"/>
                <a:cs typeface="Calibri"/>
                <a:sym typeface="Calibri"/>
              </a:rPr>
              <a:t>Autosomal incomplete dominant </a:t>
            </a:r>
            <a:endParaRPr/>
          </a:p>
          <a:p>
            <a:r>
              <a:rPr lang="en-GB">
                <a:solidFill>
                  <a:schemeClr val="dk1"/>
                </a:solidFill>
                <a:latin typeface="Calibri"/>
                <a:ea typeface="Calibri"/>
                <a:cs typeface="Calibri"/>
                <a:sym typeface="Calibri"/>
              </a:rPr>
              <a:t>Example = sickle cell anemia</a:t>
            </a:r>
            <a:endParaRPr>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7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7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9264B9-54BE-E287-F216-542747C238E9}"/>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S E X- L I N K E D  I N H E R I T A N C E</a:t>
            </a:r>
          </a:p>
        </p:txBody>
      </p:sp>
      <p:sp>
        <p:nvSpPr>
          <p:cNvPr id="6" name="TextBox 5">
            <a:extLst>
              <a:ext uri="{FF2B5EF4-FFF2-40B4-BE49-F238E27FC236}">
                <a16:creationId xmlns:a16="http://schemas.microsoft.com/office/drawing/2014/main" id="{CF40FEDE-50D9-7DE5-FE7B-8DD22975DD57}"/>
              </a:ext>
            </a:extLst>
          </p:cNvPr>
          <p:cNvSpPr txBox="1"/>
          <p:nvPr/>
        </p:nvSpPr>
        <p:spPr>
          <a:xfrm>
            <a:off x="395868" y="859065"/>
            <a:ext cx="6099716" cy="4462760"/>
          </a:xfrm>
          <a:prstGeom prst="rect">
            <a:avLst/>
          </a:prstGeom>
          <a:noFill/>
        </p:spPr>
        <p:txBody>
          <a:bodyPr wrap="square">
            <a:spAutoFit/>
          </a:bodyPr>
          <a:lstStyle/>
          <a:p>
            <a:pPr lvl="0" algn="l" rtl="0">
              <a:spcBef>
                <a:spcPts val="0"/>
              </a:spcBef>
              <a:spcAft>
                <a:spcPts val="0"/>
              </a:spcAft>
              <a:buClr>
                <a:schemeClr val="dk1"/>
              </a:buClr>
              <a:buSzPts val="2800"/>
            </a:pPr>
            <a:r>
              <a:rPr lang="en-GB" sz="2400" dirty="0">
                <a:solidFill>
                  <a:srgbClr val="002060"/>
                </a:solidFill>
                <a:latin typeface="Andale Mono" panose="020B0509000000000004" pitchFamily="49" charset="0"/>
              </a:rPr>
              <a:t>The X and Y chromosomes are the sex chromosomes in humans (XX – female and XY – male).</a:t>
            </a:r>
          </a:p>
          <a:p>
            <a:pPr marL="177800" lvl="0" algn="l" rtl="0">
              <a:spcBef>
                <a:spcPts val="560"/>
              </a:spcBef>
              <a:spcAft>
                <a:spcPts val="0"/>
              </a:spcAft>
              <a:buClr>
                <a:schemeClr val="dk1"/>
              </a:buClr>
              <a:buSzPts val="2800"/>
            </a:pPr>
            <a:endParaRPr lang="en-GB" sz="24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The X chromosome is much larger and carries more genes.</a:t>
            </a:r>
          </a:p>
          <a:p>
            <a:pPr marL="177800" lvl="0" algn="l" rtl="0">
              <a:spcBef>
                <a:spcPts val="560"/>
              </a:spcBef>
              <a:spcAft>
                <a:spcPts val="0"/>
              </a:spcAft>
              <a:buClr>
                <a:schemeClr val="dk1"/>
              </a:buClr>
              <a:buSzPts val="2800"/>
            </a:pPr>
            <a:endParaRPr lang="en-GB" sz="24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Some genes present on the X chromosome are absent from the Y chromosome, these genes are said to be sex-linked.</a:t>
            </a:r>
          </a:p>
        </p:txBody>
      </p:sp>
      <p:pic>
        <p:nvPicPr>
          <p:cNvPr id="7" name="Google Shape;1409;p200" descr="xandy">
            <a:extLst>
              <a:ext uri="{FF2B5EF4-FFF2-40B4-BE49-F238E27FC236}">
                <a16:creationId xmlns:a16="http://schemas.microsoft.com/office/drawing/2014/main" id="{9F6164FE-409D-4DF5-687D-4F94375A9663}"/>
              </a:ext>
            </a:extLst>
          </p:cNvPr>
          <p:cNvPicPr preferRelativeResize="0"/>
          <p:nvPr/>
        </p:nvPicPr>
        <p:blipFill rotWithShape="1">
          <a:blip r:embed="rId2">
            <a:alphaModFix/>
          </a:blip>
          <a:srcRect l="8425" t="4822" r="4008" b="3473"/>
          <a:stretch/>
        </p:blipFill>
        <p:spPr>
          <a:xfrm>
            <a:off x="6495584" y="1907967"/>
            <a:ext cx="2582553" cy="3042065"/>
          </a:xfrm>
          <a:prstGeom prst="rect">
            <a:avLst/>
          </a:prstGeom>
          <a:noFill/>
          <a:ln>
            <a:noFill/>
          </a:ln>
        </p:spPr>
      </p:pic>
      <p:grpSp>
        <p:nvGrpSpPr>
          <p:cNvPr id="8" name="Google Shape;1410;p200">
            <a:extLst>
              <a:ext uri="{FF2B5EF4-FFF2-40B4-BE49-F238E27FC236}">
                <a16:creationId xmlns:a16="http://schemas.microsoft.com/office/drawing/2014/main" id="{E76EB0E3-18FF-2AE6-17C3-5AEC474E6600}"/>
              </a:ext>
            </a:extLst>
          </p:cNvPr>
          <p:cNvGrpSpPr/>
          <p:nvPr/>
        </p:nvGrpSpPr>
        <p:grpSpPr>
          <a:xfrm>
            <a:off x="10987165" y="3767553"/>
            <a:ext cx="288925" cy="1871662"/>
            <a:chOff x="3787" y="2341"/>
            <a:chExt cx="182" cy="1179"/>
          </a:xfrm>
        </p:grpSpPr>
        <p:sp>
          <p:nvSpPr>
            <p:cNvPr id="9" name="Google Shape;1411;p200">
              <a:extLst>
                <a:ext uri="{FF2B5EF4-FFF2-40B4-BE49-F238E27FC236}">
                  <a16:creationId xmlns:a16="http://schemas.microsoft.com/office/drawing/2014/main" id="{90FE34A7-AED0-ED03-3E07-3CF661F13239}"/>
                </a:ext>
              </a:extLst>
            </p:cNvPr>
            <p:cNvSpPr/>
            <p:nvPr/>
          </p:nvSpPr>
          <p:spPr>
            <a:xfrm rot="5400000">
              <a:off x="3288" y="2840"/>
              <a:ext cx="1179" cy="181"/>
            </a:xfrm>
            <a:prstGeom prst="flowChartTerminator">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cxnSp>
          <p:nvCxnSpPr>
            <p:cNvPr id="10" name="Google Shape;1412;p200">
              <a:extLst>
                <a:ext uri="{FF2B5EF4-FFF2-40B4-BE49-F238E27FC236}">
                  <a16:creationId xmlns:a16="http://schemas.microsoft.com/office/drawing/2014/main" id="{528FCA38-DAE5-9C1A-10A8-DB5D76CAF9DD}"/>
                </a:ext>
              </a:extLst>
            </p:cNvPr>
            <p:cNvCxnSpPr/>
            <p:nvPr/>
          </p:nvCxnSpPr>
          <p:spPr>
            <a:xfrm>
              <a:off x="3788" y="3158"/>
              <a:ext cx="181" cy="0"/>
            </a:xfrm>
            <a:prstGeom prst="straightConnector1">
              <a:avLst/>
            </a:prstGeom>
            <a:noFill/>
            <a:ln w="25400" cap="flat" cmpd="sng">
              <a:solidFill>
                <a:schemeClr val="dk1"/>
              </a:solidFill>
              <a:prstDash val="solid"/>
              <a:round/>
              <a:headEnd type="none" w="med" len="med"/>
              <a:tailEnd type="none" w="med" len="med"/>
            </a:ln>
          </p:spPr>
        </p:cxnSp>
        <p:cxnSp>
          <p:nvCxnSpPr>
            <p:cNvPr id="11" name="Google Shape;1413;p200">
              <a:extLst>
                <a:ext uri="{FF2B5EF4-FFF2-40B4-BE49-F238E27FC236}">
                  <a16:creationId xmlns:a16="http://schemas.microsoft.com/office/drawing/2014/main" id="{0413D329-454F-B880-3955-D982301BF75B}"/>
                </a:ext>
              </a:extLst>
            </p:cNvPr>
            <p:cNvCxnSpPr/>
            <p:nvPr/>
          </p:nvCxnSpPr>
          <p:spPr>
            <a:xfrm>
              <a:off x="3788" y="2886"/>
              <a:ext cx="181" cy="0"/>
            </a:xfrm>
            <a:prstGeom prst="straightConnector1">
              <a:avLst/>
            </a:prstGeom>
            <a:noFill/>
            <a:ln w="25400" cap="flat" cmpd="sng">
              <a:solidFill>
                <a:schemeClr val="dk1"/>
              </a:solidFill>
              <a:prstDash val="solid"/>
              <a:round/>
              <a:headEnd type="none" w="med" len="med"/>
              <a:tailEnd type="none" w="med" len="med"/>
            </a:ln>
          </p:spPr>
        </p:cxnSp>
        <p:cxnSp>
          <p:nvCxnSpPr>
            <p:cNvPr id="12" name="Google Shape;1414;p200">
              <a:extLst>
                <a:ext uri="{FF2B5EF4-FFF2-40B4-BE49-F238E27FC236}">
                  <a16:creationId xmlns:a16="http://schemas.microsoft.com/office/drawing/2014/main" id="{2E5182F7-C89C-32A9-A597-B5A8D14E06DD}"/>
                </a:ext>
              </a:extLst>
            </p:cNvPr>
            <p:cNvCxnSpPr/>
            <p:nvPr/>
          </p:nvCxnSpPr>
          <p:spPr>
            <a:xfrm>
              <a:off x="3788" y="2614"/>
              <a:ext cx="181" cy="0"/>
            </a:xfrm>
            <a:prstGeom prst="straightConnector1">
              <a:avLst/>
            </a:prstGeom>
            <a:noFill/>
            <a:ln w="25400" cap="flat" cmpd="sng">
              <a:solidFill>
                <a:schemeClr val="dk1"/>
              </a:solidFill>
              <a:prstDash val="solid"/>
              <a:round/>
              <a:headEnd type="none" w="med" len="med"/>
              <a:tailEnd type="none" w="med" len="med"/>
            </a:ln>
          </p:spPr>
        </p:cxnSp>
      </p:grpSp>
      <p:grpSp>
        <p:nvGrpSpPr>
          <p:cNvPr id="13" name="Google Shape;1415;p200">
            <a:extLst>
              <a:ext uri="{FF2B5EF4-FFF2-40B4-BE49-F238E27FC236}">
                <a16:creationId xmlns:a16="http://schemas.microsoft.com/office/drawing/2014/main" id="{77B82951-55EB-C94A-BF30-A191E03BD845}"/>
              </a:ext>
            </a:extLst>
          </p:cNvPr>
          <p:cNvGrpSpPr/>
          <p:nvPr/>
        </p:nvGrpSpPr>
        <p:grpSpPr>
          <a:xfrm>
            <a:off x="9618740" y="1679990"/>
            <a:ext cx="287337" cy="3960813"/>
            <a:chOff x="3515" y="1026"/>
            <a:chExt cx="181" cy="2495"/>
          </a:xfrm>
        </p:grpSpPr>
        <p:sp>
          <p:nvSpPr>
            <p:cNvPr id="14" name="Google Shape;1416;p200">
              <a:extLst>
                <a:ext uri="{FF2B5EF4-FFF2-40B4-BE49-F238E27FC236}">
                  <a16:creationId xmlns:a16="http://schemas.microsoft.com/office/drawing/2014/main" id="{81016FB4-929F-B47F-2108-EC63D3A5CE89}"/>
                </a:ext>
              </a:extLst>
            </p:cNvPr>
            <p:cNvSpPr/>
            <p:nvPr/>
          </p:nvSpPr>
          <p:spPr>
            <a:xfrm rot="5400000">
              <a:off x="2358" y="2183"/>
              <a:ext cx="2495" cy="181"/>
            </a:xfrm>
            <a:prstGeom prst="flowChartTerminator">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cxnSp>
          <p:nvCxnSpPr>
            <p:cNvPr id="15" name="Google Shape;1417;p200">
              <a:extLst>
                <a:ext uri="{FF2B5EF4-FFF2-40B4-BE49-F238E27FC236}">
                  <a16:creationId xmlns:a16="http://schemas.microsoft.com/office/drawing/2014/main" id="{557D793E-7F78-C840-B7FD-8237F6BD714D}"/>
                </a:ext>
              </a:extLst>
            </p:cNvPr>
            <p:cNvCxnSpPr/>
            <p:nvPr/>
          </p:nvCxnSpPr>
          <p:spPr>
            <a:xfrm>
              <a:off x="3515" y="3158"/>
              <a:ext cx="181" cy="0"/>
            </a:xfrm>
            <a:prstGeom prst="straightConnector1">
              <a:avLst/>
            </a:prstGeom>
            <a:noFill/>
            <a:ln w="25400" cap="flat" cmpd="sng">
              <a:solidFill>
                <a:schemeClr val="dk1"/>
              </a:solidFill>
              <a:prstDash val="solid"/>
              <a:round/>
              <a:headEnd type="none" w="med" len="med"/>
              <a:tailEnd type="none" w="med" len="med"/>
            </a:ln>
          </p:spPr>
        </p:cxnSp>
        <p:cxnSp>
          <p:nvCxnSpPr>
            <p:cNvPr id="16" name="Google Shape;1418;p200">
              <a:extLst>
                <a:ext uri="{FF2B5EF4-FFF2-40B4-BE49-F238E27FC236}">
                  <a16:creationId xmlns:a16="http://schemas.microsoft.com/office/drawing/2014/main" id="{B9E0F69C-6D1A-B8C3-3233-1A795D21C5E5}"/>
                </a:ext>
              </a:extLst>
            </p:cNvPr>
            <p:cNvCxnSpPr/>
            <p:nvPr/>
          </p:nvCxnSpPr>
          <p:spPr>
            <a:xfrm>
              <a:off x="3515" y="2886"/>
              <a:ext cx="181" cy="0"/>
            </a:xfrm>
            <a:prstGeom prst="straightConnector1">
              <a:avLst/>
            </a:prstGeom>
            <a:noFill/>
            <a:ln w="25400" cap="flat" cmpd="sng">
              <a:solidFill>
                <a:schemeClr val="dk1"/>
              </a:solidFill>
              <a:prstDash val="solid"/>
              <a:round/>
              <a:headEnd type="none" w="med" len="med"/>
              <a:tailEnd type="none" w="med" len="med"/>
            </a:ln>
          </p:spPr>
        </p:cxnSp>
        <p:cxnSp>
          <p:nvCxnSpPr>
            <p:cNvPr id="17" name="Google Shape;1419;p200">
              <a:extLst>
                <a:ext uri="{FF2B5EF4-FFF2-40B4-BE49-F238E27FC236}">
                  <a16:creationId xmlns:a16="http://schemas.microsoft.com/office/drawing/2014/main" id="{5AE30878-848B-DB85-AF59-EBEA09748E18}"/>
                </a:ext>
              </a:extLst>
            </p:cNvPr>
            <p:cNvCxnSpPr/>
            <p:nvPr/>
          </p:nvCxnSpPr>
          <p:spPr>
            <a:xfrm>
              <a:off x="3515" y="2614"/>
              <a:ext cx="181" cy="0"/>
            </a:xfrm>
            <a:prstGeom prst="straightConnector1">
              <a:avLst/>
            </a:prstGeom>
            <a:noFill/>
            <a:ln w="25400" cap="flat" cmpd="sng">
              <a:solidFill>
                <a:schemeClr val="dk1"/>
              </a:solidFill>
              <a:prstDash val="solid"/>
              <a:round/>
              <a:headEnd type="none" w="med" len="med"/>
              <a:tailEnd type="none" w="med" len="med"/>
            </a:ln>
          </p:spPr>
        </p:cxnSp>
        <p:cxnSp>
          <p:nvCxnSpPr>
            <p:cNvPr id="18" name="Google Shape;1420;p200">
              <a:extLst>
                <a:ext uri="{FF2B5EF4-FFF2-40B4-BE49-F238E27FC236}">
                  <a16:creationId xmlns:a16="http://schemas.microsoft.com/office/drawing/2014/main" id="{E04BBFE5-A910-3B29-4426-B6FD7B7E1B79}"/>
                </a:ext>
              </a:extLst>
            </p:cNvPr>
            <p:cNvCxnSpPr/>
            <p:nvPr/>
          </p:nvCxnSpPr>
          <p:spPr>
            <a:xfrm>
              <a:off x="3515" y="2341"/>
              <a:ext cx="181" cy="0"/>
            </a:xfrm>
            <a:prstGeom prst="straightConnector1">
              <a:avLst/>
            </a:prstGeom>
            <a:noFill/>
            <a:ln w="25400" cap="flat" cmpd="sng">
              <a:solidFill>
                <a:schemeClr val="dk1"/>
              </a:solidFill>
              <a:prstDash val="solid"/>
              <a:round/>
              <a:headEnd type="none" w="med" len="med"/>
              <a:tailEnd type="none" w="med" len="med"/>
            </a:ln>
          </p:spPr>
        </p:cxnSp>
        <p:cxnSp>
          <p:nvCxnSpPr>
            <p:cNvPr id="19" name="Google Shape;1421;p200">
              <a:extLst>
                <a:ext uri="{FF2B5EF4-FFF2-40B4-BE49-F238E27FC236}">
                  <a16:creationId xmlns:a16="http://schemas.microsoft.com/office/drawing/2014/main" id="{556EE010-2B22-1C18-F233-CC8BBE702404}"/>
                </a:ext>
              </a:extLst>
            </p:cNvPr>
            <p:cNvCxnSpPr/>
            <p:nvPr/>
          </p:nvCxnSpPr>
          <p:spPr>
            <a:xfrm>
              <a:off x="3515" y="2069"/>
              <a:ext cx="181" cy="0"/>
            </a:xfrm>
            <a:prstGeom prst="straightConnector1">
              <a:avLst/>
            </a:prstGeom>
            <a:noFill/>
            <a:ln w="25400" cap="flat" cmpd="sng">
              <a:solidFill>
                <a:schemeClr val="dk1"/>
              </a:solidFill>
              <a:prstDash val="solid"/>
              <a:round/>
              <a:headEnd type="none" w="med" len="med"/>
              <a:tailEnd type="none" w="med" len="med"/>
            </a:ln>
          </p:spPr>
        </p:cxnSp>
        <p:cxnSp>
          <p:nvCxnSpPr>
            <p:cNvPr id="20" name="Google Shape;1422;p200">
              <a:extLst>
                <a:ext uri="{FF2B5EF4-FFF2-40B4-BE49-F238E27FC236}">
                  <a16:creationId xmlns:a16="http://schemas.microsoft.com/office/drawing/2014/main" id="{D9B06A6A-8D8C-9D70-FDE9-0070EB8C2433}"/>
                </a:ext>
              </a:extLst>
            </p:cNvPr>
            <p:cNvCxnSpPr/>
            <p:nvPr/>
          </p:nvCxnSpPr>
          <p:spPr>
            <a:xfrm>
              <a:off x="3515" y="1797"/>
              <a:ext cx="181" cy="0"/>
            </a:xfrm>
            <a:prstGeom prst="straightConnector1">
              <a:avLst/>
            </a:prstGeom>
            <a:noFill/>
            <a:ln w="25400" cap="flat" cmpd="sng">
              <a:solidFill>
                <a:schemeClr val="dk1"/>
              </a:solidFill>
              <a:prstDash val="solid"/>
              <a:round/>
              <a:headEnd type="none" w="med" len="med"/>
              <a:tailEnd type="none" w="med" len="med"/>
            </a:ln>
          </p:spPr>
        </p:cxnSp>
        <p:cxnSp>
          <p:nvCxnSpPr>
            <p:cNvPr id="21" name="Google Shape;1423;p200">
              <a:extLst>
                <a:ext uri="{FF2B5EF4-FFF2-40B4-BE49-F238E27FC236}">
                  <a16:creationId xmlns:a16="http://schemas.microsoft.com/office/drawing/2014/main" id="{5B0FC889-3713-476C-93EC-0B44840161E2}"/>
                </a:ext>
              </a:extLst>
            </p:cNvPr>
            <p:cNvCxnSpPr/>
            <p:nvPr/>
          </p:nvCxnSpPr>
          <p:spPr>
            <a:xfrm>
              <a:off x="3515" y="1525"/>
              <a:ext cx="181" cy="0"/>
            </a:xfrm>
            <a:prstGeom prst="straightConnector1">
              <a:avLst/>
            </a:prstGeom>
            <a:noFill/>
            <a:ln w="25400" cap="flat" cmpd="sng">
              <a:solidFill>
                <a:schemeClr val="dk1"/>
              </a:solidFill>
              <a:prstDash val="solid"/>
              <a:round/>
              <a:headEnd type="none" w="med" len="med"/>
              <a:tailEnd type="none" w="med" len="med"/>
            </a:ln>
          </p:spPr>
        </p:cxnSp>
        <p:cxnSp>
          <p:nvCxnSpPr>
            <p:cNvPr id="22" name="Google Shape;1424;p200">
              <a:extLst>
                <a:ext uri="{FF2B5EF4-FFF2-40B4-BE49-F238E27FC236}">
                  <a16:creationId xmlns:a16="http://schemas.microsoft.com/office/drawing/2014/main" id="{99898774-4881-1560-1508-140DAAD5B468}"/>
                </a:ext>
              </a:extLst>
            </p:cNvPr>
            <p:cNvCxnSpPr/>
            <p:nvPr/>
          </p:nvCxnSpPr>
          <p:spPr>
            <a:xfrm>
              <a:off x="3515" y="1253"/>
              <a:ext cx="181" cy="0"/>
            </a:xfrm>
            <a:prstGeom prst="straightConnector1">
              <a:avLst/>
            </a:prstGeom>
            <a:noFill/>
            <a:ln w="25400" cap="flat" cmpd="sng">
              <a:solidFill>
                <a:schemeClr val="dk1"/>
              </a:solidFill>
              <a:prstDash val="solid"/>
              <a:round/>
              <a:headEnd type="none" w="med" len="med"/>
              <a:tailEnd type="none" w="med" len="med"/>
            </a:ln>
          </p:spPr>
        </p:cxnSp>
      </p:grpSp>
      <p:sp>
        <p:nvSpPr>
          <p:cNvPr id="23" name="Google Shape;1425;p200">
            <a:extLst>
              <a:ext uri="{FF2B5EF4-FFF2-40B4-BE49-F238E27FC236}">
                <a16:creationId xmlns:a16="http://schemas.microsoft.com/office/drawing/2014/main" id="{C376FB27-4F4F-26ED-F639-172F90FDD1E9}"/>
              </a:ext>
            </a:extLst>
          </p:cNvPr>
          <p:cNvSpPr txBox="1"/>
          <p:nvPr/>
        </p:nvSpPr>
        <p:spPr>
          <a:xfrm>
            <a:off x="10842702" y="5856703"/>
            <a:ext cx="504825"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Noto Sans Symbols"/>
              <a:buNone/>
            </a:pPr>
            <a:r>
              <a:rPr lang="en-GB" sz="2800">
                <a:solidFill>
                  <a:schemeClr val="dk1"/>
                </a:solidFill>
                <a:latin typeface="Trebuchet MS"/>
                <a:ea typeface="Trebuchet MS"/>
                <a:cs typeface="Trebuchet MS"/>
                <a:sym typeface="Trebuchet MS"/>
              </a:rPr>
              <a:t>Y</a:t>
            </a:r>
            <a:endParaRPr/>
          </a:p>
        </p:txBody>
      </p:sp>
      <p:sp>
        <p:nvSpPr>
          <p:cNvPr id="24" name="Google Shape;1426;p200">
            <a:extLst>
              <a:ext uri="{FF2B5EF4-FFF2-40B4-BE49-F238E27FC236}">
                <a16:creationId xmlns:a16="http://schemas.microsoft.com/office/drawing/2014/main" id="{1DB59A46-AD75-F4A8-90CE-68DE964D5888}"/>
              </a:ext>
            </a:extLst>
          </p:cNvPr>
          <p:cNvSpPr txBox="1"/>
          <p:nvPr/>
        </p:nvSpPr>
        <p:spPr>
          <a:xfrm>
            <a:off x="9547302" y="5856703"/>
            <a:ext cx="504825"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Noto Sans Symbols"/>
              <a:buNone/>
            </a:pPr>
            <a:r>
              <a:rPr lang="en-GB" sz="2800">
                <a:solidFill>
                  <a:schemeClr val="dk1"/>
                </a:solidFill>
                <a:latin typeface="Trebuchet MS"/>
                <a:ea typeface="Trebuchet MS"/>
                <a:cs typeface="Trebuchet MS"/>
                <a:sym typeface="Trebuchet MS"/>
              </a:rPr>
              <a:t>X</a:t>
            </a:r>
            <a:endParaRPr/>
          </a:p>
        </p:txBody>
      </p:sp>
      <p:sp>
        <p:nvSpPr>
          <p:cNvPr id="25" name="Google Shape;1427;p200">
            <a:extLst>
              <a:ext uri="{FF2B5EF4-FFF2-40B4-BE49-F238E27FC236}">
                <a16:creationId xmlns:a16="http://schemas.microsoft.com/office/drawing/2014/main" id="{A8F43F48-B2FF-DBDF-21B5-EB385579C9F0}"/>
              </a:ext>
            </a:extLst>
          </p:cNvPr>
          <p:cNvSpPr/>
          <p:nvPr/>
        </p:nvSpPr>
        <p:spPr>
          <a:xfrm>
            <a:off x="10050540" y="1679990"/>
            <a:ext cx="288925" cy="1944688"/>
          </a:xfrm>
          <a:prstGeom prst="rightBrace">
            <a:avLst>
              <a:gd name="adj1" fmla="val 56090"/>
              <a:gd name="adj2" fmla="val 50000"/>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sp>
        <p:nvSpPr>
          <p:cNvPr id="26" name="Google Shape;1428;p200">
            <a:extLst>
              <a:ext uri="{FF2B5EF4-FFF2-40B4-BE49-F238E27FC236}">
                <a16:creationId xmlns:a16="http://schemas.microsoft.com/office/drawing/2014/main" id="{C334FDF0-1BFD-FF63-010C-83EF5165D7EE}"/>
              </a:ext>
            </a:extLst>
          </p:cNvPr>
          <p:cNvSpPr txBox="1"/>
          <p:nvPr/>
        </p:nvSpPr>
        <p:spPr>
          <a:xfrm>
            <a:off x="10339465" y="2184815"/>
            <a:ext cx="2051050"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Noto Sans Symbols"/>
              <a:buNone/>
            </a:pPr>
            <a:r>
              <a:rPr lang="en-GB" sz="2800">
                <a:solidFill>
                  <a:schemeClr val="dk1"/>
                </a:solidFill>
                <a:latin typeface="Trebuchet MS"/>
                <a:ea typeface="Trebuchet MS"/>
                <a:cs typeface="Trebuchet MS"/>
                <a:sym typeface="Trebuchet MS"/>
              </a:rPr>
              <a:t>Sex-linked genes</a:t>
            </a:r>
            <a:endParaRPr/>
          </a:p>
        </p:txBody>
      </p:sp>
    </p:spTree>
    <p:extLst>
      <p:ext uri="{BB962C8B-B14F-4D97-AF65-F5344CB8AC3E}">
        <p14:creationId xmlns:p14="http://schemas.microsoft.com/office/powerpoint/2010/main" val="3853870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9264B9-54BE-E287-F216-542747C238E9}"/>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S E X- L I N K E D  I N H E R I T A N C E</a:t>
            </a:r>
          </a:p>
        </p:txBody>
      </p:sp>
      <p:sp>
        <p:nvSpPr>
          <p:cNvPr id="6" name="TextBox 5">
            <a:extLst>
              <a:ext uri="{FF2B5EF4-FFF2-40B4-BE49-F238E27FC236}">
                <a16:creationId xmlns:a16="http://schemas.microsoft.com/office/drawing/2014/main" id="{CF40FEDE-50D9-7DE5-FE7B-8DD22975DD57}"/>
              </a:ext>
            </a:extLst>
          </p:cNvPr>
          <p:cNvSpPr txBox="1"/>
          <p:nvPr/>
        </p:nvSpPr>
        <p:spPr>
          <a:xfrm>
            <a:off x="395868" y="859065"/>
            <a:ext cx="5700132" cy="5416868"/>
          </a:xfrm>
          <a:prstGeom prst="rect">
            <a:avLst/>
          </a:prstGeom>
          <a:noFill/>
        </p:spPr>
        <p:txBody>
          <a:bodyPr wrap="square">
            <a:spAutoFit/>
          </a:bodyPr>
          <a:lstStyle/>
          <a:p>
            <a:pPr lvl="0" algn="l" rtl="0">
              <a:spcBef>
                <a:spcPts val="0"/>
              </a:spcBef>
              <a:spcAft>
                <a:spcPts val="0"/>
              </a:spcAft>
              <a:buClr>
                <a:schemeClr val="dk1"/>
              </a:buClr>
              <a:buSzPts val="2800"/>
            </a:pPr>
            <a:r>
              <a:rPr lang="en-GB" sz="2800" dirty="0">
                <a:latin typeface="Andale Mono" panose="020B0509000000000004" pitchFamily="49" charset="0"/>
              </a:rPr>
              <a:t>In a male organism (XY) the sex linked genes carried on the X chromosome will always be expressed in the phenotype.</a:t>
            </a:r>
          </a:p>
          <a:p>
            <a:pPr marL="177800" lvl="0" algn="l" rtl="0">
              <a:spcBef>
                <a:spcPts val="560"/>
              </a:spcBef>
              <a:spcAft>
                <a:spcPts val="0"/>
              </a:spcAft>
              <a:buClr>
                <a:schemeClr val="dk1"/>
              </a:buClr>
              <a:buSzPts val="2800"/>
            </a:pPr>
            <a:endParaRPr lang="en-GB" sz="2800" dirty="0">
              <a:latin typeface="Andale Mono" panose="020B0509000000000004" pitchFamily="49" charset="0"/>
            </a:endParaRPr>
          </a:p>
          <a:p>
            <a:pPr lvl="0" algn="l" rtl="0">
              <a:spcBef>
                <a:spcPts val="560"/>
              </a:spcBef>
              <a:spcAft>
                <a:spcPts val="0"/>
              </a:spcAft>
              <a:buClr>
                <a:schemeClr val="dk1"/>
              </a:buClr>
              <a:buSzPts val="2800"/>
            </a:pPr>
            <a:r>
              <a:rPr lang="en-GB" sz="2800" dirty="0">
                <a:latin typeface="Andale Mono" panose="020B0509000000000004" pitchFamily="49" charset="0"/>
              </a:rPr>
              <a:t>It does not matter if they are dominant or recessive, because there is no alleles of the gene on the Y chromosome.</a:t>
            </a:r>
          </a:p>
        </p:txBody>
      </p:sp>
      <p:pic>
        <p:nvPicPr>
          <p:cNvPr id="7" name="Google Shape;1409;p200" descr="xandy">
            <a:extLst>
              <a:ext uri="{FF2B5EF4-FFF2-40B4-BE49-F238E27FC236}">
                <a16:creationId xmlns:a16="http://schemas.microsoft.com/office/drawing/2014/main" id="{9F6164FE-409D-4DF5-687D-4F94375A9663}"/>
              </a:ext>
            </a:extLst>
          </p:cNvPr>
          <p:cNvPicPr preferRelativeResize="0"/>
          <p:nvPr/>
        </p:nvPicPr>
        <p:blipFill rotWithShape="1">
          <a:blip r:embed="rId2">
            <a:alphaModFix/>
          </a:blip>
          <a:srcRect l="8425" t="4822" r="4008" b="3473"/>
          <a:stretch/>
        </p:blipFill>
        <p:spPr>
          <a:xfrm>
            <a:off x="6495584" y="1907967"/>
            <a:ext cx="2582553" cy="3042065"/>
          </a:xfrm>
          <a:prstGeom prst="rect">
            <a:avLst/>
          </a:prstGeom>
          <a:noFill/>
          <a:ln>
            <a:noFill/>
          </a:ln>
        </p:spPr>
      </p:pic>
      <p:grpSp>
        <p:nvGrpSpPr>
          <p:cNvPr id="8" name="Google Shape;1410;p200">
            <a:extLst>
              <a:ext uri="{FF2B5EF4-FFF2-40B4-BE49-F238E27FC236}">
                <a16:creationId xmlns:a16="http://schemas.microsoft.com/office/drawing/2014/main" id="{E76EB0E3-18FF-2AE6-17C3-5AEC474E6600}"/>
              </a:ext>
            </a:extLst>
          </p:cNvPr>
          <p:cNvGrpSpPr/>
          <p:nvPr/>
        </p:nvGrpSpPr>
        <p:grpSpPr>
          <a:xfrm>
            <a:off x="10987165" y="3767553"/>
            <a:ext cx="288925" cy="1871662"/>
            <a:chOff x="3787" y="2341"/>
            <a:chExt cx="182" cy="1179"/>
          </a:xfrm>
        </p:grpSpPr>
        <p:sp>
          <p:nvSpPr>
            <p:cNvPr id="9" name="Google Shape;1411;p200">
              <a:extLst>
                <a:ext uri="{FF2B5EF4-FFF2-40B4-BE49-F238E27FC236}">
                  <a16:creationId xmlns:a16="http://schemas.microsoft.com/office/drawing/2014/main" id="{90FE34A7-AED0-ED03-3E07-3CF661F13239}"/>
                </a:ext>
              </a:extLst>
            </p:cNvPr>
            <p:cNvSpPr/>
            <p:nvPr/>
          </p:nvSpPr>
          <p:spPr>
            <a:xfrm rot="5400000">
              <a:off x="3288" y="2840"/>
              <a:ext cx="1179" cy="181"/>
            </a:xfrm>
            <a:prstGeom prst="flowChartTerminator">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cxnSp>
          <p:nvCxnSpPr>
            <p:cNvPr id="10" name="Google Shape;1412;p200">
              <a:extLst>
                <a:ext uri="{FF2B5EF4-FFF2-40B4-BE49-F238E27FC236}">
                  <a16:creationId xmlns:a16="http://schemas.microsoft.com/office/drawing/2014/main" id="{528FCA38-DAE5-9C1A-10A8-DB5D76CAF9DD}"/>
                </a:ext>
              </a:extLst>
            </p:cNvPr>
            <p:cNvCxnSpPr/>
            <p:nvPr/>
          </p:nvCxnSpPr>
          <p:spPr>
            <a:xfrm>
              <a:off x="3788" y="3158"/>
              <a:ext cx="181" cy="0"/>
            </a:xfrm>
            <a:prstGeom prst="straightConnector1">
              <a:avLst/>
            </a:prstGeom>
            <a:noFill/>
            <a:ln w="25400" cap="flat" cmpd="sng">
              <a:solidFill>
                <a:schemeClr val="dk1"/>
              </a:solidFill>
              <a:prstDash val="solid"/>
              <a:round/>
              <a:headEnd type="none" w="med" len="med"/>
              <a:tailEnd type="none" w="med" len="med"/>
            </a:ln>
          </p:spPr>
        </p:cxnSp>
        <p:cxnSp>
          <p:nvCxnSpPr>
            <p:cNvPr id="11" name="Google Shape;1413;p200">
              <a:extLst>
                <a:ext uri="{FF2B5EF4-FFF2-40B4-BE49-F238E27FC236}">
                  <a16:creationId xmlns:a16="http://schemas.microsoft.com/office/drawing/2014/main" id="{0413D329-454F-B880-3955-D982301BF75B}"/>
                </a:ext>
              </a:extLst>
            </p:cNvPr>
            <p:cNvCxnSpPr/>
            <p:nvPr/>
          </p:nvCxnSpPr>
          <p:spPr>
            <a:xfrm>
              <a:off x="3788" y="2886"/>
              <a:ext cx="181" cy="0"/>
            </a:xfrm>
            <a:prstGeom prst="straightConnector1">
              <a:avLst/>
            </a:prstGeom>
            <a:noFill/>
            <a:ln w="25400" cap="flat" cmpd="sng">
              <a:solidFill>
                <a:schemeClr val="dk1"/>
              </a:solidFill>
              <a:prstDash val="solid"/>
              <a:round/>
              <a:headEnd type="none" w="med" len="med"/>
              <a:tailEnd type="none" w="med" len="med"/>
            </a:ln>
          </p:spPr>
        </p:cxnSp>
        <p:cxnSp>
          <p:nvCxnSpPr>
            <p:cNvPr id="12" name="Google Shape;1414;p200">
              <a:extLst>
                <a:ext uri="{FF2B5EF4-FFF2-40B4-BE49-F238E27FC236}">
                  <a16:creationId xmlns:a16="http://schemas.microsoft.com/office/drawing/2014/main" id="{2E5182F7-C89C-32A9-A597-B5A8D14E06DD}"/>
                </a:ext>
              </a:extLst>
            </p:cNvPr>
            <p:cNvCxnSpPr/>
            <p:nvPr/>
          </p:nvCxnSpPr>
          <p:spPr>
            <a:xfrm>
              <a:off x="3788" y="2614"/>
              <a:ext cx="181" cy="0"/>
            </a:xfrm>
            <a:prstGeom prst="straightConnector1">
              <a:avLst/>
            </a:prstGeom>
            <a:noFill/>
            <a:ln w="25400" cap="flat" cmpd="sng">
              <a:solidFill>
                <a:schemeClr val="dk1"/>
              </a:solidFill>
              <a:prstDash val="solid"/>
              <a:round/>
              <a:headEnd type="none" w="med" len="med"/>
              <a:tailEnd type="none" w="med" len="med"/>
            </a:ln>
          </p:spPr>
        </p:cxnSp>
      </p:grpSp>
      <p:grpSp>
        <p:nvGrpSpPr>
          <p:cNvPr id="13" name="Google Shape;1415;p200">
            <a:extLst>
              <a:ext uri="{FF2B5EF4-FFF2-40B4-BE49-F238E27FC236}">
                <a16:creationId xmlns:a16="http://schemas.microsoft.com/office/drawing/2014/main" id="{77B82951-55EB-C94A-BF30-A191E03BD845}"/>
              </a:ext>
            </a:extLst>
          </p:cNvPr>
          <p:cNvGrpSpPr/>
          <p:nvPr/>
        </p:nvGrpSpPr>
        <p:grpSpPr>
          <a:xfrm>
            <a:off x="9618740" y="1679990"/>
            <a:ext cx="287337" cy="3960813"/>
            <a:chOff x="3515" y="1026"/>
            <a:chExt cx="181" cy="2495"/>
          </a:xfrm>
        </p:grpSpPr>
        <p:sp>
          <p:nvSpPr>
            <p:cNvPr id="14" name="Google Shape;1416;p200">
              <a:extLst>
                <a:ext uri="{FF2B5EF4-FFF2-40B4-BE49-F238E27FC236}">
                  <a16:creationId xmlns:a16="http://schemas.microsoft.com/office/drawing/2014/main" id="{81016FB4-929F-B47F-2108-EC63D3A5CE89}"/>
                </a:ext>
              </a:extLst>
            </p:cNvPr>
            <p:cNvSpPr/>
            <p:nvPr/>
          </p:nvSpPr>
          <p:spPr>
            <a:xfrm rot="5400000">
              <a:off x="2358" y="2183"/>
              <a:ext cx="2495" cy="181"/>
            </a:xfrm>
            <a:prstGeom prst="flowChartTerminator">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cxnSp>
          <p:nvCxnSpPr>
            <p:cNvPr id="15" name="Google Shape;1417;p200">
              <a:extLst>
                <a:ext uri="{FF2B5EF4-FFF2-40B4-BE49-F238E27FC236}">
                  <a16:creationId xmlns:a16="http://schemas.microsoft.com/office/drawing/2014/main" id="{557D793E-7F78-C840-B7FD-8237F6BD714D}"/>
                </a:ext>
              </a:extLst>
            </p:cNvPr>
            <p:cNvCxnSpPr/>
            <p:nvPr/>
          </p:nvCxnSpPr>
          <p:spPr>
            <a:xfrm>
              <a:off x="3515" y="3158"/>
              <a:ext cx="181" cy="0"/>
            </a:xfrm>
            <a:prstGeom prst="straightConnector1">
              <a:avLst/>
            </a:prstGeom>
            <a:noFill/>
            <a:ln w="25400" cap="flat" cmpd="sng">
              <a:solidFill>
                <a:schemeClr val="dk1"/>
              </a:solidFill>
              <a:prstDash val="solid"/>
              <a:round/>
              <a:headEnd type="none" w="med" len="med"/>
              <a:tailEnd type="none" w="med" len="med"/>
            </a:ln>
          </p:spPr>
        </p:cxnSp>
        <p:cxnSp>
          <p:nvCxnSpPr>
            <p:cNvPr id="16" name="Google Shape;1418;p200">
              <a:extLst>
                <a:ext uri="{FF2B5EF4-FFF2-40B4-BE49-F238E27FC236}">
                  <a16:creationId xmlns:a16="http://schemas.microsoft.com/office/drawing/2014/main" id="{B9E0F69C-6D1A-B8C3-3233-1A795D21C5E5}"/>
                </a:ext>
              </a:extLst>
            </p:cNvPr>
            <p:cNvCxnSpPr/>
            <p:nvPr/>
          </p:nvCxnSpPr>
          <p:spPr>
            <a:xfrm>
              <a:off x="3515" y="2886"/>
              <a:ext cx="181" cy="0"/>
            </a:xfrm>
            <a:prstGeom prst="straightConnector1">
              <a:avLst/>
            </a:prstGeom>
            <a:noFill/>
            <a:ln w="25400" cap="flat" cmpd="sng">
              <a:solidFill>
                <a:schemeClr val="dk1"/>
              </a:solidFill>
              <a:prstDash val="solid"/>
              <a:round/>
              <a:headEnd type="none" w="med" len="med"/>
              <a:tailEnd type="none" w="med" len="med"/>
            </a:ln>
          </p:spPr>
        </p:cxnSp>
        <p:cxnSp>
          <p:nvCxnSpPr>
            <p:cNvPr id="17" name="Google Shape;1419;p200">
              <a:extLst>
                <a:ext uri="{FF2B5EF4-FFF2-40B4-BE49-F238E27FC236}">
                  <a16:creationId xmlns:a16="http://schemas.microsoft.com/office/drawing/2014/main" id="{5AE30878-848B-DB85-AF59-EBEA09748E18}"/>
                </a:ext>
              </a:extLst>
            </p:cNvPr>
            <p:cNvCxnSpPr/>
            <p:nvPr/>
          </p:nvCxnSpPr>
          <p:spPr>
            <a:xfrm>
              <a:off x="3515" y="2614"/>
              <a:ext cx="181" cy="0"/>
            </a:xfrm>
            <a:prstGeom prst="straightConnector1">
              <a:avLst/>
            </a:prstGeom>
            <a:noFill/>
            <a:ln w="25400" cap="flat" cmpd="sng">
              <a:solidFill>
                <a:schemeClr val="dk1"/>
              </a:solidFill>
              <a:prstDash val="solid"/>
              <a:round/>
              <a:headEnd type="none" w="med" len="med"/>
              <a:tailEnd type="none" w="med" len="med"/>
            </a:ln>
          </p:spPr>
        </p:cxnSp>
        <p:cxnSp>
          <p:nvCxnSpPr>
            <p:cNvPr id="18" name="Google Shape;1420;p200">
              <a:extLst>
                <a:ext uri="{FF2B5EF4-FFF2-40B4-BE49-F238E27FC236}">
                  <a16:creationId xmlns:a16="http://schemas.microsoft.com/office/drawing/2014/main" id="{E04BBFE5-A910-3B29-4426-B6FD7B7E1B79}"/>
                </a:ext>
              </a:extLst>
            </p:cNvPr>
            <p:cNvCxnSpPr/>
            <p:nvPr/>
          </p:nvCxnSpPr>
          <p:spPr>
            <a:xfrm>
              <a:off x="3515" y="2341"/>
              <a:ext cx="181" cy="0"/>
            </a:xfrm>
            <a:prstGeom prst="straightConnector1">
              <a:avLst/>
            </a:prstGeom>
            <a:noFill/>
            <a:ln w="25400" cap="flat" cmpd="sng">
              <a:solidFill>
                <a:schemeClr val="dk1"/>
              </a:solidFill>
              <a:prstDash val="solid"/>
              <a:round/>
              <a:headEnd type="none" w="med" len="med"/>
              <a:tailEnd type="none" w="med" len="med"/>
            </a:ln>
          </p:spPr>
        </p:cxnSp>
        <p:cxnSp>
          <p:nvCxnSpPr>
            <p:cNvPr id="19" name="Google Shape;1421;p200">
              <a:extLst>
                <a:ext uri="{FF2B5EF4-FFF2-40B4-BE49-F238E27FC236}">
                  <a16:creationId xmlns:a16="http://schemas.microsoft.com/office/drawing/2014/main" id="{556EE010-2B22-1C18-F233-CC8BBE702404}"/>
                </a:ext>
              </a:extLst>
            </p:cNvPr>
            <p:cNvCxnSpPr/>
            <p:nvPr/>
          </p:nvCxnSpPr>
          <p:spPr>
            <a:xfrm>
              <a:off x="3515" y="2069"/>
              <a:ext cx="181" cy="0"/>
            </a:xfrm>
            <a:prstGeom prst="straightConnector1">
              <a:avLst/>
            </a:prstGeom>
            <a:noFill/>
            <a:ln w="25400" cap="flat" cmpd="sng">
              <a:solidFill>
                <a:schemeClr val="dk1"/>
              </a:solidFill>
              <a:prstDash val="solid"/>
              <a:round/>
              <a:headEnd type="none" w="med" len="med"/>
              <a:tailEnd type="none" w="med" len="med"/>
            </a:ln>
          </p:spPr>
        </p:cxnSp>
        <p:cxnSp>
          <p:nvCxnSpPr>
            <p:cNvPr id="20" name="Google Shape;1422;p200">
              <a:extLst>
                <a:ext uri="{FF2B5EF4-FFF2-40B4-BE49-F238E27FC236}">
                  <a16:creationId xmlns:a16="http://schemas.microsoft.com/office/drawing/2014/main" id="{D9B06A6A-8D8C-9D70-FDE9-0070EB8C2433}"/>
                </a:ext>
              </a:extLst>
            </p:cNvPr>
            <p:cNvCxnSpPr/>
            <p:nvPr/>
          </p:nvCxnSpPr>
          <p:spPr>
            <a:xfrm>
              <a:off x="3515" y="1797"/>
              <a:ext cx="181" cy="0"/>
            </a:xfrm>
            <a:prstGeom prst="straightConnector1">
              <a:avLst/>
            </a:prstGeom>
            <a:noFill/>
            <a:ln w="25400" cap="flat" cmpd="sng">
              <a:solidFill>
                <a:schemeClr val="dk1"/>
              </a:solidFill>
              <a:prstDash val="solid"/>
              <a:round/>
              <a:headEnd type="none" w="med" len="med"/>
              <a:tailEnd type="none" w="med" len="med"/>
            </a:ln>
          </p:spPr>
        </p:cxnSp>
        <p:cxnSp>
          <p:nvCxnSpPr>
            <p:cNvPr id="21" name="Google Shape;1423;p200">
              <a:extLst>
                <a:ext uri="{FF2B5EF4-FFF2-40B4-BE49-F238E27FC236}">
                  <a16:creationId xmlns:a16="http://schemas.microsoft.com/office/drawing/2014/main" id="{5B0FC889-3713-476C-93EC-0B44840161E2}"/>
                </a:ext>
              </a:extLst>
            </p:cNvPr>
            <p:cNvCxnSpPr/>
            <p:nvPr/>
          </p:nvCxnSpPr>
          <p:spPr>
            <a:xfrm>
              <a:off x="3515" y="1525"/>
              <a:ext cx="181" cy="0"/>
            </a:xfrm>
            <a:prstGeom prst="straightConnector1">
              <a:avLst/>
            </a:prstGeom>
            <a:noFill/>
            <a:ln w="25400" cap="flat" cmpd="sng">
              <a:solidFill>
                <a:schemeClr val="dk1"/>
              </a:solidFill>
              <a:prstDash val="solid"/>
              <a:round/>
              <a:headEnd type="none" w="med" len="med"/>
              <a:tailEnd type="none" w="med" len="med"/>
            </a:ln>
          </p:spPr>
        </p:cxnSp>
        <p:cxnSp>
          <p:nvCxnSpPr>
            <p:cNvPr id="22" name="Google Shape;1424;p200">
              <a:extLst>
                <a:ext uri="{FF2B5EF4-FFF2-40B4-BE49-F238E27FC236}">
                  <a16:creationId xmlns:a16="http://schemas.microsoft.com/office/drawing/2014/main" id="{99898774-4881-1560-1508-140DAAD5B468}"/>
                </a:ext>
              </a:extLst>
            </p:cNvPr>
            <p:cNvCxnSpPr/>
            <p:nvPr/>
          </p:nvCxnSpPr>
          <p:spPr>
            <a:xfrm>
              <a:off x="3515" y="1253"/>
              <a:ext cx="181" cy="0"/>
            </a:xfrm>
            <a:prstGeom prst="straightConnector1">
              <a:avLst/>
            </a:prstGeom>
            <a:noFill/>
            <a:ln w="25400" cap="flat" cmpd="sng">
              <a:solidFill>
                <a:schemeClr val="dk1"/>
              </a:solidFill>
              <a:prstDash val="solid"/>
              <a:round/>
              <a:headEnd type="none" w="med" len="med"/>
              <a:tailEnd type="none" w="med" len="med"/>
            </a:ln>
          </p:spPr>
        </p:cxnSp>
      </p:grpSp>
      <p:sp>
        <p:nvSpPr>
          <p:cNvPr id="23" name="Google Shape;1425;p200">
            <a:extLst>
              <a:ext uri="{FF2B5EF4-FFF2-40B4-BE49-F238E27FC236}">
                <a16:creationId xmlns:a16="http://schemas.microsoft.com/office/drawing/2014/main" id="{C376FB27-4F4F-26ED-F639-172F90FDD1E9}"/>
              </a:ext>
            </a:extLst>
          </p:cNvPr>
          <p:cNvSpPr txBox="1"/>
          <p:nvPr/>
        </p:nvSpPr>
        <p:spPr>
          <a:xfrm>
            <a:off x="10842702" y="5856703"/>
            <a:ext cx="504825"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Noto Sans Symbols"/>
              <a:buNone/>
            </a:pPr>
            <a:r>
              <a:rPr lang="en-GB" sz="2800">
                <a:solidFill>
                  <a:schemeClr val="dk1"/>
                </a:solidFill>
                <a:latin typeface="Trebuchet MS"/>
                <a:ea typeface="Trebuchet MS"/>
                <a:cs typeface="Trebuchet MS"/>
                <a:sym typeface="Trebuchet MS"/>
              </a:rPr>
              <a:t>Y</a:t>
            </a:r>
            <a:endParaRPr/>
          </a:p>
        </p:txBody>
      </p:sp>
      <p:sp>
        <p:nvSpPr>
          <p:cNvPr id="24" name="Google Shape;1426;p200">
            <a:extLst>
              <a:ext uri="{FF2B5EF4-FFF2-40B4-BE49-F238E27FC236}">
                <a16:creationId xmlns:a16="http://schemas.microsoft.com/office/drawing/2014/main" id="{1DB59A46-AD75-F4A8-90CE-68DE964D5888}"/>
              </a:ext>
            </a:extLst>
          </p:cNvPr>
          <p:cNvSpPr txBox="1"/>
          <p:nvPr/>
        </p:nvSpPr>
        <p:spPr>
          <a:xfrm>
            <a:off x="9547302" y="5856703"/>
            <a:ext cx="504825"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Noto Sans Symbols"/>
              <a:buNone/>
            </a:pPr>
            <a:r>
              <a:rPr lang="en-GB" sz="2800">
                <a:solidFill>
                  <a:schemeClr val="dk1"/>
                </a:solidFill>
                <a:latin typeface="Trebuchet MS"/>
                <a:ea typeface="Trebuchet MS"/>
                <a:cs typeface="Trebuchet MS"/>
                <a:sym typeface="Trebuchet MS"/>
              </a:rPr>
              <a:t>X</a:t>
            </a:r>
            <a:endParaRPr/>
          </a:p>
        </p:txBody>
      </p:sp>
      <p:sp>
        <p:nvSpPr>
          <p:cNvPr id="25" name="Google Shape;1427;p200">
            <a:extLst>
              <a:ext uri="{FF2B5EF4-FFF2-40B4-BE49-F238E27FC236}">
                <a16:creationId xmlns:a16="http://schemas.microsoft.com/office/drawing/2014/main" id="{A8F43F48-B2FF-DBDF-21B5-EB385579C9F0}"/>
              </a:ext>
            </a:extLst>
          </p:cNvPr>
          <p:cNvSpPr/>
          <p:nvPr/>
        </p:nvSpPr>
        <p:spPr>
          <a:xfrm>
            <a:off x="10050540" y="1679990"/>
            <a:ext cx="288925" cy="1944688"/>
          </a:xfrm>
          <a:prstGeom prst="rightBrace">
            <a:avLst>
              <a:gd name="adj1" fmla="val 56090"/>
              <a:gd name="adj2" fmla="val 50000"/>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p:txBody>
      </p:sp>
      <p:sp>
        <p:nvSpPr>
          <p:cNvPr id="26" name="Google Shape;1428;p200">
            <a:extLst>
              <a:ext uri="{FF2B5EF4-FFF2-40B4-BE49-F238E27FC236}">
                <a16:creationId xmlns:a16="http://schemas.microsoft.com/office/drawing/2014/main" id="{C334FDF0-1BFD-FF63-010C-83EF5165D7EE}"/>
              </a:ext>
            </a:extLst>
          </p:cNvPr>
          <p:cNvSpPr txBox="1"/>
          <p:nvPr/>
        </p:nvSpPr>
        <p:spPr>
          <a:xfrm>
            <a:off x="10339465" y="2184815"/>
            <a:ext cx="2051050"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Noto Sans Symbols"/>
              <a:buNone/>
            </a:pPr>
            <a:r>
              <a:rPr lang="en-GB" sz="2800">
                <a:solidFill>
                  <a:schemeClr val="dk1"/>
                </a:solidFill>
                <a:latin typeface="Trebuchet MS"/>
                <a:ea typeface="Trebuchet MS"/>
                <a:cs typeface="Trebuchet MS"/>
                <a:sym typeface="Trebuchet MS"/>
              </a:rPr>
              <a:t>Sex-linked genes</a:t>
            </a:r>
            <a:endParaRPr/>
          </a:p>
        </p:txBody>
      </p:sp>
    </p:spTree>
    <p:extLst>
      <p:ext uri="{BB962C8B-B14F-4D97-AF65-F5344CB8AC3E}">
        <p14:creationId xmlns:p14="http://schemas.microsoft.com/office/powerpoint/2010/main" val="553125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9264B9-54BE-E287-F216-542747C238E9}"/>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S E X- L I N K E D  I N H E R I T A N C E</a:t>
            </a:r>
          </a:p>
        </p:txBody>
      </p:sp>
      <p:sp>
        <p:nvSpPr>
          <p:cNvPr id="6" name="TextBox 5">
            <a:extLst>
              <a:ext uri="{FF2B5EF4-FFF2-40B4-BE49-F238E27FC236}">
                <a16:creationId xmlns:a16="http://schemas.microsoft.com/office/drawing/2014/main" id="{CF40FEDE-50D9-7DE5-FE7B-8DD22975DD57}"/>
              </a:ext>
            </a:extLst>
          </p:cNvPr>
          <p:cNvSpPr txBox="1"/>
          <p:nvPr/>
        </p:nvSpPr>
        <p:spPr>
          <a:xfrm>
            <a:off x="254908" y="989869"/>
            <a:ext cx="5700132" cy="5555367"/>
          </a:xfrm>
          <a:prstGeom prst="rect">
            <a:avLst/>
          </a:prstGeom>
          <a:noFill/>
        </p:spPr>
        <p:txBody>
          <a:bodyPr wrap="square">
            <a:spAutoFit/>
          </a:bodyPr>
          <a:lstStyle/>
          <a:p>
            <a:pPr lvl="0" algn="l" rtl="0">
              <a:spcBef>
                <a:spcPts val="0"/>
              </a:spcBef>
              <a:spcAft>
                <a:spcPts val="0"/>
              </a:spcAft>
              <a:buClr>
                <a:schemeClr val="dk1"/>
              </a:buClr>
              <a:buSzPts val="2800"/>
            </a:pPr>
            <a:r>
              <a:rPr lang="en-GB" sz="2400" dirty="0">
                <a:latin typeface="Andale Mono" panose="020B0509000000000004" pitchFamily="49" charset="0"/>
              </a:rPr>
              <a:t>One example of a sex-linked gene is colour vision.</a:t>
            </a:r>
          </a:p>
          <a:p>
            <a:pPr marL="177800" lvl="0" algn="l" rtl="0">
              <a:spcBef>
                <a:spcPts val="560"/>
              </a:spcBef>
              <a:spcAft>
                <a:spcPts val="0"/>
              </a:spcAft>
              <a:buClr>
                <a:schemeClr val="dk1"/>
              </a:buClr>
              <a:buSzPts val="2800"/>
            </a:pPr>
            <a:endParaRPr lang="en-GB" sz="2400" dirty="0">
              <a:latin typeface="Andale Mono" panose="020B0509000000000004" pitchFamily="49" charset="0"/>
            </a:endParaRPr>
          </a:p>
          <a:p>
            <a:pPr lvl="0" algn="l" rtl="0">
              <a:spcBef>
                <a:spcPts val="560"/>
              </a:spcBef>
              <a:spcAft>
                <a:spcPts val="0"/>
              </a:spcAft>
              <a:buClr>
                <a:schemeClr val="dk1"/>
              </a:buClr>
              <a:buSzPts val="2800"/>
            </a:pPr>
            <a:r>
              <a:rPr lang="en-GB" sz="2400" dirty="0">
                <a:latin typeface="Andale Mono" panose="020B0509000000000004" pitchFamily="49" charset="0"/>
              </a:rPr>
              <a:t>The gene for colour vision has two alleles, normal (C) or colour-blindness (c).</a:t>
            </a:r>
          </a:p>
          <a:p>
            <a:pPr marL="177800" lvl="0" algn="l" rtl="0">
              <a:spcBef>
                <a:spcPts val="560"/>
              </a:spcBef>
              <a:spcAft>
                <a:spcPts val="0"/>
              </a:spcAft>
              <a:buClr>
                <a:schemeClr val="dk1"/>
              </a:buClr>
              <a:buSzPts val="2800"/>
            </a:pPr>
            <a:endParaRPr lang="en-GB" sz="2400" dirty="0">
              <a:latin typeface="Andale Mono" panose="020B0509000000000004" pitchFamily="49" charset="0"/>
            </a:endParaRPr>
          </a:p>
          <a:p>
            <a:pPr lvl="0" algn="l" rtl="0">
              <a:spcBef>
                <a:spcPts val="560"/>
              </a:spcBef>
              <a:spcAft>
                <a:spcPts val="0"/>
              </a:spcAft>
              <a:buClr>
                <a:schemeClr val="dk1"/>
              </a:buClr>
              <a:buSzPts val="2800"/>
            </a:pPr>
            <a:r>
              <a:rPr lang="en-GB" sz="2400" dirty="0">
                <a:latin typeface="Andale Mono" panose="020B0509000000000004" pitchFamily="49" charset="0"/>
              </a:rPr>
              <a:t>Because this gene is sex-linked we put an X in their genotype symbol to show they are only present on the X chromosome, for example X</a:t>
            </a:r>
            <a:r>
              <a:rPr lang="en-GB" sz="2400" baseline="30000" dirty="0">
                <a:latin typeface="Andale Mono" panose="020B0509000000000004" pitchFamily="49" charset="0"/>
              </a:rPr>
              <a:t>C</a:t>
            </a:r>
            <a:r>
              <a:rPr lang="en-GB" sz="2400" dirty="0">
                <a:latin typeface="Andale Mono" panose="020B0509000000000004" pitchFamily="49" charset="0"/>
              </a:rPr>
              <a:t> and </a:t>
            </a:r>
            <a:r>
              <a:rPr lang="en-GB" sz="2400" dirty="0" err="1">
                <a:latin typeface="Andale Mono" panose="020B0509000000000004" pitchFamily="49" charset="0"/>
              </a:rPr>
              <a:t>X</a:t>
            </a:r>
            <a:r>
              <a:rPr lang="en-GB" sz="2400" baseline="30000" dirty="0" err="1">
                <a:latin typeface="Andale Mono" panose="020B0509000000000004" pitchFamily="49" charset="0"/>
              </a:rPr>
              <a:t>c</a:t>
            </a:r>
            <a:r>
              <a:rPr lang="en-GB" sz="2400" dirty="0">
                <a:latin typeface="Andale Mono" panose="020B0509000000000004" pitchFamily="49" charset="0"/>
              </a:rPr>
              <a:t>.</a:t>
            </a:r>
          </a:p>
          <a:p>
            <a:pPr marL="177800" lvl="0" algn="l" rtl="0">
              <a:spcBef>
                <a:spcPts val="560"/>
              </a:spcBef>
              <a:spcAft>
                <a:spcPts val="0"/>
              </a:spcAft>
              <a:buClr>
                <a:schemeClr val="dk1"/>
              </a:buClr>
              <a:buSzPts val="2800"/>
            </a:pPr>
            <a:endParaRPr lang="en-GB" sz="1600" dirty="0">
              <a:latin typeface="Andale Mono" panose="020B0509000000000004" pitchFamily="49" charset="0"/>
            </a:endParaRPr>
          </a:p>
        </p:txBody>
      </p:sp>
      <p:pic>
        <p:nvPicPr>
          <p:cNvPr id="2" name="Google Shape;1465;p203" descr="eye1">
            <a:extLst>
              <a:ext uri="{FF2B5EF4-FFF2-40B4-BE49-F238E27FC236}">
                <a16:creationId xmlns:a16="http://schemas.microsoft.com/office/drawing/2014/main" id="{03E7774B-C862-A935-FD79-FD8F26C9CBAE}"/>
              </a:ext>
            </a:extLst>
          </p:cNvPr>
          <p:cNvPicPr preferRelativeResize="0"/>
          <p:nvPr/>
        </p:nvPicPr>
        <p:blipFill rotWithShape="1">
          <a:blip r:embed="rId2">
            <a:alphaModFix/>
            <a:extLst>
              <a:ext uri="{BEBA8EAE-BF5A-486C-A8C5-ECC9F3942E4B}">
                <a14:imgProps xmlns:a14="http://schemas.microsoft.com/office/drawing/2010/main">
                  <a14:imgLayer r:embed="rId3">
                    <a14:imgEffect>
                      <a14:backgroundRemoval t="11861" b="85481" l="9400" r="84000">
                        <a14:foregroundMark x1="14800" y1="36401" x2="14000" y2="53374"/>
                        <a14:foregroundMark x1="14000" y1="53374" x2="14400" y2="55010"/>
                        <a14:foregroundMark x1="42000" y1="83845" x2="56000" y2="85685"/>
                        <a14:foregroundMark x1="81800" y1="49489" x2="80400" y2="64826"/>
                        <a14:foregroundMark x1="9400" y1="52761" x2="9400" y2="52761"/>
                        <a14:foregroundMark x1="38400" y1="17178" x2="38400" y2="17178"/>
                        <a14:foregroundMark x1="40200" y1="12065" x2="40200" y2="12065"/>
                        <a14:foregroundMark x1="81400" y1="59305" x2="81400" y2="59305"/>
                        <a14:foregroundMark x1="82800" y1="55624" x2="82800" y2="55624"/>
                        <a14:foregroundMark x1="84000" y1="46830" x2="84000" y2="46830"/>
                        <a14:foregroundMark x1="48400" y1="12474" x2="48400" y2="12474"/>
                      </a14:backgroundRemoval>
                    </a14:imgEffect>
                  </a14:imgLayer>
                </a14:imgProps>
              </a:ext>
            </a:extLst>
          </a:blip>
          <a:srcRect l="9066" t="9271" r="12300" b="10361"/>
          <a:stretch/>
        </p:blipFill>
        <p:spPr>
          <a:xfrm>
            <a:off x="6236962" y="902938"/>
            <a:ext cx="5676605" cy="5839456"/>
          </a:xfrm>
          <a:prstGeom prst="rect">
            <a:avLst/>
          </a:prstGeom>
          <a:noFill/>
          <a:ln>
            <a:noFill/>
          </a:ln>
        </p:spPr>
      </p:pic>
    </p:spTree>
    <p:extLst>
      <p:ext uri="{BB962C8B-B14F-4D97-AF65-F5344CB8AC3E}">
        <p14:creationId xmlns:p14="http://schemas.microsoft.com/office/powerpoint/2010/main" val="2470365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9264B9-54BE-E287-F216-542747C238E9}"/>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S E X- L I N K E D  I N H E R I T A N C E</a:t>
            </a:r>
          </a:p>
        </p:txBody>
      </p:sp>
      <p:graphicFrame>
        <p:nvGraphicFramePr>
          <p:cNvPr id="3" name="Google Shape;1472;p204">
            <a:extLst>
              <a:ext uri="{FF2B5EF4-FFF2-40B4-BE49-F238E27FC236}">
                <a16:creationId xmlns:a16="http://schemas.microsoft.com/office/drawing/2014/main" id="{70B3467A-D2B2-94A2-94FA-7EB8314AAC18}"/>
              </a:ext>
            </a:extLst>
          </p:cNvPr>
          <p:cNvGraphicFramePr/>
          <p:nvPr>
            <p:extLst>
              <p:ext uri="{D42A27DB-BD31-4B8C-83A1-F6EECF244321}">
                <p14:modId xmlns:p14="http://schemas.microsoft.com/office/powerpoint/2010/main" val="648996926"/>
              </p:ext>
            </p:extLst>
          </p:nvPr>
        </p:nvGraphicFramePr>
        <p:xfrm>
          <a:off x="628184" y="1317701"/>
          <a:ext cx="10366918" cy="4748560"/>
        </p:xfrm>
        <a:graphic>
          <a:graphicData uri="http://schemas.openxmlformats.org/drawingml/2006/table">
            <a:tbl>
              <a:tblPr>
                <a:noFill/>
              </a:tblPr>
              <a:tblGrid>
                <a:gridCol w="2591729">
                  <a:extLst>
                    <a:ext uri="{9D8B030D-6E8A-4147-A177-3AD203B41FA5}">
                      <a16:colId xmlns:a16="http://schemas.microsoft.com/office/drawing/2014/main" val="20000"/>
                    </a:ext>
                  </a:extLst>
                </a:gridCol>
                <a:gridCol w="7775189">
                  <a:extLst>
                    <a:ext uri="{9D8B030D-6E8A-4147-A177-3AD203B41FA5}">
                      <a16:colId xmlns:a16="http://schemas.microsoft.com/office/drawing/2014/main" val="20001"/>
                    </a:ext>
                  </a:extLst>
                </a:gridCol>
              </a:tblGrid>
              <a:tr h="792251">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1" i="0" u="sng" strike="noStrike" cap="none">
                          <a:solidFill>
                            <a:schemeClr val="dk1"/>
                          </a:solidFill>
                          <a:latin typeface="Andale Mono" panose="020B0509000000000004" pitchFamily="49" charset="0"/>
                          <a:ea typeface="Trebuchet MS"/>
                          <a:cs typeface="Trebuchet MS"/>
                          <a:sym typeface="Trebuchet MS"/>
                        </a:rPr>
                        <a:t>Genotype</a:t>
                      </a:r>
                      <a:endParaRPr sz="2400">
                        <a:latin typeface="Andale Mono" panose="020B0509000000000004" pitchFamily="49" charset="0"/>
                      </a:endParaRPr>
                    </a:p>
                  </a:txBody>
                  <a:tcPr marL="104500" marR="10450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1" i="0" u="sng" strike="noStrike" cap="none">
                          <a:solidFill>
                            <a:schemeClr val="dk1"/>
                          </a:solidFill>
                          <a:latin typeface="Andale Mono" panose="020B0509000000000004" pitchFamily="49" charset="0"/>
                          <a:ea typeface="Trebuchet MS"/>
                          <a:cs typeface="Trebuchet MS"/>
                          <a:sym typeface="Trebuchet MS"/>
                        </a:rPr>
                        <a:t>Phenotype</a:t>
                      </a:r>
                      <a:endParaRPr sz="2400">
                        <a:latin typeface="Andale Mono" panose="020B0509000000000004" pitchFamily="49" charset="0"/>
                      </a:endParaRPr>
                    </a:p>
                  </a:txBody>
                  <a:tcPr marL="104500" marR="10450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89778">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a:solidFill>
                            <a:schemeClr val="dk1"/>
                          </a:solidFill>
                          <a:latin typeface="Andale Mono" panose="020B0509000000000004" pitchFamily="49" charset="0"/>
                          <a:ea typeface="Trebuchet MS"/>
                          <a:cs typeface="Trebuchet MS"/>
                          <a:sym typeface="Trebuchet MS"/>
                        </a:rPr>
                        <a:t>C </a:t>
                      </a:r>
                      <a:r>
                        <a:rPr lang="en-GB" sz="3200" b="0" i="0" u="none" strike="noStrike" cap="none">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a:solidFill>
                            <a:schemeClr val="dk1"/>
                          </a:solidFill>
                          <a:latin typeface="Andale Mono" panose="020B0509000000000004" pitchFamily="49" charset="0"/>
                          <a:ea typeface="Trebuchet MS"/>
                          <a:cs typeface="Trebuchet MS"/>
                          <a:sym typeface="Trebuchet MS"/>
                        </a:rPr>
                        <a:t>C</a:t>
                      </a:r>
                      <a:endParaRPr sz="2400">
                        <a:latin typeface="Andale Mono" panose="020B0509000000000004" pitchFamily="49" charset="0"/>
                      </a:endParaRPr>
                    </a:p>
                  </a:txBody>
                  <a:tcPr marL="104500" marR="10450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a:solidFill>
                            <a:schemeClr val="dk1"/>
                          </a:solidFill>
                          <a:latin typeface="Andale Mono" panose="020B0509000000000004" pitchFamily="49" charset="0"/>
                          <a:ea typeface="Trebuchet MS"/>
                          <a:cs typeface="Trebuchet MS"/>
                          <a:sym typeface="Trebuchet MS"/>
                        </a:rPr>
                        <a:t>Female with normal vision</a:t>
                      </a:r>
                      <a:endParaRPr sz="2400">
                        <a:latin typeface="Andale Mono" panose="020B0509000000000004" pitchFamily="49" charset="0"/>
                      </a:endParaRPr>
                    </a:p>
                  </a:txBody>
                  <a:tcPr marL="104500" marR="10450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92251">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dirty="0">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dirty="0">
                          <a:solidFill>
                            <a:schemeClr val="dk1"/>
                          </a:solidFill>
                          <a:latin typeface="Andale Mono" panose="020B0509000000000004" pitchFamily="49" charset="0"/>
                          <a:ea typeface="Trebuchet MS"/>
                          <a:cs typeface="Trebuchet MS"/>
                          <a:sym typeface="Trebuchet MS"/>
                        </a:rPr>
                        <a:t>C </a:t>
                      </a:r>
                      <a:r>
                        <a:rPr lang="en-GB" sz="3200" b="0" i="0" u="none" strike="noStrike" cap="none" dirty="0" err="1">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dirty="0" err="1">
                          <a:solidFill>
                            <a:schemeClr val="dk1"/>
                          </a:solidFill>
                          <a:latin typeface="Andale Mono" panose="020B0509000000000004" pitchFamily="49" charset="0"/>
                          <a:ea typeface="Trebuchet MS"/>
                          <a:cs typeface="Trebuchet MS"/>
                          <a:sym typeface="Trebuchet MS"/>
                        </a:rPr>
                        <a:t>c</a:t>
                      </a:r>
                      <a:endParaRPr sz="2400" dirty="0">
                        <a:latin typeface="Andale Mono" panose="020B0509000000000004" pitchFamily="49" charset="0"/>
                      </a:endParaRPr>
                    </a:p>
                  </a:txBody>
                  <a:tcPr marL="104500" marR="10450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a:solidFill>
                            <a:schemeClr val="dk1"/>
                          </a:solidFill>
                          <a:latin typeface="Andale Mono" panose="020B0509000000000004" pitchFamily="49" charset="0"/>
                          <a:ea typeface="Trebuchet MS"/>
                          <a:cs typeface="Trebuchet MS"/>
                          <a:sym typeface="Trebuchet MS"/>
                        </a:rPr>
                        <a:t>Female (carrier) with normal vision</a:t>
                      </a:r>
                      <a:endParaRPr sz="2400">
                        <a:latin typeface="Andale Mono" panose="020B0509000000000004" pitchFamily="49" charset="0"/>
                      </a:endParaRPr>
                    </a:p>
                  </a:txBody>
                  <a:tcPr marL="104500" marR="10450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92251">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a:solidFill>
                            <a:schemeClr val="dk1"/>
                          </a:solidFill>
                          <a:latin typeface="Andale Mono" panose="020B0509000000000004" pitchFamily="49" charset="0"/>
                          <a:ea typeface="Trebuchet MS"/>
                          <a:cs typeface="Trebuchet MS"/>
                          <a:sym typeface="Trebuchet MS"/>
                        </a:rPr>
                        <a:t>c </a:t>
                      </a:r>
                      <a:r>
                        <a:rPr lang="en-GB" sz="3200" b="0" i="0" u="none" strike="noStrike" cap="none">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a:solidFill>
                            <a:schemeClr val="dk1"/>
                          </a:solidFill>
                          <a:latin typeface="Andale Mono" panose="020B0509000000000004" pitchFamily="49" charset="0"/>
                          <a:ea typeface="Trebuchet MS"/>
                          <a:cs typeface="Trebuchet MS"/>
                          <a:sym typeface="Trebuchet MS"/>
                        </a:rPr>
                        <a:t>c</a:t>
                      </a:r>
                      <a:endParaRPr sz="2400">
                        <a:latin typeface="Andale Mono" panose="020B0509000000000004" pitchFamily="49" charset="0"/>
                      </a:endParaRPr>
                    </a:p>
                  </a:txBody>
                  <a:tcPr marL="104500" marR="10450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a:solidFill>
                            <a:schemeClr val="dk1"/>
                          </a:solidFill>
                          <a:latin typeface="Andale Mono" panose="020B0509000000000004" pitchFamily="49" charset="0"/>
                          <a:ea typeface="Trebuchet MS"/>
                          <a:cs typeface="Trebuchet MS"/>
                          <a:sym typeface="Trebuchet MS"/>
                        </a:rPr>
                        <a:t>Female with colour blindness</a:t>
                      </a:r>
                      <a:endParaRPr sz="2400">
                        <a:latin typeface="Andale Mono" panose="020B0509000000000004" pitchFamily="49" charset="0"/>
                      </a:endParaRPr>
                    </a:p>
                  </a:txBody>
                  <a:tcPr marL="104500" marR="10450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89778">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a:solidFill>
                            <a:schemeClr val="dk1"/>
                          </a:solidFill>
                          <a:latin typeface="Andale Mono" panose="020B0509000000000004" pitchFamily="49" charset="0"/>
                          <a:ea typeface="Trebuchet MS"/>
                          <a:cs typeface="Trebuchet MS"/>
                          <a:sym typeface="Trebuchet MS"/>
                        </a:rPr>
                        <a:t>C </a:t>
                      </a:r>
                      <a:r>
                        <a:rPr lang="en-GB" sz="3200" b="0" i="0" u="none" strike="noStrike" cap="none">
                          <a:solidFill>
                            <a:schemeClr val="dk1"/>
                          </a:solidFill>
                          <a:latin typeface="Andale Mono" panose="020B0509000000000004" pitchFamily="49" charset="0"/>
                          <a:ea typeface="Trebuchet MS"/>
                          <a:cs typeface="Trebuchet MS"/>
                          <a:sym typeface="Trebuchet MS"/>
                        </a:rPr>
                        <a:t>Y</a:t>
                      </a:r>
                      <a:endParaRPr sz="3200" b="0" i="0" u="none" strike="noStrike" cap="none" baseline="30000">
                        <a:solidFill>
                          <a:schemeClr val="dk1"/>
                        </a:solidFill>
                        <a:latin typeface="Andale Mono" panose="020B0509000000000004" pitchFamily="49" charset="0"/>
                        <a:ea typeface="Trebuchet MS"/>
                        <a:cs typeface="Trebuchet MS"/>
                        <a:sym typeface="Trebuchet MS"/>
                      </a:endParaRPr>
                    </a:p>
                  </a:txBody>
                  <a:tcPr marL="104500" marR="10450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a:solidFill>
                            <a:schemeClr val="dk1"/>
                          </a:solidFill>
                          <a:latin typeface="Andale Mono" panose="020B0509000000000004" pitchFamily="49" charset="0"/>
                          <a:ea typeface="Trebuchet MS"/>
                          <a:cs typeface="Trebuchet MS"/>
                          <a:sym typeface="Trebuchet MS"/>
                        </a:rPr>
                        <a:t>Male with normal colour vision</a:t>
                      </a:r>
                      <a:endParaRPr sz="2400">
                        <a:latin typeface="Andale Mono" panose="020B0509000000000004" pitchFamily="49" charset="0"/>
                      </a:endParaRPr>
                    </a:p>
                  </a:txBody>
                  <a:tcPr marL="104500" marR="10450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792251">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dirty="0" err="1">
                          <a:solidFill>
                            <a:schemeClr val="dk1"/>
                          </a:solidFill>
                          <a:latin typeface="Andale Mono" panose="020B0509000000000004" pitchFamily="49" charset="0"/>
                          <a:ea typeface="Trebuchet MS"/>
                          <a:cs typeface="Trebuchet MS"/>
                          <a:sym typeface="Trebuchet MS"/>
                        </a:rPr>
                        <a:t>X</a:t>
                      </a:r>
                      <a:r>
                        <a:rPr lang="en-GB" sz="3200" b="0" i="0" u="none" strike="noStrike" cap="none" baseline="30000" dirty="0" err="1">
                          <a:solidFill>
                            <a:schemeClr val="dk1"/>
                          </a:solidFill>
                          <a:latin typeface="Andale Mono" panose="020B0509000000000004" pitchFamily="49" charset="0"/>
                          <a:ea typeface="Trebuchet MS"/>
                          <a:cs typeface="Trebuchet MS"/>
                          <a:sym typeface="Trebuchet MS"/>
                        </a:rPr>
                        <a:t>c</a:t>
                      </a:r>
                      <a:r>
                        <a:rPr lang="en-GB" sz="3200" b="0" i="0" u="none" strike="noStrike" cap="none" baseline="30000" dirty="0">
                          <a:solidFill>
                            <a:schemeClr val="dk1"/>
                          </a:solidFill>
                          <a:latin typeface="Andale Mono" panose="020B0509000000000004" pitchFamily="49" charset="0"/>
                          <a:ea typeface="Trebuchet MS"/>
                          <a:cs typeface="Trebuchet MS"/>
                          <a:sym typeface="Trebuchet MS"/>
                        </a:rPr>
                        <a:t> </a:t>
                      </a:r>
                      <a:r>
                        <a:rPr lang="en-GB" sz="3200" b="0" i="0" u="none" strike="noStrike" cap="none" dirty="0">
                          <a:solidFill>
                            <a:schemeClr val="dk1"/>
                          </a:solidFill>
                          <a:latin typeface="Andale Mono" panose="020B0509000000000004" pitchFamily="49" charset="0"/>
                          <a:ea typeface="Trebuchet MS"/>
                          <a:cs typeface="Trebuchet MS"/>
                          <a:sym typeface="Trebuchet MS"/>
                        </a:rPr>
                        <a:t>Y</a:t>
                      </a:r>
                      <a:endParaRPr sz="3200" b="0" i="0" u="none" strike="noStrike" cap="none" baseline="30000" dirty="0">
                        <a:solidFill>
                          <a:schemeClr val="dk1"/>
                        </a:solidFill>
                        <a:latin typeface="Andale Mono" panose="020B0509000000000004" pitchFamily="49" charset="0"/>
                        <a:ea typeface="Trebuchet MS"/>
                        <a:cs typeface="Trebuchet MS"/>
                        <a:sym typeface="Trebuchet MS"/>
                      </a:endParaRPr>
                    </a:p>
                  </a:txBody>
                  <a:tcPr marL="104500" marR="10450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824"/>
                        <a:buFont typeface="Noto Sans Symbols"/>
                        <a:buNone/>
                      </a:pPr>
                      <a:r>
                        <a:rPr lang="en-GB" sz="3200" b="0" i="0" u="none" strike="noStrike" cap="none" dirty="0">
                          <a:solidFill>
                            <a:schemeClr val="dk1"/>
                          </a:solidFill>
                          <a:latin typeface="Andale Mono" panose="020B0509000000000004" pitchFamily="49" charset="0"/>
                          <a:ea typeface="Trebuchet MS"/>
                          <a:cs typeface="Trebuchet MS"/>
                          <a:sym typeface="Trebuchet MS"/>
                        </a:rPr>
                        <a:t>Male with colour blindness</a:t>
                      </a:r>
                      <a:endParaRPr sz="2400" dirty="0">
                        <a:latin typeface="Andale Mono" panose="020B0509000000000004" pitchFamily="49" charset="0"/>
                      </a:endParaRPr>
                    </a:p>
                  </a:txBody>
                  <a:tcPr marL="104500" marR="10450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3748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9264B9-54BE-E287-F216-542747C238E9}"/>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S E X- L I N K E D  I N H E R I T A N C E</a:t>
            </a:r>
          </a:p>
        </p:txBody>
      </p:sp>
      <p:sp>
        <p:nvSpPr>
          <p:cNvPr id="6" name="TextBox 5">
            <a:extLst>
              <a:ext uri="{FF2B5EF4-FFF2-40B4-BE49-F238E27FC236}">
                <a16:creationId xmlns:a16="http://schemas.microsoft.com/office/drawing/2014/main" id="{CF40FEDE-50D9-7DE5-FE7B-8DD22975DD57}"/>
              </a:ext>
            </a:extLst>
          </p:cNvPr>
          <p:cNvSpPr txBox="1"/>
          <p:nvPr/>
        </p:nvSpPr>
        <p:spPr>
          <a:xfrm>
            <a:off x="299513" y="748635"/>
            <a:ext cx="8955999" cy="6109365"/>
          </a:xfrm>
          <a:prstGeom prst="rect">
            <a:avLst/>
          </a:prstGeom>
          <a:noFill/>
        </p:spPr>
        <p:txBody>
          <a:bodyPr wrap="square">
            <a:spAutoFit/>
          </a:bodyPr>
          <a:lstStyle/>
          <a:p>
            <a:pPr lvl="0" algn="l" rtl="0">
              <a:spcBef>
                <a:spcPts val="0"/>
              </a:spcBef>
              <a:spcAft>
                <a:spcPts val="0"/>
              </a:spcAft>
              <a:buClr>
                <a:schemeClr val="dk1"/>
              </a:buClr>
              <a:buSzPts val="2800"/>
            </a:pPr>
            <a:r>
              <a:rPr lang="en-GB" sz="3200" dirty="0">
                <a:latin typeface="Andale Mono" panose="020B0509000000000004" pitchFamily="49" charset="0"/>
              </a:rPr>
              <a:t>A heterozygous female is known as a carrier.</a:t>
            </a:r>
          </a:p>
          <a:p>
            <a:pPr marL="177800" lvl="0" algn="l" rtl="0">
              <a:spcBef>
                <a:spcPts val="560"/>
              </a:spcBef>
              <a:spcAft>
                <a:spcPts val="0"/>
              </a:spcAft>
              <a:buClr>
                <a:schemeClr val="dk1"/>
              </a:buClr>
              <a:buSzPts val="2800"/>
            </a:pPr>
            <a:endParaRPr lang="en-GB" sz="3200" dirty="0">
              <a:latin typeface="Andale Mono" panose="020B0509000000000004" pitchFamily="49" charset="0"/>
            </a:endParaRPr>
          </a:p>
          <a:p>
            <a:pPr lvl="0" algn="l" rtl="0">
              <a:spcBef>
                <a:spcPts val="560"/>
              </a:spcBef>
              <a:spcAft>
                <a:spcPts val="0"/>
              </a:spcAft>
              <a:buClr>
                <a:schemeClr val="dk1"/>
              </a:buClr>
              <a:buSzPts val="2800"/>
            </a:pPr>
            <a:r>
              <a:rPr lang="en-GB" sz="3200" dirty="0">
                <a:latin typeface="Andale Mono" panose="020B0509000000000004" pitchFamily="49" charset="0"/>
              </a:rPr>
              <a:t>She is not affected herself but has a 50% chance of passing on the colour blindness allele to each of her offspring.</a:t>
            </a:r>
          </a:p>
          <a:p>
            <a:pPr marL="177800" lvl="0" algn="l" rtl="0">
              <a:spcBef>
                <a:spcPts val="560"/>
              </a:spcBef>
              <a:spcAft>
                <a:spcPts val="0"/>
              </a:spcAft>
              <a:buClr>
                <a:schemeClr val="dk1"/>
              </a:buClr>
              <a:buSzPts val="2800"/>
            </a:pPr>
            <a:endParaRPr lang="en-GB" sz="3200" dirty="0">
              <a:latin typeface="Andale Mono" panose="020B0509000000000004" pitchFamily="49" charset="0"/>
            </a:endParaRPr>
          </a:p>
          <a:p>
            <a:pPr lvl="0" algn="l" rtl="0">
              <a:spcBef>
                <a:spcPts val="560"/>
              </a:spcBef>
              <a:spcAft>
                <a:spcPts val="0"/>
              </a:spcAft>
              <a:buClr>
                <a:schemeClr val="dk1"/>
              </a:buClr>
              <a:buSzPts val="2800"/>
            </a:pPr>
            <a:r>
              <a:rPr lang="en-GB" sz="3200" dirty="0">
                <a:latin typeface="Andale Mono" panose="020B0509000000000004" pitchFamily="49" charset="0"/>
              </a:rPr>
              <a:t>This means 50% of her daughters may be carriers and 50% of her sons will have colour blindness.</a:t>
            </a:r>
          </a:p>
          <a:p>
            <a:pPr marL="177800" lvl="0" algn="l" rtl="0">
              <a:spcBef>
                <a:spcPts val="560"/>
              </a:spcBef>
              <a:spcAft>
                <a:spcPts val="0"/>
              </a:spcAft>
              <a:buClr>
                <a:schemeClr val="dk1"/>
              </a:buClr>
              <a:buSzPts val="2800"/>
            </a:pPr>
            <a:endParaRPr lang="en-GB" sz="1400" dirty="0">
              <a:latin typeface="Andale Mono" panose="020B0509000000000004" pitchFamily="49" charset="0"/>
            </a:endParaRPr>
          </a:p>
        </p:txBody>
      </p:sp>
    </p:spTree>
    <p:extLst>
      <p:ext uri="{BB962C8B-B14F-4D97-AF65-F5344CB8AC3E}">
        <p14:creationId xmlns:p14="http://schemas.microsoft.com/office/powerpoint/2010/main" val="881188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9264B9-54BE-E287-F216-542747C238E9}"/>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S E X- L I N K E D  I N H E R I T A N C E</a:t>
            </a:r>
          </a:p>
        </p:txBody>
      </p:sp>
      <p:sp>
        <p:nvSpPr>
          <p:cNvPr id="6" name="TextBox 5">
            <a:extLst>
              <a:ext uri="{FF2B5EF4-FFF2-40B4-BE49-F238E27FC236}">
                <a16:creationId xmlns:a16="http://schemas.microsoft.com/office/drawing/2014/main" id="{CF40FEDE-50D9-7DE5-FE7B-8DD22975DD57}"/>
              </a:ext>
            </a:extLst>
          </p:cNvPr>
          <p:cNvSpPr txBox="1"/>
          <p:nvPr/>
        </p:nvSpPr>
        <p:spPr>
          <a:xfrm>
            <a:off x="299513" y="748635"/>
            <a:ext cx="5796487" cy="5509200"/>
          </a:xfrm>
          <a:prstGeom prst="rect">
            <a:avLst/>
          </a:prstGeom>
          <a:noFill/>
        </p:spPr>
        <p:txBody>
          <a:bodyPr wrap="square">
            <a:spAutoFit/>
          </a:bodyPr>
          <a:lstStyle/>
          <a:p>
            <a:pPr lvl="0" algn="l" rtl="0">
              <a:spcBef>
                <a:spcPts val="0"/>
              </a:spcBef>
              <a:spcAft>
                <a:spcPts val="0"/>
              </a:spcAft>
              <a:buClr>
                <a:schemeClr val="dk1"/>
              </a:buClr>
              <a:buSzPts val="2800"/>
            </a:pPr>
            <a:r>
              <a:rPr lang="en-GB" sz="2400" dirty="0">
                <a:solidFill>
                  <a:srgbClr val="002060"/>
                </a:solidFill>
                <a:latin typeface="Andale Mono" panose="020B0509000000000004" pitchFamily="49" charset="0"/>
              </a:rPr>
              <a:t>In humans a clotting factor called factor VIII is a sex linked gene.</a:t>
            </a:r>
          </a:p>
          <a:p>
            <a:pPr marL="177800" lvl="0" algn="l" rtl="0">
              <a:spcBef>
                <a:spcPts val="560"/>
              </a:spcBef>
              <a:spcAft>
                <a:spcPts val="0"/>
              </a:spcAft>
              <a:buClr>
                <a:schemeClr val="dk1"/>
              </a:buClr>
              <a:buSzPts val="2800"/>
            </a:pPr>
            <a:endParaRPr lang="en-GB" sz="24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This gene comes in two forms, normal (X</a:t>
            </a:r>
            <a:r>
              <a:rPr lang="en-GB" sz="2400" baseline="30000" dirty="0">
                <a:solidFill>
                  <a:srgbClr val="002060"/>
                </a:solidFill>
                <a:latin typeface="Andale Mono" panose="020B0509000000000004" pitchFamily="49" charset="0"/>
              </a:rPr>
              <a:t>H</a:t>
            </a:r>
            <a:r>
              <a:rPr lang="en-GB" sz="2400" dirty="0">
                <a:solidFill>
                  <a:srgbClr val="002060"/>
                </a:solidFill>
                <a:latin typeface="Andale Mono" panose="020B0509000000000004" pitchFamily="49" charset="0"/>
              </a:rPr>
              <a:t>) and abnormal (</a:t>
            </a:r>
            <a:r>
              <a:rPr lang="en-GB" sz="2400" dirty="0" err="1">
                <a:solidFill>
                  <a:srgbClr val="002060"/>
                </a:solidFill>
                <a:latin typeface="Andale Mono" panose="020B0509000000000004" pitchFamily="49" charset="0"/>
              </a:rPr>
              <a:t>X</a:t>
            </a:r>
            <a:r>
              <a:rPr lang="en-GB" sz="2400" baseline="30000" dirty="0" err="1">
                <a:solidFill>
                  <a:srgbClr val="002060"/>
                </a:solidFill>
                <a:latin typeface="Andale Mono" panose="020B0509000000000004" pitchFamily="49" charset="0"/>
              </a:rPr>
              <a:t>h</a:t>
            </a:r>
            <a:r>
              <a:rPr lang="en-GB" sz="2400" dirty="0">
                <a:solidFill>
                  <a:srgbClr val="002060"/>
                </a:solidFill>
                <a:latin typeface="Andale Mono" panose="020B0509000000000004" pitchFamily="49" charset="0"/>
              </a:rPr>
              <a:t>).</a:t>
            </a:r>
          </a:p>
          <a:p>
            <a:pPr marL="177800" lvl="0" algn="l" rtl="0">
              <a:spcBef>
                <a:spcPts val="560"/>
              </a:spcBef>
              <a:spcAft>
                <a:spcPts val="0"/>
              </a:spcAft>
              <a:buClr>
                <a:schemeClr val="dk1"/>
              </a:buClr>
              <a:buSzPts val="2800"/>
            </a:pPr>
            <a:endParaRPr lang="en-GB" sz="2400" dirty="0">
              <a:solidFill>
                <a:srgbClr val="002060"/>
              </a:solidFill>
              <a:latin typeface="Andale Mono" panose="020B0509000000000004" pitchFamily="49" charset="0"/>
            </a:endParaRP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If you have two copies of the abnormal form</a:t>
            </a:r>
          </a:p>
          <a:p>
            <a:pPr lvl="0" algn="l" rtl="0">
              <a:spcBef>
                <a:spcPts val="560"/>
              </a:spcBef>
              <a:spcAft>
                <a:spcPts val="0"/>
              </a:spcAft>
              <a:buClr>
                <a:schemeClr val="dk1"/>
              </a:buClr>
              <a:buSzPts val="2800"/>
            </a:pPr>
            <a:r>
              <a:rPr lang="en-GB" sz="2400" dirty="0">
                <a:solidFill>
                  <a:srgbClr val="002060"/>
                </a:solidFill>
                <a:latin typeface="Andale Mono" panose="020B0509000000000004" pitchFamily="49" charset="0"/>
              </a:rPr>
              <a:t> (</a:t>
            </a:r>
            <a:r>
              <a:rPr lang="en-GB" sz="2400" dirty="0" err="1">
                <a:solidFill>
                  <a:srgbClr val="002060"/>
                </a:solidFill>
                <a:latin typeface="Andale Mono" panose="020B0509000000000004" pitchFamily="49" charset="0"/>
              </a:rPr>
              <a:t>X</a:t>
            </a:r>
            <a:r>
              <a:rPr lang="en-GB" sz="2400" baseline="30000" dirty="0" err="1">
                <a:solidFill>
                  <a:srgbClr val="002060"/>
                </a:solidFill>
                <a:latin typeface="Andale Mono" panose="020B0509000000000004" pitchFamily="49" charset="0"/>
              </a:rPr>
              <a:t>h</a:t>
            </a:r>
            <a:r>
              <a:rPr lang="en-GB" sz="2400" dirty="0">
                <a:solidFill>
                  <a:srgbClr val="002060"/>
                </a:solidFill>
                <a:latin typeface="Andale Mono" panose="020B0509000000000004" pitchFamily="49" charset="0"/>
              </a:rPr>
              <a:t> </a:t>
            </a:r>
            <a:r>
              <a:rPr lang="en-GB" sz="2400" dirty="0" err="1">
                <a:solidFill>
                  <a:srgbClr val="002060"/>
                </a:solidFill>
                <a:latin typeface="Andale Mono" panose="020B0509000000000004" pitchFamily="49" charset="0"/>
              </a:rPr>
              <a:t>X</a:t>
            </a:r>
            <a:r>
              <a:rPr lang="en-GB" sz="2400" baseline="30000" dirty="0" err="1">
                <a:solidFill>
                  <a:srgbClr val="002060"/>
                </a:solidFill>
                <a:latin typeface="Andale Mono" panose="020B0509000000000004" pitchFamily="49" charset="0"/>
              </a:rPr>
              <a:t>h</a:t>
            </a:r>
            <a:r>
              <a:rPr lang="en-GB" sz="2400" dirty="0">
                <a:solidFill>
                  <a:srgbClr val="002060"/>
                </a:solidFill>
                <a:latin typeface="Andale Mono" panose="020B0509000000000004" pitchFamily="49" charset="0"/>
              </a:rPr>
              <a:t>) or one copy and a Y chromosome (</a:t>
            </a:r>
            <a:r>
              <a:rPr lang="en-GB" sz="2400" dirty="0" err="1">
                <a:solidFill>
                  <a:srgbClr val="002060"/>
                </a:solidFill>
                <a:latin typeface="Andale Mono" panose="020B0509000000000004" pitchFamily="49" charset="0"/>
              </a:rPr>
              <a:t>X</a:t>
            </a:r>
            <a:r>
              <a:rPr lang="en-GB" sz="2400" baseline="30000" dirty="0" err="1">
                <a:solidFill>
                  <a:srgbClr val="002060"/>
                </a:solidFill>
                <a:latin typeface="Andale Mono" panose="020B0509000000000004" pitchFamily="49" charset="0"/>
              </a:rPr>
              <a:t>h</a:t>
            </a:r>
            <a:r>
              <a:rPr lang="en-GB" sz="2400" dirty="0" err="1">
                <a:solidFill>
                  <a:srgbClr val="002060"/>
                </a:solidFill>
                <a:latin typeface="Andale Mono" panose="020B0509000000000004" pitchFamily="49" charset="0"/>
              </a:rPr>
              <a:t>Y</a:t>
            </a:r>
            <a:r>
              <a:rPr lang="en-GB" sz="2400" dirty="0">
                <a:solidFill>
                  <a:srgbClr val="002060"/>
                </a:solidFill>
                <a:latin typeface="Andale Mono" panose="020B0509000000000004" pitchFamily="49" charset="0"/>
              </a:rPr>
              <a:t>) you will have haemophilia and your blood will not clot properly.</a:t>
            </a:r>
          </a:p>
          <a:p>
            <a:pPr marL="177800" lvl="0" algn="l" rtl="0">
              <a:spcBef>
                <a:spcPts val="560"/>
              </a:spcBef>
              <a:spcAft>
                <a:spcPts val="0"/>
              </a:spcAft>
              <a:buClr>
                <a:schemeClr val="dk1"/>
              </a:buClr>
              <a:buSzPts val="2800"/>
            </a:pPr>
            <a:endParaRPr lang="en-GB" sz="900" dirty="0">
              <a:solidFill>
                <a:srgbClr val="002060"/>
              </a:solidFill>
              <a:latin typeface="Andale Mono" panose="020B0509000000000004" pitchFamily="49" charset="0"/>
            </a:endParaRPr>
          </a:p>
        </p:txBody>
      </p:sp>
      <p:pic>
        <p:nvPicPr>
          <p:cNvPr id="2" name="Google Shape;1489;p207" descr="m">
            <a:extLst>
              <a:ext uri="{FF2B5EF4-FFF2-40B4-BE49-F238E27FC236}">
                <a16:creationId xmlns:a16="http://schemas.microsoft.com/office/drawing/2014/main" id="{D871ADD2-FDCA-D039-1480-432F26527D3A}"/>
              </a:ext>
            </a:extLst>
          </p:cNvPr>
          <p:cNvPicPr preferRelativeResize="0"/>
          <p:nvPr/>
        </p:nvPicPr>
        <p:blipFill rotWithShape="1">
          <a:blip r:embed="rId2">
            <a:alphaModFix/>
          </a:blip>
          <a:srcRect t="8009" b="3795"/>
          <a:stretch/>
        </p:blipFill>
        <p:spPr>
          <a:xfrm>
            <a:off x="6652034" y="748635"/>
            <a:ext cx="5240453" cy="6109365"/>
          </a:xfrm>
          <a:prstGeom prst="rect">
            <a:avLst/>
          </a:prstGeom>
          <a:noFill/>
          <a:ln>
            <a:noFill/>
          </a:ln>
        </p:spPr>
      </p:pic>
    </p:spTree>
    <p:extLst>
      <p:ext uri="{BB962C8B-B14F-4D97-AF65-F5344CB8AC3E}">
        <p14:creationId xmlns:p14="http://schemas.microsoft.com/office/powerpoint/2010/main" val="94222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9264B9-54BE-E287-F216-542747C238E9}"/>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S E X- L I N K E D  I N H E R I T A N C E</a:t>
            </a:r>
          </a:p>
        </p:txBody>
      </p:sp>
      <p:sp>
        <p:nvSpPr>
          <p:cNvPr id="6" name="TextBox 5">
            <a:extLst>
              <a:ext uri="{FF2B5EF4-FFF2-40B4-BE49-F238E27FC236}">
                <a16:creationId xmlns:a16="http://schemas.microsoft.com/office/drawing/2014/main" id="{CF40FEDE-50D9-7DE5-FE7B-8DD22975DD57}"/>
              </a:ext>
            </a:extLst>
          </p:cNvPr>
          <p:cNvSpPr txBox="1"/>
          <p:nvPr/>
        </p:nvSpPr>
        <p:spPr>
          <a:xfrm>
            <a:off x="299513" y="748635"/>
            <a:ext cx="6190497" cy="5809283"/>
          </a:xfrm>
          <a:prstGeom prst="rect">
            <a:avLst/>
          </a:prstGeom>
          <a:noFill/>
        </p:spPr>
        <p:txBody>
          <a:bodyPr wrap="square">
            <a:spAutoFit/>
          </a:bodyPr>
          <a:lstStyle/>
          <a:p>
            <a:pPr lvl="0" algn="l" rtl="0">
              <a:spcBef>
                <a:spcPts val="0"/>
              </a:spcBef>
              <a:spcAft>
                <a:spcPts val="0"/>
              </a:spcAft>
              <a:buClr>
                <a:srgbClr val="FF0000"/>
              </a:buClr>
              <a:buSzPts val="2800"/>
            </a:pPr>
            <a:r>
              <a:rPr lang="en-GB" sz="2800" dirty="0">
                <a:solidFill>
                  <a:srgbClr val="002060"/>
                </a:solidFill>
                <a:latin typeface="Andale Mono" panose="020B0509000000000004" pitchFamily="49" charset="0"/>
              </a:rPr>
              <a:t>Sex linked recessive pattern of inheritance can be recognised by:</a:t>
            </a:r>
          </a:p>
          <a:p>
            <a:pPr marL="342900" lvl="0" indent="-165100" algn="l" rtl="0">
              <a:spcBef>
                <a:spcPts val="560"/>
              </a:spcBef>
              <a:spcAft>
                <a:spcPts val="0"/>
              </a:spcAft>
              <a:buClr>
                <a:schemeClr val="dk1"/>
              </a:buClr>
              <a:buSzPts val="2800"/>
              <a:buNone/>
            </a:pPr>
            <a:endParaRPr lang="en-GB" sz="2800" b="1" dirty="0">
              <a:solidFill>
                <a:srgbClr val="002060"/>
              </a:solidFill>
              <a:latin typeface="Andale Mono" panose="020B0509000000000004" pitchFamily="49" charset="0"/>
            </a:endParaRPr>
          </a:p>
          <a:p>
            <a:pPr marL="742950" lvl="1" indent="-285750" algn="l" rtl="0">
              <a:spcBef>
                <a:spcPts val="560"/>
              </a:spcBef>
              <a:spcAft>
                <a:spcPts val="0"/>
              </a:spcAft>
              <a:buClr>
                <a:schemeClr val="dk1"/>
              </a:buClr>
              <a:buSzPts val="2800"/>
              <a:buChar char="–"/>
            </a:pPr>
            <a:r>
              <a:rPr lang="en-GB" sz="2800" b="1" dirty="0">
                <a:solidFill>
                  <a:srgbClr val="002060"/>
                </a:solidFill>
                <a:latin typeface="Andale Mono" panose="020B0509000000000004" pitchFamily="49" charset="0"/>
              </a:rPr>
              <a:t>More males affected than females.</a:t>
            </a:r>
          </a:p>
          <a:p>
            <a:pPr marL="742950" lvl="1" indent="-285750" algn="l" rtl="0">
              <a:spcBef>
                <a:spcPts val="560"/>
              </a:spcBef>
              <a:spcAft>
                <a:spcPts val="0"/>
              </a:spcAft>
              <a:buClr>
                <a:schemeClr val="dk1"/>
              </a:buClr>
              <a:buSzPts val="2800"/>
              <a:buChar char="–"/>
            </a:pPr>
            <a:r>
              <a:rPr lang="en-GB" sz="2800" b="1" dirty="0">
                <a:solidFill>
                  <a:srgbClr val="002060"/>
                </a:solidFill>
                <a:latin typeface="Andale Mono" panose="020B0509000000000004" pitchFamily="49" charset="0"/>
              </a:rPr>
              <a:t>An affected male does not have any affected sons.</a:t>
            </a:r>
          </a:p>
          <a:p>
            <a:pPr marL="742950" lvl="1" indent="-285750" algn="l" rtl="0">
              <a:spcBef>
                <a:spcPts val="560"/>
              </a:spcBef>
              <a:spcAft>
                <a:spcPts val="0"/>
              </a:spcAft>
              <a:buClr>
                <a:srgbClr val="FF0000"/>
              </a:buClr>
              <a:buSzPts val="2800"/>
              <a:buChar char="–"/>
            </a:pPr>
            <a:r>
              <a:rPr lang="en-GB" sz="2800" b="1" dirty="0">
                <a:solidFill>
                  <a:srgbClr val="002060"/>
                </a:solidFill>
                <a:latin typeface="Andale Mono" panose="020B0509000000000004" pitchFamily="49" charset="0"/>
              </a:rPr>
              <a:t>An affected male may have affected grandsons.</a:t>
            </a:r>
          </a:p>
          <a:p>
            <a:pPr marL="177800" lvl="0" algn="l" rtl="0">
              <a:spcBef>
                <a:spcPts val="560"/>
              </a:spcBef>
              <a:spcAft>
                <a:spcPts val="0"/>
              </a:spcAft>
              <a:buClr>
                <a:schemeClr val="dk1"/>
              </a:buClr>
              <a:buSzPts val="2800"/>
            </a:pPr>
            <a:endParaRPr lang="en-GB" sz="1050" dirty="0">
              <a:solidFill>
                <a:srgbClr val="002060"/>
              </a:solidFill>
              <a:latin typeface="Andale Mono" panose="020B0509000000000004" pitchFamily="49" charset="0"/>
            </a:endParaRPr>
          </a:p>
        </p:txBody>
      </p:sp>
      <p:pic>
        <p:nvPicPr>
          <p:cNvPr id="2" name="Google Shape;1489;p207" descr="m">
            <a:extLst>
              <a:ext uri="{FF2B5EF4-FFF2-40B4-BE49-F238E27FC236}">
                <a16:creationId xmlns:a16="http://schemas.microsoft.com/office/drawing/2014/main" id="{D871ADD2-FDCA-D039-1480-432F26527D3A}"/>
              </a:ext>
            </a:extLst>
          </p:cNvPr>
          <p:cNvPicPr preferRelativeResize="0"/>
          <p:nvPr/>
        </p:nvPicPr>
        <p:blipFill rotWithShape="1">
          <a:blip r:embed="rId2">
            <a:alphaModFix/>
          </a:blip>
          <a:srcRect t="8009" b="3795"/>
          <a:stretch/>
        </p:blipFill>
        <p:spPr>
          <a:xfrm>
            <a:off x="6652034" y="748635"/>
            <a:ext cx="5240453" cy="6109365"/>
          </a:xfrm>
          <a:prstGeom prst="rect">
            <a:avLst/>
          </a:prstGeom>
          <a:noFill/>
          <a:ln>
            <a:noFill/>
          </a:ln>
        </p:spPr>
      </p:pic>
    </p:spTree>
    <p:extLst>
      <p:ext uri="{BB962C8B-B14F-4D97-AF65-F5344CB8AC3E}">
        <p14:creationId xmlns:p14="http://schemas.microsoft.com/office/powerpoint/2010/main" val="3248057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BBBD106D-D456-1EE1-22E7-79A6DF980E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977"/>
          <a:stretch/>
        </p:blipFill>
        <p:spPr bwMode="auto">
          <a:xfrm>
            <a:off x="0" y="202019"/>
            <a:ext cx="6017794" cy="4593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67E7A081-33B8-65A7-7575-1209777C26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54"/>
          <a:stretch/>
        </p:blipFill>
        <p:spPr bwMode="auto">
          <a:xfrm>
            <a:off x="5786512" y="202019"/>
            <a:ext cx="6560644" cy="434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408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pic>
        <p:nvPicPr>
          <p:cNvPr id="1500" name="Google Shape;1500;p209"/>
          <p:cNvPicPr preferRelativeResize="0"/>
          <p:nvPr/>
        </p:nvPicPr>
        <p:blipFill rotWithShape="1">
          <a:blip r:embed="rId3">
            <a:alphaModFix/>
          </a:blip>
          <a:srcRect/>
          <a:stretch/>
        </p:blipFill>
        <p:spPr>
          <a:xfrm>
            <a:off x="2895600" y="457200"/>
            <a:ext cx="7239000" cy="5867400"/>
          </a:xfrm>
          <a:prstGeom prst="rect">
            <a:avLst/>
          </a:prstGeom>
          <a:noFill/>
          <a:ln>
            <a:noFill/>
          </a:ln>
        </p:spPr>
      </p:pic>
      <p:sp>
        <p:nvSpPr>
          <p:cNvPr id="1501" name="Google Shape;1501;p209"/>
          <p:cNvSpPr txBox="1"/>
          <p:nvPr/>
        </p:nvSpPr>
        <p:spPr>
          <a:xfrm>
            <a:off x="3886200" y="12954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endParaRPr sz="2800">
              <a:solidFill>
                <a:schemeClr val="dk1"/>
              </a:solidFill>
              <a:latin typeface="Trebuchet MS"/>
              <a:ea typeface="Trebuchet MS"/>
              <a:cs typeface="Trebuchet MS"/>
              <a:sym typeface="Trebuchet MS"/>
            </a:endParaRPr>
          </a:p>
        </p:txBody>
      </p:sp>
      <p:sp>
        <p:nvSpPr>
          <p:cNvPr id="1502" name="Google Shape;1502;p209"/>
          <p:cNvSpPr txBox="1"/>
          <p:nvPr/>
        </p:nvSpPr>
        <p:spPr>
          <a:xfrm>
            <a:off x="4572000" y="28956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endParaRPr sz="2800">
              <a:solidFill>
                <a:schemeClr val="dk1"/>
              </a:solidFill>
              <a:latin typeface="Trebuchet MS"/>
              <a:ea typeface="Trebuchet MS"/>
              <a:cs typeface="Trebuchet MS"/>
              <a:sym typeface="Trebuchet MS"/>
            </a:endParaRPr>
          </a:p>
        </p:txBody>
      </p:sp>
      <p:sp>
        <p:nvSpPr>
          <p:cNvPr id="1503" name="Google Shape;1503;p209"/>
          <p:cNvSpPr txBox="1"/>
          <p:nvPr/>
        </p:nvSpPr>
        <p:spPr>
          <a:xfrm>
            <a:off x="6096000" y="44958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endParaRPr sz="2800">
              <a:solidFill>
                <a:schemeClr val="dk1"/>
              </a:solidFill>
              <a:latin typeface="Trebuchet MS"/>
              <a:ea typeface="Trebuchet MS"/>
              <a:cs typeface="Trebuchet MS"/>
              <a:sym typeface="Trebuchet MS"/>
            </a:endParaRPr>
          </a:p>
        </p:txBody>
      </p:sp>
      <p:sp>
        <p:nvSpPr>
          <p:cNvPr id="1504" name="Google Shape;1504;p209"/>
          <p:cNvSpPr txBox="1"/>
          <p:nvPr/>
        </p:nvSpPr>
        <p:spPr>
          <a:xfrm>
            <a:off x="7620000" y="44958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endParaRPr sz="2800">
              <a:solidFill>
                <a:schemeClr val="dk1"/>
              </a:solidFill>
              <a:latin typeface="Trebuchet MS"/>
              <a:ea typeface="Trebuchet MS"/>
              <a:cs typeface="Trebuchet MS"/>
              <a:sym typeface="Trebuchet MS"/>
            </a:endParaRPr>
          </a:p>
        </p:txBody>
      </p:sp>
      <p:sp>
        <p:nvSpPr>
          <p:cNvPr id="1505" name="Google Shape;1505;p209"/>
          <p:cNvSpPr txBox="1"/>
          <p:nvPr/>
        </p:nvSpPr>
        <p:spPr>
          <a:xfrm>
            <a:off x="7620000" y="290578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endParaRPr sz="2800">
              <a:solidFill>
                <a:schemeClr val="dk1"/>
              </a:solidFill>
              <a:latin typeface="Trebuchet MS"/>
              <a:ea typeface="Trebuchet MS"/>
              <a:cs typeface="Trebuchet MS"/>
              <a:sym typeface="Trebuchet MS"/>
            </a:endParaRPr>
          </a:p>
        </p:txBody>
      </p:sp>
      <p:sp>
        <p:nvSpPr>
          <p:cNvPr id="1506" name="Google Shape;1506;p209"/>
          <p:cNvSpPr txBox="1"/>
          <p:nvPr/>
        </p:nvSpPr>
        <p:spPr>
          <a:xfrm>
            <a:off x="6096000" y="61722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endParaRPr sz="2800">
              <a:solidFill>
                <a:schemeClr val="dk1"/>
              </a:solidFill>
              <a:latin typeface="Trebuchet MS"/>
              <a:ea typeface="Trebuchet MS"/>
              <a:cs typeface="Trebuchet MS"/>
              <a:sym typeface="Trebuchet MS"/>
            </a:endParaRPr>
          </a:p>
        </p:txBody>
      </p:sp>
      <p:sp>
        <p:nvSpPr>
          <p:cNvPr id="1507" name="Google Shape;1507;p209"/>
          <p:cNvSpPr txBox="1"/>
          <p:nvPr/>
        </p:nvSpPr>
        <p:spPr>
          <a:xfrm>
            <a:off x="9144000" y="6170926"/>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endParaRPr sz="2800">
              <a:solidFill>
                <a:schemeClr val="dk1"/>
              </a:solidFill>
              <a:latin typeface="Trebuchet MS"/>
              <a:ea typeface="Trebuchet MS"/>
              <a:cs typeface="Trebuchet MS"/>
              <a:sym typeface="Trebuchet MS"/>
            </a:endParaRPr>
          </a:p>
        </p:txBody>
      </p:sp>
      <p:sp>
        <p:nvSpPr>
          <p:cNvPr id="1508" name="Google Shape;1508;p209"/>
          <p:cNvSpPr txBox="1"/>
          <p:nvPr/>
        </p:nvSpPr>
        <p:spPr>
          <a:xfrm>
            <a:off x="3048000" y="290578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Y</a:t>
            </a:r>
            <a:endParaRPr sz="2800">
              <a:solidFill>
                <a:schemeClr val="dk1"/>
              </a:solidFill>
              <a:latin typeface="Trebuchet MS"/>
              <a:ea typeface="Trebuchet MS"/>
              <a:cs typeface="Trebuchet MS"/>
              <a:sym typeface="Trebuchet MS"/>
            </a:endParaRPr>
          </a:p>
        </p:txBody>
      </p:sp>
      <p:sp>
        <p:nvSpPr>
          <p:cNvPr id="1509" name="Google Shape;1509;p209"/>
          <p:cNvSpPr txBox="1"/>
          <p:nvPr/>
        </p:nvSpPr>
        <p:spPr>
          <a:xfrm>
            <a:off x="4572000" y="4502727"/>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Y</a:t>
            </a:r>
            <a:endParaRPr sz="2800">
              <a:solidFill>
                <a:schemeClr val="dk1"/>
              </a:solidFill>
              <a:latin typeface="Trebuchet MS"/>
              <a:ea typeface="Trebuchet MS"/>
              <a:cs typeface="Trebuchet MS"/>
              <a:sym typeface="Trebuchet MS"/>
            </a:endParaRPr>
          </a:p>
        </p:txBody>
      </p:sp>
      <p:sp>
        <p:nvSpPr>
          <p:cNvPr id="1510" name="Google Shape;1510;p209"/>
          <p:cNvSpPr txBox="1"/>
          <p:nvPr/>
        </p:nvSpPr>
        <p:spPr>
          <a:xfrm>
            <a:off x="4572000" y="61722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Y</a:t>
            </a:r>
            <a:endParaRPr sz="2800">
              <a:solidFill>
                <a:schemeClr val="dk1"/>
              </a:solidFill>
              <a:latin typeface="Trebuchet MS"/>
              <a:ea typeface="Trebuchet MS"/>
              <a:cs typeface="Trebuchet MS"/>
              <a:sym typeface="Trebuchet MS"/>
            </a:endParaRPr>
          </a:p>
        </p:txBody>
      </p:sp>
      <p:sp>
        <p:nvSpPr>
          <p:cNvPr id="1511" name="Google Shape;1511;p209"/>
          <p:cNvSpPr txBox="1"/>
          <p:nvPr/>
        </p:nvSpPr>
        <p:spPr>
          <a:xfrm>
            <a:off x="3121231" y="6191003"/>
            <a:ext cx="1066800" cy="523220"/>
          </a:xfrm>
          <a:prstGeom prst="rect">
            <a:avLst/>
          </a:prstGeom>
          <a:noFill/>
          <a:ln>
            <a:noFill/>
          </a:ln>
        </p:spPr>
        <p:txBody>
          <a:bodyPr spcFirstLastPara="1" wrap="square" lIns="91425" tIns="45700" rIns="91425" bIns="45700" anchor="t" anchorCtr="0">
            <a:spAutoFit/>
          </a:bodyPr>
          <a:lstStyle/>
          <a:p>
            <a:pPr algn="ctr"/>
            <a:r>
              <a:rPr lang="en-GB" sz="2800" dirty="0" err="1">
                <a:solidFill>
                  <a:schemeClr val="dk1"/>
                </a:solidFill>
                <a:latin typeface="Trebuchet MS"/>
                <a:ea typeface="Trebuchet MS"/>
                <a:cs typeface="Trebuchet MS"/>
                <a:sym typeface="Trebuchet MS"/>
              </a:rPr>
              <a:t>X</a:t>
            </a:r>
            <a:r>
              <a:rPr lang="en-GB" sz="2800" baseline="30000" dirty="0" err="1">
                <a:solidFill>
                  <a:schemeClr val="dk1"/>
                </a:solidFill>
                <a:latin typeface="Trebuchet MS"/>
                <a:ea typeface="Trebuchet MS"/>
                <a:cs typeface="Trebuchet MS"/>
                <a:sym typeface="Trebuchet MS"/>
              </a:rPr>
              <a:t>h</a:t>
            </a:r>
            <a:r>
              <a:rPr lang="en-GB" sz="2800" dirty="0" err="1">
                <a:solidFill>
                  <a:schemeClr val="dk1"/>
                </a:solidFill>
                <a:latin typeface="Trebuchet MS"/>
                <a:ea typeface="Trebuchet MS"/>
                <a:cs typeface="Trebuchet MS"/>
                <a:sym typeface="Trebuchet MS"/>
              </a:rPr>
              <a:t>Y</a:t>
            </a:r>
            <a:endParaRPr sz="2800" dirty="0">
              <a:solidFill>
                <a:schemeClr val="dk1"/>
              </a:solidFill>
              <a:latin typeface="Trebuchet MS"/>
              <a:ea typeface="Trebuchet MS"/>
              <a:cs typeface="Trebuchet MS"/>
              <a:sym typeface="Trebuchet MS"/>
            </a:endParaRPr>
          </a:p>
        </p:txBody>
      </p:sp>
      <p:sp>
        <p:nvSpPr>
          <p:cNvPr id="1512" name="Google Shape;1512;p209"/>
          <p:cNvSpPr txBox="1"/>
          <p:nvPr/>
        </p:nvSpPr>
        <p:spPr>
          <a:xfrm>
            <a:off x="7681356" y="6191003"/>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Y</a:t>
            </a:r>
            <a:endParaRPr sz="2800">
              <a:solidFill>
                <a:schemeClr val="dk1"/>
              </a:solidFill>
              <a:latin typeface="Trebuchet MS"/>
              <a:ea typeface="Trebuchet MS"/>
              <a:cs typeface="Trebuchet MS"/>
              <a:sym typeface="Trebuchet MS"/>
            </a:endParaRPr>
          </a:p>
        </p:txBody>
      </p:sp>
      <p:sp>
        <p:nvSpPr>
          <p:cNvPr id="1513" name="Google Shape;1513;p209"/>
          <p:cNvSpPr txBox="1"/>
          <p:nvPr/>
        </p:nvSpPr>
        <p:spPr>
          <a:xfrm>
            <a:off x="6123709" y="29718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Y</a:t>
            </a:r>
            <a:endParaRPr sz="2800">
              <a:solidFill>
                <a:schemeClr val="dk1"/>
              </a:solidFill>
              <a:latin typeface="Trebuchet MS"/>
              <a:ea typeface="Trebuchet MS"/>
              <a:cs typeface="Trebuchet MS"/>
              <a:sym typeface="Trebuchet MS"/>
            </a:endParaRPr>
          </a:p>
        </p:txBody>
      </p:sp>
      <p:sp>
        <p:nvSpPr>
          <p:cNvPr id="1514" name="Google Shape;1514;p209"/>
          <p:cNvSpPr txBox="1"/>
          <p:nvPr/>
        </p:nvSpPr>
        <p:spPr>
          <a:xfrm>
            <a:off x="5334000" y="1295400"/>
            <a:ext cx="1066800" cy="523220"/>
          </a:xfrm>
          <a:prstGeom prst="rect">
            <a:avLst/>
          </a:prstGeom>
          <a:noFill/>
          <a:ln>
            <a:noFill/>
          </a:ln>
        </p:spPr>
        <p:txBody>
          <a:bodyPr spcFirstLastPara="1" wrap="square" lIns="91425" tIns="45700" rIns="91425" bIns="45700" anchor="t" anchorCtr="0">
            <a:spAutoFit/>
          </a:bodyPr>
          <a:lstStyle/>
          <a:p>
            <a:pPr algn="ctr"/>
            <a:r>
              <a:rPr lang="en-GB" sz="2800">
                <a:solidFill>
                  <a:schemeClr val="dk1"/>
                </a:solidFill>
                <a:latin typeface="Trebuchet MS"/>
                <a:ea typeface="Trebuchet MS"/>
                <a:cs typeface="Trebuchet MS"/>
                <a:sym typeface="Trebuchet MS"/>
              </a:rPr>
              <a:t>X</a:t>
            </a:r>
            <a:r>
              <a:rPr lang="en-GB" sz="2800" baseline="30000">
                <a:solidFill>
                  <a:schemeClr val="dk1"/>
                </a:solidFill>
                <a:latin typeface="Trebuchet MS"/>
                <a:ea typeface="Trebuchet MS"/>
                <a:cs typeface="Trebuchet MS"/>
                <a:sym typeface="Trebuchet MS"/>
              </a:rPr>
              <a:t>h</a:t>
            </a:r>
            <a:r>
              <a:rPr lang="en-GB" sz="2800">
                <a:solidFill>
                  <a:schemeClr val="dk1"/>
                </a:solidFill>
                <a:latin typeface="Trebuchet MS"/>
                <a:ea typeface="Trebuchet MS"/>
                <a:cs typeface="Trebuchet MS"/>
                <a:sym typeface="Trebuchet MS"/>
              </a:rPr>
              <a:t>Y</a:t>
            </a:r>
            <a:endParaRPr sz="280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0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04498E-D545-EAF8-C487-D862094936C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10318"/>
          <a:stretch/>
        </p:blipFill>
        <p:spPr bwMode="auto">
          <a:xfrm>
            <a:off x="849085" y="0"/>
            <a:ext cx="10733315" cy="685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299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4">
            <a:extLst>
              <a:ext uri="{FF2B5EF4-FFF2-40B4-BE49-F238E27FC236}">
                <a16:creationId xmlns:a16="http://schemas.microsoft.com/office/drawing/2014/main" id="{4058821B-A64E-21CD-ECEC-5B65959B29D2}"/>
              </a:ext>
            </a:extLst>
          </p:cNvPr>
          <p:cNvSpPr>
            <a:spLocks noGrp="1" noChangeArrowheads="1"/>
          </p:cNvSpPr>
          <p:nvPr>
            <p:ph type="body" sz="half" idx="1"/>
          </p:nvPr>
        </p:nvSpPr>
        <p:spPr>
          <a:xfrm>
            <a:off x="195036" y="814574"/>
            <a:ext cx="6253244" cy="5621852"/>
          </a:xfrm>
        </p:spPr>
        <p:txBody>
          <a:bodyPr rtlCol="0">
            <a:normAutofit/>
          </a:bodyPr>
          <a:lstStyle/>
          <a:p>
            <a:pPr marL="0" indent="0">
              <a:lnSpc>
                <a:spcPct val="120000"/>
              </a:lnSpc>
              <a:buNone/>
              <a:defRPr/>
            </a:pPr>
            <a:r>
              <a:rPr lang="en-GB" altLang="en-US" sz="2400" dirty="0">
                <a:latin typeface="Andale Mono" panose="020B0509000000000004" pitchFamily="49" charset="0"/>
              </a:rPr>
              <a:t>In PKU, a substitution mutation in the gene that codes for the enzyme which converts phenylalanine to tyrosine leaves the enzyme non-functional.</a:t>
            </a:r>
          </a:p>
          <a:p>
            <a:pPr marL="0" indent="0">
              <a:lnSpc>
                <a:spcPct val="120000"/>
              </a:lnSpc>
              <a:buNone/>
              <a:defRPr/>
            </a:pPr>
            <a:endParaRPr lang="en-GB" altLang="en-US" sz="2400" dirty="0">
              <a:latin typeface="Andale Mono" panose="020B0509000000000004" pitchFamily="49" charset="0"/>
            </a:endParaRPr>
          </a:p>
          <a:p>
            <a:pPr marL="0" indent="0">
              <a:lnSpc>
                <a:spcPct val="120000"/>
              </a:lnSpc>
              <a:buNone/>
              <a:defRPr/>
            </a:pPr>
            <a:r>
              <a:rPr lang="en-GB" altLang="en-US" sz="2400" dirty="0">
                <a:latin typeface="Andale Mono" panose="020B0509000000000004" pitchFamily="49" charset="0"/>
              </a:rPr>
              <a:t>Before birth the excess phenylalanine is transferred across the placenta into the mother's blood, and removed by her liver. </a:t>
            </a:r>
          </a:p>
          <a:p>
            <a:pPr marL="0" indent="0">
              <a:lnSpc>
                <a:spcPct val="120000"/>
              </a:lnSpc>
              <a:buNone/>
              <a:defRPr/>
            </a:pPr>
            <a:endParaRPr lang="en-GB" altLang="en-US" sz="2400" dirty="0">
              <a:latin typeface="Andale Mono" panose="020B0509000000000004" pitchFamily="49" charset="0"/>
            </a:endParaRPr>
          </a:p>
          <a:p>
            <a:pPr marL="0" indent="0">
              <a:lnSpc>
                <a:spcPct val="120000"/>
              </a:lnSpc>
              <a:buNone/>
              <a:defRPr/>
            </a:pPr>
            <a:r>
              <a:rPr lang="en-GB" altLang="en-US" sz="2400" dirty="0">
                <a:latin typeface="Andale Mono" panose="020B0509000000000004" pitchFamily="49" charset="0"/>
              </a:rPr>
              <a:t>Thus the presence of the disorder only becomes apparent after birth. </a:t>
            </a:r>
          </a:p>
        </p:txBody>
      </p:sp>
      <p:sp>
        <p:nvSpPr>
          <p:cNvPr id="2" name="Rectangle 1">
            <a:extLst>
              <a:ext uri="{FF2B5EF4-FFF2-40B4-BE49-F238E27FC236}">
                <a16:creationId xmlns:a16="http://schemas.microsoft.com/office/drawing/2014/main" id="{D7C4B639-70F0-86DE-AAC2-81BF9DDA59AC}"/>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P H E N Y L K E T O N U R I A ( PKU )</a:t>
            </a:r>
          </a:p>
        </p:txBody>
      </p:sp>
      <p:sp>
        <p:nvSpPr>
          <p:cNvPr id="5" name="Rounded Rectangle 4">
            <a:extLst>
              <a:ext uri="{FF2B5EF4-FFF2-40B4-BE49-F238E27FC236}">
                <a16:creationId xmlns:a16="http://schemas.microsoft.com/office/drawing/2014/main" id="{997888E9-72FC-59AD-FEE7-3103864AE769}"/>
              </a:ext>
            </a:extLst>
          </p:cNvPr>
          <p:cNvSpPr/>
          <p:nvPr/>
        </p:nvSpPr>
        <p:spPr>
          <a:xfrm>
            <a:off x="7900189" y="1059389"/>
            <a:ext cx="2585724" cy="4166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Phenylalanine </a:t>
            </a:r>
          </a:p>
        </p:txBody>
      </p:sp>
      <p:sp>
        <p:nvSpPr>
          <p:cNvPr id="7" name="Rounded Rectangle 6">
            <a:extLst>
              <a:ext uri="{FF2B5EF4-FFF2-40B4-BE49-F238E27FC236}">
                <a16:creationId xmlns:a16="http://schemas.microsoft.com/office/drawing/2014/main" id="{EF70E19E-5E2D-2F2A-E714-A38F576C5B65}"/>
              </a:ext>
            </a:extLst>
          </p:cNvPr>
          <p:cNvSpPr/>
          <p:nvPr/>
        </p:nvSpPr>
        <p:spPr>
          <a:xfrm>
            <a:off x="7900189" y="3182134"/>
            <a:ext cx="2585724" cy="41668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Tyrosine</a:t>
            </a:r>
          </a:p>
        </p:txBody>
      </p:sp>
      <p:cxnSp>
        <p:nvCxnSpPr>
          <p:cNvPr id="9" name="Straight Arrow Connector 8">
            <a:extLst>
              <a:ext uri="{FF2B5EF4-FFF2-40B4-BE49-F238E27FC236}">
                <a16:creationId xmlns:a16="http://schemas.microsoft.com/office/drawing/2014/main" id="{E9DBFB91-EBD5-0716-62D1-EB7F326C2DA9}"/>
              </a:ext>
            </a:extLst>
          </p:cNvPr>
          <p:cNvCxnSpPr>
            <a:cxnSpLocks/>
            <a:stCxn id="5" idx="2"/>
          </p:cNvCxnSpPr>
          <p:nvPr/>
        </p:nvCxnSpPr>
        <p:spPr>
          <a:xfrm>
            <a:off x="9193051" y="1476078"/>
            <a:ext cx="0" cy="1564005"/>
          </a:xfrm>
          <a:prstGeom prst="straightConnector1">
            <a:avLst/>
          </a:prstGeom>
          <a:ln w="349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4D923C-6D0C-5083-869B-746A87638A38}"/>
              </a:ext>
            </a:extLst>
          </p:cNvPr>
          <p:cNvSpPr txBox="1"/>
          <p:nvPr/>
        </p:nvSpPr>
        <p:spPr>
          <a:xfrm>
            <a:off x="9283664" y="1863210"/>
            <a:ext cx="2092898" cy="646331"/>
          </a:xfrm>
          <a:prstGeom prst="rect">
            <a:avLst/>
          </a:prstGeom>
          <a:noFill/>
        </p:spPr>
        <p:txBody>
          <a:bodyPr wrap="square">
            <a:spAutoFit/>
          </a:bodyPr>
          <a:lstStyle/>
          <a:p>
            <a:r>
              <a:rPr lang="en-GB" altLang="en-US" sz="3600" dirty="0">
                <a:latin typeface="Andale Mono" panose="020B0509000000000004" pitchFamily="49" charset="0"/>
              </a:rPr>
              <a:t>Enzyme </a:t>
            </a:r>
            <a:endParaRPr lang="en-US" sz="3600" dirty="0"/>
          </a:p>
        </p:txBody>
      </p:sp>
      <p:cxnSp>
        <p:nvCxnSpPr>
          <p:cNvPr id="14" name="Straight Connector 13">
            <a:extLst>
              <a:ext uri="{FF2B5EF4-FFF2-40B4-BE49-F238E27FC236}">
                <a16:creationId xmlns:a16="http://schemas.microsoft.com/office/drawing/2014/main" id="{790EE0C8-4776-C18F-2C9E-1B36B7B5A3A6}"/>
              </a:ext>
            </a:extLst>
          </p:cNvPr>
          <p:cNvCxnSpPr>
            <a:cxnSpLocks/>
          </p:cNvCxnSpPr>
          <p:nvPr/>
        </p:nvCxnSpPr>
        <p:spPr>
          <a:xfrm>
            <a:off x="9426165" y="1992965"/>
            <a:ext cx="1668484" cy="350468"/>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E85579B9-3122-61B2-A0B3-1BFBA0F5B672}"/>
              </a:ext>
            </a:extLst>
          </p:cNvPr>
          <p:cNvCxnSpPr>
            <a:cxnSpLocks/>
          </p:cNvCxnSpPr>
          <p:nvPr/>
        </p:nvCxnSpPr>
        <p:spPr>
          <a:xfrm flipH="1">
            <a:off x="9426166" y="1992965"/>
            <a:ext cx="1668484" cy="350468"/>
          </a:xfrm>
          <a:prstGeom prst="line">
            <a:avLst/>
          </a:prstGeom>
        </p:spPr>
        <p:style>
          <a:lnRef idx="3">
            <a:schemeClr val="accent1"/>
          </a:lnRef>
          <a:fillRef idx="0">
            <a:schemeClr val="accent1"/>
          </a:fillRef>
          <a:effectRef idx="2">
            <a:schemeClr val="accent1"/>
          </a:effectRef>
          <a:fontRef idx="minor">
            <a:schemeClr val="tx1"/>
          </a:fontRef>
        </p:style>
      </p:cxnSp>
      <p:pic>
        <p:nvPicPr>
          <p:cNvPr id="24" name="Picture 3">
            <a:extLst>
              <a:ext uri="{FF2B5EF4-FFF2-40B4-BE49-F238E27FC236}">
                <a16:creationId xmlns:a16="http://schemas.microsoft.com/office/drawing/2014/main" id="{6AD0BDEF-C850-2184-DD8B-27E944C3D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126" y="4522891"/>
            <a:ext cx="6111016" cy="18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4B639-70F0-86DE-AAC2-81BF9DDA59AC}"/>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P H E N Y L K E T O N U R I A ( PKU )</a:t>
            </a:r>
          </a:p>
        </p:txBody>
      </p:sp>
      <p:sp>
        <p:nvSpPr>
          <p:cNvPr id="8" name="TextBox 7">
            <a:extLst>
              <a:ext uri="{FF2B5EF4-FFF2-40B4-BE49-F238E27FC236}">
                <a16:creationId xmlns:a16="http://schemas.microsoft.com/office/drawing/2014/main" id="{0B3C05B9-CCAC-6958-D3B8-09D63B1D261C}"/>
              </a:ext>
            </a:extLst>
          </p:cNvPr>
          <p:cNvSpPr txBox="1"/>
          <p:nvPr/>
        </p:nvSpPr>
        <p:spPr>
          <a:xfrm>
            <a:off x="213755" y="932413"/>
            <a:ext cx="6056416" cy="1200329"/>
          </a:xfrm>
          <a:prstGeom prst="rect">
            <a:avLst/>
          </a:prstGeom>
          <a:noFill/>
        </p:spPr>
        <p:txBody>
          <a:bodyPr wrap="square">
            <a:spAutoFit/>
          </a:bodyPr>
          <a:lstStyle/>
          <a:p>
            <a:r>
              <a:rPr lang="en-GB" sz="2400" dirty="0">
                <a:effectLst/>
                <a:latin typeface="Andale Mono" panose="020B0509000000000004" pitchFamily="49" charset="0"/>
              </a:rPr>
              <a:t>Individuals with high levels of phenylalanine are placed on a restricted diet. </a:t>
            </a:r>
          </a:p>
        </p:txBody>
      </p:sp>
      <p:pic>
        <p:nvPicPr>
          <p:cNvPr id="5122" name="Picture 2" descr="PKU Clinic - University of Washington, Seattle">
            <a:extLst>
              <a:ext uri="{FF2B5EF4-FFF2-40B4-BE49-F238E27FC236}">
                <a16:creationId xmlns:a16="http://schemas.microsoft.com/office/drawing/2014/main" id="{09262766-7C42-713D-0F21-E1F835DCA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245" y="932413"/>
            <a:ext cx="5715000" cy="553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658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0D6235-9443-E577-926E-45D018DE64FF}"/>
              </a:ext>
            </a:extLst>
          </p:cNvPr>
          <p:cNvSpPr txBox="1"/>
          <p:nvPr/>
        </p:nvSpPr>
        <p:spPr>
          <a:xfrm>
            <a:off x="-3858" y="1118024"/>
            <a:ext cx="5501833" cy="830997"/>
          </a:xfrm>
          <a:prstGeom prst="rect">
            <a:avLst/>
          </a:prstGeom>
          <a:solidFill>
            <a:schemeClr val="accent1">
              <a:lumMod val="20000"/>
              <a:lumOff val="80000"/>
            </a:schemeClr>
          </a:solidFill>
        </p:spPr>
        <p:txBody>
          <a:bodyPr wrap="square">
            <a:spAutoFit/>
          </a:bodyPr>
          <a:lstStyle/>
          <a:p>
            <a:r>
              <a:rPr lang="en-GB" sz="2400" dirty="0">
                <a:effectLst/>
                <a:latin typeface="Andale Mono" panose="020B0509000000000004" pitchFamily="49" charset="0"/>
              </a:rPr>
              <a:t>Pregnant women are given </a:t>
            </a:r>
            <a:r>
              <a:rPr lang="en-GB" sz="2400" b="1" dirty="0">
                <a:effectLst/>
                <a:latin typeface="Andale Mono" panose="020B0509000000000004" pitchFamily="49" charset="0"/>
              </a:rPr>
              <a:t>two</a:t>
            </a:r>
            <a:r>
              <a:rPr lang="en-GB" sz="2400" dirty="0">
                <a:effectLst/>
                <a:latin typeface="Andale Mono" panose="020B0509000000000004" pitchFamily="49" charset="0"/>
              </a:rPr>
              <a:t> ultrasound scans. </a:t>
            </a:r>
          </a:p>
        </p:txBody>
      </p:sp>
      <p:sp>
        <p:nvSpPr>
          <p:cNvPr id="7" name="Rectangle 6">
            <a:extLst>
              <a:ext uri="{FF2B5EF4-FFF2-40B4-BE49-F238E27FC236}">
                <a16:creationId xmlns:a16="http://schemas.microsoft.com/office/drawing/2014/main" id="{7C452C1C-4D1B-204E-BCFE-F4F9D648A2B3}"/>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U L T R A S O U N D   I M A G I N G</a:t>
            </a:r>
          </a:p>
        </p:txBody>
      </p:sp>
      <p:grpSp>
        <p:nvGrpSpPr>
          <p:cNvPr id="8" name="Group 7">
            <a:extLst>
              <a:ext uri="{FF2B5EF4-FFF2-40B4-BE49-F238E27FC236}">
                <a16:creationId xmlns:a16="http://schemas.microsoft.com/office/drawing/2014/main" id="{6D1D1756-3DF4-BE1C-5BBF-546458C9ACB5}"/>
              </a:ext>
            </a:extLst>
          </p:cNvPr>
          <p:cNvGrpSpPr/>
          <p:nvPr/>
        </p:nvGrpSpPr>
        <p:grpSpPr>
          <a:xfrm>
            <a:off x="5220182" y="1505234"/>
            <a:ext cx="8117712" cy="4684519"/>
            <a:chOff x="5898893" y="1351717"/>
            <a:chExt cx="7245752" cy="4684519"/>
          </a:xfrm>
        </p:grpSpPr>
        <p:pic>
          <p:nvPicPr>
            <p:cNvPr id="5124" name="Picture 4" descr="Polaroid PNG Template Free (Isolated-Objects) | Textures for Photoshop">
              <a:extLst>
                <a:ext uri="{FF2B5EF4-FFF2-40B4-BE49-F238E27FC236}">
                  <a16:creationId xmlns:a16="http://schemas.microsoft.com/office/drawing/2014/main" id="{4545E9FD-A37C-9808-C1A4-2BED3A794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5714">
              <a:off x="5898893" y="1351717"/>
              <a:ext cx="7245752" cy="46845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ELL-BEING &amp; DATING SCAN (from 8 weeks) - Future Baby 4D Scanning Studio  Reading">
              <a:extLst>
                <a:ext uri="{FF2B5EF4-FFF2-40B4-BE49-F238E27FC236}">
                  <a16:creationId xmlns:a16="http://schemas.microsoft.com/office/drawing/2014/main" id="{8AB22FBF-02DB-5E10-87B8-5EB82F6AA9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5" t="139" r="7806"/>
            <a:stretch/>
          </p:blipFill>
          <p:spPr bwMode="auto">
            <a:xfrm rot="778402">
              <a:off x="7739840" y="1778456"/>
              <a:ext cx="3547075" cy="3731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E0B6E3AD-3F70-988F-BB98-9EAC48E3657D}"/>
              </a:ext>
            </a:extLst>
          </p:cNvPr>
          <p:cNvSpPr txBox="1"/>
          <p:nvPr/>
        </p:nvSpPr>
        <p:spPr>
          <a:xfrm>
            <a:off x="567284" y="2693331"/>
            <a:ext cx="5828621" cy="2308324"/>
          </a:xfrm>
          <a:prstGeom prst="rect">
            <a:avLst/>
          </a:prstGeom>
          <a:noFill/>
        </p:spPr>
        <p:txBody>
          <a:bodyPr wrap="square">
            <a:spAutoFit/>
          </a:bodyPr>
          <a:lstStyle/>
          <a:p>
            <a:pPr marL="342900" indent="-342900">
              <a:buFont typeface="Arial" panose="020B0604020202020204" pitchFamily="34" charset="0"/>
              <a:buChar char="•"/>
            </a:pPr>
            <a:r>
              <a:rPr lang="en-GB" sz="2400" dirty="0">
                <a:effectLst/>
                <a:latin typeface="Andale Mono" panose="020B0509000000000004" pitchFamily="49" charset="0"/>
              </a:rPr>
              <a:t>A dating scan takes place between 8 and 14 weeks </a:t>
            </a:r>
          </a:p>
          <a:p>
            <a:endParaRPr lang="en-GB" sz="2400" dirty="0">
              <a:effectLst/>
              <a:latin typeface="Andale Mono" panose="020B0509000000000004" pitchFamily="49" charset="0"/>
            </a:endParaRPr>
          </a:p>
          <a:p>
            <a:endParaRPr lang="en-GB" sz="2400" dirty="0">
              <a:effectLst/>
              <a:latin typeface="Andale Mono" panose="020B0509000000000004" pitchFamily="49" charset="0"/>
            </a:endParaRPr>
          </a:p>
          <a:p>
            <a:pPr marL="342900" indent="-342900">
              <a:buFont typeface="Arial" panose="020B0604020202020204" pitchFamily="34" charset="0"/>
              <a:buChar char="•"/>
            </a:pPr>
            <a:r>
              <a:rPr lang="en-GB" sz="2400" dirty="0">
                <a:latin typeface="Andale Mono" panose="020B0509000000000004" pitchFamily="49" charset="0"/>
              </a:rPr>
              <a:t>A</a:t>
            </a:r>
            <a:r>
              <a:rPr lang="en-GB" sz="2400" dirty="0">
                <a:effectLst/>
                <a:latin typeface="Andale Mono" panose="020B0509000000000004" pitchFamily="49" charset="0"/>
              </a:rPr>
              <a:t>nomaly scan between 18 and 20 weeks</a:t>
            </a:r>
          </a:p>
        </p:txBody>
      </p:sp>
    </p:spTree>
    <p:extLst>
      <p:ext uri="{BB962C8B-B14F-4D97-AF65-F5344CB8AC3E}">
        <p14:creationId xmlns:p14="http://schemas.microsoft.com/office/powerpoint/2010/main" val="310427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lood Testing | A Beginners Guide | Drawbridge Health">
            <a:extLst>
              <a:ext uri="{FF2B5EF4-FFF2-40B4-BE49-F238E27FC236}">
                <a16:creationId xmlns:a16="http://schemas.microsoft.com/office/drawing/2014/main" id="{BA34C283-7DFB-91EF-996A-CD61A5F19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129" y="3600577"/>
            <a:ext cx="5393979" cy="30307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C452C1C-4D1B-204E-BCFE-F4F9D648A2B3}"/>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U L T R A S O U N D   I M A G I N G</a:t>
            </a:r>
          </a:p>
        </p:txBody>
      </p:sp>
      <p:grpSp>
        <p:nvGrpSpPr>
          <p:cNvPr id="8" name="Group 7">
            <a:extLst>
              <a:ext uri="{FF2B5EF4-FFF2-40B4-BE49-F238E27FC236}">
                <a16:creationId xmlns:a16="http://schemas.microsoft.com/office/drawing/2014/main" id="{6D1D1756-3DF4-BE1C-5BBF-546458C9ACB5}"/>
              </a:ext>
            </a:extLst>
          </p:cNvPr>
          <p:cNvGrpSpPr/>
          <p:nvPr/>
        </p:nvGrpSpPr>
        <p:grpSpPr>
          <a:xfrm>
            <a:off x="7380808" y="819863"/>
            <a:ext cx="5883546" cy="3410637"/>
            <a:chOff x="5898893" y="1351717"/>
            <a:chExt cx="7245752" cy="4684519"/>
          </a:xfrm>
        </p:grpSpPr>
        <p:pic>
          <p:nvPicPr>
            <p:cNvPr id="5124" name="Picture 4" descr="Polaroid PNG Template Free (Isolated-Objects) | Textures for Photoshop">
              <a:extLst>
                <a:ext uri="{FF2B5EF4-FFF2-40B4-BE49-F238E27FC236}">
                  <a16:creationId xmlns:a16="http://schemas.microsoft.com/office/drawing/2014/main" id="{4545E9FD-A37C-9808-C1A4-2BED3A794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5714">
              <a:off x="5898893" y="1351717"/>
              <a:ext cx="7245752" cy="46845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ELL-BEING &amp; DATING SCAN (from 8 weeks) - Future Baby 4D Scanning Studio  Reading">
              <a:extLst>
                <a:ext uri="{FF2B5EF4-FFF2-40B4-BE49-F238E27FC236}">
                  <a16:creationId xmlns:a16="http://schemas.microsoft.com/office/drawing/2014/main" id="{8AB22FBF-02DB-5E10-87B8-5EB82F6AA9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45" t="139" r="7806"/>
            <a:stretch/>
          </p:blipFill>
          <p:spPr bwMode="auto">
            <a:xfrm rot="778402">
              <a:off x="7739840" y="1778456"/>
              <a:ext cx="3547075" cy="3731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E0B6E3AD-3F70-988F-BB98-9EAC48E3657D}"/>
              </a:ext>
            </a:extLst>
          </p:cNvPr>
          <p:cNvSpPr txBox="1"/>
          <p:nvPr/>
        </p:nvSpPr>
        <p:spPr>
          <a:xfrm>
            <a:off x="-3858" y="1049726"/>
            <a:ext cx="4529559" cy="461665"/>
          </a:xfrm>
          <a:prstGeom prst="rect">
            <a:avLst/>
          </a:prstGeom>
          <a:solidFill>
            <a:schemeClr val="accent1">
              <a:lumMod val="20000"/>
              <a:lumOff val="80000"/>
            </a:schemeClr>
          </a:solidFill>
        </p:spPr>
        <p:txBody>
          <a:bodyPr wrap="square">
            <a:spAutoFit/>
          </a:bodyPr>
          <a:lstStyle/>
          <a:p>
            <a:r>
              <a:rPr lang="en-GB" sz="2400" dirty="0">
                <a:latin typeface="Andale Mono" panose="020B0509000000000004" pitchFamily="49" charset="0"/>
              </a:rPr>
              <a:t>Dating scan determines:</a:t>
            </a:r>
            <a:endParaRPr lang="en-GB" sz="2400" dirty="0">
              <a:effectLst/>
              <a:latin typeface="Andale Mono" panose="020B0509000000000004" pitchFamily="49" charset="0"/>
            </a:endParaRPr>
          </a:p>
        </p:txBody>
      </p:sp>
      <p:sp>
        <p:nvSpPr>
          <p:cNvPr id="3" name="TextBox 2">
            <a:extLst>
              <a:ext uri="{FF2B5EF4-FFF2-40B4-BE49-F238E27FC236}">
                <a16:creationId xmlns:a16="http://schemas.microsoft.com/office/drawing/2014/main" id="{665E9B40-BAA2-0DB2-DB8D-3C1719049814}"/>
              </a:ext>
            </a:extLst>
          </p:cNvPr>
          <p:cNvSpPr txBox="1"/>
          <p:nvPr/>
        </p:nvSpPr>
        <p:spPr>
          <a:xfrm>
            <a:off x="756116" y="1571075"/>
            <a:ext cx="4055078" cy="954107"/>
          </a:xfrm>
          <a:prstGeom prst="rect">
            <a:avLst/>
          </a:prstGeom>
          <a:noFill/>
        </p:spPr>
        <p:txBody>
          <a:bodyPr wrap="square">
            <a:spAutoFit/>
          </a:bodyPr>
          <a:lstStyle/>
          <a:p>
            <a:pPr marL="342900" indent="-342900">
              <a:buFont typeface="Arial" panose="020B0604020202020204" pitchFamily="34" charset="0"/>
              <a:buChar char="•"/>
            </a:pPr>
            <a:r>
              <a:rPr lang="en-GB" sz="2800" dirty="0">
                <a:latin typeface="Andale Mono" panose="020B0509000000000004" pitchFamily="49" charset="0"/>
              </a:rPr>
              <a:t>Pregnancy stage</a:t>
            </a:r>
          </a:p>
          <a:p>
            <a:pPr marL="342900" indent="-342900">
              <a:buFont typeface="Arial" panose="020B0604020202020204" pitchFamily="34" charset="0"/>
              <a:buChar char="•"/>
            </a:pPr>
            <a:r>
              <a:rPr lang="en-GB" sz="2800" dirty="0">
                <a:effectLst/>
                <a:latin typeface="Andale Mono" panose="020B0509000000000004" pitchFamily="49" charset="0"/>
              </a:rPr>
              <a:t>Due date</a:t>
            </a:r>
          </a:p>
        </p:txBody>
      </p:sp>
      <p:sp>
        <p:nvSpPr>
          <p:cNvPr id="4" name="TextBox 3">
            <a:extLst>
              <a:ext uri="{FF2B5EF4-FFF2-40B4-BE49-F238E27FC236}">
                <a16:creationId xmlns:a16="http://schemas.microsoft.com/office/drawing/2014/main" id="{BDDD6C7F-7315-5055-E430-FECA404B2820}"/>
              </a:ext>
            </a:extLst>
          </p:cNvPr>
          <p:cNvSpPr txBox="1"/>
          <p:nvPr/>
        </p:nvSpPr>
        <p:spPr>
          <a:xfrm>
            <a:off x="215892" y="2668408"/>
            <a:ext cx="5548804" cy="3970318"/>
          </a:xfrm>
          <a:prstGeom prst="rect">
            <a:avLst/>
          </a:prstGeom>
          <a:noFill/>
        </p:spPr>
        <p:txBody>
          <a:bodyPr wrap="square">
            <a:spAutoFit/>
          </a:bodyPr>
          <a:lstStyle/>
          <a:p>
            <a:r>
              <a:rPr lang="en-GB" sz="2800" dirty="0">
                <a:latin typeface="Andale Mono" panose="020B0509000000000004" pitchFamily="49" charset="0"/>
              </a:rPr>
              <a:t>At the same time as the ultrasound scan is performed a sample of blood is taken. </a:t>
            </a:r>
          </a:p>
          <a:p>
            <a:endParaRPr lang="en-GB" sz="2800" dirty="0">
              <a:latin typeface="Andale Mono" panose="020B0509000000000004" pitchFamily="49" charset="0"/>
            </a:endParaRPr>
          </a:p>
          <a:p>
            <a:r>
              <a:rPr lang="en-GB" sz="2800" dirty="0">
                <a:latin typeface="Andale Mono" panose="020B0509000000000004" pitchFamily="49" charset="0"/>
              </a:rPr>
              <a:t>There are two substances in your blood which are chemical markers of Down’s syndrome. </a:t>
            </a:r>
            <a:endParaRPr lang="en-GB" sz="2800" dirty="0">
              <a:effectLst/>
              <a:latin typeface="Andale Mono" panose="020B0509000000000004" pitchFamily="49" charset="0"/>
            </a:endParaRPr>
          </a:p>
        </p:txBody>
      </p:sp>
      <p:sp>
        <p:nvSpPr>
          <p:cNvPr id="9" name="TextBox 8">
            <a:extLst>
              <a:ext uri="{FF2B5EF4-FFF2-40B4-BE49-F238E27FC236}">
                <a16:creationId xmlns:a16="http://schemas.microsoft.com/office/drawing/2014/main" id="{9908A93F-C0A9-B800-0951-3740FE01559D}"/>
              </a:ext>
            </a:extLst>
          </p:cNvPr>
          <p:cNvSpPr txBox="1"/>
          <p:nvPr/>
        </p:nvSpPr>
        <p:spPr>
          <a:xfrm>
            <a:off x="552632" y="686568"/>
            <a:ext cx="3416577" cy="461665"/>
          </a:xfrm>
          <a:prstGeom prst="rect">
            <a:avLst/>
          </a:prstGeom>
          <a:noFill/>
        </p:spPr>
        <p:txBody>
          <a:bodyPr wrap="square">
            <a:spAutoFit/>
          </a:bodyPr>
          <a:lstStyle/>
          <a:p>
            <a:pPr algn="ctr"/>
            <a:r>
              <a:rPr lang="en-GB" sz="2400" dirty="0">
                <a:effectLst/>
                <a:latin typeface="Andale Mono" panose="020B0509000000000004" pitchFamily="49" charset="0"/>
              </a:rPr>
              <a:t>8-14 weeks </a:t>
            </a:r>
            <a:endParaRPr lang="en-US" sz="2400" dirty="0"/>
          </a:p>
        </p:txBody>
      </p:sp>
    </p:spTree>
    <p:extLst>
      <p:ext uri="{BB962C8B-B14F-4D97-AF65-F5344CB8AC3E}">
        <p14:creationId xmlns:p14="http://schemas.microsoft.com/office/powerpoint/2010/main" val="4031521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452C1C-4D1B-204E-BCFE-F4F9D648A2B3}"/>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U L T R A S O U N D   I M A G I N G</a:t>
            </a:r>
          </a:p>
        </p:txBody>
      </p:sp>
      <p:grpSp>
        <p:nvGrpSpPr>
          <p:cNvPr id="8" name="Group 7">
            <a:extLst>
              <a:ext uri="{FF2B5EF4-FFF2-40B4-BE49-F238E27FC236}">
                <a16:creationId xmlns:a16="http://schemas.microsoft.com/office/drawing/2014/main" id="{6D1D1756-3DF4-BE1C-5BBF-546458C9ACB5}"/>
              </a:ext>
            </a:extLst>
          </p:cNvPr>
          <p:cNvGrpSpPr/>
          <p:nvPr/>
        </p:nvGrpSpPr>
        <p:grpSpPr>
          <a:xfrm>
            <a:off x="4731026" y="1293435"/>
            <a:ext cx="9229067" cy="4988411"/>
            <a:chOff x="5898893" y="1351717"/>
            <a:chExt cx="7245752" cy="4684519"/>
          </a:xfrm>
        </p:grpSpPr>
        <p:pic>
          <p:nvPicPr>
            <p:cNvPr id="5124" name="Picture 4" descr="Polaroid PNG Template Free (Isolated-Objects) | Textures for Photoshop">
              <a:extLst>
                <a:ext uri="{FF2B5EF4-FFF2-40B4-BE49-F238E27FC236}">
                  <a16:creationId xmlns:a16="http://schemas.microsoft.com/office/drawing/2014/main" id="{4545E9FD-A37C-9808-C1A4-2BED3A794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5714">
              <a:off x="5898893" y="1351717"/>
              <a:ext cx="7245752" cy="46845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ELL-BEING &amp; DATING SCAN (from 8 weeks) - Future Baby 4D Scanning Studio  Reading">
              <a:extLst>
                <a:ext uri="{FF2B5EF4-FFF2-40B4-BE49-F238E27FC236}">
                  <a16:creationId xmlns:a16="http://schemas.microsoft.com/office/drawing/2014/main" id="{8AB22FBF-02DB-5E10-87B8-5EB82F6AA9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5" t="139" r="7806"/>
            <a:stretch/>
          </p:blipFill>
          <p:spPr bwMode="auto">
            <a:xfrm rot="778402">
              <a:off x="7739840" y="1778456"/>
              <a:ext cx="3547075" cy="3731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E0B6E3AD-3F70-988F-BB98-9EAC48E3657D}"/>
              </a:ext>
            </a:extLst>
          </p:cNvPr>
          <p:cNvSpPr txBox="1"/>
          <p:nvPr/>
        </p:nvSpPr>
        <p:spPr>
          <a:xfrm>
            <a:off x="-3858" y="1049726"/>
            <a:ext cx="5113134" cy="461665"/>
          </a:xfrm>
          <a:prstGeom prst="rect">
            <a:avLst/>
          </a:prstGeom>
          <a:solidFill>
            <a:schemeClr val="accent1">
              <a:lumMod val="20000"/>
              <a:lumOff val="80000"/>
            </a:schemeClr>
          </a:solidFill>
        </p:spPr>
        <p:txBody>
          <a:bodyPr wrap="square">
            <a:spAutoFit/>
          </a:bodyPr>
          <a:lstStyle/>
          <a:p>
            <a:r>
              <a:rPr lang="en-GB" sz="2400" dirty="0">
                <a:latin typeface="Andale Mono" panose="020B0509000000000004" pitchFamily="49" charset="0"/>
              </a:rPr>
              <a:t>Anomaly scan determines:</a:t>
            </a:r>
            <a:endParaRPr lang="en-GB" sz="2400" dirty="0">
              <a:effectLst/>
              <a:latin typeface="Andale Mono" panose="020B0509000000000004" pitchFamily="49" charset="0"/>
            </a:endParaRPr>
          </a:p>
        </p:txBody>
      </p:sp>
      <p:sp>
        <p:nvSpPr>
          <p:cNvPr id="3" name="TextBox 2">
            <a:extLst>
              <a:ext uri="{FF2B5EF4-FFF2-40B4-BE49-F238E27FC236}">
                <a16:creationId xmlns:a16="http://schemas.microsoft.com/office/drawing/2014/main" id="{665E9B40-BAA2-0DB2-DB8D-3C1719049814}"/>
              </a:ext>
            </a:extLst>
          </p:cNvPr>
          <p:cNvSpPr txBox="1"/>
          <p:nvPr/>
        </p:nvSpPr>
        <p:spPr>
          <a:xfrm>
            <a:off x="763103" y="1685365"/>
            <a:ext cx="5113134" cy="1384995"/>
          </a:xfrm>
          <a:prstGeom prst="rect">
            <a:avLst/>
          </a:prstGeom>
          <a:noFill/>
        </p:spPr>
        <p:txBody>
          <a:bodyPr wrap="square">
            <a:spAutoFit/>
          </a:bodyPr>
          <a:lstStyle/>
          <a:p>
            <a:pPr marL="342900" indent="-342900">
              <a:buFont typeface="Arial" panose="020B0604020202020204" pitchFamily="34" charset="0"/>
              <a:buChar char="•"/>
            </a:pPr>
            <a:r>
              <a:rPr lang="en-GB" sz="2800" dirty="0">
                <a:latin typeface="Andale Mono" panose="020B0509000000000004" pitchFamily="49" charset="0"/>
              </a:rPr>
              <a:t>Any serious physical abnormalities in the fetus.</a:t>
            </a:r>
          </a:p>
        </p:txBody>
      </p:sp>
      <p:sp>
        <p:nvSpPr>
          <p:cNvPr id="4" name="TextBox 3">
            <a:extLst>
              <a:ext uri="{FF2B5EF4-FFF2-40B4-BE49-F238E27FC236}">
                <a16:creationId xmlns:a16="http://schemas.microsoft.com/office/drawing/2014/main" id="{BDDD6C7F-7315-5055-E430-FECA404B2820}"/>
              </a:ext>
            </a:extLst>
          </p:cNvPr>
          <p:cNvSpPr txBox="1"/>
          <p:nvPr/>
        </p:nvSpPr>
        <p:spPr>
          <a:xfrm>
            <a:off x="182030" y="3348356"/>
            <a:ext cx="6099858" cy="3046988"/>
          </a:xfrm>
          <a:prstGeom prst="rect">
            <a:avLst/>
          </a:prstGeom>
          <a:noFill/>
        </p:spPr>
        <p:txBody>
          <a:bodyPr wrap="square">
            <a:spAutoFit/>
          </a:bodyPr>
          <a:lstStyle/>
          <a:p>
            <a:r>
              <a:rPr lang="en-GB" sz="2400" dirty="0">
                <a:effectLst/>
                <a:latin typeface="Andale Mono" panose="020B0509000000000004" pitchFamily="49" charset="0"/>
              </a:rPr>
              <a:t>It is offered to everybody, but you do not have to have it if you don’</a:t>
            </a:r>
            <a:r>
              <a:rPr lang="en-GB" sz="2400" dirty="0">
                <a:latin typeface="Andale Mono" panose="020B0509000000000004" pitchFamily="49" charset="0"/>
              </a:rPr>
              <a:t>t want to.</a:t>
            </a:r>
          </a:p>
          <a:p>
            <a:endParaRPr lang="en-GB" sz="2400" dirty="0">
              <a:latin typeface="Andale Mono" panose="020B0509000000000004" pitchFamily="49" charset="0"/>
            </a:endParaRPr>
          </a:p>
          <a:p>
            <a:r>
              <a:rPr lang="en-GB" sz="2400" dirty="0">
                <a:latin typeface="Andale Mono" panose="020B0509000000000004" pitchFamily="49" charset="0"/>
              </a:rPr>
              <a:t>The scan looks in detail at the baby’s bones, heart, brain, spinal cord, face, kidneys and abdomen.  </a:t>
            </a:r>
            <a:endParaRPr lang="en-GB" sz="2400" dirty="0">
              <a:effectLst/>
              <a:latin typeface="Andale Mono" panose="020B0509000000000004" pitchFamily="49" charset="0"/>
            </a:endParaRPr>
          </a:p>
        </p:txBody>
      </p:sp>
      <p:sp>
        <p:nvSpPr>
          <p:cNvPr id="6" name="TextBox 5">
            <a:extLst>
              <a:ext uri="{FF2B5EF4-FFF2-40B4-BE49-F238E27FC236}">
                <a16:creationId xmlns:a16="http://schemas.microsoft.com/office/drawing/2014/main" id="{7628BC93-06CF-C6B9-DDEC-18A97FB7D993}"/>
              </a:ext>
            </a:extLst>
          </p:cNvPr>
          <p:cNvSpPr txBox="1"/>
          <p:nvPr/>
        </p:nvSpPr>
        <p:spPr>
          <a:xfrm>
            <a:off x="975880" y="657114"/>
            <a:ext cx="2563554" cy="461665"/>
          </a:xfrm>
          <a:prstGeom prst="rect">
            <a:avLst/>
          </a:prstGeom>
          <a:noFill/>
        </p:spPr>
        <p:txBody>
          <a:bodyPr wrap="square">
            <a:spAutoFit/>
          </a:bodyPr>
          <a:lstStyle/>
          <a:p>
            <a:r>
              <a:rPr lang="en-GB" sz="2400" dirty="0">
                <a:latin typeface="Andale Mono" panose="020B0509000000000004" pitchFamily="49" charset="0"/>
              </a:rPr>
              <a:t>18-</a:t>
            </a:r>
            <a:r>
              <a:rPr lang="en-GB" sz="2400" dirty="0">
                <a:effectLst/>
                <a:latin typeface="Andale Mono" panose="020B0509000000000004" pitchFamily="49" charset="0"/>
              </a:rPr>
              <a:t>20 weeks </a:t>
            </a:r>
            <a:endParaRPr lang="en-US" sz="2400" dirty="0"/>
          </a:p>
        </p:txBody>
      </p:sp>
    </p:spTree>
    <p:extLst>
      <p:ext uri="{BB962C8B-B14F-4D97-AF65-F5344CB8AC3E}">
        <p14:creationId xmlns:p14="http://schemas.microsoft.com/office/powerpoint/2010/main" val="2025279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452C1C-4D1B-204E-BCFE-F4F9D648A2B3}"/>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U L T R A S O U N D   I M A G I N G</a:t>
            </a:r>
          </a:p>
        </p:txBody>
      </p:sp>
      <p:grpSp>
        <p:nvGrpSpPr>
          <p:cNvPr id="8" name="Group 7">
            <a:extLst>
              <a:ext uri="{FF2B5EF4-FFF2-40B4-BE49-F238E27FC236}">
                <a16:creationId xmlns:a16="http://schemas.microsoft.com/office/drawing/2014/main" id="{6D1D1756-3DF4-BE1C-5BBF-546458C9ACB5}"/>
              </a:ext>
            </a:extLst>
          </p:cNvPr>
          <p:cNvGrpSpPr/>
          <p:nvPr/>
        </p:nvGrpSpPr>
        <p:grpSpPr>
          <a:xfrm>
            <a:off x="4731026" y="1293435"/>
            <a:ext cx="9229067" cy="4988411"/>
            <a:chOff x="5898893" y="1351717"/>
            <a:chExt cx="7245752" cy="4684519"/>
          </a:xfrm>
        </p:grpSpPr>
        <p:pic>
          <p:nvPicPr>
            <p:cNvPr id="5124" name="Picture 4" descr="Polaroid PNG Template Free (Isolated-Objects) | Textures for Photoshop">
              <a:extLst>
                <a:ext uri="{FF2B5EF4-FFF2-40B4-BE49-F238E27FC236}">
                  <a16:creationId xmlns:a16="http://schemas.microsoft.com/office/drawing/2014/main" id="{4545E9FD-A37C-9808-C1A4-2BED3A794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45714">
              <a:off x="5898893" y="1351717"/>
              <a:ext cx="7245752" cy="46845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ELL-BEING &amp; DATING SCAN (from 8 weeks) - Future Baby 4D Scanning Studio  Reading">
              <a:extLst>
                <a:ext uri="{FF2B5EF4-FFF2-40B4-BE49-F238E27FC236}">
                  <a16:creationId xmlns:a16="http://schemas.microsoft.com/office/drawing/2014/main" id="{8AB22FBF-02DB-5E10-87B8-5EB82F6AA9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5" t="139" r="7806"/>
            <a:stretch/>
          </p:blipFill>
          <p:spPr bwMode="auto">
            <a:xfrm rot="778402">
              <a:off x="7739840" y="1778456"/>
              <a:ext cx="3547075" cy="3731263"/>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E0B6E3AD-3F70-988F-BB98-9EAC48E3657D}"/>
              </a:ext>
            </a:extLst>
          </p:cNvPr>
          <p:cNvSpPr txBox="1"/>
          <p:nvPr/>
        </p:nvSpPr>
        <p:spPr>
          <a:xfrm>
            <a:off x="-3858" y="1049726"/>
            <a:ext cx="5113134" cy="461665"/>
          </a:xfrm>
          <a:prstGeom prst="rect">
            <a:avLst/>
          </a:prstGeom>
          <a:solidFill>
            <a:schemeClr val="accent1">
              <a:lumMod val="20000"/>
              <a:lumOff val="80000"/>
            </a:schemeClr>
          </a:solidFill>
        </p:spPr>
        <p:txBody>
          <a:bodyPr wrap="square">
            <a:spAutoFit/>
          </a:bodyPr>
          <a:lstStyle/>
          <a:p>
            <a:r>
              <a:rPr lang="en-GB" sz="2400" dirty="0">
                <a:latin typeface="Andale Mono" panose="020B0509000000000004" pitchFamily="49" charset="0"/>
              </a:rPr>
              <a:t>Anomaly scan determines:</a:t>
            </a:r>
            <a:endParaRPr lang="en-GB" sz="2400" dirty="0">
              <a:effectLst/>
              <a:latin typeface="Andale Mono" panose="020B0509000000000004" pitchFamily="49" charset="0"/>
            </a:endParaRPr>
          </a:p>
        </p:txBody>
      </p:sp>
      <p:sp>
        <p:nvSpPr>
          <p:cNvPr id="4" name="TextBox 3">
            <a:extLst>
              <a:ext uri="{FF2B5EF4-FFF2-40B4-BE49-F238E27FC236}">
                <a16:creationId xmlns:a16="http://schemas.microsoft.com/office/drawing/2014/main" id="{BDDD6C7F-7315-5055-E430-FECA404B2820}"/>
              </a:ext>
            </a:extLst>
          </p:cNvPr>
          <p:cNvSpPr txBox="1"/>
          <p:nvPr/>
        </p:nvSpPr>
        <p:spPr>
          <a:xfrm>
            <a:off x="102011" y="1659932"/>
            <a:ext cx="6099858" cy="830997"/>
          </a:xfrm>
          <a:prstGeom prst="rect">
            <a:avLst/>
          </a:prstGeom>
          <a:noFill/>
        </p:spPr>
        <p:txBody>
          <a:bodyPr wrap="square">
            <a:spAutoFit/>
          </a:bodyPr>
          <a:lstStyle/>
          <a:p>
            <a:r>
              <a:rPr lang="en-GB" sz="2400" dirty="0">
                <a:latin typeface="Andale Mono" panose="020B0509000000000004" pitchFamily="49" charset="0"/>
              </a:rPr>
              <a:t>It allows the sonographer to look for 11 rare conditions. </a:t>
            </a:r>
            <a:endParaRPr lang="en-GB" sz="2400" dirty="0">
              <a:effectLst/>
              <a:latin typeface="Andale Mono" panose="020B0509000000000004" pitchFamily="49" charset="0"/>
            </a:endParaRPr>
          </a:p>
        </p:txBody>
      </p:sp>
      <p:sp>
        <p:nvSpPr>
          <p:cNvPr id="6" name="TextBox 5">
            <a:extLst>
              <a:ext uri="{FF2B5EF4-FFF2-40B4-BE49-F238E27FC236}">
                <a16:creationId xmlns:a16="http://schemas.microsoft.com/office/drawing/2014/main" id="{7628BC93-06CF-C6B9-DDEC-18A97FB7D993}"/>
              </a:ext>
            </a:extLst>
          </p:cNvPr>
          <p:cNvSpPr txBox="1"/>
          <p:nvPr/>
        </p:nvSpPr>
        <p:spPr>
          <a:xfrm>
            <a:off x="975880" y="657114"/>
            <a:ext cx="2563554" cy="461665"/>
          </a:xfrm>
          <a:prstGeom prst="rect">
            <a:avLst/>
          </a:prstGeom>
          <a:noFill/>
        </p:spPr>
        <p:txBody>
          <a:bodyPr wrap="square">
            <a:spAutoFit/>
          </a:bodyPr>
          <a:lstStyle/>
          <a:p>
            <a:r>
              <a:rPr lang="en-GB" sz="2400" dirty="0">
                <a:latin typeface="Andale Mono" panose="020B0509000000000004" pitchFamily="49" charset="0"/>
              </a:rPr>
              <a:t>18-</a:t>
            </a:r>
            <a:r>
              <a:rPr lang="en-GB" sz="2400" dirty="0">
                <a:effectLst/>
                <a:latin typeface="Andale Mono" panose="020B0509000000000004" pitchFamily="49" charset="0"/>
              </a:rPr>
              <a:t>20 weeks </a:t>
            </a:r>
            <a:endParaRPr lang="en-US" sz="2400" dirty="0"/>
          </a:p>
        </p:txBody>
      </p:sp>
      <p:sp>
        <p:nvSpPr>
          <p:cNvPr id="2" name="TextBox 1">
            <a:extLst>
              <a:ext uri="{FF2B5EF4-FFF2-40B4-BE49-F238E27FC236}">
                <a16:creationId xmlns:a16="http://schemas.microsoft.com/office/drawing/2014/main" id="{EAA8B76B-24C6-A425-47C4-B007FAF51D2D}"/>
              </a:ext>
            </a:extLst>
          </p:cNvPr>
          <p:cNvSpPr txBox="1"/>
          <p:nvPr/>
        </p:nvSpPr>
        <p:spPr>
          <a:xfrm>
            <a:off x="688439" y="2544439"/>
            <a:ext cx="4927002" cy="4154984"/>
          </a:xfrm>
          <a:prstGeom prst="rect">
            <a:avLst/>
          </a:prstGeom>
          <a:solidFill>
            <a:schemeClr val="accent1">
              <a:lumMod val="20000"/>
              <a:lumOff val="80000"/>
            </a:schemeClr>
          </a:solidFill>
        </p:spPr>
        <p:txBody>
          <a:bodyPr wrap="square">
            <a:spAutoFit/>
          </a:bodyPr>
          <a:lstStyle/>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anencephaly</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open spina bifida</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6">
                  <a:extLst>
                    <a:ext uri="{A12FA001-AC4F-418D-AE19-62706E023703}">
                      <ahyp:hlinkClr xmlns:ahyp="http://schemas.microsoft.com/office/drawing/2018/hyperlinkcolor" val="tx"/>
                    </a:ext>
                  </a:extLst>
                </a:hlinkClick>
              </a:rPr>
              <a:t>cleft lip</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7">
                  <a:extLst>
                    <a:ext uri="{A12FA001-AC4F-418D-AE19-62706E023703}">
                      <ahyp:hlinkClr xmlns:ahyp="http://schemas.microsoft.com/office/drawing/2018/hyperlinkcolor" val="tx"/>
                    </a:ext>
                  </a:extLst>
                </a:hlinkClick>
              </a:rPr>
              <a:t>diaphragmatic hernia</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8">
                  <a:extLst>
                    <a:ext uri="{A12FA001-AC4F-418D-AE19-62706E023703}">
                      <ahyp:hlinkClr xmlns:ahyp="http://schemas.microsoft.com/office/drawing/2018/hyperlinkcolor" val="tx"/>
                    </a:ext>
                  </a:extLst>
                </a:hlinkClick>
              </a:rPr>
              <a:t>gastroschisis</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9">
                  <a:extLst>
                    <a:ext uri="{A12FA001-AC4F-418D-AE19-62706E023703}">
                      <ahyp:hlinkClr xmlns:ahyp="http://schemas.microsoft.com/office/drawing/2018/hyperlinkcolor" val="tx"/>
                    </a:ext>
                  </a:extLst>
                </a:hlinkClick>
              </a:rPr>
              <a:t>exomphalos</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10">
                  <a:extLst>
                    <a:ext uri="{A12FA001-AC4F-418D-AE19-62706E023703}">
                      <ahyp:hlinkClr xmlns:ahyp="http://schemas.microsoft.com/office/drawing/2018/hyperlinkcolor" val="tx"/>
                    </a:ext>
                  </a:extLst>
                </a:hlinkClick>
              </a:rPr>
              <a:t>serious cardiac abnormalities</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11">
                  <a:extLst>
                    <a:ext uri="{A12FA001-AC4F-418D-AE19-62706E023703}">
                      <ahyp:hlinkClr xmlns:ahyp="http://schemas.microsoft.com/office/drawing/2018/hyperlinkcolor" val="tx"/>
                    </a:ext>
                  </a:extLst>
                </a:hlinkClick>
              </a:rPr>
              <a:t>bilateral renal agenesis</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12">
                  <a:extLst>
                    <a:ext uri="{A12FA001-AC4F-418D-AE19-62706E023703}">
                      <ahyp:hlinkClr xmlns:ahyp="http://schemas.microsoft.com/office/drawing/2018/hyperlinkcolor" val="tx"/>
                    </a:ext>
                  </a:extLst>
                </a:hlinkClick>
              </a:rPr>
              <a:t>lethal skeletal dysplasia</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13">
                  <a:extLst>
                    <a:ext uri="{A12FA001-AC4F-418D-AE19-62706E023703}">
                      <ahyp:hlinkClr xmlns:ahyp="http://schemas.microsoft.com/office/drawing/2018/hyperlinkcolor" val="tx"/>
                    </a:ext>
                  </a:extLst>
                </a:hlinkClick>
              </a:rPr>
              <a:t>Edwards' syndrome, or T18</a:t>
            </a:r>
            <a:endParaRPr lang="en-GB" sz="2400" b="0" i="0" strike="noStrike" dirty="0">
              <a:solidFill>
                <a:srgbClr val="002060"/>
              </a:solidFill>
              <a:effectLst/>
              <a:latin typeface="Century Gothic" panose="020B0502020202020204" pitchFamily="34" charset="0"/>
            </a:endParaRPr>
          </a:p>
          <a:p>
            <a:pPr algn="l">
              <a:buFont typeface="Arial" panose="020B0604020202020204" pitchFamily="34" charset="0"/>
              <a:buChar char="•"/>
            </a:pPr>
            <a:r>
              <a:rPr lang="en-GB" sz="2400" b="0" i="0" strike="noStrike" dirty="0">
                <a:solidFill>
                  <a:srgbClr val="002060"/>
                </a:solidFill>
                <a:effectLst/>
                <a:latin typeface="Century Gothic" panose="020B0502020202020204" pitchFamily="34" charset="0"/>
                <a:hlinkClick r:id="rId14">
                  <a:extLst>
                    <a:ext uri="{A12FA001-AC4F-418D-AE19-62706E023703}">
                      <ahyp:hlinkClr xmlns:ahyp="http://schemas.microsoft.com/office/drawing/2018/hyperlinkcolor" val="tx"/>
                    </a:ext>
                  </a:extLst>
                </a:hlinkClick>
              </a:rPr>
              <a:t>Patau's syndrome, or T1</a:t>
            </a:r>
            <a:r>
              <a:rPr lang="en-GB" sz="2400" b="0" i="0" strike="noStrike" dirty="0">
                <a:solidFill>
                  <a:srgbClr val="002060"/>
                </a:solidFill>
                <a:effectLst/>
                <a:latin typeface="Century Gothic" panose="020B0502020202020204" pitchFamily="34" charset="0"/>
              </a:rPr>
              <a:t>3</a:t>
            </a:r>
          </a:p>
        </p:txBody>
      </p:sp>
    </p:spTree>
    <p:extLst>
      <p:ext uri="{BB962C8B-B14F-4D97-AF65-F5344CB8AC3E}">
        <p14:creationId xmlns:p14="http://schemas.microsoft.com/office/powerpoint/2010/main" val="346484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06E6F2-437E-07BA-E93A-4139492940B1}"/>
              </a:ext>
            </a:extLst>
          </p:cNvPr>
          <p:cNvSpPr/>
          <p:nvPr/>
        </p:nvSpPr>
        <p:spPr>
          <a:xfrm>
            <a:off x="-3858" y="210195"/>
            <a:ext cx="12192000" cy="41668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Andale Mono" panose="020B0509000000000004" pitchFamily="49" charset="0"/>
              </a:rPr>
              <a:t>B L O O D   A N D   U R I N E   T E S T S</a:t>
            </a:r>
          </a:p>
        </p:txBody>
      </p:sp>
      <p:pic>
        <p:nvPicPr>
          <p:cNvPr id="9218" name="Picture 2" descr="What Makes Diagnosing Amyloidosis So Difficult?">
            <a:extLst>
              <a:ext uri="{FF2B5EF4-FFF2-40B4-BE49-F238E27FC236}">
                <a16:creationId xmlns:a16="http://schemas.microsoft.com/office/drawing/2014/main" id="{979FAE83-06B2-7300-EA7B-E5764484EC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976"/>
          <a:stretch/>
        </p:blipFill>
        <p:spPr bwMode="auto">
          <a:xfrm>
            <a:off x="4575321" y="1105428"/>
            <a:ext cx="7612821" cy="5156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AD1B9B-6C8A-17B9-98FA-235B68ACCFEA}"/>
              </a:ext>
            </a:extLst>
          </p:cNvPr>
          <p:cNvSpPr txBox="1"/>
          <p:nvPr/>
        </p:nvSpPr>
        <p:spPr>
          <a:xfrm>
            <a:off x="348981" y="1028343"/>
            <a:ext cx="5743161" cy="1938992"/>
          </a:xfrm>
          <a:prstGeom prst="rect">
            <a:avLst/>
          </a:prstGeom>
          <a:noFill/>
        </p:spPr>
        <p:txBody>
          <a:bodyPr wrap="square">
            <a:spAutoFit/>
          </a:bodyPr>
          <a:lstStyle/>
          <a:p>
            <a:r>
              <a:rPr lang="en-GB" sz="2400" dirty="0">
                <a:effectLst/>
                <a:latin typeface="Andale Mono" panose="020B0509000000000004" pitchFamily="49" charset="0"/>
              </a:rPr>
              <a:t>Routine blood and urine tests are carried out throughout pregnancy to monitor the concentrations of marker chemicals. </a:t>
            </a:r>
          </a:p>
        </p:txBody>
      </p:sp>
      <p:sp>
        <p:nvSpPr>
          <p:cNvPr id="8" name="TextBox 7">
            <a:extLst>
              <a:ext uri="{FF2B5EF4-FFF2-40B4-BE49-F238E27FC236}">
                <a16:creationId xmlns:a16="http://schemas.microsoft.com/office/drawing/2014/main" id="{10BA812B-F435-47E8-4F86-5A6D53ABC78E}"/>
              </a:ext>
            </a:extLst>
          </p:cNvPr>
          <p:cNvSpPr txBox="1"/>
          <p:nvPr/>
        </p:nvSpPr>
        <p:spPr>
          <a:xfrm>
            <a:off x="348980" y="3323852"/>
            <a:ext cx="5743161" cy="3416320"/>
          </a:xfrm>
          <a:prstGeom prst="rect">
            <a:avLst/>
          </a:prstGeom>
          <a:noFill/>
        </p:spPr>
        <p:txBody>
          <a:bodyPr wrap="square">
            <a:spAutoFit/>
          </a:bodyPr>
          <a:lstStyle/>
          <a:p>
            <a:r>
              <a:rPr lang="en-GB" sz="2400" dirty="0">
                <a:effectLst/>
                <a:latin typeface="Andale Mono" panose="020B0509000000000004" pitchFamily="49" charset="0"/>
              </a:rPr>
              <a:t>Measuring a chemical at the wrong time could lead to a false positive result. An atypical chemical concentration can lead to diagnostic testing to determine if the fetus has a medical condition. </a:t>
            </a:r>
          </a:p>
          <a:p>
            <a:endParaRPr lang="en-GB" sz="2400" dirty="0">
              <a:effectLst/>
              <a:latin typeface="Andale Mono" panose="020B0509000000000004" pitchFamily="49" charset="0"/>
            </a:endParaRPr>
          </a:p>
        </p:txBody>
      </p:sp>
    </p:spTree>
    <p:extLst>
      <p:ext uri="{BB962C8B-B14F-4D97-AF65-F5344CB8AC3E}">
        <p14:creationId xmlns:p14="http://schemas.microsoft.com/office/powerpoint/2010/main" val="1022903304"/>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9F83AC8D568B41A92BB39B67D31243" ma:contentTypeVersion="9" ma:contentTypeDescription="Create a new document." ma:contentTypeScope="" ma:versionID="7ef9c1682471afdf3a8f4b89ea58fcbd">
  <xsd:schema xmlns:xsd="http://www.w3.org/2001/XMLSchema" xmlns:xs="http://www.w3.org/2001/XMLSchema" xmlns:p="http://schemas.microsoft.com/office/2006/metadata/properties" xmlns:ns2="1b05d5b7-5dc1-48f2-bbb9-1cea3e0fa2c7" xmlns:ns3="50697a4c-076b-420e-ba65-90585a935a46" targetNamespace="http://schemas.microsoft.com/office/2006/metadata/properties" ma:root="true" ma:fieldsID="0b6c804dc603d4f6c83022a3e134fa42" ns2:_="" ns3:_="">
    <xsd:import namespace="1b05d5b7-5dc1-48f2-bbb9-1cea3e0fa2c7"/>
    <xsd:import namespace="50697a4c-076b-420e-ba65-90585a935a4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5d5b7-5dc1-48f2-bbb9-1cea3e0fa2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68a29fc-2f9b-488e-bcd4-395cb321b4b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697a4c-076b-420e-ba65-90585a935a4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a6cd1e3-c446-4095-adf1-98b02979ecb1}" ma:internalName="TaxCatchAll" ma:showField="CatchAllData" ma:web="50697a4c-076b-420e-ba65-90585a935a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0697a4c-076b-420e-ba65-90585a935a46" xsi:nil="true"/>
    <lcf76f155ced4ddcb4097134ff3c332f xmlns="1b05d5b7-5dc1-48f2-bbb9-1cea3e0fa2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DF4F34E-AB7A-4285-AFB0-7B071FAA90FB}"/>
</file>

<file path=customXml/itemProps2.xml><?xml version="1.0" encoding="utf-8"?>
<ds:datastoreItem xmlns:ds="http://schemas.openxmlformats.org/officeDocument/2006/customXml" ds:itemID="{805C2DFD-5B21-4E2F-8CDD-DAA4EE3F7518}"/>
</file>

<file path=customXml/itemProps3.xml><?xml version="1.0" encoding="utf-8"?>
<ds:datastoreItem xmlns:ds="http://schemas.openxmlformats.org/officeDocument/2006/customXml" ds:itemID="{8A12A6DB-8ED9-49FF-B4CA-25F14267AB3D}"/>
</file>

<file path=docProps/app.xml><?xml version="1.0" encoding="utf-8"?>
<Properties xmlns="http://schemas.openxmlformats.org/officeDocument/2006/extended-properties" xmlns:vt="http://schemas.openxmlformats.org/officeDocument/2006/docPropsVTypes">
  <TotalTime>4213</TotalTime>
  <Words>2299</Words>
  <Application>Microsoft Office PowerPoint</Application>
  <PresentationFormat>Widescreen</PresentationFormat>
  <Paragraphs>278</Paragraphs>
  <Slides>41</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Andale Mono</vt:lpstr>
      <vt:lpstr>Arial</vt:lpstr>
      <vt:lpstr>Calibri</vt:lpstr>
      <vt:lpstr>Calibri Light</vt:lpstr>
      <vt:lpstr>Century Gothic</vt:lpstr>
      <vt:lpstr>Noto Sans Symbols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McBride</dc:creator>
  <cp:lastModifiedBy>Kirsty McBride</cp:lastModifiedBy>
  <cp:revision>7</cp:revision>
  <dcterms:created xsi:type="dcterms:W3CDTF">2023-10-19T17:25:21Z</dcterms:created>
  <dcterms:modified xsi:type="dcterms:W3CDTF">2023-11-03T11:34:43Z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0x010100799F83AC8D568B41A92BB39B67D31243</vt:lpwstr>
  </property>
</Properties>
</file>