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66" r:id="rId2"/>
    <p:sldId id="256" r:id="rId3"/>
    <p:sldId id="257" r:id="rId4"/>
    <p:sldId id="258" r:id="rId5"/>
    <p:sldId id="259" r:id="rId6"/>
    <p:sldId id="260" r:id="rId7"/>
    <p:sldId id="262" r:id="rId8"/>
    <p:sldId id="263" r:id="rId9"/>
    <p:sldId id="264" r:id="rId10"/>
    <p:sldId id="265" r:id="rId11"/>
    <p:sldId id="261" r:id="rId12"/>
    <p:sldId id="267" r:id="rId13"/>
    <p:sldId id="268" r:id="rId14"/>
    <p:sldId id="271" r:id="rId15"/>
    <p:sldId id="272" r:id="rId16"/>
    <p:sldId id="269" r:id="rId17"/>
    <p:sldId id="270" r:id="rId18"/>
    <p:sldId id="367" r:id="rId19"/>
    <p:sldId id="369" r:id="rId20"/>
    <p:sldId id="370" r:id="rId21"/>
    <p:sldId id="366" r:id="rId22"/>
    <p:sldId id="371" r:id="rId23"/>
    <p:sldId id="3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E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74"/>
    <p:restoredTop sz="96047"/>
  </p:normalViewPr>
  <p:slideViewPr>
    <p:cSldViewPr snapToGrid="0">
      <p:cViewPr varScale="1">
        <p:scale>
          <a:sx n="90" d="100"/>
          <a:sy n="90" d="100"/>
        </p:scale>
        <p:origin x="58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116AF-CAE7-C746-B917-115387E635FE}"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C456A-A842-0C44-BDEA-4FDDD55E797E}" type="slidenum">
              <a:rPr lang="en-US" smtClean="0"/>
              <a:t>‹#›</a:t>
            </a:fld>
            <a:endParaRPr lang="en-US"/>
          </a:p>
        </p:txBody>
      </p:sp>
    </p:spTree>
    <p:extLst>
      <p:ext uri="{BB962C8B-B14F-4D97-AF65-F5344CB8AC3E}">
        <p14:creationId xmlns:p14="http://schemas.microsoft.com/office/powerpoint/2010/main" val="4294050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A549D-4B95-FCE2-817A-75EAECE10EF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6D5B5DC-DC6C-5BBA-0380-EFB7BDFA85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23A89FB-63DA-CD53-C6DB-85D6FFE1B50B}"/>
              </a:ext>
            </a:extLst>
          </p:cNvPr>
          <p:cNvSpPr>
            <a:spLocks noGrp="1"/>
          </p:cNvSpPr>
          <p:nvPr>
            <p:ph type="dt" sz="half" idx="10"/>
          </p:nvPr>
        </p:nvSpPr>
        <p:spPr/>
        <p:txBody>
          <a:bodyPr/>
          <a:lstStyle/>
          <a:p>
            <a:fld id="{77D96197-10F6-9D43-B7CF-8B2667643A29}" type="datetimeFigureOut">
              <a:rPr lang="en-US" smtClean="0"/>
              <a:t>11/6/2023</a:t>
            </a:fld>
            <a:endParaRPr lang="en-US"/>
          </a:p>
        </p:txBody>
      </p:sp>
      <p:sp>
        <p:nvSpPr>
          <p:cNvPr id="5" name="Footer Placeholder 4">
            <a:extLst>
              <a:ext uri="{FF2B5EF4-FFF2-40B4-BE49-F238E27FC236}">
                <a16:creationId xmlns:a16="http://schemas.microsoft.com/office/drawing/2014/main" id="{3D14AFCC-1FE8-CBF3-E6F8-FACAD1E2B7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81875-05D8-C440-EF31-C6722E267F83}"/>
              </a:ext>
            </a:extLst>
          </p:cNvPr>
          <p:cNvSpPr>
            <a:spLocks noGrp="1"/>
          </p:cNvSpPr>
          <p:nvPr>
            <p:ph type="sldNum" sz="quarter" idx="12"/>
          </p:nvPr>
        </p:nvSpPr>
        <p:spPr/>
        <p:txBody>
          <a:bodyPr/>
          <a:lstStyle/>
          <a:p>
            <a:fld id="{E8570679-09D9-9640-B074-7116717EC85A}" type="slidenum">
              <a:rPr lang="en-US" smtClean="0"/>
              <a:t>‹#›</a:t>
            </a:fld>
            <a:endParaRPr lang="en-US"/>
          </a:p>
        </p:txBody>
      </p:sp>
    </p:spTree>
    <p:extLst>
      <p:ext uri="{BB962C8B-B14F-4D97-AF65-F5344CB8AC3E}">
        <p14:creationId xmlns:p14="http://schemas.microsoft.com/office/powerpoint/2010/main" val="366939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88622-443A-353C-FAEB-5B8283065A5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AED30F9-6368-087C-9964-E5F787E4B67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F25C909-932A-E13B-E676-F3D5B29C8D71}"/>
              </a:ext>
            </a:extLst>
          </p:cNvPr>
          <p:cNvSpPr>
            <a:spLocks noGrp="1"/>
          </p:cNvSpPr>
          <p:nvPr>
            <p:ph type="dt" sz="half" idx="10"/>
          </p:nvPr>
        </p:nvSpPr>
        <p:spPr/>
        <p:txBody>
          <a:bodyPr/>
          <a:lstStyle/>
          <a:p>
            <a:fld id="{77D96197-10F6-9D43-B7CF-8B2667643A29}" type="datetimeFigureOut">
              <a:rPr lang="en-US" smtClean="0"/>
              <a:t>11/6/2023</a:t>
            </a:fld>
            <a:endParaRPr lang="en-US"/>
          </a:p>
        </p:txBody>
      </p:sp>
      <p:sp>
        <p:nvSpPr>
          <p:cNvPr id="5" name="Footer Placeholder 4">
            <a:extLst>
              <a:ext uri="{FF2B5EF4-FFF2-40B4-BE49-F238E27FC236}">
                <a16:creationId xmlns:a16="http://schemas.microsoft.com/office/drawing/2014/main" id="{6411F6BE-E083-DB34-1F55-E3EE1A8AD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A5442F-5AC6-3E74-A38E-5B886E45490A}"/>
              </a:ext>
            </a:extLst>
          </p:cNvPr>
          <p:cNvSpPr>
            <a:spLocks noGrp="1"/>
          </p:cNvSpPr>
          <p:nvPr>
            <p:ph type="sldNum" sz="quarter" idx="12"/>
          </p:nvPr>
        </p:nvSpPr>
        <p:spPr/>
        <p:txBody>
          <a:bodyPr/>
          <a:lstStyle/>
          <a:p>
            <a:fld id="{E8570679-09D9-9640-B074-7116717EC85A}" type="slidenum">
              <a:rPr lang="en-US" smtClean="0"/>
              <a:t>‹#›</a:t>
            </a:fld>
            <a:endParaRPr lang="en-US"/>
          </a:p>
        </p:txBody>
      </p:sp>
    </p:spTree>
    <p:extLst>
      <p:ext uri="{BB962C8B-B14F-4D97-AF65-F5344CB8AC3E}">
        <p14:creationId xmlns:p14="http://schemas.microsoft.com/office/powerpoint/2010/main" val="330163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F06BDF-FA3E-E45D-5402-E2FA6C3B7C4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9342983-BAA7-A316-65BF-E29FBAB8DF7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6B2ABD-7D8C-AB0F-6045-213C71492F78}"/>
              </a:ext>
            </a:extLst>
          </p:cNvPr>
          <p:cNvSpPr>
            <a:spLocks noGrp="1"/>
          </p:cNvSpPr>
          <p:nvPr>
            <p:ph type="dt" sz="half" idx="10"/>
          </p:nvPr>
        </p:nvSpPr>
        <p:spPr/>
        <p:txBody>
          <a:bodyPr/>
          <a:lstStyle/>
          <a:p>
            <a:fld id="{77D96197-10F6-9D43-B7CF-8B2667643A29}" type="datetimeFigureOut">
              <a:rPr lang="en-US" smtClean="0"/>
              <a:t>11/6/2023</a:t>
            </a:fld>
            <a:endParaRPr lang="en-US"/>
          </a:p>
        </p:txBody>
      </p:sp>
      <p:sp>
        <p:nvSpPr>
          <p:cNvPr id="5" name="Footer Placeholder 4">
            <a:extLst>
              <a:ext uri="{FF2B5EF4-FFF2-40B4-BE49-F238E27FC236}">
                <a16:creationId xmlns:a16="http://schemas.microsoft.com/office/drawing/2014/main" id="{0C8C67D2-3B7E-B931-0AB9-052BAC5C0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6EE3B-36A0-A07C-B05F-D67224A9E696}"/>
              </a:ext>
            </a:extLst>
          </p:cNvPr>
          <p:cNvSpPr>
            <a:spLocks noGrp="1"/>
          </p:cNvSpPr>
          <p:nvPr>
            <p:ph type="sldNum" sz="quarter" idx="12"/>
          </p:nvPr>
        </p:nvSpPr>
        <p:spPr/>
        <p:txBody>
          <a:bodyPr/>
          <a:lstStyle/>
          <a:p>
            <a:fld id="{E8570679-09D9-9640-B074-7116717EC85A}" type="slidenum">
              <a:rPr lang="en-US" smtClean="0"/>
              <a:t>‹#›</a:t>
            </a:fld>
            <a:endParaRPr lang="en-US"/>
          </a:p>
        </p:txBody>
      </p:sp>
    </p:spTree>
    <p:extLst>
      <p:ext uri="{BB962C8B-B14F-4D97-AF65-F5344CB8AC3E}">
        <p14:creationId xmlns:p14="http://schemas.microsoft.com/office/powerpoint/2010/main" val="223274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5132D-E6D2-8E6B-08AF-C4E1C3C38EC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96AD29B-7989-DAD4-3301-CBFF6B98981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8B78A20-7303-DF8D-6422-63D97D2D9D81}"/>
              </a:ext>
            </a:extLst>
          </p:cNvPr>
          <p:cNvSpPr>
            <a:spLocks noGrp="1"/>
          </p:cNvSpPr>
          <p:nvPr>
            <p:ph type="dt" sz="half" idx="10"/>
          </p:nvPr>
        </p:nvSpPr>
        <p:spPr/>
        <p:txBody>
          <a:bodyPr/>
          <a:lstStyle/>
          <a:p>
            <a:fld id="{77D96197-10F6-9D43-B7CF-8B2667643A29}" type="datetimeFigureOut">
              <a:rPr lang="en-US" smtClean="0"/>
              <a:t>11/6/2023</a:t>
            </a:fld>
            <a:endParaRPr lang="en-US"/>
          </a:p>
        </p:txBody>
      </p:sp>
      <p:sp>
        <p:nvSpPr>
          <p:cNvPr id="5" name="Footer Placeholder 4">
            <a:extLst>
              <a:ext uri="{FF2B5EF4-FFF2-40B4-BE49-F238E27FC236}">
                <a16:creationId xmlns:a16="http://schemas.microsoft.com/office/drawing/2014/main" id="{E4962486-CCD0-C723-B714-869FBA08E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5F3151-BFA7-F7D6-2261-364D0F3B6BCD}"/>
              </a:ext>
            </a:extLst>
          </p:cNvPr>
          <p:cNvSpPr>
            <a:spLocks noGrp="1"/>
          </p:cNvSpPr>
          <p:nvPr>
            <p:ph type="sldNum" sz="quarter" idx="12"/>
          </p:nvPr>
        </p:nvSpPr>
        <p:spPr/>
        <p:txBody>
          <a:bodyPr/>
          <a:lstStyle/>
          <a:p>
            <a:fld id="{E8570679-09D9-9640-B074-7116717EC85A}" type="slidenum">
              <a:rPr lang="en-US" smtClean="0"/>
              <a:t>‹#›</a:t>
            </a:fld>
            <a:endParaRPr lang="en-US"/>
          </a:p>
        </p:txBody>
      </p:sp>
    </p:spTree>
    <p:extLst>
      <p:ext uri="{BB962C8B-B14F-4D97-AF65-F5344CB8AC3E}">
        <p14:creationId xmlns:p14="http://schemas.microsoft.com/office/powerpoint/2010/main" val="2664157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9151E-C3F3-4AEE-1155-2F810039C42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C9EBDF0-F403-4D33-8F02-3960DC4212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5007A87-D706-3926-F1C0-CF0907010C3E}"/>
              </a:ext>
            </a:extLst>
          </p:cNvPr>
          <p:cNvSpPr>
            <a:spLocks noGrp="1"/>
          </p:cNvSpPr>
          <p:nvPr>
            <p:ph type="dt" sz="half" idx="10"/>
          </p:nvPr>
        </p:nvSpPr>
        <p:spPr/>
        <p:txBody>
          <a:bodyPr/>
          <a:lstStyle/>
          <a:p>
            <a:fld id="{77D96197-10F6-9D43-B7CF-8B2667643A29}" type="datetimeFigureOut">
              <a:rPr lang="en-US" smtClean="0"/>
              <a:t>11/6/2023</a:t>
            </a:fld>
            <a:endParaRPr lang="en-US"/>
          </a:p>
        </p:txBody>
      </p:sp>
      <p:sp>
        <p:nvSpPr>
          <p:cNvPr id="5" name="Footer Placeholder 4">
            <a:extLst>
              <a:ext uri="{FF2B5EF4-FFF2-40B4-BE49-F238E27FC236}">
                <a16:creationId xmlns:a16="http://schemas.microsoft.com/office/drawing/2014/main" id="{85B1AFDE-1BEC-C195-F850-377C17922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CED7F4-70D6-D4E0-2ACE-DA80E632FAA1}"/>
              </a:ext>
            </a:extLst>
          </p:cNvPr>
          <p:cNvSpPr>
            <a:spLocks noGrp="1"/>
          </p:cNvSpPr>
          <p:nvPr>
            <p:ph type="sldNum" sz="quarter" idx="12"/>
          </p:nvPr>
        </p:nvSpPr>
        <p:spPr/>
        <p:txBody>
          <a:bodyPr/>
          <a:lstStyle/>
          <a:p>
            <a:fld id="{E8570679-09D9-9640-B074-7116717EC85A}" type="slidenum">
              <a:rPr lang="en-US" smtClean="0"/>
              <a:t>‹#›</a:t>
            </a:fld>
            <a:endParaRPr lang="en-US"/>
          </a:p>
        </p:txBody>
      </p:sp>
    </p:spTree>
    <p:extLst>
      <p:ext uri="{BB962C8B-B14F-4D97-AF65-F5344CB8AC3E}">
        <p14:creationId xmlns:p14="http://schemas.microsoft.com/office/powerpoint/2010/main" val="3208308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DBC75-DA28-93C6-3B3E-A55CE833490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80E0996-A4BA-2085-1491-EC0BB48183F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1D35F22-0568-7B2D-0E0A-4EDA2C0307F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EEC760C-DE4F-5656-E224-4CB75AD6DDB0}"/>
              </a:ext>
            </a:extLst>
          </p:cNvPr>
          <p:cNvSpPr>
            <a:spLocks noGrp="1"/>
          </p:cNvSpPr>
          <p:nvPr>
            <p:ph type="dt" sz="half" idx="10"/>
          </p:nvPr>
        </p:nvSpPr>
        <p:spPr/>
        <p:txBody>
          <a:bodyPr/>
          <a:lstStyle/>
          <a:p>
            <a:fld id="{77D96197-10F6-9D43-B7CF-8B2667643A29}" type="datetimeFigureOut">
              <a:rPr lang="en-US" smtClean="0"/>
              <a:t>11/6/2023</a:t>
            </a:fld>
            <a:endParaRPr lang="en-US"/>
          </a:p>
        </p:txBody>
      </p:sp>
      <p:sp>
        <p:nvSpPr>
          <p:cNvPr id="6" name="Footer Placeholder 5">
            <a:extLst>
              <a:ext uri="{FF2B5EF4-FFF2-40B4-BE49-F238E27FC236}">
                <a16:creationId xmlns:a16="http://schemas.microsoft.com/office/drawing/2014/main" id="{59CD8322-050F-91D5-2A0E-82618735C9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2DE36F-F1CB-22C0-9BC3-0299D8EFA8CB}"/>
              </a:ext>
            </a:extLst>
          </p:cNvPr>
          <p:cNvSpPr>
            <a:spLocks noGrp="1"/>
          </p:cNvSpPr>
          <p:nvPr>
            <p:ph type="sldNum" sz="quarter" idx="12"/>
          </p:nvPr>
        </p:nvSpPr>
        <p:spPr/>
        <p:txBody>
          <a:bodyPr/>
          <a:lstStyle/>
          <a:p>
            <a:fld id="{E8570679-09D9-9640-B074-7116717EC85A}" type="slidenum">
              <a:rPr lang="en-US" smtClean="0"/>
              <a:t>‹#›</a:t>
            </a:fld>
            <a:endParaRPr lang="en-US"/>
          </a:p>
        </p:txBody>
      </p:sp>
    </p:spTree>
    <p:extLst>
      <p:ext uri="{BB962C8B-B14F-4D97-AF65-F5344CB8AC3E}">
        <p14:creationId xmlns:p14="http://schemas.microsoft.com/office/powerpoint/2010/main" val="2309289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8EFF2-F206-4AF3-A3CB-4FB00EF2A1B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7CB191A-EA57-9895-7810-D4B6618082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DB8953A-B5AB-A696-C500-5368D95FDB5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D7079F5-9455-FCCA-D180-9AA2DC503F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E633D9-06F4-CDD3-08C0-F6BE540A9AC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D040B0D-EC83-F6E0-AC8E-6EECA258E7A3}"/>
              </a:ext>
            </a:extLst>
          </p:cNvPr>
          <p:cNvSpPr>
            <a:spLocks noGrp="1"/>
          </p:cNvSpPr>
          <p:nvPr>
            <p:ph type="dt" sz="half" idx="10"/>
          </p:nvPr>
        </p:nvSpPr>
        <p:spPr/>
        <p:txBody>
          <a:bodyPr/>
          <a:lstStyle/>
          <a:p>
            <a:fld id="{77D96197-10F6-9D43-B7CF-8B2667643A29}" type="datetimeFigureOut">
              <a:rPr lang="en-US" smtClean="0"/>
              <a:t>11/6/2023</a:t>
            </a:fld>
            <a:endParaRPr lang="en-US"/>
          </a:p>
        </p:txBody>
      </p:sp>
      <p:sp>
        <p:nvSpPr>
          <p:cNvPr id="8" name="Footer Placeholder 7">
            <a:extLst>
              <a:ext uri="{FF2B5EF4-FFF2-40B4-BE49-F238E27FC236}">
                <a16:creationId xmlns:a16="http://schemas.microsoft.com/office/drawing/2014/main" id="{5A6DFE9F-1A62-FE53-342C-1BB9B5946E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15206E-35E6-6FB2-2748-5D989CD7662C}"/>
              </a:ext>
            </a:extLst>
          </p:cNvPr>
          <p:cNvSpPr>
            <a:spLocks noGrp="1"/>
          </p:cNvSpPr>
          <p:nvPr>
            <p:ph type="sldNum" sz="quarter" idx="12"/>
          </p:nvPr>
        </p:nvSpPr>
        <p:spPr/>
        <p:txBody>
          <a:bodyPr/>
          <a:lstStyle/>
          <a:p>
            <a:fld id="{E8570679-09D9-9640-B074-7116717EC85A}" type="slidenum">
              <a:rPr lang="en-US" smtClean="0"/>
              <a:t>‹#›</a:t>
            </a:fld>
            <a:endParaRPr lang="en-US"/>
          </a:p>
        </p:txBody>
      </p:sp>
    </p:spTree>
    <p:extLst>
      <p:ext uri="{BB962C8B-B14F-4D97-AF65-F5344CB8AC3E}">
        <p14:creationId xmlns:p14="http://schemas.microsoft.com/office/powerpoint/2010/main" val="3401305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B6EC8-D152-D654-21B1-5DFE0FB168D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2685557-AA81-5292-0F68-373B6048DE11}"/>
              </a:ext>
            </a:extLst>
          </p:cNvPr>
          <p:cNvSpPr>
            <a:spLocks noGrp="1"/>
          </p:cNvSpPr>
          <p:nvPr>
            <p:ph type="dt" sz="half" idx="10"/>
          </p:nvPr>
        </p:nvSpPr>
        <p:spPr/>
        <p:txBody>
          <a:bodyPr/>
          <a:lstStyle/>
          <a:p>
            <a:fld id="{77D96197-10F6-9D43-B7CF-8B2667643A29}" type="datetimeFigureOut">
              <a:rPr lang="en-US" smtClean="0"/>
              <a:t>11/6/2023</a:t>
            </a:fld>
            <a:endParaRPr lang="en-US"/>
          </a:p>
        </p:txBody>
      </p:sp>
      <p:sp>
        <p:nvSpPr>
          <p:cNvPr id="4" name="Footer Placeholder 3">
            <a:extLst>
              <a:ext uri="{FF2B5EF4-FFF2-40B4-BE49-F238E27FC236}">
                <a16:creationId xmlns:a16="http://schemas.microsoft.com/office/drawing/2014/main" id="{8229DE46-E372-A487-B333-BAC936F525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E45536-D2B2-AB25-DEEB-E72C598BEABD}"/>
              </a:ext>
            </a:extLst>
          </p:cNvPr>
          <p:cNvSpPr>
            <a:spLocks noGrp="1"/>
          </p:cNvSpPr>
          <p:nvPr>
            <p:ph type="sldNum" sz="quarter" idx="12"/>
          </p:nvPr>
        </p:nvSpPr>
        <p:spPr/>
        <p:txBody>
          <a:bodyPr/>
          <a:lstStyle/>
          <a:p>
            <a:fld id="{E8570679-09D9-9640-B074-7116717EC85A}" type="slidenum">
              <a:rPr lang="en-US" smtClean="0"/>
              <a:t>‹#›</a:t>
            </a:fld>
            <a:endParaRPr lang="en-US"/>
          </a:p>
        </p:txBody>
      </p:sp>
    </p:spTree>
    <p:extLst>
      <p:ext uri="{BB962C8B-B14F-4D97-AF65-F5344CB8AC3E}">
        <p14:creationId xmlns:p14="http://schemas.microsoft.com/office/powerpoint/2010/main" val="21673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DF0D2E-E3C9-876C-621D-FA079CA4677D}"/>
              </a:ext>
            </a:extLst>
          </p:cNvPr>
          <p:cNvSpPr>
            <a:spLocks noGrp="1"/>
          </p:cNvSpPr>
          <p:nvPr>
            <p:ph type="dt" sz="half" idx="10"/>
          </p:nvPr>
        </p:nvSpPr>
        <p:spPr/>
        <p:txBody>
          <a:bodyPr/>
          <a:lstStyle/>
          <a:p>
            <a:fld id="{77D96197-10F6-9D43-B7CF-8B2667643A29}" type="datetimeFigureOut">
              <a:rPr lang="en-US" smtClean="0"/>
              <a:t>11/6/2023</a:t>
            </a:fld>
            <a:endParaRPr lang="en-US"/>
          </a:p>
        </p:txBody>
      </p:sp>
      <p:sp>
        <p:nvSpPr>
          <p:cNvPr id="3" name="Footer Placeholder 2">
            <a:extLst>
              <a:ext uri="{FF2B5EF4-FFF2-40B4-BE49-F238E27FC236}">
                <a16:creationId xmlns:a16="http://schemas.microsoft.com/office/drawing/2014/main" id="{C4D9598D-2C60-2C23-2356-A09B9048A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91675D-C87F-3528-473A-0FD2A9C26210}"/>
              </a:ext>
            </a:extLst>
          </p:cNvPr>
          <p:cNvSpPr>
            <a:spLocks noGrp="1"/>
          </p:cNvSpPr>
          <p:nvPr>
            <p:ph type="sldNum" sz="quarter" idx="12"/>
          </p:nvPr>
        </p:nvSpPr>
        <p:spPr/>
        <p:txBody>
          <a:bodyPr/>
          <a:lstStyle/>
          <a:p>
            <a:fld id="{E8570679-09D9-9640-B074-7116717EC85A}" type="slidenum">
              <a:rPr lang="en-US" smtClean="0"/>
              <a:t>‹#›</a:t>
            </a:fld>
            <a:endParaRPr lang="en-US"/>
          </a:p>
        </p:txBody>
      </p:sp>
    </p:spTree>
    <p:extLst>
      <p:ext uri="{BB962C8B-B14F-4D97-AF65-F5344CB8AC3E}">
        <p14:creationId xmlns:p14="http://schemas.microsoft.com/office/powerpoint/2010/main" val="2767742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B9FD5-939C-BF9C-0B5E-41422FF21A1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2974B0E-42A2-EEE9-5278-310AF37DEE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950B3AA-D3D3-5BD7-612D-7C1EB6A08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5B6EAC5-621E-9A44-9A72-1BC44AB89243}"/>
              </a:ext>
            </a:extLst>
          </p:cNvPr>
          <p:cNvSpPr>
            <a:spLocks noGrp="1"/>
          </p:cNvSpPr>
          <p:nvPr>
            <p:ph type="dt" sz="half" idx="10"/>
          </p:nvPr>
        </p:nvSpPr>
        <p:spPr/>
        <p:txBody>
          <a:bodyPr/>
          <a:lstStyle/>
          <a:p>
            <a:fld id="{77D96197-10F6-9D43-B7CF-8B2667643A29}" type="datetimeFigureOut">
              <a:rPr lang="en-US" smtClean="0"/>
              <a:t>11/6/2023</a:t>
            </a:fld>
            <a:endParaRPr lang="en-US"/>
          </a:p>
        </p:txBody>
      </p:sp>
      <p:sp>
        <p:nvSpPr>
          <p:cNvPr id="6" name="Footer Placeholder 5">
            <a:extLst>
              <a:ext uri="{FF2B5EF4-FFF2-40B4-BE49-F238E27FC236}">
                <a16:creationId xmlns:a16="http://schemas.microsoft.com/office/drawing/2014/main" id="{3E041ABD-3960-86FB-EC49-2D5BABC8A4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459E91-C50D-1E85-F8DB-0C6C34AA0DAE}"/>
              </a:ext>
            </a:extLst>
          </p:cNvPr>
          <p:cNvSpPr>
            <a:spLocks noGrp="1"/>
          </p:cNvSpPr>
          <p:nvPr>
            <p:ph type="sldNum" sz="quarter" idx="12"/>
          </p:nvPr>
        </p:nvSpPr>
        <p:spPr/>
        <p:txBody>
          <a:bodyPr/>
          <a:lstStyle/>
          <a:p>
            <a:fld id="{E8570679-09D9-9640-B074-7116717EC85A}" type="slidenum">
              <a:rPr lang="en-US" smtClean="0"/>
              <a:t>‹#›</a:t>
            </a:fld>
            <a:endParaRPr lang="en-US"/>
          </a:p>
        </p:txBody>
      </p:sp>
    </p:spTree>
    <p:extLst>
      <p:ext uri="{BB962C8B-B14F-4D97-AF65-F5344CB8AC3E}">
        <p14:creationId xmlns:p14="http://schemas.microsoft.com/office/powerpoint/2010/main" val="2604550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492CE-25EE-A8DB-46D0-E2639F4D72A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C9FD934-52DD-1651-EFC1-52FBF1E68D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EBA4C9-BF1D-B404-08B5-476479C429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CED16EE-E2D6-C67C-FDB1-ABEBE2A51904}"/>
              </a:ext>
            </a:extLst>
          </p:cNvPr>
          <p:cNvSpPr>
            <a:spLocks noGrp="1"/>
          </p:cNvSpPr>
          <p:nvPr>
            <p:ph type="dt" sz="half" idx="10"/>
          </p:nvPr>
        </p:nvSpPr>
        <p:spPr/>
        <p:txBody>
          <a:bodyPr/>
          <a:lstStyle/>
          <a:p>
            <a:fld id="{77D96197-10F6-9D43-B7CF-8B2667643A29}" type="datetimeFigureOut">
              <a:rPr lang="en-US" smtClean="0"/>
              <a:t>11/6/2023</a:t>
            </a:fld>
            <a:endParaRPr lang="en-US"/>
          </a:p>
        </p:txBody>
      </p:sp>
      <p:sp>
        <p:nvSpPr>
          <p:cNvPr id="6" name="Footer Placeholder 5">
            <a:extLst>
              <a:ext uri="{FF2B5EF4-FFF2-40B4-BE49-F238E27FC236}">
                <a16:creationId xmlns:a16="http://schemas.microsoft.com/office/drawing/2014/main" id="{50B7BB59-6C4F-99F9-AA76-04E191CEB9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B7A941-4D90-6974-8FFB-8032CA8746B3}"/>
              </a:ext>
            </a:extLst>
          </p:cNvPr>
          <p:cNvSpPr>
            <a:spLocks noGrp="1"/>
          </p:cNvSpPr>
          <p:nvPr>
            <p:ph type="sldNum" sz="quarter" idx="12"/>
          </p:nvPr>
        </p:nvSpPr>
        <p:spPr/>
        <p:txBody>
          <a:bodyPr/>
          <a:lstStyle/>
          <a:p>
            <a:fld id="{E8570679-09D9-9640-B074-7116717EC85A}" type="slidenum">
              <a:rPr lang="en-US" smtClean="0"/>
              <a:t>‹#›</a:t>
            </a:fld>
            <a:endParaRPr lang="en-US"/>
          </a:p>
        </p:txBody>
      </p:sp>
    </p:spTree>
    <p:extLst>
      <p:ext uri="{BB962C8B-B14F-4D97-AF65-F5344CB8AC3E}">
        <p14:creationId xmlns:p14="http://schemas.microsoft.com/office/powerpoint/2010/main" val="1044274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E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25789A-15AA-3579-E18C-42A8C124BA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72F193E-90C0-5F2E-EF87-737FB58952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BE55E25-0B0F-0739-5CE7-DE5C39556E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96197-10F6-9D43-B7CF-8B2667643A29}" type="datetimeFigureOut">
              <a:rPr lang="en-US" smtClean="0"/>
              <a:t>11/6/2023</a:t>
            </a:fld>
            <a:endParaRPr lang="en-US"/>
          </a:p>
        </p:txBody>
      </p:sp>
      <p:sp>
        <p:nvSpPr>
          <p:cNvPr id="5" name="Footer Placeholder 4">
            <a:extLst>
              <a:ext uri="{FF2B5EF4-FFF2-40B4-BE49-F238E27FC236}">
                <a16:creationId xmlns:a16="http://schemas.microsoft.com/office/drawing/2014/main" id="{E0655204-C709-431D-C5E6-FECEDB1FF3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0FEFF2-B4C8-CF1F-3DE8-68A7A3AC75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70679-09D9-9640-B074-7116717EC85A}" type="slidenum">
              <a:rPr lang="en-US" smtClean="0"/>
              <a:t>‹#›</a:t>
            </a:fld>
            <a:endParaRPr lang="en-US"/>
          </a:p>
        </p:txBody>
      </p:sp>
    </p:spTree>
    <p:extLst>
      <p:ext uri="{BB962C8B-B14F-4D97-AF65-F5344CB8AC3E}">
        <p14:creationId xmlns:p14="http://schemas.microsoft.com/office/powerpoint/2010/main" val="916144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xtiXRsuYscA"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F213F4-395B-5CA8-61DC-2291F7E4E5A3}"/>
              </a:ext>
            </a:extLst>
          </p:cNvPr>
          <p:cNvSpPr/>
          <p:nvPr/>
        </p:nvSpPr>
        <p:spPr>
          <a:xfrm>
            <a:off x="0" y="193964"/>
            <a:ext cx="12192000" cy="40178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PRINT</a:t>
            </a:r>
          </a:p>
        </p:txBody>
      </p:sp>
      <p:pic>
        <p:nvPicPr>
          <p:cNvPr id="8" name="Picture 7" descr="A diagram of a cross section of an organ&#10;&#10;Description automatically generated">
            <a:extLst>
              <a:ext uri="{FF2B5EF4-FFF2-40B4-BE49-F238E27FC236}">
                <a16:creationId xmlns:a16="http://schemas.microsoft.com/office/drawing/2014/main" id="{FEC5FAE0-F5FC-B361-4294-78F5DFCC8DED}"/>
              </a:ext>
            </a:extLst>
          </p:cNvPr>
          <p:cNvPicPr>
            <a:picLocks noChangeAspect="1"/>
          </p:cNvPicPr>
          <p:nvPr/>
        </p:nvPicPr>
        <p:blipFill>
          <a:blip r:embed="rId2"/>
          <a:stretch>
            <a:fillRect/>
          </a:stretch>
        </p:blipFill>
        <p:spPr>
          <a:xfrm>
            <a:off x="226079" y="740197"/>
            <a:ext cx="5045582" cy="3000529"/>
          </a:xfrm>
          <a:prstGeom prst="rect">
            <a:avLst/>
          </a:prstGeom>
        </p:spPr>
      </p:pic>
      <p:pic>
        <p:nvPicPr>
          <p:cNvPr id="10" name="Picture 9" descr="A diagram of a cell&#10;&#10;Description automatically generated">
            <a:extLst>
              <a:ext uri="{FF2B5EF4-FFF2-40B4-BE49-F238E27FC236}">
                <a16:creationId xmlns:a16="http://schemas.microsoft.com/office/drawing/2014/main" id="{0B3C3C28-A4E7-5962-F78F-2C25B9E6721D}"/>
              </a:ext>
            </a:extLst>
          </p:cNvPr>
          <p:cNvPicPr>
            <a:picLocks noChangeAspect="1"/>
          </p:cNvPicPr>
          <p:nvPr/>
        </p:nvPicPr>
        <p:blipFill>
          <a:blip r:embed="rId3"/>
          <a:stretch>
            <a:fillRect/>
          </a:stretch>
        </p:blipFill>
        <p:spPr>
          <a:xfrm>
            <a:off x="6418119" y="2320769"/>
            <a:ext cx="5520244" cy="2417486"/>
          </a:xfrm>
          <a:prstGeom prst="rect">
            <a:avLst/>
          </a:prstGeom>
        </p:spPr>
      </p:pic>
      <p:pic>
        <p:nvPicPr>
          <p:cNvPr id="12" name="Picture 11" descr="A diagram of a structure&#10;&#10;Description automatically generated">
            <a:extLst>
              <a:ext uri="{FF2B5EF4-FFF2-40B4-BE49-F238E27FC236}">
                <a16:creationId xmlns:a16="http://schemas.microsoft.com/office/drawing/2014/main" id="{713A2822-0B3F-1859-6D34-60338B95F106}"/>
              </a:ext>
            </a:extLst>
          </p:cNvPr>
          <p:cNvPicPr>
            <a:picLocks noChangeAspect="1"/>
          </p:cNvPicPr>
          <p:nvPr/>
        </p:nvPicPr>
        <p:blipFill>
          <a:blip r:embed="rId4"/>
          <a:stretch>
            <a:fillRect/>
          </a:stretch>
        </p:blipFill>
        <p:spPr>
          <a:xfrm>
            <a:off x="281498" y="3885178"/>
            <a:ext cx="5045581" cy="2804842"/>
          </a:xfrm>
          <a:prstGeom prst="rect">
            <a:avLst/>
          </a:prstGeom>
        </p:spPr>
      </p:pic>
    </p:spTree>
    <p:extLst>
      <p:ext uri="{BB962C8B-B14F-4D97-AF65-F5344CB8AC3E}">
        <p14:creationId xmlns:p14="http://schemas.microsoft.com/office/powerpoint/2010/main" val="3156696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2CAE10-E2E8-F608-8CA4-48FBB8C76708}"/>
              </a:ext>
            </a:extLst>
          </p:cNvPr>
          <p:cNvSpPr/>
          <p:nvPr/>
        </p:nvSpPr>
        <p:spPr>
          <a:xfrm>
            <a:off x="0" y="193964"/>
            <a:ext cx="12192000" cy="526472"/>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C A P I L L A R I E S </a:t>
            </a:r>
          </a:p>
        </p:txBody>
      </p:sp>
      <p:pic>
        <p:nvPicPr>
          <p:cNvPr id="2" name="Picture 5">
            <a:extLst>
              <a:ext uri="{FF2B5EF4-FFF2-40B4-BE49-F238E27FC236}">
                <a16:creationId xmlns:a16="http://schemas.microsoft.com/office/drawing/2014/main" id="{689E6988-70B1-5CB2-E7F9-25B663A0D5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0737" y="2112097"/>
            <a:ext cx="4687707" cy="223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
            <a:extLst>
              <a:ext uri="{FF2B5EF4-FFF2-40B4-BE49-F238E27FC236}">
                <a16:creationId xmlns:a16="http://schemas.microsoft.com/office/drawing/2014/main" id="{B54D87F4-2662-2AC8-D87E-D3AD0DF116E8}"/>
              </a:ext>
            </a:extLst>
          </p:cNvPr>
          <p:cNvSpPr txBox="1">
            <a:spLocks noChangeArrowheads="1"/>
          </p:cNvSpPr>
          <p:nvPr/>
        </p:nvSpPr>
        <p:spPr bwMode="auto">
          <a:xfrm>
            <a:off x="694459" y="2521059"/>
            <a:ext cx="540154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eaLnBrk="1" hangingPunct="1"/>
            <a:r>
              <a:rPr lang="en-GB" altLang="en-US" sz="2800" dirty="0">
                <a:latin typeface="Andale Mono" panose="020B0509000000000004" pitchFamily="49" charset="0"/>
              </a:rPr>
              <a:t>Capillaries allow </a:t>
            </a:r>
            <a:r>
              <a:rPr lang="en-GB" altLang="en-US" sz="2800" b="1" dirty="0">
                <a:latin typeface="Andale Mono" panose="020B0509000000000004" pitchFamily="49" charset="0"/>
              </a:rPr>
              <a:t>exchange of substances </a:t>
            </a:r>
            <a:r>
              <a:rPr lang="en-GB" altLang="en-US" sz="2800" dirty="0">
                <a:latin typeface="Andale Mono" panose="020B0509000000000004" pitchFamily="49" charset="0"/>
              </a:rPr>
              <a:t>with tissues through their thin walls.</a:t>
            </a:r>
          </a:p>
        </p:txBody>
      </p:sp>
    </p:spTree>
    <p:extLst>
      <p:ext uri="{BB962C8B-B14F-4D97-AF65-F5344CB8AC3E}">
        <p14:creationId xmlns:p14="http://schemas.microsoft.com/office/powerpoint/2010/main" val="693506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F213F4-395B-5CA8-61DC-2291F7E4E5A3}"/>
              </a:ext>
            </a:extLst>
          </p:cNvPr>
          <p:cNvSpPr/>
          <p:nvPr/>
        </p:nvSpPr>
        <p:spPr>
          <a:xfrm>
            <a:off x="0" y="193964"/>
            <a:ext cx="12192000" cy="40178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C H A N G E S   I N   B L O O D   P R E S S U R E </a:t>
            </a:r>
          </a:p>
        </p:txBody>
      </p:sp>
      <p:sp>
        <p:nvSpPr>
          <p:cNvPr id="6" name="TextBox 5">
            <a:extLst>
              <a:ext uri="{FF2B5EF4-FFF2-40B4-BE49-F238E27FC236}">
                <a16:creationId xmlns:a16="http://schemas.microsoft.com/office/drawing/2014/main" id="{BB3493F9-96EE-DA02-E366-ECE40F8FB4CA}"/>
              </a:ext>
            </a:extLst>
          </p:cNvPr>
          <p:cNvSpPr txBox="1"/>
          <p:nvPr/>
        </p:nvSpPr>
        <p:spPr>
          <a:xfrm>
            <a:off x="2663901" y="1019251"/>
            <a:ext cx="6864198" cy="1384995"/>
          </a:xfrm>
          <a:prstGeom prst="rect">
            <a:avLst/>
          </a:prstGeom>
          <a:noFill/>
        </p:spPr>
        <p:txBody>
          <a:bodyPr wrap="square" rtlCol="0">
            <a:spAutoFit/>
          </a:bodyPr>
          <a:lstStyle/>
          <a:p>
            <a:pPr algn="ctr" eaLnBrk="1" hangingPunct="1"/>
            <a:r>
              <a:rPr lang="en-GB" altLang="en-US" sz="2800" dirty="0">
                <a:latin typeface="Andale Mono" panose="020B0509000000000004" pitchFamily="49" charset="0"/>
              </a:rPr>
              <a:t>There is a decrease in blood pressure as blood moves away from the heart.</a:t>
            </a:r>
          </a:p>
        </p:txBody>
      </p:sp>
      <p:pic>
        <p:nvPicPr>
          <p:cNvPr id="2" name="Content Placeholder 3">
            <a:extLst>
              <a:ext uri="{FF2B5EF4-FFF2-40B4-BE49-F238E27FC236}">
                <a16:creationId xmlns:a16="http://schemas.microsoft.com/office/drawing/2014/main" id="{4C4233FF-B316-CBB3-D32C-1B0C434365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99657" y="2392392"/>
            <a:ext cx="5792685" cy="4271644"/>
          </a:xfrm>
        </p:spPr>
      </p:pic>
    </p:spTree>
    <p:extLst>
      <p:ext uri="{BB962C8B-B14F-4D97-AF65-F5344CB8AC3E}">
        <p14:creationId xmlns:p14="http://schemas.microsoft.com/office/powerpoint/2010/main" val="4099350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F213F4-395B-5CA8-61DC-2291F7E4E5A3}"/>
              </a:ext>
            </a:extLst>
          </p:cNvPr>
          <p:cNvSpPr/>
          <p:nvPr/>
        </p:nvSpPr>
        <p:spPr>
          <a:xfrm>
            <a:off x="0" y="193964"/>
            <a:ext cx="12192000" cy="40178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C O P Y   A N D    C O M P L E T E</a:t>
            </a:r>
          </a:p>
        </p:txBody>
      </p:sp>
      <p:pic>
        <p:nvPicPr>
          <p:cNvPr id="10" name="Picture 9" descr="A table with text on it&#10;&#10;Description automatically generated">
            <a:extLst>
              <a:ext uri="{FF2B5EF4-FFF2-40B4-BE49-F238E27FC236}">
                <a16:creationId xmlns:a16="http://schemas.microsoft.com/office/drawing/2014/main" id="{53E4F7A9-EA21-D785-B43B-1B406C914EC1}"/>
              </a:ext>
            </a:extLst>
          </p:cNvPr>
          <p:cNvPicPr>
            <a:picLocks noChangeAspect="1"/>
          </p:cNvPicPr>
          <p:nvPr/>
        </p:nvPicPr>
        <p:blipFill>
          <a:blip r:embed="rId2"/>
          <a:stretch>
            <a:fillRect/>
          </a:stretch>
        </p:blipFill>
        <p:spPr>
          <a:xfrm>
            <a:off x="1580676" y="757007"/>
            <a:ext cx="9030648" cy="6074866"/>
          </a:xfrm>
          <a:prstGeom prst="rect">
            <a:avLst/>
          </a:prstGeom>
        </p:spPr>
      </p:pic>
      <p:sp>
        <p:nvSpPr>
          <p:cNvPr id="11" name="Rectangle 10">
            <a:extLst>
              <a:ext uri="{FF2B5EF4-FFF2-40B4-BE49-F238E27FC236}">
                <a16:creationId xmlns:a16="http://schemas.microsoft.com/office/drawing/2014/main" id="{920C9B7B-1CD7-3009-EC8F-2E060E57FB55}"/>
              </a:ext>
            </a:extLst>
          </p:cNvPr>
          <p:cNvSpPr/>
          <p:nvPr/>
        </p:nvSpPr>
        <p:spPr>
          <a:xfrm>
            <a:off x="4261757" y="1567543"/>
            <a:ext cx="734786" cy="326571"/>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9C99139-AACC-A507-0AE4-99D2AD0EA550}"/>
              </a:ext>
            </a:extLst>
          </p:cNvPr>
          <p:cNvSpPr/>
          <p:nvPr/>
        </p:nvSpPr>
        <p:spPr>
          <a:xfrm>
            <a:off x="3026229" y="1845127"/>
            <a:ext cx="484414" cy="326571"/>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AE62C59-E631-6912-ACD7-3887EE946B58}"/>
              </a:ext>
            </a:extLst>
          </p:cNvPr>
          <p:cNvSpPr/>
          <p:nvPr/>
        </p:nvSpPr>
        <p:spPr>
          <a:xfrm>
            <a:off x="3015341" y="2226132"/>
            <a:ext cx="484414" cy="326571"/>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99BEC7-193A-9511-9BF6-61FED861D2A9}"/>
              </a:ext>
            </a:extLst>
          </p:cNvPr>
          <p:cNvSpPr/>
          <p:nvPr/>
        </p:nvSpPr>
        <p:spPr>
          <a:xfrm>
            <a:off x="5323113" y="1597482"/>
            <a:ext cx="2090057" cy="2125432"/>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5976A5-8768-15E8-6DA1-58E8B0834401}"/>
              </a:ext>
            </a:extLst>
          </p:cNvPr>
          <p:cNvSpPr/>
          <p:nvPr/>
        </p:nvSpPr>
        <p:spPr>
          <a:xfrm>
            <a:off x="7598224" y="1905007"/>
            <a:ext cx="729346" cy="266691"/>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4E8CB8C-0973-76CF-378D-D87B8B73B1E8}"/>
              </a:ext>
            </a:extLst>
          </p:cNvPr>
          <p:cNvSpPr/>
          <p:nvPr/>
        </p:nvSpPr>
        <p:spPr>
          <a:xfrm>
            <a:off x="9040581" y="3835043"/>
            <a:ext cx="1328062" cy="1830971"/>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CE4E66-27AF-B4B4-7324-CCD34D8F286D}"/>
              </a:ext>
            </a:extLst>
          </p:cNvPr>
          <p:cNvSpPr/>
          <p:nvPr/>
        </p:nvSpPr>
        <p:spPr>
          <a:xfrm>
            <a:off x="9043775" y="1583872"/>
            <a:ext cx="1328062" cy="2106238"/>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129D31D-D759-131A-C83D-067F0A76F429}"/>
              </a:ext>
            </a:extLst>
          </p:cNvPr>
          <p:cNvSpPr/>
          <p:nvPr/>
        </p:nvSpPr>
        <p:spPr>
          <a:xfrm>
            <a:off x="9040581" y="5762425"/>
            <a:ext cx="1328062" cy="885282"/>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9F63925-AE6F-04D3-DC5A-EDDB75874D7D}"/>
              </a:ext>
            </a:extLst>
          </p:cNvPr>
          <p:cNvSpPr/>
          <p:nvPr/>
        </p:nvSpPr>
        <p:spPr>
          <a:xfrm>
            <a:off x="7598224" y="4101749"/>
            <a:ext cx="729346" cy="266691"/>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54C1ABF-48B5-8CD9-254C-91B006E90564}"/>
              </a:ext>
            </a:extLst>
          </p:cNvPr>
          <p:cNvSpPr/>
          <p:nvPr/>
        </p:nvSpPr>
        <p:spPr>
          <a:xfrm>
            <a:off x="7606382" y="5794027"/>
            <a:ext cx="1328061" cy="30696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F66919A-CC91-A39B-60C9-20B85D536324}"/>
              </a:ext>
            </a:extLst>
          </p:cNvPr>
          <p:cNvSpPr/>
          <p:nvPr/>
        </p:nvSpPr>
        <p:spPr>
          <a:xfrm>
            <a:off x="5323113" y="5746096"/>
            <a:ext cx="2106386" cy="885282"/>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D154C5B-500C-2101-CE5F-7D2FFFFE2F0A}"/>
              </a:ext>
            </a:extLst>
          </p:cNvPr>
          <p:cNvSpPr/>
          <p:nvPr/>
        </p:nvSpPr>
        <p:spPr>
          <a:xfrm>
            <a:off x="5323112" y="3794440"/>
            <a:ext cx="2090057" cy="1830971"/>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42D179A-2251-54D7-2AE4-66E34B2C6446}"/>
              </a:ext>
            </a:extLst>
          </p:cNvPr>
          <p:cNvSpPr/>
          <p:nvPr/>
        </p:nvSpPr>
        <p:spPr>
          <a:xfrm>
            <a:off x="4270395" y="3835043"/>
            <a:ext cx="867661" cy="326571"/>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6B1A528B-BBA3-F274-A12F-2C6E195689A5}"/>
              </a:ext>
            </a:extLst>
          </p:cNvPr>
          <p:cNvSpPr/>
          <p:nvPr/>
        </p:nvSpPr>
        <p:spPr>
          <a:xfrm>
            <a:off x="4195319" y="4205154"/>
            <a:ext cx="867661" cy="326571"/>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D62F4C8-EA24-6017-DA20-FFFEA6E949A5}"/>
              </a:ext>
            </a:extLst>
          </p:cNvPr>
          <p:cNvSpPr/>
          <p:nvPr/>
        </p:nvSpPr>
        <p:spPr>
          <a:xfrm>
            <a:off x="3811597" y="6123426"/>
            <a:ext cx="867661" cy="22632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CBDD88DC-6D35-A649-3EBB-9118D4FA3D83}"/>
              </a:ext>
            </a:extLst>
          </p:cNvPr>
          <p:cNvSpPr/>
          <p:nvPr/>
        </p:nvSpPr>
        <p:spPr>
          <a:xfrm>
            <a:off x="4455451" y="6405055"/>
            <a:ext cx="690779" cy="226323"/>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2229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F213F4-395B-5CA8-61DC-2291F7E4E5A3}"/>
              </a:ext>
            </a:extLst>
          </p:cNvPr>
          <p:cNvSpPr/>
          <p:nvPr/>
        </p:nvSpPr>
        <p:spPr>
          <a:xfrm>
            <a:off x="0" y="193964"/>
            <a:ext cx="12192000" cy="40178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C O P Y   A N D    C O M P L E T E</a:t>
            </a:r>
          </a:p>
        </p:txBody>
      </p:sp>
      <p:pic>
        <p:nvPicPr>
          <p:cNvPr id="10" name="Picture 9" descr="A table with text on it&#10;&#10;Description automatically generated">
            <a:extLst>
              <a:ext uri="{FF2B5EF4-FFF2-40B4-BE49-F238E27FC236}">
                <a16:creationId xmlns:a16="http://schemas.microsoft.com/office/drawing/2014/main" id="{53E4F7A9-EA21-D785-B43B-1B406C914EC1}"/>
              </a:ext>
            </a:extLst>
          </p:cNvPr>
          <p:cNvPicPr>
            <a:picLocks noChangeAspect="1"/>
          </p:cNvPicPr>
          <p:nvPr/>
        </p:nvPicPr>
        <p:blipFill>
          <a:blip r:embed="rId2"/>
          <a:stretch>
            <a:fillRect/>
          </a:stretch>
        </p:blipFill>
        <p:spPr>
          <a:xfrm>
            <a:off x="1580676" y="757007"/>
            <a:ext cx="9030648" cy="6074866"/>
          </a:xfrm>
          <a:prstGeom prst="rect">
            <a:avLst/>
          </a:prstGeom>
        </p:spPr>
      </p:pic>
    </p:spTree>
    <p:extLst>
      <p:ext uri="{BB962C8B-B14F-4D97-AF65-F5344CB8AC3E}">
        <p14:creationId xmlns:p14="http://schemas.microsoft.com/office/powerpoint/2010/main" val="2842665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F213F4-395B-5CA8-61DC-2291F7E4E5A3}"/>
              </a:ext>
            </a:extLst>
          </p:cNvPr>
          <p:cNvSpPr/>
          <p:nvPr/>
        </p:nvSpPr>
        <p:spPr>
          <a:xfrm>
            <a:off x="0" y="193964"/>
            <a:ext cx="12192000" cy="40178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E S S A Y    Q U E S T I O N</a:t>
            </a:r>
          </a:p>
        </p:txBody>
      </p:sp>
      <p:pic>
        <p:nvPicPr>
          <p:cNvPr id="13" name="Picture 12">
            <a:extLst>
              <a:ext uri="{FF2B5EF4-FFF2-40B4-BE49-F238E27FC236}">
                <a16:creationId xmlns:a16="http://schemas.microsoft.com/office/drawing/2014/main" id="{6834E6C8-218F-9679-65A3-245EF85E1E92}"/>
              </a:ext>
            </a:extLst>
          </p:cNvPr>
          <p:cNvPicPr>
            <a:picLocks noChangeAspect="1"/>
          </p:cNvPicPr>
          <p:nvPr/>
        </p:nvPicPr>
        <p:blipFill>
          <a:blip r:embed="rId2"/>
          <a:stretch>
            <a:fillRect/>
          </a:stretch>
        </p:blipFill>
        <p:spPr>
          <a:xfrm>
            <a:off x="173990" y="829310"/>
            <a:ext cx="10433050" cy="1061190"/>
          </a:xfrm>
          <a:prstGeom prst="rect">
            <a:avLst/>
          </a:prstGeom>
        </p:spPr>
      </p:pic>
    </p:spTree>
    <p:extLst>
      <p:ext uri="{BB962C8B-B14F-4D97-AF65-F5344CB8AC3E}">
        <p14:creationId xmlns:p14="http://schemas.microsoft.com/office/powerpoint/2010/main" val="2308555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F213F4-395B-5CA8-61DC-2291F7E4E5A3}"/>
              </a:ext>
            </a:extLst>
          </p:cNvPr>
          <p:cNvSpPr/>
          <p:nvPr/>
        </p:nvSpPr>
        <p:spPr>
          <a:xfrm>
            <a:off x="0" y="193964"/>
            <a:ext cx="12192000" cy="40178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E S S A Y    Q U E S T I O N</a:t>
            </a:r>
          </a:p>
        </p:txBody>
      </p:sp>
      <p:pic>
        <p:nvPicPr>
          <p:cNvPr id="3" name="Picture 2" descr="A list of veins in a blood vessel&#10;&#10;Description automatically generated">
            <a:extLst>
              <a:ext uri="{FF2B5EF4-FFF2-40B4-BE49-F238E27FC236}">
                <a16:creationId xmlns:a16="http://schemas.microsoft.com/office/drawing/2014/main" id="{748DF3DF-3A7C-A915-78F0-DB8987AD3E13}"/>
              </a:ext>
            </a:extLst>
          </p:cNvPr>
          <p:cNvPicPr>
            <a:picLocks noChangeAspect="1"/>
          </p:cNvPicPr>
          <p:nvPr/>
        </p:nvPicPr>
        <p:blipFill>
          <a:blip r:embed="rId2"/>
          <a:stretch>
            <a:fillRect/>
          </a:stretch>
        </p:blipFill>
        <p:spPr>
          <a:xfrm>
            <a:off x="114300" y="894080"/>
            <a:ext cx="11942523" cy="5666740"/>
          </a:xfrm>
          <a:prstGeom prst="rect">
            <a:avLst/>
          </a:prstGeom>
        </p:spPr>
      </p:pic>
    </p:spTree>
    <p:extLst>
      <p:ext uri="{BB962C8B-B14F-4D97-AF65-F5344CB8AC3E}">
        <p14:creationId xmlns:p14="http://schemas.microsoft.com/office/powerpoint/2010/main" val="1504082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F213F4-395B-5CA8-61DC-2291F7E4E5A3}"/>
              </a:ext>
            </a:extLst>
          </p:cNvPr>
          <p:cNvSpPr/>
          <p:nvPr/>
        </p:nvSpPr>
        <p:spPr>
          <a:xfrm>
            <a:off x="0" y="193964"/>
            <a:ext cx="12192000" cy="40178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V A S O C O N S T R I C T I O N    A N D    V A S O D I L A T I O N</a:t>
            </a:r>
          </a:p>
        </p:txBody>
      </p:sp>
      <p:pic>
        <p:nvPicPr>
          <p:cNvPr id="20482" name="Picture 2" descr="Arterial vasoconstriction and vasodilation. Comparison illustration of  normal, constricted, and dilated blood vessels. Diagram of cross section of  arteries. Vector illustration Stock Vector | Adobe Stock">
            <a:extLst>
              <a:ext uri="{FF2B5EF4-FFF2-40B4-BE49-F238E27FC236}">
                <a16:creationId xmlns:a16="http://schemas.microsoft.com/office/drawing/2014/main" id="{0ADAADB2-9666-D7FD-3708-20D8E8B63D6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2004" b="70923" l="11500" r="89800">
                        <a14:foregroundMark x1="22700" y1="53045" x2="22700" y2="53045"/>
                        <a14:foregroundMark x1="77400" y1="52652" x2="77400" y2="52652"/>
                        <a14:foregroundMark x1="11600" y1="48919" x2="11600" y2="48919"/>
                        <a14:foregroundMark x1="47600" y1="46758" x2="47600" y2="46758"/>
                        <a14:foregroundMark x1="87900" y1="45972" x2="87900" y2="45972"/>
                        <a14:foregroundMark x1="89800" y1="48134" x2="89800" y2="48134"/>
                        <a14:foregroundMark x1="48700" y1="69548" x2="48700" y2="69548"/>
                        <a14:foregroundMark x1="78000" y1="70923" x2="78000" y2="70923"/>
                      </a14:backgroundRemoval>
                    </a14:imgEffect>
                  </a14:imgLayer>
                </a14:imgProps>
              </a:ext>
              <a:ext uri="{28A0092B-C50C-407E-A947-70E740481C1C}">
                <a14:useLocalDpi xmlns:a14="http://schemas.microsoft.com/office/drawing/2010/main" val="0"/>
              </a:ext>
            </a:extLst>
          </a:blip>
          <a:srcRect l="7500" t="16490" r="7938" b="26780"/>
          <a:stretch/>
        </p:blipFill>
        <p:spPr bwMode="auto">
          <a:xfrm>
            <a:off x="438968" y="845820"/>
            <a:ext cx="11314064" cy="38633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65ECA21-3C4C-B2CB-F5FF-CB1953C022EA}"/>
              </a:ext>
            </a:extLst>
          </p:cNvPr>
          <p:cNvSpPr/>
          <p:nvPr/>
        </p:nvSpPr>
        <p:spPr>
          <a:xfrm>
            <a:off x="1196062" y="4742276"/>
            <a:ext cx="2050561" cy="830997"/>
          </a:xfrm>
          <a:prstGeom prst="rect">
            <a:avLst/>
          </a:prstGeom>
          <a:noFill/>
        </p:spPr>
        <p:txBody>
          <a:bodyPr wrap="none" lIns="91440" tIns="45720" rIns="91440" bIns="45720">
            <a:spAutoFit/>
          </a:bodyPr>
          <a:lstStyle/>
          <a:p>
            <a:pPr algn="ctr"/>
            <a:r>
              <a:rPr lang="en-GB" sz="4800" b="0" cap="none" spc="0" dirty="0">
                <a:ln w="0"/>
                <a:solidFill>
                  <a:srgbClr val="002060"/>
                </a:solidFill>
                <a:effectLst>
                  <a:outerShdw blurRad="38100" dist="25400" dir="5400000" algn="ctr" rotWithShape="0">
                    <a:srgbClr val="6E747A">
                      <a:alpha val="43000"/>
                    </a:srgbClr>
                  </a:outerShdw>
                </a:effectLst>
              </a:rPr>
              <a:t>Normal</a:t>
            </a:r>
            <a:endParaRPr lang="en-GB" sz="5400" b="0" cap="none" spc="0" dirty="0">
              <a:ln w="0"/>
              <a:solidFill>
                <a:srgbClr val="002060"/>
              </a:solidFill>
              <a:effectLst>
                <a:outerShdw blurRad="38100" dist="25400" dir="5400000" algn="ctr" rotWithShape="0">
                  <a:srgbClr val="6E747A">
                    <a:alpha val="43000"/>
                  </a:srgbClr>
                </a:outerShdw>
              </a:effectLst>
            </a:endParaRPr>
          </a:p>
        </p:txBody>
      </p:sp>
      <p:sp>
        <p:nvSpPr>
          <p:cNvPr id="3" name="Rectangle 2">
            <a:extLst>
              <a:ext uri="{FF2B5EF4-FFF2-40B4-BE49-F238E27FC236}">
                <a16:creationId xmlns:a16="http://schemas.microsoft.com/office/drawing/2014/main" id="{51F44B84-3708-9333-9816-AA4380FE99AF}"/>
              </a:ext>
            </a:extLst>
          </p:cNvPr>
          <p:cNvSpPr/>
          <p:nvPr/>
        </p:nvSpPr>
        <p:spPr>
          <a:xfrm>
            <a:off x="3937299" y="4731192"/>
            <a:ext cx="4317400" cy="830997"/>
          </a:xfrm>
          <a:prstGeom prst="rect">
            <a:avLst/>
          </a:prstGeom>
          <a:noFill/>
        </p:spPr>
        <p:txBody>
          <a:bodyPr wrap="none" lIns="91440" tIns="45720" rIns="91440" bIns="45720">
            <a:spAutoFit/>
          </a:bodyPr>
          <a:lstStyle/>
          <a:p>
            <a:pPr algn="ctr"/>
            <a:r>
              <a:rPr lang="en-GB" sz="4800" b="0" cap="none" spc="0" dirty="0">
                <a:ln w="0"/>
                <a:solidFill>
                  <a:srgbClr val="002060"/>
                </a:solidFill>
                <a:effectLst>
                  <a:outerShdw blurRad="38100" dist="25400" dir="5400000" algn="ctr" rotWithShape="0">
                    <a:srgbClr val="6E747A">
                      <a:alpha val="43000"/>
                    </a:srgbClr>
                  </a:outerShdw>
                </a:effectLst>
              </a:rPr>
              <a:t>Vasoconstriction</a:t>
            </a:r>
          </a:p>
        </p:txBody>
      </p:sp>
      <p:sp>
        <p:nvSpPr>
          <p:cNvPr id="4" name="Rectangle 3">
            <a:extLst>
              <a:ext uri="{FF2B5EF4-FFF2-40B4-BE49-F238E27FC236}">
                <a16:creationId xmlns:a16="http://schemas.microsoft.com/office/drawing/2014/main" id="{2FFAB861-2041-B944-53A6-501BD3211506}"/>
              </a:ext>
            </a:extLst>
          </p:cNvPr>
          <p:cNvSpPr/>
          <p:nvPr/>
        </p:nvSpPr>
        <p:spPr>
          <a:xfrm>
            <a:off x="8625482" y="4709159"/>
            <a:ext cx="3252942" cy="830997"/>
          </a:xfrm>
          <a:prstGeom prst="rect">
            <a:avLst/>
          </a:prstGeom>
          <a:noFill/>
        </p:spPr>
        <p:txBody>
          <a:bodyPr wrap="none" lIns="91440" tIns="45720" rIns="91440" bIns="45720">
            <a:spAutoFit/>
          </a:bodyPr>
          <a:lstStyle/>
          <a:p>
            <a:pPr algn="ctr"/>
            <a:r>
              <a:rPr lang="en-GB" sz="4800" b="0" cap="none" spc="0" dirty="0">
                <a:ln w="0"/>
                <a:solidFill>
                  <a:srgbClr val="002060"/>
                </a:solidFill>
                <a:effectLst>
                  <a:outerShdw blurRad="38100" dist="25400" dir="5400000" algn="ctr" rotWithShape="0">
                    <a:srgbClr val="6E747A">
                      <a:alpha val="43000"/>
                    </a:srgbClr>
                  </a:outerShdw>
                </a:effectLst>
              </a:rPr>
              <a:t>Vasodilation</a:t>
            </a:r>
          </a:p>
        </p:txBody>
      </p:sp>
    </p:spTree>
    <p:extLst>
      <p:ext uri="{BB962C8B-B14F-4D97-AF65-F5344CB8AC3E}">
        <p14:creationId xmlns:p14="http://schemas.microsoft.com/office/powerpoint/2010/main" val="1253894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F213F4-395B-5CA8-61DC-2291F7E4E5A3}"/>
              </a:ext>
            </a:extLst>
          </p:cNvPr>
          <p:cNvSpPr/>
          <p:nvPr/>
        </p:nvSpPr>
        <p:spPr>
          <a:xfrm>
            <a:off x="0" y="193964"/>
            <a:ext cx="12192000" cy="40178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V A S O C O N S T R I C T I O N    A N D    V A S O D I L A T I O N</a:t>
            </a:r>
          </a:p>
        </p:txBody>
      </p:sp>
      <p:pic>
        <p:nvPicPr>
          <p:cNvPr id="20482" name="Picture 2" descr="Arterial vasoconstriction and vasodilation. Comparison illustration of  normal, constricted, and dilated blood vessels. Diagram of cross section of  arteries. Vector illustration Stock Vector | Adobe Stock">
            <a:extLst>
              <a:ext uri="{FF2B5EF4-FFF2-40B4-BE49-F238E27FC236}">
                <a16:creationId xmlns:a16="http://schemas.microsoft.com/office/drawing/2014/main" id="{0ADAADB2-9666-D7FD-3708-20D8E8B63D6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2004" b="70923" l="11500" r="89800">
                        <a14:foregroundMark x1="22700" y1="53045" x2="22700" y2="53045"/>
                        <a14:foregroundMark x1="77400" y1="52652" x2="77400" y2="52652"/>
                        <a14:foregroundMark x1="11600" y1="48919" x2="11600" y2="48919"/>
                        <a14:foregroundMark x1="47600" y1="46758" x2="47600" y2="46758"/>
                        <a14:foregroundMark x1="87900" y1="45972" x2="87900" y2="45972"/>
                        <a14:foregroundMark x1="89800" y1="48134" x2="89800" y2="48134"/>
                        <a14:foregroundMark x1="48700" y1="69548" x2="48700" y2="69548"/>
                        <a14:foregroundMark x1="78000" y1="70923" x2="78000" y2="70923"/>
                      </a14:backgroundRemoval>
                    </a14:imgEffect>
                  </a14:imgLayer>
                </a14:imgProps>
              </a:ext>
              <a:ext uri="{28A0092B-C50C-407E-A947-70E740481C1C}">
                <a14:useLocalDpi xmlns:a14="http://schemas.microsoft.com/office/drawing/2010/main" val="0"/>
              </a:ext>
            </a:extLst>
          </a:blip>
          <a:srcRect l="7500" t="16490" r="7938" b="26780"/>
          <a:stretch/>
        </p:blipFill>
        <p:spPr bwMode="auto">
          <a:xfrm>
            <a:off x="1599663" y="487724"/>
            <a:ext cx="9342657" cy="31901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65ECA21-3C4C-B2CB-F5FF-CB1953C022EA}"/>
              </a:ext>
            </a:extLst>
          </p:cNvPr>
          <p:cNvSpPr/>
          <p:nvPr/>
        </p:nvSpPr>
        <p:spPr>
          <a:xfrm>
            <a:off x="2246844" y="3638297"/>
            <a:ext cx="1669236" cy="646331"/>
          </a:xfrm>
          <a:prstGeom prst="rect">
            <a:avLst/>
          </a:prstGeom>
          <a:noFill/>
        </p:spPr>
        <p:txBody>
          <a:bodyPr wrap="square" lIns="91440" tIns="45720" rIns="91440" bIns="45720">
            <a:spAutoFit/>
          </a:bodyPr>
          <a:lstStyle/>
          <a:p>
            <a:pPr algn="ctr"/>
            <a:r>
              <a:rPr lang="en-GB" sz="3600" b="0" cap="none" spc="0" dirty="0">
                <a:ln w="0"/>
                <a:solidFill>
                  <a:srgbClr val="002060"/>
                </a:solidFill>
                <a:effectLst>
                  <a:outerShdw blurRad="38100" dist="25400" dir="5400000" algn="ctr" rotWithShape="0">
                    <a:srgbClr val="6E747A">
                      <a:alpha val="43000"/>
                    </a:srgbClr>
                  </a:outerShdw>
                </a:effectLst>
              </a:rPr>
              <a:t>Normal</a:t>
            </a:r>
            <a:endParaRPr lang="en-GB" sz="4000" b="0" cap="none" spc="0" dirty="0">
              <a:ln w="0"/>
              <a:solidFill>
                <a:srgbClr val="002060"/>
              </a:solidFill>
              <a:effectLst>
                <a:outerShdw blurRad="38100" dist="25400" dir="5400000" algn="ctr" rotWithShape="0">
                  <a:srgbClr val="6E747A">
                    <a:alpha val="43000"/>
                  </a:srgbClr>
                </a:outerShdw>
              </a:effectLst>
            </a:endParaRPr>
          </a:p>
        </p:txBody>
      </p:sp>
      <p:sp>
        <p:nvSpPr>
          <p:cNvPr id="3" name="Rectangle 2">
            <a:extLst>
              <a:ext uri="{FF2B5EF4-FFF2-40B4-BE49-F238E27FC236}">
                <a16:creationId xmlns:a16="http://schemas.microsoft.com/office/drawing/2014/main" id="{51F44B84-3708-9333-9816-AA4380FE99AF}"/>
              </a:ext>
            </a:extLst>
          </p:cNvPr>
          <p:cNvSpPr/>
          <p:nvPr/>
        </p:nvSpPr>
        <p:spPr>
          <a:xfrm>
            <a:off x="4513725" y="3638296"/>
            <a:ext cx="3514532" cy="646331"/>
          </a:xfrm>
          <a:prstGeom prst="rect">
            <a:avLst/>
          </a:prstGeom>
          <a:noFill/>
        </p:spPr>
        <p:txBody>
          <a:bodyPr wrap="square" lIns="91440" tIns="45720" rIns="91440" bIns="45720">
            <a:spAutoFit/>
          </a:bodyPr>
          <a:lstStyle/>
          <a:p>
            <a:pPr algn="ctr"/>
            <a:r>
              <a:rPr lang="en-GB" sz="3600" b="0" cap="none" spc="0" dirty="0">
                <a:ln w="0"/>
                <a:solidFill>
                  <a:srgbClr val="002060"/>
                </a:solidFill>
                <a:effectLst>
                  <a:outerShdw blurRad="38100" dist="25400" dir="5400000" algn="ctr" rotWithShape="0">
                    <a:srgbClr val="6E747A">
                      <a:alpha val="43000"/>
                    </a:srgbClr>
                  </a:outerShdw>
                </a:effectLst>
              </a:rPr>
              <a:t>Vasoconstriction</a:t>
            </a:r>
          </a:p>
        </p:txBody>
      </p:sp>
      <p:sp>
        <p:nvSpPr>
          <p:cNvPr id="4" name="Rectangle 3">
            <a:extLst>
              <a:ext uri="{FF2B5EF4-FFF2-40B4-BE49-F238E27FC236}">
                <a16:creationId xmlns:a16="http://schemas.microsoft.com/office/drawing/2014/main" id="{2FFAB861-2041-B944-53A6-501BD3211506}"/>
              </a:ext>
            </a:extLst>
          </p:cNvPr>
          <p:cNvSpPr/>
          <p:nvPr/>
        </p:nvSpPr>
        <p:spPr>
          <a:xfrm>
            <a:off x="8476900" y="3632442"/>
            <a:ext cx="2648021" cy="646331"/>
          </a:xfrm>
          <a:prstGeom prst="rect">
            <a:avLst/>
          </a:prstGeom>
          <a:noFill/>
        </p:spPr>
        <p:txBody>
          <a:bodyPr wrap="square" lIns="91440" tIns="45720" rIns="91440" bIns="45720">
            <a:spAutoFit/>
          </a:bodyPr>
          <a:lstStyle/>
          <a:p>
            <a:pPr algn="ctr"/>
            <a:r>
              <a:rPr lang="en-GB" sz="3600" b="0" cap="none" spc="0" dirty="0">
                <a:ln w="0"/>
                <a:solidFill>
                  <a:srgbClr val="002060"/>
                </a:solidFill>
                <a:effectLst>
                  <a:outerShdw blurRad="38100" dist="25400" dir="5400000" algn="ctr" rotWithShape="0">
                    <a:srgbClr val="6E747A">
                      <a:alpha val="43000"/>
                    </a:srgbClr>
                  </a:outerShdw>
                </a:effectLst>
              </a:rPr>
              <a:t>Vasodilation</a:t>
            </a:r>
          </a:p>
        </p:txBody>
      </p:sp>
      <p:sp>
        <p:nvSpPr>
          <p:cNvPr id="7" name="TextBox 6">
            <a:extLst>
              <a:ext uri="{FF2B5EF4-FFF2-40B4-BE49-F238E27FC236}">
                <a16:creationId xmlns:a16="http://schemas.microsoft.com/office/drawing/2014/main" id="{09853D77-8D2F-DC94-6970-E9FF8085B8A0}"/>
              </a:ext>
            </a:extLst>
          </p:cNvPr>
          <p:cNvSpPr txBox="1"/>
          <p:nvPr/>
        </p:nvSpPr>
        <p:spPr>
          <a:xfrm>
            <a:off x="689341" y="4985281"/>
            <a:ext cx="11163300" cy="1384995"/>
          </a:xfrm>
          <a:prstGeom prst="rect">
            <a:avLst/>
          </a:prstGeom>
          <a:noFill/>
        </p:spPr>
        <p:txBody>
          <a:bodyPr wrap="square">
            <a:spAutoFit/>
          </a:bodyPr>
          <a:lstStyle/>
          <a:p>
            <a:pPr algn="ctr" eaLnBrk="1" fontAlgn="auto" hangingPunct="1">
              <a:defRPr/>
            </a:pPr>
            <a:r>
              <a:rPr lang="en-GB" sz="2800" dirty="0">
                <a:latin typeface="Andale Mono" panose="020B0509000000000004" pitchFamily="49" charset="0"/>
              </a:rPr>
              <a:t>To control blood flow, the smooth muscle surrounding arteries can contract causing </a:t>
            </a:r>
            <a:r>
              <a:rPr lang="en-GB" sz="2800" b="1" dirty="0">
                <a:latin typeface="Andale Mono" panose="020B0509000000000004" pitchFamily="49" charset="0"/>
              </a:rPr>
              <a:t>vasoconstriction</a:t>
            </a:r>
            <a:r>
              <a:rPr lang="en-GB" sz="2800" dirty="0">
                <a:latin typeface="Andale Mono" panose="020B0509000000000004" pitchFamily="49" charset="0"/>
              </a:rPr>
              <a:t> or relax causing </a:t>
            </a:r>
            <a:r>
              <a:rPr lang="en-GB" sz="2800" b="1" dirty="0">
                <a:latin typeface="Andale Mono" panose="020B0509000000000004" pitchFamily="49" charset="0"/>
              </a:rPr>
              <a:t>vasodilation.</a:t>
            </a:r>
          </a:p>
        </p:txBody>
      </p:sp>
    </p:spTree>
    <p:extLst>
      <p:ext uri="{BB962C8B-B14F-4D97-AF65-F5344CB8AC3E}">
        <p14:creationId xmlns:p14="http://schemas.microsoft.com/office/powerpoint/2010/main" val="510149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2">
            <a:extLst>
              <a:ext uri="{FF2B5EF4-FFF2-40B4-BE49-F238E27FC236}">
                <a16:creationId xmlns:a16="http://schemas.microsoft.com/office/drawing/2014/main" id="{C0194A1D-816F-A380-C3A7-964C31D9453D}"/>
              </a:ext>
            </a:extLst>
          </p:cNvPr>
          <p:cNvSpPr txBox="1">
            <a:spLocks noChangeArrowheads="1"/>
          </p:cNvSpPr>
          <p:nvPr/>
        </p:nvSpPr>
        <p:spPr bwMode="auto">
          <a:xfrm>
            <a:off x="112644" y="1298552"/>
            <a:ext cx="5278659" cy="10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eaLnBrk="1" hangingPunct="1">
              <a:lnSpc>
                <a:spcPct val="85000"/>
              </a:lnSpc>
            </a:pPr>
            <a:r>
              <a:rPr lang="en-GB" altLang="en-US" sz="2400" b="1" dirty="0">
                <a:latin typeface="Andale Mono" panose="020B0509000000000004" pitchFamily="49" charset="0"/>
              </a:rPr>
              <a:t>The cells of the body are bathed in a fluid called tissue fluid.</a:t>
            </a:r>
          </a:p>
        </p:txBody>
      </p:sp>
      <p:sp>
        <p:nvSpPr>
          <p:cNvPr id="161795" name="Text Box 3">
            <a:extLst>
              <a:ext uri="{FF2B5EF4-FFF2-40B4-BE49-F238E27FC236}">
                <a16:creationId xmlns:a16="http://schemas.microsoft.com/office/drawing/2014/main" id="{58408989-15A5-D5F0-4237-F2A222877C9B}"/>
              </a:ext>
            </a:extLst>
          </p:cNvPr>
          <p:cNvSpPr txBox="1">
            <a:spLocks noChangeArrowheads="1"/>
          </p:cNvSpPr>
          <p:nvPr/>
        </p:nvSpPr>
        <p:spPr bwMode="auto">
          <a:xfrm>
            <a:off x="112644" y="2632559"/>
            <a:ext cx="5278659"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eaLnBrk="1" hangingPunct="1">
              <a:lnSpc>
                <a:spcPct val="85000"/>
              </a:lnSpc>
            </a:pPr>
            <a:r>
              <a:rPr lang="en-GB" altLang="en-US" sz="2400" b="1" dirty="0">
                <a:latin typeface="Andale Mono" panose="020B0509000000000004" pitchFamily="49" charset="0"/>
              </a:rPr>
              <a:t>Tissue fluid is essential for the efficient exchange of materials </a:t>
            </a:r>
          </a:p>
          <a:p>
            <a:pPr eaLnBrk="1" hangingPunct="1">
              <a:lnSpc>
                <a:spcPct val="85000"/>
              </a:lnSpc>
            </a:pPr>
            <a:r>
              <a:rPr lang="en-GB" altLang="en-US" sz="2400" b="1" dirty="0">
                <a:latin typeface="Andale Mono" panose="020B0509000000000004" pitchFamily="49" charset="0"/>
              </a:rPr>
              <a:t>between the blood and the cells.</a:t>
            </a:r>
          </a:p>
        </p:txBody>
      </p:sp>
      <p:sp>
        <p:nvSpPr>
          <p:cNvPr id="161796" name="Text Box 4">
            <a:extLst>
              <a:ext uri="{FF2B5EF4-FFF2-40B4-BE49-F238E27FC236}">
                <a16:creationId xmlns:a16="http://schemas.microsoft.com/office/drawing/2014/main" id="{598BD297-6D0C-A12C-6394-D41D6DAE756A}"/>
              </a:ext>
            </a:extLst>
          </p:cNvPr>
          <p:cNvSpPr txBox="1">
            <a:spLocks noChangeArrowheads="1"/>
          </p:cNvSpPr>
          <p:nvPr/>
        </p:nvSpPr>
        <p:spPr bwMode="auto">
          <a:xfrm>
            <a:off x="112644" y="4637680"/>
            <a:ext cx="5041207" cy="10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eaLnBrk="1" hangingPunct="1">
              <a:lnSpc>
                <a:spcPct val="85000"/>
              </a:lnSpc>
            </a:pPr>
            <a:r>
              <a:rPr lang="en-GB" altLang="en-US" sz="2400" b="1" dirty="0">
                <a:latin typeface="Andale Mono" panose="020B0509000000000004" pitchFamily="49" charset="0"/>
              </a:rPr>
              <a:t>Tissue fluid is formed at the arteriole end of the capillaries.</a:t>
            </a:r>
          </a:p>
        </p:txBody>
      </p:sp>
      <p:pic>
        <p:nvPicPr>
          <p:cNvPr id="23558" name="Picture 1">
            <a:extLst>
              <a:ext uri="{FF2B5EF4-FFF2-40B4-BE49-F238E27FC236}">
                <a16:creationId xmlns:a16="http://schemas.microsoft.com/office/drawing/2014/main" id="{7A831DB3-203D-E3EF-581B-16CCD196CE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56" r="2107"/>
          <a:stretch/>
        </p:blipFill>
        <p:spPr bwMode="auto">
          <a:xfrm>
            <a:off x="5470211" y="1665373"/>
            <a:ext cx="6609145" cy="368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Box 7">
            <a:extLst>
              <a:ext uri="{FF2B5EF4-FFF2-40B4-BE49-F238E27FC236}">
                <a16:creationId xmlns:a16="http://schemas.microsoft.com/office/drawing/2014/main" id="{01042CC1-4682-D11F-C692-CD09836671A3}"/>
              </a:ext>
            </a:extLst>
          </p:cNvPr>
          <p:cNvSpPr txBox="1">
            <a:spLocks noChangeArrowheads="1"/>
          </p:cNvSpPr>
          <p:nvPr/>
        </p:nvSpPr>
        <p:spPr bwMode="auto">
          <a:xfrm>
            <a:off x="1524000" y="6397625"/>
            <a:ext cx="897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r>
              <a:rPr lang="en-GB" altLang="en-US" dirty="0">
                <a:hlinkClick r:id="rId3"/>
              </a:rPr>
              <a:t>How The Exchange of Body Fluids in Tissues Happens? | Biology - YouTube</a:t>
            </a:r>
            <a:endParaRPr lang="en-GB" altLang="en-US" dirty="0"/>
          </a:p>
        </p:txBody>
      </p:sp>
      <p:sp>
        <p:nvSpPr>
          <p:cNvPr id="2" name="Rectangle 1">
            <a:extLst>
              <a:ext uri="{FF2B5EF4-FFF2-40B4-BE49-F238E27FC236}">
                <a16:creationId xmlns:a16="http://schemas.microsoft.com/office/drawing/2014/main" id="{BAACE903-1D73-1AF3-E4B4-13D69E7A2B38}"/>
              </a:ext>
            </a:extLst>
          </p:cNvPr>
          <p:cNvSpPr/>
          <p:nvPr/>
        </p:nvSpPr>
        <p:spPr>
          <a:xfrm>
            <a:off x="0" y="193964"/>
            <a:ext cx="12192000" cy="40178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C A P I L L A R I E S    AND   T I S S U E  F O R M A T I O 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61794"/>
                                        </p:tgtEl>
                                        <p:attrNameLst>
                                          <p:attrName>style.visibility</p:attrName>
                                        </p:attrNameLst>
                                      </p:cBhvr>
                                      <p:to>
                                        <p:strVal val="visible"/>
                                      </p:to>
                                    </p:set>
                                    <p:animEffect transition="in" filter="blinds(vertical)">
                                      <p:cBhvr>
                                        <p:cTn id="7" dur="500"/>
                                        <p:tgtEl>
                                          <p:spTgt spid="161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161795"/>
                                        </p:tgtEl>
                                        <p:attrNameLst>
                                          <p:attrName>style.visibility</p:attrName>
                                        </p:attrNameLst>
                                      </p:cBhvr>
                                      <p:to>
                                        <p:strVal val="visible"/>
                                      </p:to>
                                    </p:set>
                                    <p:animEffect transition="in" filter="blinds(vertical)">
                                      <p:cBhvr>
                                        <p:cTn id="12" dur="500"/>
                                        <p:tgtEl>
                                          <p:spTgt spid="1617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161796"/>
                                        </p:tgtEl>
                                        <p:attrNameLst>
                                          <p:attrName>style.visibility</p:attrName>
                                        </p:attrNameLst>
                                      </p:cBhvr>
                                      <p:to>
                                        <p:strVal val="visible"/>
                                      </p:to>
                                    </p:set>
                                    <p:animEffect transition="in" filter="blinds(vertical)">
                                      <p:cBhvr>
                                        <p:cTn id="17" dur="500"/>
                                        <p:tgtEl>
                                          <p:spTgt spid="161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autoUpdateAnimBg="0"/>
      <p:bldP spid="161795" grpId="0" autoUpdateAnimBg="0"/>
      <p:bldP spid="16179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2">
            <a:extLst>
              <a:ext uri="{FF2B5EF4-FFF2-40B4-BE49-F238E27FC236}">
                <a16:creationId xmlns:a16="http://schemas.microsoft.com/office/drawing/2014/main" id="{C0194A1D-816F-A380-C3A7-964C31D9453D}"/>
              </a:ext>
            </a:extLst>
          </p:cNvPr>
          <p:cNvSpPr txBox="1">
            <a:spLocks noChangeArrowheads="1"/>
          </p:cNvSpPr>
          <p:nvPr/>
        </p:nvSpPr>
        <p:spPr bwMode="auto">
          <a:xfrm>
            <a:off x="185196" y="828588"/>
            <a:ext cx="5185457" cy="639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a:lnSpc>
                <a:spcPct val="150000"/>
              </a:lnSpc>
            </a:pPr>
            <a:r>
              <a:rPr lang="en-GB" dirty="0">
                <a:latin typeface="Andale Mono" panose="020B0509000000000004" pitchFamily="49" charset="0"/>
              </a:rPr>
              <a:t>Pressure filtration happens when blood plasma is filtered through the walls of capillaries, the smallest blood vessels in the body. This filtration process is driven by the pressure of the blood, which forces water and other small molecules out of the capillaries and into the spaces between the cells. </a:t>
            </a:r>
          </a:p>
          <a:p>
            <a:pPr>
              <a:lnSpc>
                <a:spcPct val="150000"/>
              </a:lnSpc>
            </a:pPr>
            <a:endParaRPr lang="en-GB" dirty="0">
              <a:latin typeface="Andale Mono" panose="020B0509000000000004" pitchFamily="49" charset="0"/>
            </a:endParaRPr>
          </a:p>
          <a:p>
            <a:pPr>
              <a:lnSpc>
                <a:spcPct val="150000"/>
              </a:lnSpc>
            </a:pPr>
            <a:r>
              <a:rPr lang="en-GB" dirty="0">
                <a:latin typeface="Andale Mono" panose="020B0509000000000004" pitchFamily="49" charset="0"/>
              </a:rPr>
              <a:t>The tissue fluid then bathes the cells, delivering oxygen and nutrients and collecting waste products.</a:t>
            </a:r>
            <a:br>
              <a:rPr lang="en-GB" sz="2400" dirty="0">
                <a:latin typeface="Andale Mono" panose="020B0509000000000004" pitchFamily="49" charset="0"/>
              </a:rPr>
            </a:br>
            <a:endParaRPr lang="en-GB" altLang="en-US" sz="2400" b="1" dirty="0">
              <a:latin typeface="Andale Mono" panose="020B0509000000000004" pitchFamily="49" charset="0"/>
            </a:endParaRPr>
          </a:p>
        </p:txBody>
      </p:sp>
      <p:sp>
        <p:nvSpPr>
          <p:cNvPr id="2" name="Rectangle 1">
            <a:extLst>
              <a:ext uri="{FF2B5EF4-FFF2-40B4-BE49-F238E27FC236}">
                <a16:creationId xmlns:a16="http://schemas.microsoft.com/office/drawing/2014/main" id="{BAACE903-1D73-1AF3-E4B4-13D69E7A2B38}"/>
              </a:ext>
            </a:extLst>
          </p:cNvPr>
          <p:cNvSpPr/>
          <p:nvPr/>
        </p:nvSpPr>
        <p:spPr>
          <a:xfrm>
            <a:off x="0" y="193964"/>
            <a:ext cx="12192000" cy="40178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C A P I L L A R I E S    AND   T I S S U E  F O R M A T I O N</a:t>
            </a:r>
          </a:p>
        </p:txBody>
      </p:sp>
      <p:pic>
        <p:nvPicPr>
          <p:cNvPr id="31750" name="Picture 6" descr="The lymphatic system 1: structure, function and oedema | Nursing Times">
            <a:extLst>
              <a:ext uri="{FF2B5EF4-FFF2-40B4-BE49-F238E27FC236}">
                <a16:creationId xmlns:a16="http://schemas.microsoft.com/office/drawing/2014/main" id="{53AC7EDC-89E0-936D-A7E0-CFB22DAEA1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8" t="8687" r="3422" b="8185"/>
          <a:stretch/>
        </p:blipFill>
        <p:spPr bwMode="auto">
          <a:xfrm>
            <a:off x="5269805" y="1714439"/>
            <a:ext cx="6736999" cy="420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2034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61794"/>
                                        </p:tgtEl>
                                        <p:attrNameLst>
                                          <p:attrName>style.visibility</p:attrName>
                                        </p:attrNameLst>
                                      </p:cBhvr>
                                      <p:to>
                                        <p:strVal val="visible"/>
                                      </p:to>
                                    </p:set>
                                    <p:animEffect transition="in" filter="blinds(vertical)">
                                      <p:cBhvr>
                                        <p:cTn id="7" dur="500"/>
                                        <p:tgtEl>
                                          <p:spTgt spid="161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20,100+ Human Vein Stock Photos, Pictures &amp; Royalty-Free Images - iStock |  Inside human vein, Human vein structure">
            <a:extLst>
              <a:ext uri="{FF2B5EF4-FFF2-40B4-BE49-F238E27FC236}">
                <a16:creationId xmlns:a16="http://schemas.microsoft.com/office/drawing/2014/main" id="{4EFF3A53-A92A-1219-ED91-A5574F96E915}"/>
              </a:ext>
            </a:extLst>
          </p:cNvPr>
          <p:cNvPicPr>
            <a:picLocks noChangeAspect="1" noChangeArrowheads="1"/>
          </p:cNvPicPr>
          <p:nvPr/>
        </p:nvPicPr>
        <p:blipFill rotWithShape="1">
          <a:blip r:embed="rId2">
            <a:alphaModFix amt="83000"/>
            <a:extLst>
              <a:ext uri="{28A0092B-C50C-407E-A947-70E740481C1C}">
                <a14:useLocalDpi xmlns:a14="http://schemas.microsoft.com/office/drawing/2010/main" val="0"/>
              </a:ext>
            </a:extLst>
          </a:blip>
          <a:srcRect b="6826"/>
          <a:stretch/>
        </p:blipFill>
        <p:spPr bwMode="auto">
          <a:xfrm>
            <a:off x="2198205" y="1838985"/>
            <a:ext cx="8139687" cy="454796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a:extLst>
              <a:ext uri="{FF2B5EF4-FFF2-40B4-BE49-F238E27FC236}">
                <a16:creationId xmlns:a16="http://schemas.microsoft.com/office/drawing/2014/main" id="{861C59E9-E8DF-5DF2-1CD4-76654AB88CD7}"/>
              </a:ext>
            </a:extLst>
          </p:cNvPr>
          <p:cNvSpPr/>
          <p:nvPr/>
        </p:nvSpPr>
        <p:spPr>
          <a:xfrm>
            <a:off x="-86062" y="129091"/>
            <a:ext cx="5475643" cy="688489"/>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Andale Mono" panose="020B0509000000000004" pitchFamily="49" charset="0"/>
              </a:rPr>
              <a:t>Higher Human Biology </a:t>
            </a:r>
          </a:p>
        </p:txBody>
      </p:sp>
      <p:sp>
        <p:nvSpPr>
          <p:cNvPr id="9" name="Rounded Rectangle 8">
            <a:extLst>
              <a:ext uri="{FF2B5EF4-FFF2-40B4-BE49-F238E27FC236}">
                <a16:creationId xmlns:a16="http://schemas.microsoft.com/office/drawing/2014/main" id="{0B4EBEBF-FC21-37AD-7FAB-919807AB0C42}"/>
              </a:ext>
            </a:extLst>
          </p:cNvPr>
          <p:cNvSpPr/>
          <p:nvPr/>
        </p:nvSpPr>
        <p:spPr>
          <a:xfrm>
            <a:off x="-86062" y="984038"/>
            <a:ext cx="12156142" cy="688489"/>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Andale Mono" panose="020B0509000000000004" pitchFamily="49" charset="0"/>
              </a:rPr>
              <a:t>2.5 The Structure and Function of arteries, veins and capillaries </a:t>
            </a:r>
          </a:p>
        </p:txBody>
      </p:sp>
      <p:pic>
        <p:nvPicPr>
          <p:cNvPr id="1028" name="Picture 4" descr="Arteries, Veins and Capillaries. What's the difference? - Randall Juleff,  MD, FACS: Cardiovascular Surgeon Wailuku, HI &amp; Lihue, HI: Vein Clinics of  Hawaii">
            <a:extLst>
              <a:ext uri="{FF2B5EF4-FFF2-40B4-BE49-F238E27FC236}">
                <a16:creationId xmlns:a16="http://schemas.microsoft.com/office/drawing/2014/main" id="{6BB3ACF4-25D9-0676-CF5E-3487E8092B0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883" b="95749" l="2600" r="95600">
                        <a14:foregroundMark x1="6500" y1="68421" x2="6500" y2="68421"/>
                        <a14:foregroundMark x1="3000" y1="64980" x2="3000" y2="64980"/>
                        <a14:foregroundMark x1="3800" y1="63158" x2="3800" y2="63158"/>
                        <a14:foregroundMark x1="4000" y1="62955" x2="4000" y2="62955"/>
                        <a14:foregroundMark x1="2600" y1="63360" x2="2600" y2="63360"/>
                        <a14:foregroundMark x1="69200" y1="39069" x2="69200" y2="39069"/>
                        <a14:foregroundMark x1="81300" y1="14170" x2="81300" y2="14170"/>
                        <a14:foregroundMark x1="81700" y1="10526" x2="81700" y2="10526"/>
                        <a14:foregroundMark x1="95600" y1="58300" x2="95600" y2="58300"/>
                        <a14:foregroundMark x1="81600" y1="46761" x2="81600" y2="46761"/>
                        <a14:foregroundMark x1="78000" y1="38057" x2="78000" y2="38057"/>
                        <a14:foregroundMark x1="72600" y1="56275" x2="72600" y2="56275"/>
                        <a14:foregroundMark x1="71700" y1="61943" x2="71700" y2="61943"/>
                        <a14:foregroundMark x1="80100" y1="84413" x2="80100" y2="84413"/>
                        <a14:foregroundMark x1="81900" y1="71457" x2="81900" y2="71457"/>
                        <a14:foregroundMark x1="79500" y1="62146" x2="79500" y2="62146"/>
                        <a14:foregroundMark x1="83300" y1="32996" x2="83300" y2="32996"/>
                        <a14:foregroundMark x1="83200" y1="34413" x2="83200" y2="34413"/>
                        <a14:foregroundMark x1="78100" y1="9312" x2="78100" y2="9312"/>
                        <a14:foregroundMark x1="77700" y1="7085" x2="77700" y2="7085"/>
                        <a14:foregroundMark x1="81600" y1="8300" x2="81600" y2="8300"/>
                        <a14:foregroundMark x1="81000" y1="7085" x2="81000" y2="7085"/>
                        <a14:foregroundMark x1="75500" y1="94939" x2="83300" y2="95344"/>
                        <a14:foregroundMark x1="75100" y1="94332" x2="82200" y2="95749"/>
                        <a14:foregroundMark x1="76700" y1="94332" x2="83000" y2="94534"/>
                        <a14:foregroundMark x1="31500" y1="58300" x2="31500" y2="58300"/>
                      </a14:backgroundRemoval>
                    </a14:imgEffect>
                  </a14:imgLayer>
                </a14:imgProps>
              </a:ext>
              <a:ext uri="{28A0092B-C50C-407E-A947-70E740481C1C}">
                <a14:useLocalDpi xmlns:a14="http://schemas.microsoft.com/office/drawing/2010/main" val="0"/>
              </a:ext>
            </a:extLst>
          </a:blip>
          <a:srcRect r="38318"/>
          <a:stretch/>
        </p:blipFill>
        <p:spPr bwMode="auto">
          <a:xfrm>
            <a:off x="1344746" y="2463024"/>
            <a:ext cx="5487538" cy="439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015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2">
            <a:extLst>
              <a:ext uri="{FF2B5EF4-FFF2-40B4-BE49-F238E27FC236}">
                <a16:creationId xmlns:a16="http://schemas.microsoft.com/office/drawing/2014/main" id="{C0194A1D-816F-A380-C3A7-964C31D9453D}"/>
              </a:ext>
            </a:extLst>
          </p:cNvPr>
          <p:cNvSpPr txBox="1">
            <a:spLocks noChangeArrowheads="1"/>
          </p:cNvSpPr>
          <p:nvPr/>
        </p:nvSpPr>
        <p:spPr bwMode="auto">
          <a:xfrm>
            <a:off x="185195" y="1129530"/>
            <a:ext cx="6018835" cy="481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a:lnSpc>
                <a:spcPct val="150000"/>
              </a:lnSpc>
            </a:pPr>
            <a:r>
              <a:rPr lang="en-GB" sz="2000" dirty="0">
                <a:latin typeface="Andale Mono" panose="020B0509000000000004" pitchFamily="49" charset="0"/>
              </a:rPr>
              <a:t>After the tissue fluid has delivered its nutrients and collected waste products, it is collected by the lymphatic system and returned to the bloodstream as </a:t>
            </a:r>
            <a:r>
              <a:rPr lang="en-GB" sz="2000" b="1" dirty="0">
                <a:latin typeface="Andale Mono" panose="020B0509000000000004" pitchFamily="49" charset="0"/>
              </a:rPr>
              <a:t>lymph</a:t>
            </a:r>
            <a:r>
              <a:rPr lang="en-GB" sz="2000" dirty="0">
                <a:latin typeface="Andale Mono" panose="020B0509000000000004" pitchFamily="49" charset="0"/>
              </a:rPr>
              <a:t>.  This helps to maintain the balance of fluid in the body and ensures that the cells receive the nutrients they need to function properly.</a:t>
            </a:r>
            <a:br>
              <a:rPr lang="en-GB" sz="2800" dirty="0">
                <a:latin typeface="Andale Mono" panose="020B0509000000000004" pitchFamily="49" charset="0"/>
              </a:rPr>
            </a:br>
            <a:endParaRPr lang="en-GB" altLang="en-US" sz="2800" b="1" dirty="0">
              <a:latin typeface="Andale Mono" panose="020B0509000000000004" pitchFamily="49" charset="0"/>
            </a:endParaRPr>
          </a:p>
        </p:txBody>
      </p:sp>
      <p:sp>
        <p:nvSpPr>
          <p:cNvPr id="2" name="Rectangle 1">
            <a:extLst>
              <a:ext uri="{FF2B5EF4-FFF2-40B4-BE49-F238E27FC236}">
                <a16:creationId xmlns:a16="http://schemas.microsoft.com/office/drawing/2014/main" id="{BAACE903-1D73-1AF3-E4B4-13D69E7A2B38}"/>
              </a:ext>
            </a:extLst>
          </p:cNvPr>
          <p:cNvSpPr/>
          <p:nvPr/>
        </p:nvSpPr>
        <p:spPr>
          <a:xfrm>
            <a:off x="0" y="193964"/>
            <a:ext cx="12192000" cy="40178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C A P I L L A R I E S    AND   T I S S U E  F O R M A T I O N</a:t>
            </a:r>
          </a:p>
        </p:txBody>
      </p:sp>
      <p:pic>
        <p:nvPicPr>
          <p:cNvPr id="30722" name="Picture 2" descr="HP-EVOO &amp; Our Lymphatic System - Blog # 53 – The Virgin Olive Oiler">
            <a:extLst>
              <a:ext uri="{FF2B5EF4-FFF2-40B4-BE49-F238E27FC236}">
                <a16:creationId xmlns:a16="http://schemas.microsoft.com/office/drawing/2014/main" id="{7DA9ABF9-05E1-F77B-1A60-ACDEB705350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2392" t="8687" r="3523" b="9029"/>
          <a:stretch/>
        </p:blipFill>
        <p:spPr bwMode="auto">
          <a:xfrm>
            <a:off x="6096000" y="912985"/>
            <a:ext cx="5763238" cy="533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6613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61794"/>
                                        </p:tgtEl>
                                        <p:attrNameLst>
                                          <p:attrName>style.visibility</p:attrName>
                                        </p:attrNameLst>
                                      </p:cBhvr>
                                      <p:to>
                                        <p:strVal val="visible"/>
                                      </p:to>
                                    </p:set>
                                    <p:animEffect transition="in" filter="blinds(vertical)">
                                      <p:cBhvr>
                                        <p:cTn id="7" dur="500"/>
                                        <p:tgtEl>
                                          <p:spTgt spid="161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5FC1B2-9B4B-CE19-974D-551FFF9E4820}"/>
              </a:ext>
            </a:extLst>
          </p:cNvPr>
          <p:cNvGrpSpPr/>
          <p:nvPr/>
        </p:nvGrpSpPr>
        <p:grpSpPr>
          <a:xfrm>
            <a:off x="2917508" y="651228"/>
            <a:ext cx="6356983" cy="3862388"/>
            <a:chOff x="2804791" y="419734"/>
            <a:chExt cx="6356983" cy="3862388"/>
          </a:xfrm>
        </p:grpSpPr>
        <p:pic>
          <p:nvPicPr>
            <p:cNvPr id="160770" name="Picture 2">
              <a:extLst>
                <a:ext uri="{FF2B5EF4-FFF2-40B4-BE49-F238E27FC236}">
                  <a16:creationId xmlns:a16="http://schemas.microsoft.com/office/drawing/2014/main" id="{118C70DB-FAAE-815E-FBE8-D50871F932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329" y="432434"/>
              <a:ext cx="6169025" cy="384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0771" name="Group 3">
              <a:extLst>
                <a:ext uri="{FF2B5EF4-FFF2-40B4-BE49-F238E27FC236}">
                  <a16:creationId xmlns:a16="http://schemas.microsoft.com/office/drawing/2014/main" id="{F419D914-1E37-34B1-5531-77F1086C5F4C}"/>
                </a:ext>
              </a:extLst>
            </p:cNvPr>
            <p:cNvGrpSpPr>
              <a:grpSpLocks/>
            </p:cNvGrpSpPr>
            <p:nvPr/>
          </p:nvGrpSpPr>
          <p:grpSpPr bwMode="auto">
            <a:xfrm>
              <a:off x="2804791" y="422910"/>
              <a:ext cx="1134926" cy="739775"/>
              <a:chOff x="197" y="495"/>
              <a:chExt cx="954" cy="621"/>
            </a:xfrm>
          </p:grpSpPr>
          <p:sp>
            <p:nvSpPr>
              <p:cNvPr id="28701" name="Text Box 4">
                <a:extLst>
                  <a:ext uri="{FF2B5EF4-FFF2-40B4-BE49-F238E27FC236}">
                    <a16:creationId xmlns:a16="http://schemas.microsoft.com/office/drawing/2014/main" id="{E5BDB88E-A1AE-5675-D987-6CFC48C448EA}"/>
                  </a:ext>
                </a:extLst>
              </p:cNvPr>
              <p:cNvSpPr txBox="1">
                <a:spLocks noChangeArrowheads="1"/>
              </p:cNvSpPr>
              <p:nvPr/>
            </p:nvSpPr>
            <p:spPr bwMode="auto">
              <a:xfrm>
                <a:off x="197" y="495"/>
                <a:ext cx="954"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eaLnBrk="1" hangingPunct="1">
                  <a:lnSpc>
                    <a:spcPct val="85000"/>
                  </a:lnSpc>
                </a:pPr>
                <a:r>
                  <a:rPr lang="en-GB" altLang="en-US" sz="1500" b="1">
                    <a:latin typeface="OpenDyslexic" pitchFamily="2" charset="0"/>
                  </a:rPr>
                  <a:t>small artery</a:t>
                </a:r>
              </a:p>
            </p:txBody>
          </p:sp>
          <p:sp>
            <p:nvSpPr>
              <p:cNvPr id="26655" name="Line 5">
                <a:extLst>
                  <a:ext uri="{FF2B5EF4-FFF2-40B4-BE49-F238E27FC236}">
                    <a16:creationId xmlns:a16="http://schemas.microsoft.com/office/drawing/2014/main" id="{72C628B7-DDCD-B318-A6E3-0E83A09CB15E}"/>
                  </a:ext>
                </a:extLst>
              </p:cNvPr>
              <p:cNvSpPr>
                <a:spLocks noChangeShapeType="1"/>
              </p:cNvSpPr>
              <p:nvPr/>
            </p:nvSpPr>
            <p:spPr bwMode="auto">
              <a:xfrm>
                <a:off x="625" y="683"/>
                <a:ext cx="0" cy="433"/>
              </a:xfrm>
              <a:prstGeom prst="line">
                <a:avLst/>
              </a:prstGeom>
              <a:noFill/>
              <a:ln w="19050">
                <a:solidFill>
                  <a:srgbClr val="000066"/>
                </a:solidFill>
                <a:round/>
                <a:headEnd/>
                <a:tailEnd type="triangle" w="med" len="med"/>
              </a:ln>
              <a:effectLst/>
            </p:spPr>
            <p:txBody>
              <a:bodyPr/>
              <a:lstStyle/>
              <a:p>
                <a:pPr>
                  <a:defRPr/>
                </a:pPr>
                <a:endParaRPr lang="en-GB" sz="1350">
                  <a:latin typeface="OpenDyslexic" panose="00000500000000000000" pitchFamily="2" charset="0"/>
                </a:endParaRPr>
              </a:p>
            </p:txBody>
          </p:sp>
        </p:grpSp>
        <p:grpSp>
          <p:nvGrpSpPr>
            <p:cNvPr id="160774" name="Group 6">
              <a:extLst>
                <a:ext uri="{FF2B5EF4-FFF2-40B4-BE49-F238E27FC236}">
                  <a16:creationId xmlns:a16="http://schemas.microsoft.com/office/drawing/2014/main" id="{000CEF24-1C6C-5809-42FA-1BA7847C0524}"/>
                </a:ext>
              </a:extLst>
            </p:cNvPr>
            <p:cNvGrpSpPr>
              <a:grpSpLocks/>
            </p:cNvGrpSpPr>
            <p:nvPr/>
          </p:nvGrpSpPr>
          <p:grpSpPr bwMode="auto">
            <a:xfrm>
              <a:off x="8176891" y="419734"/>
              <a:ext cx="984883" cy="712788"/>
              <a:chOff x="4709" y="492"/>
              <a:chExt cx="828" cy="599"/>
            </a:xfrm>
          </p:grpSpPr>
          <p:sp>
            <p:nvSpPr>
              <p:cNvPr id="28699" name="Text Box 7">
                <a:extLst>
                  <a:ext uri="{FF2B5EF4-FFF2-40B4-BE49-F238E27FC236}">
                    <a16:creationId xmlns:a16="http://schemas.microsoft.com/office/drawing/2014/main" id="{DF519009-F775-0112-5E6D-20BE61E5B8E6}"/>
                  </a:ext>
                </a:extLst>
              </p:cNvPr>
              <p:cNvSpPr txBox="1">
                <a:spLocks noChangeArrowheads="1"/>
              </p:cNvSpPr>
              <p:nvPr/>
            </p:nvSpPr>
            <p:spPr bwMode="auto">
              <a:xfrm>
                <a:off x="4709" y="492"/>
                <a:ext cx="82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eaLnBrk="1" hangingPunct="1">
                  <a:lnSpc>
                    <a:spcPct val="85000"/>
                  </a:lnSpc>
                </a:pPr>
                <a:r>
                  <a:rPr lang="en-GB" altLang="en-US" sz="1500" b="1">
                    <a:latin typeface="OpenDyslexic" pitchFamily="2" charset="0"/>
                  </a:rPr>
                  <a:t>small vein</a:t>
                </a:r>
              </a:p>
            </p:txBody>
          </p:sp>
          <p:sp>
            <p:nvSpPr>
              <p:cNvPr id="26653" name="Line 8">
                <a:extLst>
                  <a:ext uri="{FF2B5EF4-FFF2-40B4-BE49-F238E27FC236}">
                    <a16:creationId xmlns:a16="http://schemas.microsoft.com/office/drawing/2014/main" id="{79022572-7A82-9014-3CCF-38D050C930AD}"/>
                  </a:ext>
                </a:extLst>
              </p:cNvPr>
              <p:cNvSpPr>
                <a:spLocks noChangeShapeType="1"/>
              </p:cNvSpPr>
              <p:nvPr/>
            </p:nvSpPr>
            <p:spPr bwMode="auto">
              <a:xfrm>
                <a:off x="5152" y="657"/>
                <a:ext cx="0" cy="434"/>
              </a:xfrm>
              <a:prstGeom prst="line">
                <a:avLst/>
              </a:prstGeom>
              <a:noFill/>
              <a:ln w="19050">
                <a:solidFill>
                  <a:srgbClr val="000066"/>
                </a:solidFill>
                <a:round/>
                <a:headEnd/>
                <a:tailEnd type="triangle" w="med" len="med"/>
              </a:ln>
              <a:effectLst/>
            </p:spPr>
            <p:txBody>
              <a:bodyPr/>
              <a:lstStyle/>
              <a:p>
                <a:pPr>
                  <a:defRPr/>
                </a:pPr>
                <a:endParaRPr lang="en-GB" sz="1350">
                  <a:latin typeface="OpenDyslexic" panose="00000500000000000000" pitchFamily="2" charset="0"/>
                </a:endParaRPr>
              </a:p>
            </p:txBody>
          </p:sp>
        </p:grpSp>
        <p:grpSp>
          <p:nvGrpSpPr>
            <p:cNvPr id="160777" name="Group 9">
              <a:extLst>
                <a:ext uri="{FF2B5EF4-FFF2-40B4-BE49-F238E27FC236}">
                  <a16:creationId xmlns:a16="http://schemas.microsoft.com/office/drawing/2014/main" id="{4414EBC0-4D67-08A3-75BA-7ACE283874AB}"/>
                </a:ext>
              </a:extLst>
            </p:cNvPr>
            <p:cNvGrpSpPr>
              <a:grpSpLocks/>
            </p:cNvGrpSpPr>
            <p:nvPr/>
          </p:nvGrpSpPr>
          <p:grpSpPr bwMode="auto">
            <a:xfrm>
              <a:off x="5449883" y="426086"/>
              <a:ext cx="1487171" cy="289713"/>
              <a:chOff x="2419" y="497"/>
              <a:chExt cx="1250" cy="244"/>
            </a:xfrm>
          </p:grpSpPr>
          <p:sp>
            <p:nvSpPr>
              <p:cNvPr id="28697" name="Text Box 10">
                <a:extLst>
                  <a:ext uri="{FF2B5EF4-FFF2-40B4-BE49-F238E27FC236}">
                    <a16:creationId xmlns:a16="http://schemas.microsoft.com/office/drawing/2014/main" id="{BD9D838F-3AD6-C237-E150-EDEBFADE4348}"/>
                  </a:ext>
                </a:extLst>
              </p:cNvPr>
              <p:cNvSpPr txBox="1">
                <a:spLocks noChangeArrowheads="1"/>
              </p:cNvSpPr>
              <p:nvPr/>
            </p:nvSpPr>
            <p:spPr bwMode="auto">
              <a:xfrm>
                <a:off x="2419" y="497"/>
                <a:ext cx="81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algn="ctr" eaLnBrk="1" hangingPunct="1">
                  <a:lnSpc>
                    <a:spcPct val="85000"/>
                  </a:lnSpc>
                </a:pPr>
                <a:r>
                  <a:rPr lang="en-GB" altLang="en-US" sz="1500" b="1">
                    <a:latin typeface="OpenDyslexic" pitchFamily="2" charset="0"/>
                  </a:rPr>
                  <a:t>lymphatic</a:t>
                </a:r>
              </a:p>
            </p:txBody>
          </p:sp>
          <p:sp>
            <p:nvSpPr>
              <p:cNvPr id="26651" name="Line 11">
                <a:extLst>
                  <a:ext uri="{FF2B5EF4-FFF2-40B4-BE49-F238E27FC236}">
                    <a16:creationId xmlns:a16="http://schemas.microsoft.com/office/drawing/2014/main" id="{0B904776-B36F-DC01-5330-070BF63D5599}"/>
                  </a:ext>
                </a:extLst>
              </p:cNvPr>
              <p:cNvSpPr>
                <a:spLocks noChangeShapeType="1"/>
              </p:cNvSpPr>
              <p:nvPr/>
            </p:nvSpPr>
            <p:spPr bwMode="auto">
              <a:xfrm>
                <a:off x="3285" y="597"/>
                <a:ext cx="384" cy="0"/>
              </a:xfrm>
              <a:prstGeom prst="line">
                <a:avLst/>
              </a:prstGeom>
              <a:noFill/>
              <a:ln w="19050">
                <a:solidFill>
                  <a:srgbClr val="000066"/>
                </a:solidFill>
                <a:round/>
                <a:headEnd/>
                <a:tailEnd type="triangle" w="med" len="med"/>
              </a:ln>
              <a:effectLst/>
            </p:spPr>
            <p:txBody>
              <a:bodyPr/>
              <a:lstStyle/>
              <a:p>
                <a:pPr>
                  <a:defRPr/>
                </a:pPr>
                <a:endParaRPr lang="en-GB" sz="1350">
                  <a:latin typeface="OpenDyslexic" panose="00000500000000000000" pitchFamily="2" charset="0"/>
                </a:endParaRPr>
              </a:p>
            </p:txBody>
          </p:sp>
        </p:grpSp>
        <p:grpSp>
          <p:nvGrpSpPr>
            <p:cNvPr id="160780" name="Group 12">
              <a:extLst>
                <a:ext uri="{FF2B5EF4-FFF2-40B4-BE49-F238E27FC236}">
                  <a16:creationId xmlns:a16="http://schemas.microsoft.com/office/drawing/2014/main" id="{DC528451-0557-B2A0-F950-2692E321925B}"/>
                </a:ext>
              </a:extLst>
            </p:cNvPr>
            <p:cNvGrpSpPr>
              <a:grpSpLocks/>
            </p:cNvGrpSpPr>
            <p:nvPr/>
          </p:nvGrpSpPr>
          <p:grpSpPr bwMode="auto">
            <a:xfrm>
              <a:off x="5165008" y="1435735"/>
              <a:ext cx="588169" cy="828675"/>
              <a:chOff x="2180" y="1345"/>
              <a:chExt cx="494" cy="696"/>
            </a:xfrm>
          </p:grpSpPr>
          <p:sp>
            <p:nvSpPr>
              <p:cNvPr id="28694" name="Text Box 13">
                <a:extLst>
                  <a:ext uri="{FF2B5EF4-FFF2-40B4-BE49-F238E27FC236}">
                    <a16:creationId xmlns:a16="http://schemas.microsoft.com/office/drawing/2014/main" id="{C61BAE96-875D-0EF6-9A6B-F57595E2216D}"/>
                  </a:ext>
                </a:extLst>
              </p:cNvPr>
              <p:cNvSpPr txBox="1">
                <a:spLocks noChangeArrowheads="1"/>
              </p:cNvSpPr>
              <p:nvPr/>
            </p:nvSpPr>
            <p:spPr bwMode="auto">
              <a:xfrm>
                <a:off x="2180" y="1345"/>
                <a:ext cx="44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algn="ctr" eaLnBrk="1" hangingPunct="1">
                  <a:lnSpc>
                    <a:spcPct val="85000"/>
                  </a:lnSpc>
                </a:pPr>
                <a:r>
                  <a:rPr lang="en-GB" altLang="en-US" sz="1500" b="1">
                    <a:latin typeface="OpenDyslexic" pitchFamily="2" charset="0"/>
                  </a:rPr>
                  <a:t>cells</a:t>
                </a:r>
              </a:p>
            </p:txBody>
          </p:sp>
          <p:sp>
            <p:nvSpPr>
              <p:cNvPr id="26648" name="Line 14">
                <a:extLst>
                  <a:ext uri="{FF2B5EF4-FFF2-40B4-BE49-F238E27FC236}">
                    <a16:creationId xmlns:a16="http://schemas.microsoft.com/office/drawing/2014/main" id="{201CCF31-BE73-6CC0-C584-97FFF3B89CB6}"/>
                  </a:ext>
                </a:extLst>
              </p:cNvPr>
              <p:cNvSpPr>
                <a:spLocks noChangeShapeType="1"/>
              </p:cNvSpPr>
              <p:nvPr/>
            </p:nvSpPr>
            <p:spPr bwMode="auto">
              <a:xfrm>
                <a:off x="2390" y="1508"/>
                <a:ext cx="0" cy="533"/>
              </a:xfrm>
              <a:prstGeom prst="line">
                <a:avLst/>
              </a:prstGeom>
              <a:noFill/>
              <a:ln w="19050">
                <a:solidFill>
                  <a:srgbClr val="000066"/>
                </a:solidFill>
                <a:round/>
                <a:headEnd/>
                <a:tailEnd type="triangle" w="med" len="med"/>
              </a:ln>
              <a:effectLst/>
            </p:spPr>
            <p:txBody>
              <a:bodyPr/>
              <a:lstStyle/>
              <a:p>
                <a:pPr>
                  <a:defRPr/>
                </a:pPr>
                <a:endParaRPr lang="en-GB" sz="1350">
                  <a:latin typeface="OpenDyslexic" panose="00000500000000000000" pitchFamily="2" charset="0"/>
                </a:endParaRPr>
              </a:p>
            </p:txBody>
          </p:sp>
          <p:sp>
            <p:nvSpPr>
              <p:cNvPr id="26649" name="Line 15">
                <a:extLst>
                  <a:ext uri="{FF2B5EF4-FFF2-40B4-BE49-F238E27FC236}">
                    <a16:creationId xmlns:a16="http://schemas.microsoft.com/office/drawing/2014/main" id="{FD8F900F-E4C3-1A46-F065-1D0D8978AEF2}"/>
                  </a:ext>
                </a:extLst>
              </p:cNvPr>
              <p:cNvSpPr>
                <a:spLocks noChangeShapeType="1"/>
              </p:cNvSpPr>
              <p:nvPr/>
            </p:nvSpPr>
            <p:spPr bwMode="auto">
              <a:xfrm>
                <a:off x="2390" y="1516"/>
                <a:ext cx="284" cy="284"/>
              </a:xfrm>
              <a:prstGeom prst="line">
                <a:avLst/>
              </a:prstGeom>
              <a:noFill/>
              <a:ln w="19050">
                <a:solidFill>
                  <a:srgbClr val="000066"/>
                </a:solidFill>
                <a:round/>
                <a:headEnd/>
                <a:tailEnd type="triangle" w="med" len="med"/>
              </a:ln>
              <a:effectLst/>
            </p:spPr>
            <p:txBody>
              <a:bodyPr/>
              <a:lstStyle/>
              <a:p>
                <a:pPr>
                  <a:defRPr/>
                </a:pPr>
                <a:endParaRPr lang="en-GB" sz="1350">
                  <a:latin typeface="OpenDyslexic" panose="00000500000000000000" pitchFamily="2" charset="0"/>
                </a:endParaRPr>
              </a:p>
            </p:txBody>
          </p:sp>
        </p:grpSp>
        <p:grpSp>
          <p:nvGrpSpPr>
            <p:cNvPr id="160784" name="Group 16">
              <a:extLst>
                <a:ext uri="{FF2B5EF4-FFF2-40B4-BE49-F238E27FC236}">
                  <a16:creationId xmlns:a16="http://schemas.microsoft.com/office/drawing/2014/main" id="{104641C3-9147-3511-0E05-61DF5AF2A652}"/>
                </a:ext>
              </a:extLst>
            </p:cNvPr>
            <p:cNvGrpSpPr>
              <a:grpSpLocks/>
            </p:cNvGrpSpPr>
            <p:nvPr/>
          </p:nvGrpSpPr>
          <p:grpSpPr bwMode="auto">
            <a:xfrm>
              <a:off x="3723953" y="1908810"/>
              <a:ext cx="871538" cy="701675"/>
              <a:chOff x="970" y="1742"/>
              <a:chExt cx="732" cy="590"/>
            </a:xfrm>
          </p:grpSpPr>
          <p:sp>
            <p:nvSpPr>
              <p:cNvPr id="28692" name="Text Box 17">
                <a:extLst>
                  <a:ext uri="{FF2B5EF4-FFF2-40B4-BE49-F238E27FC236}">
                    <a16:creationId xmlns:a16="http://schemas.microsoft.com/office/drawing/2014/main" id="{ACCA7CA9-2AD6-57C8-F7C9-0B505045B472}"/>
                  </a:ext>
                </a:extLst>
              </p:cNvPr>
              <p:cNvSpPr txBox="1">
                <a:spLocks noChangeArrowheads="1"/>
              </p:cNvSpPr>
              <p:nvPr/>
            </p:nvSpPr>
            <p:spPr bwMode="auto">
              <a:xfrm>
                <a:off x="970" y="1742"/>
                <a:ext cx="73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eaLnBrk="1" hangingPunct="1">
                  <a:lnSpc>
                    <a:spcPct val="85000"/>
                  </a:lnSpc>
                </a:pPr>
                <a:r>
                  <a:rPr lang="en-GB" altLang="en-US" sz="1500" b="1">
                    <a:latin typeface="OpenDyslexic" pitchFamily="2" charset="0"/>
                  </a:rPr>
                  <a:t>arteriole</a:t>
                </a:r>
              </a:p>
            </p:txBody>
          </p:sp>
          <p:sp>
            <p:nvSpPr>
              <p:cNvPr id="26646" name="Line 18">
                <a:extLst>
                  <a:ext uri="{FF2B5EF4-FFF2-40B4-BE49-F238E27FC236}">
                    <a16:creationId xmlns:a16="http://schemas.microsoft.com/office/drawing/2014/main" id="{DE758BF1-4108-04AB-93C7-401A7AD25440}"/>
                  </a:ext>
                </a:extLst>
              </p:cNvPr>
              <p:cNvSpPr>
                <a:spLocks noChangeShapeType="1"/>
              </p:cNvSpPr>
              <p:nvPr/>
            </p:nvSpPr>
            <p:spPr bwMode="auto">
              <a:xfrm>
                <a:off x="1266" y="1928"/>
                <a:ext cx="0" cy="404"/>
              </a:xfrm>
              <a:prstGeom prst="line">
                <a:avLst/>
              </a:prstGeom>
              <a:noFill/>
              <a:ln w="19050">
                <a:solidFill>
                  <a:srgbClr val="000066"/>
                </a:solidFill>
                <a:round/>
                <a:headEnd/>
                <a:tailEnd type="triangle" w="med" len="med"/>
              </a:ln>
              <a:effectLst/>
            </p:spPr>
            <p:txBody>
              <a:bodyPr/>
              <a:lstStyle/>
              <a:p>
                <a:pPr>
                  <a:defRPr/>
                </a:pPr>
                <a:endParaRPr lang="en-GB" sz="1350">
                  <a:latin typeface="OpenDyslexic" panose="00000500000000000000" pitchFamily="2" charset="0"/>
                </a:endParaRPr>
              </a:p>
            </p:txBody>
          </p:sp>
        </p:grpSp>
        <p:grpSp>
          <p:nvGrpSpPr>
            <p:cNvPr id="160787" name="Group 19">
              <a:extLst>
                <a:ext uri="{FF2B5EF4-FFF2-40B4-BE49-F238E27FC236}">
                  <a16:creationId xmlns:a16="http://schemas.microsoft.com/office/drawing/2014/main" id="{C5F1C59F-61B4-73AE-54E4-7D8C55E2762C}"/>
                </a:ext>
              </a:extLst>
            </p:cNvPr>
            <p:cNvGrpSpPr>
              <a:grpSpLocks/>
            </p:cNvGrpSpPr>
            <p:nvPr/>
          </p:nvGrpSpPr>
          <p:grpSpPr bwMode="auto">
            <a:xfrm>
              <a:off x="7676826" y="1896109"/>
              <a:ext cx="718273" cy="787400"/>
              <a:chOff x="4290" y="1732"/>
              <a:chExt cx="603" cy="661"/>
            </a:xfrm>
          </p:grpSpPr>
          <p:sp>
            <p:nvSpPr>
              <p:cNvPr id="28690" name="Text Box 20">
                <a:extLst>
                  <a:ext uri="{FF2B5EF4-FFF2-40B4-BE49-F238E27FC236}">
                    <a16:creationId xmlns:a16="http://schemas.microsoft.com/office/drawing/2014/main" id="{97CFE96C-5A32-CE8B-0A86-E9CC53449D4A}"/>
                  </a:ext>
                </a:extLst>
              </p:cNvPr>
              <p:cNvSpPr txBox="1">
                <a:spLocks noChangeArrowheads="1"/>
              </p:cNvSpPr>
              <p:nvPr/>
            </p:nvSpPr>
            <p:spPr bwMode="auto">
              <a:xfrm>
                <a:off x="4290" y="1732"/>
                <a:ext cx="603"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eaLnBrk="1" hangingPunct="1">
                  <a:lnSpc>
                    <a:spcPct val="85000"/>
                  </a:lnSpc>
                </a:pPr>
                <a:r>
                  <a:rPr lang="en-GB" altLang="en-US" sz="1500" b="1">
                    <a:latin typeface="OpenDyslexic" pitchFamily="2" charset="0"/>
                  </a:rPr>
                  <a:t>venule</a:t>
                </a:r>
              </a:p>
            </p:txBody>
          </p:sp>
          <p:sp>
            <p:nvSpPr>
              <p:cNvPr id="26644" name="Line 21">
                <a:extLst>
                  <a:ext uri="{FF2B5EF4-FFF2-40B4-BE49-F238E27FC236}">
                    <a16:creationId xmlns:a16="http://schemas.microsoft.com/office/drawing/2014/main" id="{A7E457A5-8FD5-07B6-258A-1DBF7CCF21B5}"/>
                  </a:ext>
                </a:extLst>
              </p:cNvPr>
              <p:cNvSpPr>
                <a:spLocks noChangeShapeType="1"/>
              </p:cNvSpPr>
              <p:nvPr/>
            </p:nvSpPr>
            <p:spPr bwMode="auto">
              <a:xfrm>
                <a:off x="4583" y="1911"/>
                <a:ext cx="0" cy="482"/>
              </a:xfrm>
              <a:prstGeom prst="line">
                <a:avLst/>
              </a:prstGeom>
              <a:noFill/>
              <a:ln w="19050">
                <a:solidFill>
                  <a:srgbClr val="000066"/>
                </a:solidFill>
                <a:round/>
                <a:headEnd/>
                <a:tailEnd type="triangle" w="med" len="med"/>
              </a:ln>
              <a:effectLst/>
            </p:spPr>
            <p:txBody>
              <a:bodyPr/>
              <a:lstStyle/>
              <a:p>
                <a:pPr>
                  <a:defRPr/>
                </a:pPr>
                <a:endParaRPr lang="en-GB" sz="1350">
                  <a:latin typeface="OpenDyslexic" panose="00000500000000000000" pitchFamily="2" charset="0"/>
                </a:endParaRPr>
              </a:p>
            </p:txBody>
          </p:sp>
        </p:grpSp>
        <p:grpSp>
          <p:nvGrpSpPr>
            <p:cNvPr id="160790" name="Group 22">
              <a:extLst>
                <a:ext uri="{FF2B5EF4-FFF2-40B4-BE49-F238E27FC236}">
                  <a16:creationId xmlns:a16="http://schemas.microsoft.com/office/drawing/2014/main" id="{0EAB6F20-DB88-DE28-DBE5-C083073A84B6}"/>
                </a:ext>
              </a:extLst>
            </p:cNvPr>
            <p:cNvGrpSpPr>
              <a:grpSpLocks/>
            </p:cNvGrpSpPr>
            <p:nvPr/>
          </p:nvGrpSpPr>
          <p:grpSpPr bwMode="auto">
            <a:xfrm>
              <a:off x="4373243" y="2958146"/>
              <a:ext cx="983135" cy="1010442"/>
              <a:chOff x="1515" y="2624"/>
              <a:chExt cx="826" cy="849"/>
            </a:xfrm>
          </p:grpSpPr>
          <p:sp>
            <p:nvSpPr>
              <p:cNvPr id="28687" name="Text Box 23">
                <a:extLst>
                  <a:ext uri="{FF2B5EF4-FFF2-40B4-BE49-F238E27FC236}">
                    <a16:creationId xmlns:a16="http://schemas.microsoft.com/office/drawing/2014/main" id="{94B3B0C7-F7B9-3078-4EF7-9278325F5D48}"/>
                  </a:ext>
                </a:extLst>
              </p:cNvPr>
              <p:cNvSpPr txBox="1">
                <a:spLocks noChangeArrowheads="1"/>
              </p:cNvSpPr>
              <p:nvPr/>
            </p:nvSpPr>
            <p:spPr bwMode="auto">
              <a:xfrm>
                <a:off x="1515" y="3229"/>
                <a:ext cx="82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eaLnBrk="1" hangingPunct="1">
                  <a:lnSpc>
                    <a:spcPct val="85000"/>
                  </a:lnSpc>
                </a:pPr>
                <a:r>
                  <a:rPr lang="en-GB" altLang="en-US" sz="1500" b="1">
                    <a:latin typeface="OpenDyslexic" pitchFamily="2" charset="0"/>
                  </a:rPr>
                  <a:t>capillaries</a:t>
                </a:r>
              </a:p>
            </p:txBody>
          </p:sp>
          <p:sp>
            <p:nvSpPr>
              <p:cNvPr id="26641" name="Line 24">
                <a:extLst>
                  <a:ext uri="{FF2B5EF4-FFF2-40B4-BE49-F238E27FC236}">
                    <a16:creationId xmlns:a16="http://schemas.microsoft.com/office/drawing/2014/main" id="{42A9EEB0-B3ED-76DD-9D4E-7190F56F1F37}"/>
                  </a:ext>
                </a:extLst>
              </p:cNvPr>
              <p:cNvSpPr>
                <a:spLocks noChangeShapeType="1"/>
              </p:cNvSpPr>
              <p:nvPr/>
            </p:nvSpPr>
            <p:spPr bwMode="auto">
              <a:xfrm flipV="1">
                <a:off x="1907" y="2933"/>
                <a:ext cx="277" cy="276"/>
              </a:xfrm>
              <a:prstGeom prst="line">
                <a:avLst/>
              </a:prstGeom>
              <a:noFill/>
              <a:ln w="19050">
                <a:solidFill>
                  <a:srgbClr val="000066"/>
                </a:solidFill>
                <a:round/>
                <a:headEnd/>
                <a:tailEnd type="triangle" w="med" len="med"/>
              </a:ln>
              <a:effectLst/>
            </p:spPr>
            <p:txBody>
              <a:bodyPr/>
              <a:lstStyle/>
              <a:p>
                <a:pPr>
                  <a:defRPr/>
                </a:pPr>
                <a:endParaRPr lang="en-GB" sz="1350">
                  <a:latin typeface="OpenDyslexic" panose="00000500000000000000" pitchFamily="2" charset="0"/>
                </a:endParaRPr>
              </a:p>
            </p:txBody>
          </p:sp>
          <p:sp>
            <p:nvSpPr>
              <p:cNvPr id="26642" name="Line 25">
                <a:extLst>
                  <a:ext uri="{FF2B5EF4-FFF2-40B4-BE49-F238E27FC236}">
                    <a16:creationId xmlns:a16="http://schemas.microsoft.com/office/drawing/2014/main" id="{A7032668-1B2A-086F-7198-150D5A5801C7}"/>
                  </a:ext>
                </a:extLst>
              </p:cNvPr>
              <p:cNvSpPr>
                <a:spLocks noChangeShapeType="1"/>
              </p:cNvSpPr>
              <p:nvPr/>
            </p:nvSpPr>
            <p:spPr bwMode="auto">
              <a:xfrm flipV="1">
                <a:off x="1912" y="2624"/>
                <a:ext cx="0" cy="590"/>
              </a:xfrm>
              <a:prstGeom prst="line">
                <a:avLst/>
              </a:prstGeom>
              <a:noFill/>
              <a:ln w="19050">
                <a:solidFill>
                  <a:srgbClr val="000066"/>
                </a:solidFill>
                <a:round/>
                <a:headEnd/>
                <a:tailEnd type="triangle" w="med" len="med"/>
              </a:ln>
              <a:effectLst/>
            </p:spPr>
            <p:txBody>
              <a:bodyPr/>
              <a:lstStyle/>
              <a:p>
                <a:pPr>
                  <a:defRPr/>
                </a:pPr>
                <a:endParaRPr lang="en-GB" sz="1350">
                  <a:latin typeface="OpenDyslexic" panose="00000500000000000000" pitchFamily="2" charset="0"/>
                </a:endParaRPr>
              </a:p>
            </p:txBody>
          </p:sp>
        </p:grpSp>
        <p:grpSp>
          <p:nvGrpSpPr>
            <p:cNvPr id="160794" name="Group 26">
              <a:extLst>
                <a:ext uri="{FF2B5EF4-FFF2-40B4-BE49-F238E27FC236}">
                  <a16:creationId xmlns:a16="http://schemas.microsoft.com/office/drawing/2014/main" id="{B3A290BC-1E2D-8C31-6E48-ECEBBB5FF5AB}"/>
                </a:ext>
              </a:extLst>
            </p:cNvPr>
            <p:cNvGrpSpPr>
              <a:grpSpLocks/>
            </p:cNvGrpSpPr>
            <p:nvPr/>
          </p:nvGrpSpPr>
          <p:grpSpPr bwMode="auto">
            <a:xfrm>
              <a:off x="6780301" y="2991484"/>
              <a:ext cx="1175013" cy="965995"/>
              <a:chOff x="3537" y="2652"/>
              <a:chExt cx="986" cy="811"/>
            </a:xfrm>
          </p:grpSpPr>
          <p:sp>
            <p:nvSpPr>
              <p:cNvPr id="28684" name="Text Box 27">
                <a:extLst>
                  <a:ext uri="{FF2B5EF4-FFF2-40B4-BE49-F238E27FC236}">
                    <a16:creationId xmlns:a16="http://schemas.microsoft.com/office/drawing/2014/main" id="{C341AC89-F07D-A356-C30A-E0144A3C6F11}"/>
                  </a:ext>
                </a:extLst>
              </p:cNvPr>
              <p:cNvSpPr txBox="1">
                <a:spLocks noChangeArrowheads="1"/>
              </p:cNvSpPr>
              <p:nvPr/>
            </p:nvSpPr>
            <p:spPr bwMode="auto">
              <a:xfrm>
                <a:off x="3639" y="3219"/>
                <a:ext cx="884"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algn="ctr" eaLnBrk="1" hangingPunct="1">
                  <a:lnSpc>
                    <a:spcPct val="85000"/>
                  </a:lnSpc>
                </a:pPr>
                <a:r>
                  <a:rPr lang="en-GB" altLang="en-US" sz="1500" b="1">
                    <a:latin typeface="OpenDyslexic" pitchFamily="2" charset="0"/>
                  </a:rPr>
                  <a:t>tissue fluid</a:t>
                </a:r>
              </a:p>
            </p:txBody>
          </p:sp>
          <p:sp>
            <p:nvSpPr>
              <p:cNvPr id="26638" name="Line 28">
                <a:extLst>
                  <a:ext uri="{FF2B5EF4-FFF2-40B4-BE49-F238E27FC236}">
                    <a16:creationId xmlns:a16="http://schemas.microsoft.com/office/drawing/2014/main" id="{434204AC-51B7-38DF-403A-537092CF5F7D}"/>
                  </a:ext>
                </a:extLst>
              </p:cNvPr>
              <p:cNvSpPr>
                <a:spLocks noChangeShapeType="1"/>
              </p:cNvSpPr>
              <p:nvPr/>
            </p:nvSpPr>
            <p:spPr bwMode="auto">
              <a:xfrm flipH="1" flipV="1">
                <a:off x="3537" y="2959"/>
                <a:ext cx="481" cy="277"/>
              </a:xfrm>
              <a:prstGeom prst="line">
                <a:avLst/>
              </a:prstGeom>
              <a:noFill/>
              <a:ln w="19050">
                <a:solidFill>
                  <a:srgbClr val="000066"/>
                </a:solidFill>
                <a:round/>
                <a:headEnd/>
                <a:tailEnd type="triangle" w="med" len="med"/>
              </a:ln>
              <a:effectLst/>
            </p:spPr>
            <p:txBody>
              <a:bodyPr/>
              <a:lstStyle/>
              <a:p>
                <a:pPr>
                  <a:defRPr/>
                </a:pPr>
                <a:endParaRPr lang="en-GB" sz="1350">
                  <a:latin typeface="OpenDyslexic" panose="00000500000000000000" pitchFamily="2" charset="0"/>
                </a:endParaRPr>
              </a:p>
            </p:txBody>
          </p:sp>
          <p:sp>
            <p:nvSpPr>
              <p:cNvPr id="26639" name="Line 29">
                <a:extLst>
                  <a:ext uri="{FF2B5EF4-FFF2-40B4-BE49-F238E27FC236}">
                    <a16:creationId xmlns:a16="http://schemas.microsoft.com/office/drawing/2014/main" id="{B57366FC-163E-899F-ADBE-E8C0DF61621F}"/>
                  </a:ext>
                </a:extLst>
              </p:cNvPr>
              <p:cNvSpPr>
                <a:spLocks noChangeShapeType="1"/>
              </p:cNvSpPr>
              <p:nvPr/>
            </p:nvSpPr>
            <p:spPr bwMode="auto">
              <a:xfrm flipV="1">
                <a:off x="4026" y="2652"/>
                <a:ext cx="0" cy="584"/>
              </a:xfrm>
              <a:prstGeom prst="line">
                <a:avLst/>
              </a:prstGeom>
              <a:noFill/>
              <a:ln w="19050">
                <a:solidFill>
                  <a:srgbClr val="000066"/>
                </a:solidFill>
                <a:round/>
                <a:headEnd/>
                <a:tailEnd type="triangle" w="med" len="med"/>
              </a:ln>
              <a:effectLst/>
            </p:spPr>
            <p:txBody>
              <a:bodyPr/>
              <a:lstStyle/>
              <a:p>
                <a:pPr>
                  <a:defRPr/>
                </a:pPr>
                <a:endParaRPr lang="en-GB" sz="1350">
                  <a:latin typeface="OpenDyslexic" panose="00000500000000000000" pitchFamily="2" charset="0"/>
                </a:endParaRPr>
              </a:p>
            </p:txBody>
          </p:sp>
        </p:grpSp>
      </p:grpSp>
      <p:sp>
        <p:nvSpPr>
          <p:cNvPr id="160798" name="Text Box 30">
            <a:extLst>
              <a:ext uri="{FF2B5EF4-FFF2-40B4-BE49-F238E27FC236}">
                <a16:creationId xmlns:a16="http://schemas.microsoft.com/office/drawing/2014/main" id="{012F457D-82F8-D70D-83D5-FC9AB6D476AC}"/>
              </a:ext>
            </a:extLst>
          </p:cNvPr>
          <p:cNvSpPr txBox="1">
            <a:spLocks noChangeArrowheads="1"/>
          </p:cNvSpPr>
          <p:nvPr/>
        </p:nvSpPr>
        <p:spPr bwMode="auto">
          <a:xfrm>
            <a:off x="0" y="4545478"/>
            <a:ext cx="1209554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287338">
              <a:defRPr>
                <a:solidFill>
                  <a:schemeClr val="tx1"/>
                </a:solidFill>
                <a:latin typeface="Tw Cen MT" panose="020B0602020104020603" pitchFamily="34" charset="77"/>
              </a:defRPr>
            </a:lvl1pPr>
            <a:lvl2pPr marL="742950" indent="-285750" defTabSz="287338">
              <a:defRPr>
                <a:solidFill>
                  <a:schemeClr val="tx1"/>
                </a:solidFill>
                <a:latin typeface="Tw Cen MT" panose="020B0602020104020603" pitchFamily="34" charset="77"/>
              </a:defRPr>
            </a:lvl2pPr>
            <a:lvl3pPr marL="1143000" indent="-228600" defTabSz="287338">
              <a:defRPr>
                <a:solidFill>
                  <a:schemeClr val="tx1"/>
                </a:solidFill>
                <a:latin typeface="Tw Cen MT" panose="020B0602020104020603" pitchFamily="34" charset="77"/>
              </a:defRPr>
            </a:lvl3pPr>
            <a:lvl4pPr marL="1600200" indent="-228600" defTabSz="287338">
              <a:defRPr>
                <a:solidFill>
                  <a:schemeClr val="tx1"/>
                </a:solidFill>
                <a:latin typeface="Tw Cen MT" panose="020B0602020104020603" pitchFamily="34" charset="77"/>
              </a:defRPr>
            </a:lvl4pPr>
            <a:lvl5pPr marL="2057400" indent="-228600" defTabSz="287338">
              <a:defRPr>
                <a:solidFill>
                  <a:schemeClr val="tx1"/>
                </a:solidFill>
                <a:latin typeface="Tw Cen MT" panose="020B0602020104020603" pitchFamily="34" charset="77"/>
              </a:defRPr>
            </a:lvl5pPr>
            <a:lvl6pPr marL="2514600" indent="-228600" defTabSz="287338" eaLnBrk="0" fontAlgn="base" hangingPunct="0">
              <a:spcBef>
                <a:spcPct val="0"/>
              </a:spcBef>
              <a:spcAft>
                <a:spcPct val="0"/>
              </a:spcAft>
              <a:defRPr>
                <a:solidFill>
                  <a:schemeClr val="tx1"/>
                </a:solidFill>
                <a:latin typeface="Tw Cen MT" panose="020B0602020104020603" pitchFamily="34" charset="77"/>
              </a:defRPr>
            </a:lvl6pPr>
            <a:lvl7pPr marL="2971800" indent="-228600" defTabSz="287338" eaLnBrk="0" fontAlgn="base" hangingPunct="0">
              <a:spcBef>
                <a:spcPct val="0"/>
              </a:spcBef>
              <a:spcAft>
                <a:spcPct val="0"/>
              </a:spcAft>
              <a:defRPr>
                <a:solidFill>
                  <a:schemeClr val="tx1"/>
                </a:solidFill>
                <a:latin typeface="Tw Cen MT" panose="020B0602020104020603" pitchFamily="34" charset="77"/>
              </a:defRPr>
            </a:lvl7pPr>
            <a:lvl8pPr marL="3429000" indent="-228600" defTabSz="287338" eaLnBrk="0" fontAlgn="base" hangingPunct="0">
              <a:spcBef>
                <a:spcPct val="0"/>
              </a:spcBef>
              <a:spcAft>
                <a:spcPct val="0"/>
              </a:spcAft>
              <a:defRPr>
                <a:solidFill>
                  <a:schemeClr val="tx1"/>
                </a:solidFill>
                <a:latin typeface="Tw Cen MT" panose="020B0602020104020603" pitchFamily="34" charset="77"/>
              </a:defRPr>
            </a:lvl8pPr>
            <a:lvl9pPr marL="3886200" indent="-228600" defTabSz="287338" eaLnBrk="0" fontAlgn="base" hangingPunct="0">
              <a:spcBef>
                <a:spcPct val="0"/>
              </a:spcBef>
              <a:spcAft>
                <a:spcPct val="0"/>
              </a:spcAft>
              <a:defRPr>
                <a:solidFill>
                  <a:schemeClr val="tx1"/>
                </a:solidFill>
                <a:latin typeface="Tw Cen MT" panose="020B0602020104020603" pitchFamily="34" charset="77"/>
              </a:defRPr>
            </a:lvl9pPr>
          </a:lstStyle>
          <a:p>
            <a:pPr eaLnBrk="1" hangingPunct="1"/>
            <a:r>
              <a:rPr lang="en-GB" altLang="en-US" sz="2400" b="1" dirty="0">
                <a:latin typeface="Andale Mono" panose="020B0509000000000004" pitchFamily="49" charset="0"/>
              </a:rPr>
              <a:t>Tissue fluid is:</a:t>
            </a:r>
          </a:p>
          <a:p>
            <a:pPr eaLnBrk="1" hangingPunct="1">
              <a:buFontTx/>
              <a:buChar char="•"/>
            </a:pPr>
            <a:r>
              <a:rPr lang="en-GB" altLang="en-US" sz="2400" b="1" dirty="0">
                <a:latin typeface="Andale Mono" panose="020B0509000000000004" pitchFamily="49" charset="0"/>
              </a:rPr>
              <a:t>	</a:t>
            </a:r>
            <a:r>
              <a:rPr lang="en-GB" altLang="en-US" sz="2400" dirty="0">
                <a:latin typeface="Andale Mono" panose="020B0509000000000004" pitchFamily="49" charset="0"/>
              </a:rPr>
              <a:t>constantly being formed at the arteriole end of capillary beds</a:t>
            </a:r>
          </a:p>
          <a:p>
            <a:pPr eaLnBrk="1" hangingPunct="1">
              <a:buFontTx/>
              <a:buChar char="•"/>
            </a:pPr>
            <a:r>
              <a:rPr lang="en-GB" altLang="en-US" sz="2400" dirty="0">
                <a:latin typeface="Andale Mono" panose="020B0509000000000004" pitchFamily="49" charset="0"/>
              </a:rPr>
              <a:t>	essential for the efficient exchange of materials between the 	blood and the cells</a:t>
            </a:r>
          </a:p>
          <a:p>
            <a:pPr eaLnBrk="1" hangingPunct="1">
              <a:buFontTx/>
              <a:buChar char="•"/>
            </a:pPr>
            <a:r>
              <a:rPr lang="en-GB" altLang="en-US" sz="2400" dirty="0">
                <a:latin typeface="Andale Mono" panose="020B0509000000000004" pitchFamily="49" charset="0"/>
              </a:rPr>
              <a:t>	is constantly being drained away from the cells by lymph 	vessels</a:t>
            </a:r>
          </a:p>
        </p:txBody>
      </p:sp>
      <p:sp>
        <p:nvSpPr>
          <p:cNvPr id="3" name="Rectangle 2">
            <a:extLst>
              <a:ext uri="{FF2B5EF4-FFF2-40B4-BE49-F238E27FC236}">
                <a16:creationId xmlns:a16="http://schemas.microsoft.com/office/drawing/2014/main" id="{7F3359D9-0D60-B3DA-5B65-9DBADB811556}"/>
              </a:ext>
            </a:extLst>
          </p:cNvPr>
          <p:cNvSpPr/>
          <p:nvPr/>
        </p:nvSpPr>
        <p:spPr>
          <a:xfrm>
            <a:off x="0" y="193964"/>
            <a:ext cx="12192000" cy="40178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C A P I L L A R I E S    AND   T I S S U E  F O R M A T I O 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60798"/>
                                        </p:tgtEl>
                                        <p:attrNameLst>
                                          <p:attrName>style.visibility</p:attrName>
                                        </p:attrNameLst>
                                      </p:cBhvr>
                                      <p:to>
                                        <p:strVal val="visible"/>
                                      </p:to>
                                    </p:set>
                                    <p:anim calcmode="lin" valueType="num">
                                      <p:cBhvr>
                                        <p:cTn id="7" dur="500" fill="hold"/>
                                        <p:tgtEl>
                                          <p:spTgt spid="160798"/>
                                        </p:tgtEl>
                                        <p:attrNameLst>
                                          <p:attrName>ppt_w</p:attrName>
                                        </p:attrNameLst>
                                      </p:cBhvr>
                                      <p:tavLst>
                                        <p:tav tm="0">
                                          <p:val>
                                            <p:fltVal val="0"/>
                                          </p:val>
                                        </p:tav>
                                        <p:tav tm="100000">
                                          <p:val>
                                            <p:strVal val="#ppt_w"/>
                                          </p:val>
                                        </p:tav>
                                      </p:tavLst>
                                    </p:anim>
                                    <p:anim calcmode="lin" valueType="num">
                                      <p:cBhvr>
                                        <p:cTn id="8" dur="500" fill="hold"/>
                                        <p:tgtEl>
                                          <p:spTgt spid="1607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9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98" name="Text Box 30">
            <a:extLst>
              <a:ext uri="{FF2B5EF4-FFF2-40B4-BE49-F238E27FC236}">
                <a16:creationId xmlns:a16="http://schemas.microsoft.com/office/drawing/2014/main" id="{012F457D-82F8-D70D-83D5-FC9AB6D476AC}"/>
              </a:ext>
            </a:extLst>
          </p:cNvPr>
          <p:cNvSpPr txBox="1">
            <a:spLocks noChangeArrowheads="1"/>
          </p:cNvSpPr>
          <p:nvPr/>
        </p:nvSpPr>
        <p:spPr bwMode="auto">
          <a:xfrm>
            <a:off x="33767" y="738798"/>
            <a:ext cx="586450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287338">
              <a:defRPr>
                <a:solidFill>
                  <a:schemeClr val="tx1"/>
                </a:solidFill>
                <a:latin typeface="Tw Cen MT" panose="020B0602020104020603" pitchFamily="34" charset="77"/>
              </a:defRPr>
            </a:lvl1pPr>
            <a:lvl2pPr marL="742950" indent="-285750" defTabSz="287338">
              <a:defRPr>
                <a:solidFill>
                  <a:schemeClr val="tx1"/>
                </a:solidFill>
                <a:latin typeface="Tw Cen MT" panose="020B0602020104020603" pitchFamily="34" charset="77"/>
              </a:defRPr>
            </a:lvl2pPr>
            <a:lvl3pPr marL="1143000" indent="-228600" defTabSz="287338">
              <a:defRPr>
                <a:solidFill>
                  <a:schemeClr val="tx1"/>
                </a:solidFill>
                <a:latin typeface="Tw Cen MT" panose="020B0602020104020603" pitchFamily="34" charset="77"/>
              </a:defRPr>
            </a:lvl3pPr>
            <a:lvl4pPr marL="1600200" indent="-228600" defTabSz="287338">
              <a:defRPr>
                <a:solidFill>
                  <a:schemeClr val="tx1"/>
                </a:solidFill>
                <a:latin typeface="Tw Cen MT" panose="020B0602020104020603" pitchFamily="34" charset="77"/>
              </a:defRPr>
            </a:lvl4pPr>
            <a:lvl5pPr marL="2057400" indent="-228600" defTabSz="287338">
              <a:defRPr>
                <a:solidFill>
                  <a:schemeClr val="tx1"/>
                </a:solidFill>
                <a:latin typeface="Tw Cen MT" panose="020B0602020104020603" pitchFamily="34" charset="77"/>
              </a:defRPr>
            </a:lvl5pPr>
            <a:lvl6pPr marL="2514600" indent="-228600" defTabSz="287338" eaLnBrk="0" fontAlgn="base" hangingPunct="0">
              <a:spcBef>
                <a:spcPct val="0"/>
              </a:spcBef>
              <a:spcAft>
                <a:spcPct val="0"/>
              </a:spcAft>
              <a:defRPr>
                <a:solidFill>
                  <a:schemeClr val="tx1"/>
                </a:solidFill>
                <a:latin typeface="Tw Cen MT" panose="020B0602020104020603" pitchFamily="34" charset="77"/>
              </a:defRPr>
            </a:lvl6pPr>
            <a:lvl7pPr marL="2971800" indent="-228600" defTabSz="287338" eaLnBrk="0" fontAlgn="base" hangingPunct="0">
              <a:spcBef>
                <a:spcPct val="0"/>
              </a:spcBef>
              <a:spcAft>
                <a:spcPct val="0"/>
              </a:spcAft>
              <a:defRPr>
                <a:solidFill>
                  <a:schemeClr val="tx1"/>
                </a:solidFill>
                <a:latin typeface="Tw Cen MT" panose="020B0602020104020603" pitchFamily="34" charset="77"/>
              </a:defRPr>
            </a:lvl7pPr>
            <a:lvl8pPr marL="3429000" indent="-228600" defTabSz="287338" eaLnBrk="0" fontAlgn="base" hangingPunct="0">
              <a:spcBef>
                <a:spcPct val="0"/>
              </a:spcBef>
              <a:spcAft>
                <a:spcPct val="0"/>
              </a:spcAft>
              <a:defRPr>
                <a:solidFill>
                  <a:schemeClr val="tx1"/>
                </a:solidFill>
                <a:latin typeface="Tw Cen MT" panose="020B0602020104020603" pitchFamily="34" charset="77"/>
              </a:defRPr>
            </a:lvl8pPr>
            <a:lvl9pPr marL="3886200" indent="-228600" defTabSz="287338" eaLnBrk="0" fontAlgn="base" hangingPunct="0">
              <a:spcBef>
                <a:spcPct val="0"/>
              </a:spcBef>
              <a:spcAft>
                <a:spcPct val="0"/>
              </a:spcAft>
              <a:defRPr>
                <a:solidFill>
                  <a:schemeClr val="tx1"/>
                </a:solidFill>
                <a:latin typeface="Tw Cen MT" panose="020B0602020104020603" pitchFamily="34" charset="77"/>
              </a:defRPr>
            </a:lvl9pPr>
          </a:lstStyle>
          <a:p>
            <a:r>
              <a:rPr lang="en-GB" sz="2400" dirty="0">
                <a:latin typeface="Andale Mono" panose="020B0509000000000004" pitchFamily="49" charset="0"/>
              </a:rPr>
              <a:t>Tissue fluid and blood plasma are similar in composition, with the exception of plasma proteins, which are too large to be filtered through the capillary walls. </a:t>
            </a:r>
            <a:endParaRPr lang="en-GB" sz="3200" dirty="0">
              <a:effectLst/>
              <a:latin typeface="Andale Mono" panose="020B0509000000000004" pitchFamily="49" charset="0"/>
            </a:endParaRPr>
          </a:p>
        </p:txBody>
      </p:sp>
      <p:sp>
        <p:nvSpPr>
          <p:cNvPr id="3" name="Rectangle 2">
            <a:extLst>
              <a:ext uri="{FF2B5EF4-FFF2-40B4-BE49-F238E27FC236}">
                <a16:creationId xmlns:a16="http://schemas.microsoft.com/office/drawing/2014/main" id="{7F3359D9-0D60-B3DA-5B65-9DBADB811556}"/>
              </a:ext>
            </a:extLst>
          </p:cNvPr>
          <p:cNvSpPr/>
          <p:nvPr/>
        </p:nvSpPr>
        <p:spPr>
          <a:xfrm>
            <a:off x="0" y="193964"/>
            <a:ext cx="12192000" cy="40178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C A P I L L A R I E S    AND   T I S S U E  F O R M A T I O N</a:t>
            </a:r>
          </a:p>
        </p:txBody>
      </p:sp>
      <p:pic>
        <p:nvPicPr>
          <p:cNvPr id="33796" name="Picture 4" descr="Name the three important blood proteins are seen in the plasma. Add a note,  on their functions.">
            <a:extLst>
              <a:ext uri="{FF2B5EF4-FFF2-40B4-BE49-F238E27FC236}">
                <a16:creationId xmlns:a16="http://schemas.microsoft.com/office/drawing/2014/main" id="{27720796-EA01-5F9C-A65D-E6C7F4D1D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8274" y="1211694"/>
            <a:ext cx="6062233" cy="4330166"/>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Difference Between Plasma and Tissue Fluid | Compare the Difference Between  Similar Terms">
            <a:extLst>
              <a:ext uri="{FF2B5EF4-FFF2-40B4-BE49-F238E27FC236}">
                <a16:creationId xmlns:a16="http://schemas.microsoft.com/office/drawing/2014/main" id="{69A9E1FC-ABC2-2015-52B0-E839963A33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082" y="2835207"/>
            <a:ext cx="5390728" cy="4022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4426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60798"/>
                                        </p:tgtEl>
                                        <p:attrNameLst>
                                          <p:attrName>style.visibility</p:attrName>
                                        </p:attrNameLst>
                                      </p:cBhvr>
                                      <p:to>
                                        <p:strVal val="visible"/>
                                      </p:to>
                                    </p:set>
                                    <p:anim calcmode="lin" valueType="num">
                                      <p:cBhvr>
                                        <p:cTn id="7" dur="500" fill="hold"/>
                                        <p:tgtEl>
                                          <p:spTgt spid="160798"/>
                                        </p:tgtEl>
                                        <p:attrNameLst>
                                          <p:attrName>ppt_w</p:attrName>
                                        </p:attrNameLst>
                                      </p:cBhvr>
                                      <p:tavLst>
                                        <p:tav tm="0">
                                          <p:val>
                                            <p:fltVal val="0"/>
                                          </p:val>
                                        </p:tav>
                                        <p:tav tm="100000">
                                          <p:val>
                                            <p:strVal val="#ppt_w"/>
                                          </p:val>
                                        </p:tav>
                                      </p:tavLst>
                                    </p:anim>
                                    <p:anim calcmode="lin" valueType="num">
                                      <p:cBhvr>
                                        <p:cTn id="8" dur="500" fill="hold"/>
                                        <p:tgtEl>
                                          <p:spTgt spid="1607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9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0A399E-96BC-C816-7242-0371970A654B}"/>
              </a:ext>
            </a:extLst>
          </p:cNvPr>
          <p:cNvSpPr/>
          <p:nvPr/>
        </p:nvSpPr>
        <p:spPr>
          <a:xfrm>
            <a:off x="0" y="193964"/>
            <a:ext cx="12192000" cy="40178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C O U R S E   S P E C   N O T E S </a:t>
            </a:r>
          </a:p>
        </p:txBody>
      </p:sp>
      <p:sp>
        <p:nvSpPr>
          <p:cNvPr id="3" name="Text Box 30">
            <a:extLst>
              <a:ext uri="{FF2B5EF4-FFF2-40B4-BE49-F238E27FC236}">
                <a16:creationId xmlns:a16="http://schemas.microsoft.com/office/drawing/2014/main" id="{0EE96C02-6061-AC20-94DF-62E5B8E7E8EC}"/>
              </a:ext>
            </a:extLst>
          </p:cNvPr>
          <p:cNvSpPr txBox="1">
            <a:spLocks noChangeArrowheads="1"/>
          </p:cNvSpPr>
          <p:nvPr/>
        </p:nvSpPr>
        <p:spPr bwMode="auto">
          <a:xfrm>
            <a:off x="0" y="595745"/>
            <a:ext cx="12158233" cy="663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287338">
              <a:defRPr>
                <a:solidFill>
                  <a:schemeClr val="tx1"/>
                </a:solidFill>
                <a:latin typeface="Tw Cen MT" panose="020B0602020104020603" pitchFamily="34" charset="77"/>
              </a:defRPr>
            </a:lvl1pPr>
            <a:lvl2pPr marL="742950" indent="-285750" defTabSz="287338">
              <a:defRPr>
                <a:solidFill>
                  <a:schemeClr val="tx1"/>
                </a:solidFill>
                <a:latin typeface="Tw Cen MT" panose="020B0602020104020603" pitchFamily="34" charset="77"/>
              </a:defRPr>
            </a:lvl2pPr>
            <a:lvl3pPr marL="1143000" indent="-228600" defTabSz="287338">
              <a:defRPr>
                <a:solidFill>
                  <a:schemeClr val="tx1"/>
                </a:solidFill>
                <a:latin typeface="Tw Cen MT" panose="020B0602020104020603" pitchFamily="34" charset="77"/>
              </a:defRPr>
            </a:lvl3pPr>
            <a:lvl4pPr marL="1600200" indent="-228600" defTabSz="287338">
              <a:defRPr>
                <a:solidFill>
                  <a:schemeClr val="tx1"/>
                </a:solidFill>
                <a:latin typeface="Tw Cen MT" panose="020B0602020104020603" pitchFamily="34" charset="77"/>
              </a:defRPr>
            </a:lvl4pPr>
            <a:lvl5pPr marL="2057400" indent="-228600" defTabSz="287338">
              <a:defRPr>
                <a:solidFill>
                  <a:schemeClr val="tx1"/>
                </a:solidFill>
                <a:latin typeface="Tw Cen MT" panose="020B0602020104020603" pitchFamily="34" charset="77"/>
              </a:defRPr>
            </a:lvl5pPr>
            <a:lvl6pPr marL="2514600" indent="-228600" defTabSz="287338" eaLnBrk="0" fontAlgn="base" hangingPunct="0">
              <a:spcBef>
                <a:spcPct val="0"/>
              </a:spcBef>
              <a:spcAft>
                <a:spcPct val="0"/>
              </a:spcAft>
              <a:defRPr>
                <a:solidFill>
                  <a:schemeClr val="tx1"/>
                </a:solidFill>
                <a:latin typeface="Tw Cen MT" panose="020B0602020104020603" pitchFamily="34" charset="77"/>
              </a:defRPr>
            </a:lvl6pPr>
            <a:lvl7pPr marL="2971800" indent="-228600" defTabSz="287338" eaLnBrk="0" fontAlgn="base" hangingPunct="0">
              <a:spcBef>
                <a:spcPct val="0"/>
              </a:spcBef>
              <a:spcAft>
                <a:spcPct val="0"/>
              </a:spcAft>
              <a:defRPr>
                <a:solidFill>
                  <a:schemeClr val="tx1"/>
                </a:solidFill>
                <a:latin typeface="Tw Cen MT" panose="020B0602020104020603" pitchFamily="34" charset="77"/>
              </a:defRPr>
            </a:lvl7pPr>
            <a:lvl8pPr marL="3429000" indent="-228600" defTabSz="287338" eaLnBrk="0" fontAlgn="base" hangingPunct="0">
              <a:spcBef>
                <a:spcPct val="0"/>
              </a:spcBef>
              <a:spcAft>
                <a:spcPct val="0"/>
              </a:spcAft>
              <a:defRPr>
                <a:solidFill>
                  <a:schemeClr val="tx1"/>
                </a:solidFill>
                <a:latin typeface="Tw Cen MT" panose="020B0602020104020603" pitchFamily="34" charset="77"/>
              </a:defRPr>
            </a:lvl8pPr>
            <a:lvl9pPr marL="3886200" indent="-228600" defTabSz="287338" eaLnBrk="0" fontAlgn="base" hangingPunct="0">
              <a:spcBef>
                <a:spcPct val="0"/>
              </a:spcBef>
              <a:spcAft>
                <a:spcPct val="0"/>
              </a:spcAft>
              <a:defRPr>
                <a:solidFill>
                  <a:schemeClr val="tx1"/>
                </a:solidFill>
                <a:latin typeface="Tw Cen MT" panose="020B0602020104020603" pitchFamily="34" charset="77"/>
              </a:defRPr>
            </a:lvl9pPr>
          </a:lstStyle>
          <a:p>
            <a:r>
              <a:rPr lang="en-GB" sz="1700" dirty="0">
                <a:latin typeface="Andale Mono" panose="020B0509000000000004" pitchFamily="49" charset="0"/>
              </a:rPr>
              <a:t>Blood circulates from the heart through the arteries to the capillaries then to the veins and back to the heart. There is a decrease in blood pressure as blood moves away from the heart. </a:t>
            </a:r>
          </a:p>
          <a:p>
            <a:r>
              <a:rPr lang="en-GB" sz="1700" dirty="0">
                <a:latin typeface="Andale Mono" panose="020B0509000000000004" pitchFamily="49" charset="0"/>
              </a:rPr>
              <a:t>The structure and function of arteries, capillaries and veins: endothelium, central lumen, connective tissue, elastic fibres, smooth muscle and valves. </a:t>
            </a:r>
          </a:p>
          <a:p>
            <a:r>
              <a:rPr lang="en-GB" sz="1700" dirty="0">
                <a:latin typeface="Andale Mono" panose="020B0509000000000004" pitchFamily="49" charset="0"/>
              </a:rPr>
              <a:t>The endothelium lining the central lumen of blood vessels is surrounded by layers of tissue. </a:t>
            </a:r>
          </a:p>
          <a:p>
            <a:r>
              <a:rPr lang="en-GB" sz="1700" dirty="0">
                <a:latin typeface="Andale Mono" panose="020B0509000000000004" pitchFamily="49" charset="0"/>
              </a:rPr>
              <a:t>Arteries have an outer layer of connective tissue containing elastic fibres and a middle layer containing smooth muscle with more elastic fibres. The elastic walls of the arteries stretch and recoil to accommodate the surge of blood after each contraction of the heart. </a:t>
            </a:r>
          </a:p>
          <a:p>
            <a:r>
              <a:rPr lang="en-GB" sz="1700" dirty="0">
                <a:latin typeface="Andale Mono" panose="020B0509000000000004" pitchFamily="49" charset="0"/>
              </a:rPr>
              <a:t>To control blood flow, the smooth muscle surrounding arteries can contract causing vasoconstriction or relax causing vasodilation. </a:t>
            </a:r>
          </a:p>
          <a:p>
            <a:r>
              <a:rPr lang="en-GB" sz="1700" dirty="0">
                <a:latin typeface="Andale Mono" panose="020B0509000000000004" pitchFamily="49" charset="0"/>
              </a:rPr>
              <a:t>Capillaries allow exchange of substances with tissues through their thin walls. </a:t>
            </a:r>
          </a:p>
          <a:p>
            <a:r>
              <a:rPr lang="en-GB" sz="1700" dirty="0">
                <a:latin typeface="Andale Mono" panose="020B0509000000000004" pitchFamily="49" charset="0"/>
              </a:rPr>
              <a:t>Veins have an outer layer of connective tissue containing elastic fibres but a much thinner muscular wall than arteries. They contain valves to prevent the backflow of blood. </a:t>
            </a:r>
          </a:p>
          <a:p>
            <a:r>
              <a:rPr lang="en-GB" sz="1700" dirty="0">
                <a:latin typeface="Andale Mono" panose="020B0509000000000004" pitchFamily="49" charset="0"/>
              </a:rPr>
              <a:t>The exchange of materials between tissue fluid and cells through pressure filtration and the role of lymphatic vessels. </a:t>
            </a:r>
          </a:p>
          <a:p>
            <a:r>
              <a:rPr lang="en-GB" sz="1700" dirty="0">
                <a:latin typeface="Andale Mono" panose="020B0509000000000004" pitchFamily="49" charset="0"/>
              </a:rPr>
              <a:t>Pressure filtration causes plasma to pass through capillary walls into the tissue fluid surrounding the cells. Tissue fluid supplies cells with glucose, oxygen and other substances. Carbon dioxide and other metabolic wastes diffuse out of the cells and into the tissue fluid to be excreted. Much of the tissue fluid returns to the blood. Lymphatic vessels absorb excess tissue fluid and return it as lymph to the circulatory system. </a:t>
            </a:r>
          </a:p>
          <a:p>
            <a:r>
              <a:rPr lang="en-GB" sz="1700" dirty="0">
                <a:latin typeface="Andale Mono" panose="020B0509000000000004" pitchFamily="49" charset="0"/>
              </a:rPr>
              <a:t>Tissue fluid and blood plasma are similar in composition, with the exception of plasma proteins, which are too large to be filtered through the capillary walls. </a:t>
            </a:r>
          </a:p>
          <a:p>
            <a:endParaRPr lang="en-GB" sz="1700" dirty="0">
              <a:effectLst/>
              <a:latin typeface="Andale Mono" panose="020B0509000000000004" pitchFamily="49" charset="0"/>
            </a:endParaRPr>
          </a:p>
        </p:txBody>
      </p:sp>
    </p:spTree>
    <p:extLst>
      <p:ext uri="{BB962C8B-B14F-4D97-AF65-F5344CB8AC3E}">
        <p14:creationId xmlns:p14="http://schemas.microsoft.com/office/powerpoint/2010/main" val="48847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a:extLst>
              <a:ext uri="{FF2B5EF4-FFF2-40B4-BE49-F238E27FC236}">
                <a16:creationId xmlns:a16="http://schemas.microsoft.com/office/drawing/2014/main" id="{87D74F29-0CFE-23B0-3313-1E97E9C6F938}"/>
              </a:ext>
            </a:extLst>
          </p:cNvPr>
          <p:cNvSpPr/>
          <p:nvPr/>
        </p:nvSpPr>
        <p:spPr>
          <a:xfrm>
            <a:off x="3358178" y="2276655"/>
            <a:ext cx="2551814" cy="2304687"/>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23D831E-35D1-4CA5-D5D7-3BBD53B97E67}"/>
              </a:ext>
            </a:extLst>
          </p:cNvPr>
          <p:cNvSpPr/>
          <p:nvPr/>
        </p:nvSpPr>
        <p:spPr>
          <a:xfrm>
            <a:off x="0" y="193964"/>
            <a:ext cx="12192000" cy="40178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 H E   S T R U C T U R E   A N D   F U N C T I O N   O F   A R T E R I E S,  C A P I L L A R I E S   A N D   V E I N S</a:t>
            </a:r>
          </a:p>
        </p:txBody>
      </p:sp>
      <p:pic>
        <p:nvPicPr>
          <p:cNvPr id="6" name="Picture 5" descr="A qr code on a purple background&#10;&#10;Description automatically generated">
            <a:extLst>
              <a:ext uri="{FF2B5EF4-FFF2-40B4-BE49-F238E27FC236}">
                <a16:creationId xmlns:a16="http://schemas.microsoft.com/office/drawing/2014/main" id="{23AA65FA-CE00-806E-C5A5-1CBE7AD1C6F2}"/>
              </a:ext>
            </a:extLst>
          </p:cNvPr>
          <p:cNvPicPr>
            <a:picLocks noChangeAspect="1"/>
          </p:cNvPicPr>
          <p:nvPr/>
        </p:nvPicPr>
        <p:blipFill>
          <a:blip r:embed="rId2">
            <a:duotone>
              <a:schemeClr val="accent1">
                <a:shade val="45000"/>
                <a:satMod val="135000"/>
              </a:schemeClr>
              <a:prstClr val="white"/>
            </a:duotone>
          </a:blip>
          <a:stretch>
            <a:fillRect/>
          </a:stretch>
        </p:blipFill>
        <p:spPr>
          <a:xfrm>
            <a:off x="6500037" y="1120996"/>
            <a:ext cx="4919503" cy="4957200"/>
          </a:xfrm>
          <a:prstGeom prst="rect">
            <a:avLst/>
          </a:prstGeom>
        </p:spPr>
      </p:pic>
      <p:sp>
        <p:nvSpPr>
          <p:cNvPr id="7" name="Rounded Rectangle 6">
            <a:extLst>
              <a:ext uri="{FF2B5EF4-FFF2-40B4-BE49-F238E27FC236}">
                <a16:creationId xmlns:a16="http://schemas.microsoft.com/office/drawing/2014/main" id="{02AA007A-ABD6-8A64-4C8A-7308E46E1DB7}"/>
              </a:ext>
            </a:extLst>
          </p:cNvPr>
          <p:cNvSpPr/>
          <p:nvPr/>
        </p:nvSpPr>
        <p:spPr>
          <a:xfrm>
            <a:off x="427261" y="2398296"/>
            <a:ext cx="3101038" cy="2061403"/>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Andale Mono" panose="020B0509000000000004" pitchFamily="49" charset="0"/>
              </a:rPr>
              <a:t>National 5 RECAP!</a:t>
            </a:r>
          </a:p>
        </p:txBody>
      </p:sp>
    </p:spTree>
    <p:extLst>
      <p:ext uri="{BB962C8B-B14F-4D97-AF65-F5344CB8AC3E}">
        <p14:creationId xmlns:p14="http://schemas.microsoft.com/office/powerpoint/2010/main" val="2955153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3D831E-35D1-4CA5-D5D7-3BBD53B97E67}"/>
              </a:ext>
            </a:extLst>
          </p:cNvPr>
          <p:cNvSpPr/>
          <p:nvPr/>
        </p:nvSpPr>
        <p:spPr>
          <a:xfrm>
            <a:off x="0" y="193964"/>
            <a:ext cx="12192000" cy="40178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 H E   S T R U C T U R E   A N D   F U N C T I O N   O F   A R T E R I E S,  C A P I L L A R I E S   A N D   V E I N S</a:t>
            </a:r>
          </a:p>
        </p:txBody>
      </p:sp>
      <p:pic>
        <p:nvPicPr>
          <p:cNvPr id="4098" name="Picture 2" descr="Chapter 21 Blood Vessels and Circulation NSCC Flashcards | Quizlet">
            <a:extLst>
              <a:ext uri="{FF2B5EF4-FFF2-40B4-BE49-F238E27FC236}">
                <a16:creationId xmlns:a16="http://schemas.microsoft.com/office/drawing/2014/main" id="{E88602E3-225B-E138-E527-1E5A892983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50" t="3428"/>
          <a:stretch/>
        </p:blipFill>
        <p:spPr bwMode="auto">
          <a:xfrm>
            <a:off x="4267840" y="595745"/>
            <a:ext cx="7924160" cy="62622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073B4B-69B0-C007-0D05-BFD4C12A73E5}"/>
              </a:ext>
            </a:extLst>
          </p:cNvPr>
          <p:cNvSpPr txBox="1"/>
          <p:nvPr/>
        </p:nvSpPr>
        <p:spPr>
          <a:xfrm>
            <a:off x="223284" y="1866013"/>
            <a:ext cx="3821273" cy="2677656"/>
          </a:xfrm>
          <a:prstGeom prst="rect">
            <a:avLst/>
          </a:prstGeom>
          <a:noFill/>
        </p:spPr>
        <p:txBody>
          <a:bodyPr wrap="square" rtlCol="0">
            <a:spAutoFit/>
          </a:bodyPr>
          <a:lstStyle/>
          <a:p>
            <a:r>
              <a:rPr lang="en-GB" sz="2400" dirty="0">
                <a:effectLst/>
                <a:latin typeface="Andale Mono" panose="020B0509000000000004" pitchFamily="49" charset="0"/>
              </a:rPr>
              <a:t>Blood circulates from the heart through the arteries to the capillaries then to the veins and back to the heart. </a:t>
            </a:r>
          </a:p>
        </p:txBody>
      </p:sp>
    </p:spTree>
    <p:extLst>
      <p:ext uri="{BB962C8B-B14F-4D97-AF65-F5344CB8AC3E}">
        <p14:creationId xmlns:p14="http://schemas.microsoft.com/office/powerpoint/2010/main" val="3599541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3D831E-35D1-4CA5-D5D7-3BBD53B97E67}"/>
              </a:ext>
            </a:extLst>
          </p:cNvPr>
          <p:cNvSpPr/>
          <p:nvPr/>
        </p:nvSpPr>
        <p:spPr>
          <a:xfrm>
            <a:off x="0" y="193964"/>
            <a:ext cx="12192000" cy="40178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2060"/>
                </a:solidFill>
              </a:rPr>
              <a:t>T H E   S T R U C T U R E   A N D   F U N C T I O N   O F   A R T E R I E S,  C A P I L L A R I E S   A N D   V E I N S</a:t>
            </a:r>
          </a:p>
        </p:txBody>
      </p:sp>
      <p:pic>
        <p:nvPicPr>
          <p:cNvPr id="4098" name="Picture 2" descr="Chapter 21 Blood Vessels and Circulation NSCC Flashcards | Quizlet">
            <a:extLst>
              <a:ext uri="{FF2B5EF4-FFF2-40B4-BE49-F238E27FC236}">
                <a16:creationId xmlns:a16="http://schemas.microsoft.com/office/drawing/2014/main" id="{E88602E3-225B-E138-E527-1E5A892983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50" t="3428"/>
          <a:stretch/>
        </p:blipFill>
        <p:spPr bwMode="auto">
          <a:xfrm>
            <a:off x="4267840" y="595745"/>
            <a:ext cx="7924160" cy="62622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073B4B-69B0-C007-0D05-BFD4C12A73E5}"/>
              </a:ext>
            </a:extLst>
          </p:cNvPr>
          <p:cNvSpPr txBox="1"/>
          <p:nvPr/>
        </p:nvSpPr>
        <p:spPr>
          <a:xfrm>
            <a:off x="223283" y="1049216"/>
            <a:ext cx="3821273" cy="2677656"/>
          </a:xfrm>
          <a:prstGeom prst="rect">
            <a:avLst/>
          </a:prstGeom>
          <a:noFill/>
        </p:spPr>
        <p:txBody>
          <a:bodyPr wrap="square" rtlCol="0">
            <a:spAutoFit/>
          </a:bodyPr>
          <a:lstStyle/>
          <a:p>
            <a:r>
              <a:rPr lang="en-GB" sz="2400" dirty="0">
                <a:effectLst/>
                <a:latin typeface="Andale Mono" panose="020B0509000000000004" pitchFamily="49" charset="0"/>
              </a:rPr>
              <a:t>Blood circulates from the heart through the arteries to the capillaries then to the veins and back to the heart. </a:t>
            </a:r>
          </a:p>
        </p:txBody>
      </p:sp>
      <p:sp>
        <p:nvSpPr>
          <p:cNvPr id="5" name="TextBox 4">
            <a:extLst>
              <a:ext uri="{FF2B5EF4-FFF2-40B4-BE49-F238E27FC236}">
                <a16:creationId xmlns:a16="http://schemas.microsoft.com/office/drawing/2014/main" id="{66F95F21-F5E9-17F7-3A72-BC11E138B02A}"/>
              </a:ext>
            </a:extLst>
          </p:cNvPr>
          <p:cNvSpPr txBox="1"/>
          <p:nvPr/>
        </p:nvSpPr>
        <p:spPr>
          <a:xfrm>
            <a:off x="223283" y="4239124"/>
            <a:ext cx="3821273" cy="1569660"/>
          </a:xfrm>
          <a:prstGeom prst="rect">
            <a:avLst/>
          </a:prstGeom>
          <a:noFill/>
        </p:spPr>
        <p:txBody>
          <a:bodyPr wrap="square">
            <a:spAutoFit/>
          </a:bodyPr>
          <a:lstStyle/>
          <a:p>
            <a:r>
              <a:rPr lang="en-GB" sz="2400" dirty="0">
                <a:effectLst/>
                <a:latin typeface="Andale Mono" panose="020B0509000000000004" pitchFamily="49" charset="0"/>
              </a:rPr>
              <a:t>There is a </a:t>
            </a:r>
            <a:r>
              <a:rPr lang="en-GB" sz="2400" b="1" dirty="0">
                <a:effectLst/>
                <a:latin typeface="Andale Mono" panose="020B0509000000000004" pitchFamily="49" charset="0"/>
              </a:rPr>
              <a:t>decrease </a:t>
            </a:r>
            <a:r>
              <a:rPr lang="en-GB" sz="2400" dirty="0">
                <a:effectLst/>
                <a:latin typeface="Andale Mono" panose="020B0509000000000004" pitchFamily="49" charset="0"/>
              </a:rPr>
              <a:t>in blood pressure as blood moves away from the heart. </a:t>
            </a:r>
          </a:p>
        </p:txBody>
      </p:sp>
    </p:spTree>
    <p:extLst>
      <p:ext uri="{BB962C8B-B14F-4D97-AF65-F5344CB8AC3E}">
        <p14:creationId xmlns:p14="http://schemas.microsoft.com/office/powerpoint/2010/main" val="2092952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0FC5A7C-71CE-788B-9B7C-C2915A210F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2094" y="790045"/>
            <a:ext cx="3629025" cy="59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1F213F4-395B-5CA8-61DC-2291F7E4E5A3}"/>
              </a:ext>
            </a:extLst>
          </p:cNvPr>
          <p:cNvSpPr/>
          <p:nvPr/>
        </p:nvSpPr>
        <p:spPr>
          <a:xfrm>
            <a:off x="0" y="193964"/>
            <a:ext cx="12192000" cy="40178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A R T E R I E S   v   V E I N S</a:t>
            </a:r>
          </a:p>
        </p:txBody>
      </p:sp>
      <p:sp>
        <p:nvSpPr>
          <p:cNvPr id="6" name="TextBox 5">
            <a:extLst>
              <a:ext uri="{FF2B5EF4-FFF2-40B4-BE49-F238E27FC236}">
                <a16:creationId xmlns:a16="http://schemas.microsoft.com/office/drawing/2014/main" id="{BB3493F9-96EE-DA02-E366-ECE40F8FB4CA}"/>
              </a:ext>
            </a:extLst>
          </p:cNvPr>
          <p:cNvSpPr txBox="1"/>
          <p:nvPr/>
        </p:nvSpPr>
        <p:spPr>
          <a:xfrm>
            <a:off x="280881" y="2614135"/>
            <a:ext cx="3821273" cy="3046988"/>
          </a:xfrm>
          <a:prstGeom prst="rect">
            <a:avLst/>
          </a:prstGeom>
          <a:noFill/>
        </p:spPr>
        <p:txBody>
          <a:bodyPr wrap="square" rtlCol="0">
            <a:spAutoFit/>
          </a:bodyPr>
          <a:lstStyle/>
          <a:p>
            <a:pPr marL="285750" indent="-285750" eaLnBrk="1" fontAlgn="auto" hangingPunct="1">
              <a:spcBef>
                <a:spcPts val="0"/>
              </a:spcBef>
              <a:spcAft>
                <a:spcPts val="0"/>
              </a:spcAft>
              <a:buFont typeface="Arial" panose="020B0604020202020204" pitchFamily="34" charset="0"/>
              <a:buChar char="•"/>
              <a:defRPr/>
            </a:pPr>
            <a:r>
              <a:rPr lang="en-GB" sz="2400" dirty="0">
                <a:latin typeface="Andale Mono" panose="020B0509000000000004" pitchFamily="49" charset="0"/>
              </a:rPr>
              <a:t>Take blood AWAY from the heart</a:t>
            </a:r>
          </a:p>
          <a:p>
            <a:pPr marL="285750" indent="-285750" eaLnBrk="1" fontAlgn="auto" hangingPunct="1">
              <a:spcBef>
                <a:spcPts val="0"/>
              </a:spcBef>
              <a:spcAft>
                <a:spcPts val="0"/>
              </a:spcAft>
              <a:buFont typeface="Arial" panose="020B0604020202020204" pitchFamily="34" charset="0"/>
              <a:buChar char="•"/>
              <a:defRPr/>
            </a:pPr>
            <a:r>
              <a:rPr lang="en-GB" sz="2400" dirty="0">
                <a:latin typeface="Andale Mono" panose="020B0509000000000004" pitchFamily="49" charset="0"/>
              </a:rPr>
              <a:t>Thicker, more muscular wall to maintain high blood pressure</a:t>
            </a:r>
          </a:p>
          <a:p>
            <a:pPr marL="285750" indent="-285750" eaLnBrk="1" fontAlgn="auto" hangingPunct="1">
              <a:spcBef>
                <a:spcPts val="0"/>
              </a:spcBef>
              <a:spcAft>
                <a:spcPts val="0"/>
              </a:spcAft>
              <a:buFont typeface="Arial" panose="020B0604020202020204" pitchFamily="34" charset="0"/>
              <a:buChar char="•"/>
              <a:defRPr/>
            </a:pPr>
            <a:r>
              <a:rPr lang="en-GB" sz="2400" dirty="0">
                <a:latin typeface="Andale Mono" panose="020B0509000000000004" pitchFamily="49" charset="0"/>
              </a:rPr>
              <a:t>Thinner central channel.</a:t>
            </a:r>
          </a:p>
        </p:txBody>
      </p:sp>
      <p:sp>
        <p:nvSpPr>
          <p:cNvPr id="7" name="TextBox 6">
            <a:extLst>
              <a:ext uri="{FF2B5EF4-FFF2-40B4-BE49-F238E27FC236}">
                <a16:creationId xmlns:a16="http://schemas.microsoft.com/office/drawing/2014/main" id="{23823307-4E04-968C-CE3C-D9E7AC0D5956}"/>
              </a:ext>
            </a:extLst>
          </p:cNvPr>
          <p:cNvSpPr txBox="1"/>
          <p:nvPr/>
        </p:nvSpPr>
        <p:spPr>
          <a:xfrm>
            <a:off x="3861740" y="2533863"/>
            <a:ext cx="3691158" cy="3046988"/>
          </a:xfrm>
          <a:prstGeom prst="rect">
            <a:avLst/>
          </a:prstGeom>
          <a:noFill/>
        </p:spPr>
        <p:txBody>
          <a:bodyPr wrap="square" rtlCol="0">
            <a:spAutoFit/>
          </a:bodyPr>
          <a:lstStyle/>
          <a:p>
            <a:pPr marL="285750" indent="-285750" eaLnBrk="1" fontAlgn="auto" hangingPunct="1">
              <a:spcBef>
                <a:spcPts val="0"/>
              </a:spcBef>
              <a:spcAft>
                <a:spcPts val="0"/>
              </a:spcAft>
              <a:buFont typeface="Arial" panose="020B0604020202020204" pitchFamily="34" charset="0"/>
              <a:buChar char="•"/>
              <a:defRPr/>
            </a:pPr>
            <a:r>
              <a:rPr lang="en-GB" sz="2400" dirty="0">
                <a:latin typeface="Andale Mono" panose="020B0509000000000004" pitchFamily="49" charset="0"/>
              </a:rPr>
              <a:t>Return blood TO the heart</a:t>
            </a:r>
          </a:p>
          <a:p>
            <a:pPr marL="285750" indent="-285750" eaLnBrk="1" fontAlgn="auto" hangingPunct="1">
              <a:spcBef>
                <a:spcPts val="0"/>
              </a:spcBef>
              <a:spcAft>
                <a:spcPts val="0"/>
              </a:spcAft>
              <a:buFont typeface="Arial" panose="020B0604020202020204" pitchFamily="34" charset="0"/>
              <a:buChar char="•"/>
              <a:defRPr/>
            </a:pPr>
            <a:r>
              <a:rPr lang="en-GB" sz="2400" dirty="0">
                <a:latin typeface="Andale Mono" panose="020B0509000000000004" pitchFamily="49" charset="0"/>
              </a:rPr>
              <a:t>Thinner, less muscular wall as blood is under lower pressure</a:t>
            </a:r>
          </a:p>
          <a:p>
            <a:pPr marL="285750" indent="-285750" eaLnBrk="1" fontAlgn="auto" hangingPunct="1">
              <a:spcBef>
                <a:spcPts val="0"/>
              </a:spcBef>
              <a:spcAft>
                <a:spcPts val="0"/>
              </a:spcAft>
              <a:buFont typeface="Arial" panose="020B0604020202020204" pitchFamily="34" charset="0"/>
              <a:buChar char="•"/>
              <a:defRPr/>
            </a:pPr>
            <a:r>
              <a:rPr lang="en-GB" sz="2400" dirty="0">
                <a:latin typeface="Andale Mono" panose="020B0509000000000004" pitchFamily="49" charset="0"/>
              </a:rPr>
              <a:t>Wider central channel.</a:t>
            </a:r>
          </a:p>
        </p:txBody>
      </p:sp>
      <p:sp>
        <p:nvSpPr>
          <p:cNvPr id="8" name="Rectangle 7">
            <a:extLst>
              <a:ext uri="{FF2B5EF4-FFF2-40B4-BE49-F238E27FC236}">
                <a16:creationId xmlns:a16="http://schemas.microsoft.com/office/drawing/2014/main" id="{C7D3AC15-2A40-FC47-AD6C-5E1B2B146F3F}"/>
              </a:ext>
            </a:extLst>
          </p:cNvPr>
          <p:cNvSpPr/>
          <p:nvPr/>
        </p:nvSpPr>
        <p:spPr>
          <a:xfrm>
            <a:off x="678877" y="1727535"/>
            <a:ext cx="2413418" cy="923330"/>
          </a:xfrm>
          <a:prstGeom prst="rect">
            <a:avLst/>
          </a:prstGeom>
          <a:noFill/>
        </p:spPr>
        <p:txBody>
          <a:bodyPr wrap="none" lIns="91440" tIns="45720" rIns="91440" bIns="45720">
            <a:spAutoFit/>
          </a:bodyPr>
          <a:lstStyle/>
          <a:p>
            <a:pPr algn="ctr"/>
            <a:r>
              <a:rPr lang="en-GB" sz="5400" dirty="0">
                <a:ln w="0"/>
                <a:solidFill>
                  <a:srgbClr val="FF0000"/>
                </a:solidFill>
                <a:effectLst>
                  <a:outerShdw blurRad="38100" dist="25400" dir="5400000" algn="ctr" rotWithShape="0">
                    <a:srgbClr val="6E747A">
                      <a:alpha val="43000"/>
                    </a:srgbClr>
                  </a:outerShdw>
                </a:effectLst>
              </a:rPr>
              <a:t>Arteries</a:t>
            </a:r>
            <a:endParaRPr lang="en-GB" sz="5400" b="0" cap="none" spc="0" dirty="0">
              <a:ln w="0"/>
              <a:solidFill>
                <a:srgbClr val="FF0000"/>
              </a:solidFill>
              <a:effectLst>
                <a:outerShdw blurRad="38100" dist="25400" dir="5400000" algn="ctr" rotWithShape="0">
                  <a:srgbClr val="6E747A">
                    <a:alpha val="43000"/>
                  </a:srgbClr>
                </a:outerShdw>
              </a:effectLst>
            </a:endParaRPr>
          </a:p>
        </p:txBody>
      </p:sp>
      <p:sp>
        <p:nvSpPr>
          <p:cNvPr id="9" name="Rectangle 8">
            <a:extLst>
              <a:ext uri="{FF2B5EF4-FFF2-40B4-BE49-F238E27FC236}">
                <a16:creationId xmlns:a16="http://schemas.microsoft.com/office/drawing/2014/main" id="{963BF017-99AB-A3B1-A2A9-23720AE29981}"/>
              </a:ext>
            </a:extLst>
          </p:cNvPr>
          <p:cNvSpPr/>
          <p:nvPr/>
        </p:nvSpPr>
        <p:spPr>
          <a:xfrm>
            <a:off x="4718531" y="1647263"/>
            <a:ext cx="1681038" cy="923330"/>
          </a:xfrm>
          <a:prstGeom prst="rect">
            <a:avLst/>
          </a:prstGeom>
          <a:noFill/>
        </p:spPr>
        <p:txBody>
          <a:bodyPr wrap="none" lIns="91440" tIns="45720" rIns="91440" bIns="45720">
            <a:spAutoFit/>
          </a:bodyPr>
          <a:lstStyle/>
          <a:p>
            <a:pPr algn="ctr"/>
            <a:r>
              <a:rPr lang="en-GB" sz="5400" dirty="0">
                <a:ln w="0"/>
                <a:solidFill>
                  <a:schemeClr val="accent4">
                    <a:lumMod val="75000"/>
                  </a:schemeClr>
                </a:solidFill>
                <a:effectLst>
                  <a:outerShdw blurRad="38100" dist="25400" dir="5400000" algn="ctr" rotWithShape="0">
                    <a:srgbClr val="6E747A">
                      <a:alpha val="43000"/>
                    </a:srgbClr>
                  </a:outerShdw>
                </a:effectLst>
              </a:rPr>
              <a:t>Veins</a:t>
            </a:r>
            <a:endParaRPr lang="en-GB" sz="5400" b="0" cap="none" spc="0" dirty="0">
              <a:ln w="0"/>
              <a:solidFill>
                <a:schemeClr val="accent4">
                  <a:lumMod val="75000"/>
                </a:schemeClr>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766221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F213F4-395B-5CA8-61DC-2291F7E4E5A3}"/>
              </a:ext>
            </a:extLst>
          </p:cNvPr>
          <p:cNvSpPr/>
          <p:nvPr/>
        </p:nvSpPr>
        <p:spPr>
          <a:xfrm>
            <a:off x="0" y="193964"/>
            <a:ext cx="12192000" cy="40178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A R T E R I E S   v   V E I N S</a:t>
            </a:r>
          </a:p>
        </p:txBody>
      </p:sp>
      <p:sp>
        <p:nvSpPr>
          <p:cNvPr id="8" name="Rectangle 7">
            <a:extLst>
              <a:ext uri="{FF2B5EF4-FFF2-40B4-BE49-F238E27FC236}">
                <a16:creationId xmlns:a16="http://schemas.microsoft.com/office/drawing/2014/main" id="{C7D3AC15-2A40-FC47-AD6C-5E1B2B146F3F}"/>
              </a:ext>
            </a:extLst>
          </p:cNvPr>
          <p:cNvSpPr/>
          <p:nvPr/>
        </p:nvSpPr>
        <p:spPr>
          <a:xfrm>
            <a:off x="606679" y="676017"/>
            <a:ext cx="2413418" cy="923330"/>
          </a:xfrm>
          <a:prstGeom prst="rect">
            <a:avLst/>
          </a:prstGeom>
          <a:noFill/>
        </p:spPr>
        <p:txBody>
          <a:bodyPr wrap="none" lIns="91440" tIns="45720" rIns="91440" bIns="45720">
            <a:spAutoFit/>
          </a:bodyPr>
          <a:lstStyle/>
          <a:p>
            <a:pPr algn="ctr"/>
            <a:r>
              <a:rPr lang="en-GB" sz="5400" dirty="0">
                <a:ln w="0"/>
                <a:solidFill>
                  <a:srgbClr val="FF0000"/>
                </a:solidFill>
                <a:effectLst>
                  <a:outerShdw blurRad="38100" dist="25400" dir="5400000" algn="ctr" rotWithShape="0">
                    <a:srgbClr val="6E747A">
                      <a:alpha val="43000"/>
                    </a:srgbClr>
                  </a:outerShdw>
                </a:effectLst>
              </a:rPr>
              <a:t>Arteries</a:t>
            </a:r>
            <a:endParaRPr lang="en-GB" sz="5400" b="0" cap="none" spc="0" dirty="0">
              <a:ln w="0"/>
              <a:solidFill>
                <a:srgbClr val="FF0000"/>
              </a:solidFill>
              <a:effectLst>
                <a:outerShdw blurRad="38100" dist="25400" dir="5400000" algn="ctr" rotWithShape="0">
                  <a:srgbClr val="6E747A">
                    <a:alpha val="43000"/>
                  </a:srgbClr>
                </a:outerShdw>
              </a:effectLst>
            </a:endParaRPr>
          </a:p>
        </p:txBody>
      </p:sp>
      <p:pic>
        <p:nvPicPr>
          <p:cNvPr id="3" name="Picture 2" descr="Diagram of the human body&#10;&#10;Description automatically generated with medium confidence">
            <a:extLst>
              <a:ext uri="{FF2B5EF4-FFF2-40B4-BE49-F238E27FC236}">
                <a16:creationId xmlns:a16="http://schemas.microsoft.com/office/drawing/2014/main" id="{D7E2357A-1A15-B825-61F6-AA65335873B8}"/>
              </a:ext>
            </a:extLst>
          </p:cNvPr>
          <p:cNvPicPr>
            <a:picLocks noChangeAspect="1"/>
          </p:cNvPicPr>
          <p:nvPr/>
        </p:nvPicPr>
        <p:blipFill rotWithShape="1">
          <a:blip r:embed="rId2"/>
          <a:srcRect r="31612"/>
          <a:stretch/>
        </p:blipFill>
        <p:spPr>
          <a:xfrm>
            <a:off x="245327" y="1755971"/>
            <a:ext cx="5315406" cy="3844591"/>
          </a:xfrm>
          <a:prstGeom prst="rect">
            <a:avLst/>
          </a:prstGeom>
        </p:spPr>
      </p:pic>
      <p:sp>
        <p:nvSpPr>
          <p:cNvPr id="10" name="TextBox 9">
            <a:extLst>
              <a:ext uri="{FF2B5EF4-FFF2-40B4-BE49-F238E27FC236}">
                <a16:creationId xmlns:a16="http://schemas.microsoft.com/office/drawing/2014/main" id="{28153C36-5CF8-BCFF-4736-F6A0A2A3F2D5}"/>
              </a:ext>
            </a:extLst>
          </p:cNvPr>
          <p:cNvSpPr txBox="1"/>
          <p:nvPr/>
        </p:nvSpPr>
        <p:spPr>
          <a:xfrm>
            <a:off x="6075002" y="1046776"/>
            <a:ext cx="6116998" cy="5262979"/>
          </a:xfrm>
          <a:prstGeom prst="rect">
            <a:avLst/>
          </a:prstGeom>
          <a:noFill/>
        </p:spPr>
        <p:txBody>
          <a:bodyPr wrap="square" rtlCol="0">
            <a:spAutoFit/>
          </a:bodyPr>
          <a:lstStyle/>
          <a:p>
            <a:pPr eaLnBrk="1" hangingPunct="1">
              <a:buFont typeface="Arial" panose="020B0604020202020204" pitchFamily="34" charset="0"/>
              <a:buChar char="•"/>
            </a:pPr>
            <a:r>
              <a:rPr lang="en-GB" altLang="en-US" sz="2800" dirty="0">
                <a:latin typeface="Andale Mono" panose="020B0509000000000004" pitchFamily="49" charset="0"/>
              </a:rPr>
              <a:t>Arteries have an outer layer of connective tissue containing </a:t>
            </a:r>
            <a:r>
              <a:rPr lang="en-GB" altLang="en-US" sz="2800" b="1" dirty="0">
                <a:latin typeface="Andale Mono" panose="020B0509000000000004" pitchFamily="49" charset="0"/>
              </a:rPr>
              <a:t>elastic</a:t>
            </a:r>
            <a:r>
              <a:rPr lang="en-GB" altLang="en-US" sz="2800" dirty="0">
                <a:latin typeface="Andale Mono" panose="020B0509000000000004" pitchFamily="49" charset="0"/>
              </a:rPr>
              <a:t> </a:t>
            </a:r>
            <a:r>
              <a:rPr lang="en-GB" altLang="en-US" sz="2800" b="1" dirty="0">
                <a:latin typeface="Andale Mono" panose="020B0509000000000004" pitchFamily="49" charset="0"/>
              </a:rPr>
              <a:t>fibres</a:t>
            </a:r>
            <a:r>
              <a:rPr lang="en-GB" altLang="en-US" sz="2800" dirty="0">
                <a:latin typeface="Andale Mono" panose="020B0509000000000004" pitchFamily="49" charset="0"/>
              </a:rPr>
              <a:t> and a middle layer containing smooth muscle with more elastic fibres.</a:t>
            </a:r>
          </a:p>
          <a:p>
            <a:pPr eaLnBrk="1" hangingPunct="1">
              <a:buFont typeface="Arial" panose="020B0604020202020204" pitchFamily="34" charset="0"/>
              <a:buChar char="•"/>
            </a:pPr>
            <a:endParaRPr lang="en-GB" altLang="en-US" sz="2800" dirty="0">
              <a:latin typeface="Andale Mono" panose="020B0509000000000004" pitchFamily="49" charset="0"/>
            </a:endParaRPr>
          </a:p>
          <a:p>
            <a:pPr eaLnBrk="1" hangingPunct="1">
              <a:buFont typeface="Arial" panose="020B0604020202020204" pitchFamily="34" charset="0"/>
              <a:buChar char="•"/>
            </a:pPr>
            <a:r>
              <a:rPr lang="en-GB" altLang="en-US" sz="2800" dirty="0">
                <a:latin typeface="Andale Mono" panose="020B0509000000000004" pitchFamily="49" charset="0"/>
              </a:rPr>
              <a:t>The elastic walls of the arteries </a:t>
            </a:r>
            <a:r>
              <a:rPr lang="en-GB" altLang="en-US" sz="2800" b="1" dirty="0">
                <a:latin typeface="Andale Mono" panose="020B0509000000000004" pitchFamily="49" charset="0"/>
              </a:rPr>
              <a:t>stretch and recoil</a:t>
            </a:r>
            <a:r>
              <a:rPr lang="en-GB" altLang="en-US" sz="2800" dirty="0">
                <a:latin typeface="Andale Mono" panose="020B0509000000000004" pitchFamily="49" charset="0"/>
              </a:rPr>
              <a:t> to accommodate the surge of blood after each contraction of the heart.</a:t>
            </a:r>
          </a:p>
        </p:txBody>
      </p:sp>
    </p:spTree>
    <p:extLst>
      <p:ext uri="{BB962C8B-B14F-4D97-AF65-F5344CB8AC3E}">
        <p14:creationId xmlns:p14="http://schemas.microsoft.com/office/powerpoint/2010/main" val="3456290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F213F4-395B-5CA8-61DC-2291F7E4E5A3}"/>
              </a:ext>
            </a:extLst>
          </p:cNvPr>
          <p:cNvSpPr/>
          <p:nvPr/>
        </p:nvSpPr>
        <p:spPr>
          <a:xfrm>
            <a:off x="0" y="193964"/>
            <a:ext cx="12192000" cy="40178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A R T E R I E S   v   V E I N S</a:t>
            </a:r>
          </a:p>
        </p:txBody>
      </p:sp>
      <p:pic>
        <p:nvPicPr>
          <p:cNvPr id="3" name="Picture 2" descr="Diagram of the human body&#10;&#10;Description automatically generated with medium confidence">
            <a:extLst>
              <a:ext uri="{FF2B5EF4-FFF2-40B4-BE49-F238E27FC236}">
                <a16:creationId xmlns:a16="http://schemas.microsoft.com/office/drawing/2014/main" id="{D7E2357A-1A15-B825-61F6-AA65335873B8}"/>
              </a:ext>
            </a:extLst>
          </p:cNvPr>
          <p:cNvPicPr>
            <a:picLocks noChangeAspect="1"/>
          </p:cNvPicPr>
          <p:nvPr/>
        </p:nvPicPr>
        <p:blipFill rotWithShape="1">
          <a:blip r:embed="rId2"/>
          <a:srcRect l="35700" r="144"/>
          <a:stretch/>
        </p:blipFill>
        <p:spPr>
          <a:xfrm>
            <a:off x="0" y="1749664"/>
            <a:ext cx="4986478" cy="3844591"/>
          </a:xfrm>
          <a:prstGeom prst="rect">
            <a:avLst/>
          </a:prstGeom>
        </p:spPr>
      </p:pic>
      <p:sp>
        <p:nvSpPr>
          <p:cNvPr id="10" name="TextBox 9">
            <a:extLst>
              <a:ext uri="{FF2B5EF4-FFF2-40B4-BE49-F238E27FC236}">
                <a16:creationId xmlns:a16="http://schemas.microsoft.com/office/drawing/2014/main" id="{28153C36-5CF8-BCFF-4736-F6A0A2A3F2D5}"/>
              </a:ext>
            </a:extLst>
          </p:cNvPr>
          <p:cNvSpPr txBox="1"/>
          <p:nvPr/>
        </p:nvSpPr>
        <p:spPr>
          <a:xfrm>
            <a:off x="5811885" y="1409801"/>
            <a:ext cx="6380115" cy="5262979"/>
          </a:xfrm>
          <a:prstGeom prst="rect">
            <a:avLst/>
          </a:prstGeom>
          <a:noFill/>
        </p:spPr>
        <p:txBody>
          <a:bodyPr wrap="square" rtlCol="0">
            <a:spAutoFit/>
          </a:bodyPr>
          <a:lstStyle/>
          <a:p>
            <a:pPr marL="342900" indent="-342900" eaLnBrk="1" hangingPunct="1">
              <a:spcBef>
                <a:spcPct val="50000"/>
              </a:spcBef>
              <a:buFont typeface="Arial" panose="020B0604020202020204" pitchFamily="34" charset="0"/>
              <a:buChar char="•"/>
              <a:defRPr/>
            </a:pPr>
            <a:r>
              <a:rPr lang="en-GB" altLang="en-US" sz="2800" dirty="0">
                <a:latin typeface="Andale Mono" panose="020B0509000000000004" pitchFamily="49" charset="0"/>
              </a:rPr>
              <a:t>Veins have an outer layer of connective tissue containing elastic fibres but a much thinner muscular wall than arteries.</a:t>
            </a:r>
          </a:p>
          <a:p>
            <a:pPr marL="342900" indent="-342900" eaLnBrk="1" hangingPunct="1">
              <a:spcBef>
                <a:spcPct val="50000"/>
              </a:spcBef>
              <a:buFont typeface="Arial" panose="020B0604020202020204" pitchFamily="34" charset="0"/>
              <a:buChar char="•"/>
              <a:defRPr/>
            </a:pPr>
            <a:endParaRPr lang="en-GB" altLang="en-US" sz="2800" dirty="0">
              <a:latin typeface="Andale Mono" panose="020B0509000000000004" pitchFamily="49" charset="0"/>
            </a:endParaRPr>
          </a:p>
          <a:p>
            <a:pPr marL="342900" indent="-342900" eaLnBrk="1" hangingPunct="1">
              <a:spcBef>
                <a:spcPct val="50000"/>
              </a:spcBef>
              <a:buFont typeface="Arial" panose="020B0604020202020204" pitchFamily="34" charset="0"/>
              <a:buChar char="•"/>
              <a:defRPr/>
            </a:pPr>
            <a:r>
              <a:rPr lang="en-GB" altLang="en-US" sz="2800" dirty="0">
                <a:latin typeface="Andale Mono" panose="020B0509000000000004" pitchFamily="49" charset="0"/>
              </a:rPr>
              <a:t>They contain </a:t>
            </a:r>
            <a:r>
              <a:rPr lang="en-GB" altLang="en-US" sz="2800" b="1" dirty="0">
                <a:latin typeface="Andale Mono" panose="020B0509000000000004" pitchFamily="49" charset="0"/>
              </a:rPr>
              <a:t>valves</a:t>
            </a:r>
            <a:r>
              <a:rPr lang="en-GB" altLang="en-US" sz="2800" dirty="0">
                <a:latin typeface="Andale Mono" panose="020B0509000000000004" pitchFamily="49" charset="0"/>
              </a:rPr>
              <a:t> which  prevent blood flowing backwards in veins where the pressure is relatively low.</a:t>
            </a:r>
          </a:p>
        </p:txBody>
      </p:sp>
      <p:sp>
        <p:nvSpPr>
          <p:cNvPr id="2" name="Rectangle 1">
            <a:extLst>
              <a:ext uri="{FF2B5EF4-FFF2-40B4-BE49-F238E27FC236}">
                <a16:creationId xmlns:a16="http://schemas.microsoft.com/office/drawing/2014/main" id="{882F876E-7FA2-77ED-D33C-8F4E4A5E529A}"/>
              </a:ext>
            </a:extLst>
          </p:cNvPr>
          <p:cNvSpPr/>
          <p:nvPr/>
        </p:nvSpPr>
        <p:spPr>
          <a:xfrm>
            <a:off x="2589883" y="826334"/>
            <a:ext cx="1681038" cy="923330"/>
          </a:xfrm>
          <a:prstGeom prst="rect">
            <a:avLst/>
          </a:prstGeom>
          <a:noFill/>
        </p:spPr>
        <p:txBody>
          <a:bodyPr wrap="none" lIns="91440" tIns="45720" rIns="91440" bIns="45720">
            <a:spAutoFit/>
          </a:bodyPr>
          <a:lstStyle/>
          <a:p>
            <a:pPr algn="ctr"/>
            <a:r>
              <a:rPr lang="en-GB" sz="5400" dirty="0">
                <a:ln w="0"/>
                <a:solidFill>
                  <a:schemeClr val="accent4">
                    <a:lumMod val="75000"/>
                  </a:schemeClr>
                </a:solidFill>
                <a:effectLst>
                  <a:outerShdw blurRad="38100" dist="25400" dir="5400000" algn="ctr" rotWithShape="0">
                    <a:srgbClr val="6E747A">
                      <a:alpha val="43000"/>
                    </a:srgbClr>
                  </a:outerShdw>
                </a:effectLst>
              </a:rPr>
              <a:t>Veins</a:t>
            </a:r>
            <a:endParaRPr lang="en-GB" sz="5400" b="0" cap="none" spc="0" dirty="0">
              <a:ln w="0"/>
              <a:solidFill>
                <a:schemeClr val="accent4">
                  <a:lumMod val="75000"/>
                </a:schemeClr>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684307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2CAE10-E2E8-F608-8CA4-48FBB8C76708}"/>
              </a:ext>
            </a:extLst>
          </p:cNvPr>
          <p:cNvSpPr/>
          <p:nvPr/>
        </p:nvSpPr>
        <p:spPr>
          <a:xfrm>
            <a:off x="0" y="193964"/>
            <a:ext cx="12192000" cy="40178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F I N D   Y O U R   V A L V E S</a:t>
            </a:r>
          </a:p>
        </p:txBody>
      </p:sp>
      <p:sp>
        <p:nvSpPr>
          <p:cNvPr id="6" name="TextBox 5">
            <a:extLst>
              <a:ext uri="{FF2B5EF4-FFF2-40B4-BE49-F238E27FC236}">
                <a16:creationId xmlns:a16="http://schemas.microsoft.com/office/drawing/2014/main" id="{0162D9C1-6897-50C5-A4E8-A182515B8ECB}"/>
              </a:ext>
            </a:extLst>
          </p:cNvPr>
          <p:cNvSpPr txBox="1"/>
          <p:nvPr/>
        </p:nvSpPr>
        <p:spPr>
          <a:xfrm>
            <a:off x="0" y="885850"/>
            <a:ext cx="6099716" cy="369332"/>
          </a:xfrm>
          <a:prstGeom prst="rect">
            <a:avLst/>
          </a:prstGeom>
          <a:noFill/>
        </p:spPr>
        <p:txBody>
          <a:bodyPr wrap="square">
            <a:spAutoFit/>
          </a:bodyPr>
          <a:lstStyle/>
          <a:p>
            <a:r>
              <a:rPr lang="en-US" dirty="0"/>
              <a:t>https://</a:t>
            </a:r>
            <a:r>
              <a:rPr lang="en-US" dirty="0" err="1"/>
              <a:t>www.youtube.com</a:t>
            </a:r>
            <a:r>
              <a:rPr lang="en-US" dirty="0"/>
              <a:t>/</a:t>
            </a:r>
            <a:r>
              <a:rPr lang="en-US" dirty="0" err="1"/>
              <a:t>watch?v</a:t>
            </a:r>
            <a:r>
              <a:rPr lang="en-US" dirty="0"/>
              <a:t>=u4gTeO8fZBA&amp;t=177s</a:t>
            </a:r>
          </a:p>
        </p:txBody>
      </p:sp>
      <p:pic>
        <p:nvPicPr>
          <p:cNvPr id="9" name="Picture 8">
            <a:extLst>
              <a:ext uri="{FF2B5EF4-FFF2-40B4-BE49-F238E27FC236}">
                <a16:creationId xmlns:a16="http://schemas.microsoft.com/office/drawing/2014/main" id="{425A7744-CDB3-CF19-C2F3-20D71722D66F}"/>
              </a:ext>
            </a:extLst>
          </p:cNvPr>
          <p:cNvPicPr>
            <a:picLocks noChangeAspect="1"/>
          </p:cNvPicPr>
          <p:nvPr/>
        </p:nvPicPr>
        <p:blipFill>
          <a:blip r:embed="rId2"/>
          <a:stretch>
            <a:fillRect/>
          </a:stretch>
        </p:blipFill>
        <p:spPr>
          <a:xfrm>
            <a:off x="7082573" y="835334"/>
            <a:ext cx="4670812" cy="5828702"/>
          </a:xfrm>
          <a:prstGeom prst="rect">
            <a:avLst/>
          </a:prstGeom>
        </p:spPr>
      </p:pic>
    </p:spTree>
    <p:extLst>
      <p:ext uri="{BB962C8B-B14F-4D97-AF65-F5344CB8AC3E}">
        <p14:creationId xmlns:p14="http://schemas.microsoft.com/office/powerpoint/2010/main" val="4144740609"/>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9F83AC8D568B41A92BB39B67D31243" ma:contentTypeVersion="9" ma:contentTypeDescription="Create a new document." ma:contentTypeScope="" ma:versionID="7ef9c1682471afdf3a8f4b89ea58fcbd">
  <xsd:schema xmlns:xsd="http://www.w3.org/2001/XMLSchema" xmlns:xs="http://www.w3.org/2001/XMLSchema" xmlns:p="http://schemas.microsoft.com/office/2006/metadata/properties" xmlns:ns2="1b05d5b7-5dc1-48f2-bbb9-1cea3e0fa2c7" xmlns:ns3="50697a4c-076b-420e-ba65-90585a935a46" targetNamespace="http://schemas.microsoft.com/office/2006/metadata/properties" ma:root="true" ma:fieldsID="0b6c804dc603d4f6c83022a3e134fa42" ns2:_="" ns3:_="">
    <xsd:import namespace="1b05d5b7-5dc1-48f2-bbb9-1cea3e0fa2c7"/>
    <xsd:import namespace="50697a4c-076b-420e-ba65-90585a935a4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05d5b7-5dc1-48f2-bbb9-1cea3e0fa2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68a29fc-2f9b-488e-bcd4-395cb321b4b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697a4c-076b-420e-ba65-90585a935a4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a6cd1e3-c446-4095-adf1-98b02979ecb1}" ma:internalName="TaxCatchAll" ma:showField="CatchAllData" ma:web="50697a4c-076b-420e-ba65-90585a935a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0697a4c-076b-420e-ba65-90585a935a46" xsi:nil="true"/>
    <lcf76f155ced4ddcb4097134ff3c332f xmlns="1b05d5b7-5dc1-48f2-bbb9-1cea3e0fa2c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393CF22-E662-4644-9BA8-3FC33C5EBB36}"/>
</file>

<file path=customXml/itemProps2.xml><?xml version="1.0" encoding="utf-8"?>
<ds:datastoreItem xmlns:ds="http://schemas.openxmlformats.org/officeDocument/2006/customXml" ds:itemID="{4B8D1084-7736-4DDF-A4C2-3E48319CDC3F}"/>
</file>

<file path=customXml/itemProps3.xml><?xml version="1.0" encoding="utf-8"?>
<ds:datastoreItem xmlns:ds="http://schemas.openxmlformats.org/officeDocument/2006/customXml" ds:itemID="{F0EAC2CC-4653-48A8-9406-AA87BD1974FB}"/>
</file>

<file path=docProps/app.xml><?xml version="1.0" encoding="utf-8"?>
<Properties xmlns="http://schemas.openxmlformats.org/officeDocument/2006/extended-properties" xmlns:vt="http://schemas.openxmlformats.org/officeDocument/2006/docPropsVTypes">
  <TotalTime>15388</TotalTime>
  <Words>1360</Words>
  <Application>Microsoft Office PowerPoint</Application>
  <PresentationFormat>Widescreen</PresentationFormat>
  <Paragraphs>86</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Andale Mono</vt:lpstr>
      <vt:lpstr>Arial</vt:lpstr>
      <vt:lpstr>Calibri</vt:lpstr>
      <vt:lpstr>Calibri Light</vt:lpstr>
      <vt:lpstr>OpenDyslexic</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 McBride</dc:creator>
  <cp:lastModifiedBy>Kirsty McBride</cp:lastModifiedBy>
  <cp:revision>4</cp:revision>
  <dcterms:created xsi:type="dcterms:W3CDTF">2023-10-20T17:02:18Z</dcterms:created>
  <dcterms:modified xsi:type="dcterms:W3CDTF">2023-11-07T10:12:05Z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0x010100799F83AC8D568B41A92BB39B67D31243</vt:lpwstr>
  </property>
</Properties>
</file>