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80" r:id="rId3"/>
    <p:sldId id="281" r:id="rId4"/>
    <p:sldId id="284" r:id="rId5"/>
    <p:sldId id="283" r:id="rId6"/>
    <p:sldId id="257" r:id="rId7"/>
    <p:sldId id="282" r:id="rId8"/>
    <p:sldId id="279" r:id="rId9"/>
    <p:sldId id="285" r:id="rId10"/>
    <p:sldId id="288" r:id="rId11"/>
    <p:sldId id="294" r:id="rId12"/>
    <p:sldId id="295" r:id="rId13"/>
    <p:sldId id="289" r:id="rId14"/>
    <p:sldId id="290" r:id="rId15"/>
    <p:sldId id="291" r:id="rId16"/>
    <p:sldId id="292" r:id="rId17"/>
    <p:sldId id="293" r:id="rId18"/>
    <p:sldId id="296" r:id="rId19"/>
    <p:sldId id="287" r:id="rId20"/>
    <p:sldId id="297" r:id="rId21"/>
    <p:sldId id="298" r:id="rId22"/>
    <p:sldId id="299" r:id="rId23"/>
    <p:sldId id="301" r:id="rId24"/>
    <p:sldId id="300" r:id="rId25"/>
    <p:sldId id="491" r:id="rId26"/>
    <p:sldId id="490" r:id="rId27"/>
    <p:sldId id="4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5"/>
    <p:restoredTop sz="96395"/>
  </p:normalViewPr>
  <p:slideViewPr>
    <p:cSldViewPr snapToGrid="0">
      <p:cViewPr varScale="1">
        <p:scale>
          <a:sx n="90" d="100"/>
          <a:sy n="90" d="100"/>
        </p:scale>
        <p:origin x="208"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8156-7FAE-0A0B-4A59-7598CD7862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7A21F38-99B3-58F7-5ACF-79C903421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72CFDA-12A5-B669-C2CC-021CFC3BBCD9}"/>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5" name="Footer Placeholder 4">
            <a:extLst>
              <a:ext uri="{FF2B5EF4-FFF2-40B4-BE49-F238E27FC236}">
                <a16:creationId xmlns:a16="http://schemas.microsoft.com/office/drawing/2014/main" id="{E6792F04-5BF1-5DF9-8404-EAD260A4D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46E53-B731-78B3-08C4-5817DE16887D}"/>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270236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C95F-365A-70DA-049C-7CC8CFCDB0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1790A0-8BCF-75AC-4E49-8742D24DF5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DE43DC-085E-9077-9C38-C09247CD8AA5}"/>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5" name="Footer Placeholder 4">
            <a:extLst>
              <a:ext uri="{FF2B5EF4-FFF2-40B4-BE49-F238E27FC236}">
                <a16:creationId xmlns:a16="http://schemas.microsoft.com/office/drawing/2014/main" id="{9E71A1EF-6538-C565-1E56-F45E9A19E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45053-19B4-6ECE-DD2D-178C95BF7ACD}"/>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188966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B1A5A-B11A-8274-0686-2D2124A403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23CF6F-B152-768C-141D-6C3BA9FA011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2C3CD8-A99C-027D-D9AB-3FC4170B63FB}"/>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5" name="Footer Placeholder 4">
            <a:extLst>
              <a:ext uri="{FF2B5EF4-FFF2-40B4-BE49-F238E27FC236}">
                <a16:creationId xmlns:a16="http://schemas.microsoft.com/office/drawing/2014/main" id="{6626CE11-E7F9-9741-02AA-9BC53CE2B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FB4CB-30FB-D0F0-08F6-EB3A5EEC929F}"/>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12262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3C05-0762-5553-F3F8-127D44C751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C1466D-E73D-892F-B88F-9BDCBDC1B1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945D9D-F4AA-8D81-F2B0-19E180AB81EE}"/>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5" name="Footer Placeholder 4">
            <a:extLst>
              <a:ext uri="{FF2B5EF4-FFF2-40B4-BE49-F238E27FC236}">
                <a16:creationId xmlns:a16="http://schemas.microsoft.com/office/drawing/2014/main" id="{85AF61C8-7E1C-2F09-3CDD-ADEF3B129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3D1C-4808-6610-ED6B-3B44DBFF737D}"/>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210296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C5C8-1C03-2678-C389-045FCADFE4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E74F67D-6541-F163-085D-671D73653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AA62A6A-C500-D267-D1FB-AE94D69F0507}"/>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5" name="Footer Placeholder 4">
            <a:extLst>
              <a:ext uri="{FF2B5EF4-FFF2-40B4-BE49-F238E27FC236}">
                <a16:creationId xmlns:a16="http://schemas.microsoft.com/office/drawing/2014/main" id="{D4C165C3-A695-E87B-B84D-BF1A76CF2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D606F-146A-9358-C75A-5A519F66C622}"/>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122016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1BC2-AB37-C635-DA5E-AEA4DC349B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47B1DE-6A59-1CF1-B0F8-97C39B7DB8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C48C4B-16BF-8213-7EDD-20E5D0466F1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A90776D-903C-846F-9C2C-EC1833D305BA}"/>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6" name="Footer Placeholder 5">
            <a:extLst>
              <a:ext uri="{FF2B5EF4-FFF2-40B4-BE49-F238E27FC236}">
                <a16:creationId xmlns:a16="http://schemas.microsoft.com/office/drawing/2014/main" id="{AD7BDE58-BD1D-B3B0-AB05-B2D6859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FB8BF-31C2-C7E7-4C07-B51258C53016}"/>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104086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582E-5347-E556-2B53-A0B87F87DF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708484-086A-79B5-5A85-318EB3DEA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6A6A21D-C864-61E1-7119-9F982747B2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53CB16-73CB-C97E-6FC7-48F2ED01C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A7022C-EC37-C44F-9EE6-48D2A04917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B6F6B6A-15EA-94A0-B2B7-F73585E8AF80}"/>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8" name="Footer Placeholder 7">
            <a:extLst>
              <a:ext uri="{FF2B5EF4-FFF2-40B4-BE49-F238E27FC236}">
                <a16:creationId xmlns:a16="http://schemas.microsoft.com/office/drawing/2014/main" id="{351E0866-8C8C-3D6B-4EF0-099CAAFC4F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FEA04B-FFBD-652E-5BEC-D07037E921C2}"/>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225095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336C-8E10-FCB0-A8A8-25ABC07ADE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865AD4-DBE7-33B9-8F44-CF8EEAFF7FB2}"/>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4" name="Footer Placeholder 3">
            <a:extLst>
              <a:ext uri="{FF2B5EF4-FFF2-40B4-BE49-F238E27FC236}">
                <a16:creationId xmlns:a16="http://schemas.microsoft.com/office/drawing/2014/main" id="{7EB9E46A-21D7-4530-2C14-BEA7A53D5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AF5F1-9590-AABB-8086-91C18080F5EB}"/>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19549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68928-BA08-BAA8-524A-FDA365F5D9FF}"/>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3" name="Footer Placeholder 2">
            <a:extLst>
              <a:ext uri="{FF2B5EF4-FFF2-40B4-BE49-F238E27FC236}">
                <a16:creationId xmlns:a16="http://schemas.microsoft.com/office/drawing/2014/main" id="{293600AD-3216-76A4-9944-5F880AE758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FE142-DA55-919A-0216-C3616D641F39}"/>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31286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0603-B58D-AF69-8540-23424D8F86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AD27F9-05F4-8872-76E4-6D108C163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F7CB565-AF05-8D0E-C3E1-C01068907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D97686-B98A-5208-4170-C7DF1593F248}"/>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6" name="Footer Placeholder 5">
            <a:extLst>
              <a:ext uri="{FF2B5EF4-FFF2-40B4-BE49-F238E27FC236}">
                <a16:creationId xmlns:a16="http://schemas.microsoft.com/office/drawing/2014/main" id="{B90F2AD0-C078-5523-B01C-5187C750C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68607-83A4-F707-A1F2-FF3DB459B679}"/>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242124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F7E1-4CA9-1A06-D54A-8391AEC202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41345C-B473-4A8A-11A0-DB9EAC420D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E67BE8-CF48-32E3-DE69-972BE563A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0B4E50-BF86-3EB0-70CF-A4D4D4360CEE}"/>
              </a:ext>
            </a:extLst>
          </p:cNvPr>
          <p:cNvSpPr>
            <a:spLocks noGrp="1"/>
          </p:cNvSpPr>
          <p:nvPr>
            <p:ph type="dt" sz="half" idx="10"/>
          </p:nvPr>
        </p:nvSpPr>
        <p:spPr/>
        <p:txBody>
          <a:bodyPr/>
          <a:lstStyle/>
          <a:p>
            <a:fld id="{DC74E36D-B66F-F04A-8FC9-34B6286F543A}" type="datetimeFigureOut">
              <a:rPr lang="en-US" smtClean="0"/>
              <a:t>10/9/23</a:t>
            </a:fld>
            <a:endParaRPr lang="en-US"/>
          </a:p>
        </p:txBody>
      </p:sp>
      <p:sp>
        <p:nvSpPr>
          <p:cNvPr id="6" name="Footer Placeholder 5">
            <a:extLst>
              <a:ext uri="{FF2B5EF4-FFF2-40B4-BE49-F238E27FC236}">
                <a16:creationId xmlns:a16="http://schemas.microsoft.com/office/drawing/2014/main" id="{5A574D63-5A81-9C73-9AD6-045CD22B9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896C6-EE0F-F947-ADB5-46A28B81A22C}"/>
              </a:ext>
            </a:extLst>
          </p:cNvPr>
          <p:cNvSpPr>
            <a:spLocks noGrp="1"/>
          </p:cNvSpPr>
          <p:nvPr>
            <p:ph type="sldNum" sz="quarter" idx="12"/>
          </p:nvPr>
        </p:nvSpPr>
        <p:spPr/>
        <p:txBody>
          <a:bodyPr/>
          <a:lstStyle/>
          <a:p>
            <a:fld id="{31C7151F-5D0B-4842-93D4-887940602321}" type="slidenum">
              <a:rPr lang="en-US" smtClean="0"/>
              <a:t>‹#›</a:t>
            </a:fld>
            <a:endParaRPr lang="en-US"/>
          </a:p>
        </p:txBody>
      </p:sp>
    </p:spTree>
    <p:extLst>
      <p:ext uri="{BB962C8B-B14F-4D97-AF65-F5344CB8AC3E}">
        <p14:creationId xmlns:p14="http://schemas.microsoft.com/office/powerpoint/2010/main" val="339615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B1CFE-E90C-7E79-0E94-ECEB41F19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D24B96-824D-9491-3D56-2FF667304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2B68BD-C820-2AD6-9949-DCDE8717A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4E36D-B66F-F04A-8FC9-34B6286F543A}" type="datetimeFigureOut">
              <a:rPr lang="en-US" smtClean="0"/>
              <a:t>10/9/23</a:t>
            </a:fld>
            <a:endParaRPr lang="en-US"/>
          </a:p>
        </p:txBody>
      </p:sp>
      <p:sp>
        <p:nvSpPr>
          <p:cNvPr id="5" name="Footer Placeholder 4">
            <a:extLst>
              <a:ext uri="{FF2B5EF4-FFF2-40B4-BE49-F238E27FC236}">
                <a16:creationId xmlns:a16="http://schemas.microsoft.com/office/drawing/2014/main" id="{CDB6F866-E019-FCA9-5468-DC8DA3200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1610D5-2472-3579-EA78-B2CFF32A6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7151F-5D0B-4842-93D4-887940602321}" type="slidenum">
              <a:rPr lang="en-US" smtClean="0"/>
              <a:t>‹#›</a:t>
            </a:fld>
            <a:endParaRPr lang="en-US"/>
          </a:p>
        </p:txBody>
      </p:sp>
    </p:spTree>
    <p:extLst>
      <p:ext uri="{BB962C8B-B14F-4D97-AF65-F5344CB8AC3E}">
        <p14:creationId xmlns:p14="http://schemas.microsoft.com/office/powerpoint/2010/main" val="329309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s://www.youtube.com/watch?v=4Mg6jheAkoM" TargetMode="External"/><Relationship Id="rId1" Type="http://schemas.openxmlformats.org/officeDocument/2006/relationships/slideLayout" Target="../slideLayouts/slideLayout2.xml"/><Relationship Id="rId6" Type="http://schemas.openxmlformats.org/officeDocument/2006/relationships/hyperlink" Target="https://www.youtube.com/watch?v=mSUhrpe-IYI" TargetMode="External"/><Relationship Id="rId5" Type="http://schemas.openxmlformats.org/officeDocument/2006/relationships/image" Target="../media/image21.jpeg"/><Relationship Id="rId4" Type="http://schemas.openxmlformats.org/officeDocument/2006/relationships/hyperlink" Target="https://www.youtube.com/watch?v=CZrcHNWGue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GTiKFCkPaUE"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dtehNjffzI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906B5BC-D7ED-D643-403A-282FE5DE909D}"/>
              </a:ext>
            </a:extLst>
          </p:cNvPr>
          <p:cNvSpPr/>
          <p:nvPr/>
        </p:nvSpPr>
        <p:spPr>
          <a:xfrm>
            <a:off x="-377247" y="137100"/>
            <a:ext cx="7269537" cy="98298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BD0035-623D-6434-6447-C4398109706D}"/>
              </a:ext>
            </a:extLst>
          </p:cNvPr>
          <p:cNvSpPr/>
          <p:nvPr/>
        </p:nvSpPr>
        <p:spPr>
          <a:xfrm>
            <a:off x="0" y="1257300"/>
            <a:ext cx="7868653" cy="61766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Andale Mono" panose="020B0509000000000004" pitchFamily="49" charset="0"/>
              </a:rPr>
              <a:t>2.3 The biology of controlling fertility</a:t>
            </a:r>
          </a:p>
        </p:txBody>
      </p:sp>
      <p:sp>
        <p:nvSpPr>
          <p:cNvPr id="5" name="Rectangle 4">
            <a:extLst>
              <a:ext uri="{FF2B5EF4-FFF2-40B4-BE49-F238E27FC236}">
                <a16:creationId xmlns:a16="http://schemas.microsoft.com/office/drawing/2014/main" id="{606DA011-2597-BB3B-182F-7726E531B888}"/>
              </a:ext>
            </a:extLst>
          </p:cNvPr>
          <p:cNvSpPr/>
          <p:nvPr/>
        </p:nvSpPr>
        <p:spPr>
          <a:xfrm>
            <a:off x="331470" y="137100"/>
            <a:ext cx="6473247" cy="923330"/>
          </a:xfrm>
          <a:prstGeom prst="rect">
            <a:avLst/>
          </a:prstGeom>
          <a:noFill/>
        </p:spPr>
        <p:txBody>
          <a:bodyPr wrap="none" lIns="91440" tIns="45720" rIns="91440" bIns="45720">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Higher Human Biology</a:t>
            </a:r>
          </a:p>
        </p:txBody>
      </p:sp>
      <p:pic>
        <p:nvPicPr>
          <p:cNvPr id="2" name="Picture 1">
            <a:extLst>
              <a:ext uri="{FF2B5EF4-FFF2-40B4-BE49-F238E27FC236}">
                <a16:creationId xmlns:a16="http://schemas.microsoft.com/office/drawing/2014/main" id="{0312AF16-8F9E-BC66-0742-8D1FB511A231}"/>
              </a:ext>
            </a:extLst>
          </p:cNvPr>
          <p:cNvPicPr>
            <a:picLocks noChangeAspect="1"/>
          </p:cNvPicPr>
          <p:nvPr/>
        </p:nvPicPr>
        <p:blipFill>
          <a:blip r:embed="rId2"/>
          <a:stretch>
            <a:fillRect/>
          </a:stretch>
        </p:blipFill>
        <p:spPr>
          <a:xfrm>
            <a:off x="2416629" y="1934610"/>
            <a:ext cx="8398328" cy="4786290"/>
          </a:xfrm>
          <a:prstGeom prst="rect">
            <a:avLst/>
          </a:prstGeom>
        </p:spPr>
      </p:pic>
      <p:sp>
        <p:nvSpPr>
          <p:cNvPr id="3" name="Rectangle 2">
            <a:extLst>
              <a:ext uri="{FF2B5EF4-FFF2-40B4-BE49-F238E27FC236}">
                <a16:creationId xmlns:a16="http://schemas.microsoft.com/office/drawing/2014/main" id="{13F796ED-D403-D6BF-D9F7-1E457630E3D8}"/>
              </a:ext>
            </a:extLst>
          </p:cNvPr>
          <p:cNvSpPr/>
          <p:nvPr/>
        </p:nvSpPr>
        <p:spPr>
          <a:xfrm>
            <a:off x="8241030" y="137100"/>
            <a:ext cx="3950970" cy="560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4">
                    <a:lumMod val="50000"/>
                  </a:schemeClr>
                </a:solidFill>
                <a:latin typeface="Andale Mono" panose="020B0509000000000004" pitchFamily="49" charset="0"/>
              </a:rPr>
              <a:t>MISS MCBRIDE</a:t>
            </a:r>
          </a:p>
        </p:txBody>
      </p:sp>
    </p:spTree>
    <p:extLst>
      <p:ext uri="{BB962C8B-B14F-4D97-AF65-F5344CB8AC3E}">
        <p14:creationId xmlns:p14="http://schemas.microsoft.com/office/powerpoint/2010/main" val="250366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24A5AC-F383-D4CE-83A5-83C90E840D6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P H Y S I C A L  M E T H O D S  OF  C O N T R A C E P T I O N</a:t>
            </a:r>
          </a:p>
        </p:txBody>
      </p:sp>
      <p:sp>
        <p:nvSpPr>
          <p:cNvPr id="5" name="Rectangle 3">
            <a:extLst>
              <a:ext uri="{FF2B5EF4-FFF2-40B4-BE49-F238E27FC236}">
                <a16:creationId xmlns:a16="http://schemas.microsoft.com/office/drawing/2014/main" id="{EF781356-D746-F802-DA24-A08DFDB5BC65}"/>
              </a:ext>
            </a:extLst>
          </p:cNvPr>
          <p:cNvSpPr>
            <a:spLocks noGrp="1" noChangeArrowheads="1"/>
          </p:cNvSpPr>
          <p:nvPr>
            <p:ph idx="1"/>
          </p:nvPr>
        </p:nvSpPr>
        <p:spPr>
          <a:xfrm>
            <a:off x="357159" y="902970"/>
            <a:ext cx="11000652" cy="4525962"/>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Barriers</a:t>
            </a:r>
          </a:p>
          <a:p>
            <a:pPr lvl="1">
              <a:defRPr/>
            </a:pPr>
            <a:r>
              <a:rPr lang="en-GB" sz="2400" dirty="0">
                <a:solidFill>
                  <a:srgbClr val="002060"/>
                </a:solidFill>
                <a:latin typeface="Andale Mono" panose="020B0509000000000004" pitchFamily="49" charset="0"/>
              </a:rPr>
              <a:t>The male condom, female condom and diaphragm all stop the sperm getting past the cervix (so fertilisation can not occur.)</a:t>
            </a:r>
          </a:p>
          <a:p>
            <a:pPr lvl="1">
              <a:defRPr/>
            </a:pPr>
            <a:endParaRPr lang="en-GB" sz="2500" dirty="0">
              <a:solidFill>
                <a:srgbClr val="002060"/>
              </a:solidFill>
              <a:latin typeface="Andale Mono" panose="020B0509000000000004" pitchFamily="49" charset="0"/>
            </a:endParaRPr>
          </a:p>
          <a:p>
            <a:pPr marL="0" indent="0">
              <a:buNone/>
              <a:defRPr/>
            </a:pPr>
            <a:r>
              <a:rPr lang="en-GB" sz="3200" dirty="0">
                <a:solidFill>
                  <a:srgbClr val="002060"/>
                </a:solidFill>
                <a:latin typeface="Andale Mono" panose="020B0509000000000004" pitchFamily="49" charset="0"/>
              </a:rPr>
              <a:t>Sterilisation</a:t>
            </a:r>
          </a:p>
          <a:p>
            <a:pPr lvl="1">
              <a:defRPr/>
            </a:pPr>
            <a:r>
              <a:rPr lang="en-GB" sz="2400" dirty="0">
                <a:solidFill>
                  <a:srgbClr val="002060"/>
                </a:solidFill>
                <a:latin typeface="Andale Mono" panose="020B0509000000000004" pitchFamily="49" charset="0"/>
              </a:rPr>
              <a:t>Males - A vasectomy can be performed on males which cuts and ties, or seals, the sperm ducts which stops sperm entering the vagina (so fertilisation can not occur.)</a:t>
            </a:r>
          </a:p>
          <a:p>
            <a:pPr lvl="1">
              <a:defRPr/>
            </a:pPr>
            <a:r>
              <a:rPr lang="en-GB" sz="2400" dirty="0">
                <a:solidFill>
                  <a:srgbClr val="002060"/>
                </a:solidFill>
                <a:latin typeface="Andale Mono" panose="020B0509000000000004" pitchFamily="49" charset="0"/>
              </a:rPr>
              <a:t>Females - the fallopian tubes are blocked or sealed to prevent the eggs reaching the sperm (so fertilisation can not occur.)</a:t>
            </a:r>
          </a:p>
          <a:p>
            <a:pPr>
              <a:defRPr/>
            </a:pPr>
            <a:endParaRPr lang="en-GB" sz="2700" dirty="0">
              <a:solidFill>
                <a:srgbClr val="002060"/>
              </a:solidFill>
              <a:latin typeface="Andale Mono" panose="020B0509000000000004" pitchFamily="49" charset="0"/>
            </a:endParaRPr>
          </a:p>
          <a:p>
            <a:pPr marL="0" indent="0">
              <a:buNone/>
              <a:defRPr/>
            </a:pPr>
            <a:endParaRPr lang="en-GB" sz="2700" dirty="0">
              <a:solidFill>
                <a:srgbClr val="002060"/>
              </a:solidFill>
              <a:latin typeface="Andale Mono" panose="020B0509000000000004" pitchFamily="49" charset="0"/>
            </a:endParaRPr>
          </a:p>
          <a:p>
            <a:pPr lvl="1">
              <a:defRPr/>
            </a:pPr>
            <a:endParaRPr lang="en-GB" sz="2900" dirty="0">
              <a:solidFill>
                <a:srgbClr val="002060"/>
              </a:solidFill>
              <a:latin typeface="Andale Mono" panose="020B0509000000000004" pitchFamily="49" charset="0"/>
            </a:endParaRPr>
          </a:p>
          <a:p>
            <a:pPr marL="0" indent="0">
              <a:buNone/>
              <a:defRPr/>
            </a:pPr>
            <a:endParaRPr lang="en-GB" sz="3500" dirty="0">
              <a:solidFill>
                <a:srgbClr val="002060"/>
              </a:solidFill>
              <a:latin typeface="Andale Mono" panose="020B0509000000000004" pitchFamily="49" charset="0"/>
            </a:endParaRPr>
          </a:p>
        </p:txBody>
      </p:sp>
    </p:spTree>
    <p:extLst>
      <p:ext uri="{BB962C8B-B14F-4D97-AF65-F5344CB8AC3E}">
        <p14:creationId xmlns:p14="http://schemas.microsoft.com/office/powerpoint/2010/main" val="90693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67C941-7292-28CF-6ED9-BD6B1A6AE3B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S T E R I L I S A T I O N</a:t>
            </a:r>
          </a:p>
        </p:txBody>
      </p:sp>
      <p:pic>
        <p:nvPicPr>
          <p:cNvPr id="20484" name="Picture 4" descr="Vasectomy - Wikipedia">
            <a:extLst>
              <a:ext uri="{FF2B5EF4-FFF2-40B4-BE49-F238E27FC236}">
                <a16:creationId xmlns:a16="http://schemas.microsoft.com/office/drawing/2014/main" id="{A7775C37-3D8C-350E-B344-1FBA87FBF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038" y="1015644"/>
            <a:ext cx="7939924" cy="584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0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67C941-7292-28CF-6ED9-BD6B1A6AE3B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S T E R I L I S A T I O N</a:t>
            </a:r>
          </a:p>
        </p:txBody>
      </p:sp>
      <p:pic>
        <p:nvPicPr>
          <p:cNvPr id="22530" name="Picture 2" descr="Tubal Ligation: Procedure, Recovery &amp; Side Effects">
            <a:extLst>
              <a:ext uri="{FF2B5EF4-FFF2-40B4-BE49-F238E27FC236}">
                <a16:creationId xmlns:a16="http://schemas.microsoft.com/office/drawing/2014/main" id="{BA392A4C-4792-7E40-F70A-313AD90B9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97" b="5000"/>
          <a:stretch/>
        </p:blipFill>
        <p:spPr bwMode="auto">
          <a:xfrm>
            <a:off x="3196431" y="1007918"/>
            <a:ext cx="5799137" cy="585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3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24A5AC-F383-D4CE-83A5-83C90E840D6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C H E M I C A L  M E T H O D S  OF  C O N T R A C E P T I O N</a:t>
            </a:r>
          </a:p>
        </p:txBody>
      </p:sp>
      <p:sp>
        <p:nvSpPr>
          <p:cNvPr id="5" name="Rectangle 3">
            <a:extLst>
              <a:ext uri="{FF2B5EF4-FFF2-40B4-BE49-F238E27FC236}">
                <a16:creationId xmlns:a16="http://schemas.microsoft.com/office/drawing/2014/main" id="{EF781356-D746-F802-DA24-A08DFDB5BC65}"/>
              </a:ext>
            </a:extLst>
          </p:cNvPr>
          <p:cNvSpPr>
            <a:spLocks noGrp="1" noChangeArrowheads="1"/>
          </p:cNvSpPr>
          <p:nvPr>
            <p:ph idx="1"/>
          </p:nvPr>
        </p:nvSpPr>
        <p:spPr>
          <a:xfrm>
            <a:off x="0" y="622935"/>
            <a:ext cx="11811896" cy="4525962"/>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Pills (female)</a:t>
            </a:r>
          </a:p>
          <a:p>
            <a:pPr marL="0" indent="0">
              <a:buFontTx/>
              <a:buNone/>
              <a:defRPr/>
            </a:pPr>
            <a:endParaRPr lang="en-GB" sz="3200" dirty="0">
              <a:solidFill>
                <a:srgbClr val="002060"/>
              </a:solidFill>
              <a:latin typeface="Andale Mono" panose="020B0509000000000004" pitchFamily="49" charset="0"/>
            </a:endParaRPr>
          </a:p>
          <a:p>
            <a:pPr lvl="1">
              <a:defRPr/>
            </a:pPr>
            <a:r>
              <a:rPr lang="en-GB" sz="2400" dirty="0">
                <a:solidFill>
                  <a:srgbClr val="002060"/>
                </a:solidFill>
                <a:latin typeface="Andale Mono" panose="020B0509000000000004" pitchFamily="49" charset="0"/>
              </a:rPr>
              <a:t>Combined pill: contains a combination of synthetic oestrogen and progesterone to mimic the negative feedback effect, which prevents the release of FSH and LH from the pituitary gland. </a:t>
            </a:r>
          </a:p>
          <a:p>
            <a:pPr lvl="1">
              <a:defRPr/>
            </a:pPr>
            <a:endParaRPr lang="en-GB" sz="2500" dirty="0">
              <a:solidFill>
                <a:srgbClr val="002060"/>
              </a:solidFill>
              <a:latin typeface="Andale Mono" panose="020B0509000000000004" pitchFamily="49" charset="0"/>
            </a:endParaRPr>
          </a:p>
          <a:p>
            <a:pPr marL="0" indent="0">
              <a:buNone/>
              <a:defRPr/>
            </a:pPr>
            <a:endParaRPr lang="en-GB" sz="2700" dirty="0">
              <a:solidFill>
                <a:srgbClr val="002060"/>
              </a:solidFill>
              <a:latin typeface="Andale Mono" panose="020B0509000000000004" pitchFamily="49" charset="0"/>
            </a:endParaRPr>
          </a:p>
          <a:p>
            <a:pPr lvl="1">
              <a:defRPr/>
            </a:pPr>
            <a:endParaRPr lang="en-GB" sz="2900" dirty="0">
              <a:solidFill>
                <a:srgbClr val="002060"/>
              </a:solidFill>
              <a:latin typeface="Andale Mono" panose="020B0509000000000004" pitchFamily="49" charset="0"/>
            </a:endParaRPr>
          </a:p>
          <a:p>
            <a:pPr marL="0" indent="0">
              <a:buNone/>
              <a:defRPr/>
            </a:pPr>
            <a:endParaRPr lang="en-GB" sz="3500" dirty="0">
              <a:solidFill>
                <a:srgbClr val="002060"/>
              </a:solidFill>
              <a:latin typeface="Andale Mono" panose="020B0509000000000004" pitchFamily="49" charset="0"/>
            </a:endParaRPr>
          </a:p>
        </p:txBody>
      </p:sp>
      <p:pic>
        <p:nvPicPr>
          <p:cNvPr id="1026" name="Picture 2" descr="Why choose 20mcg contraceptive pill instead of 30mcg pill? - Dr Fox">
            <a:extLst>
              <a:ext uri="{FF2B5EF4-FFF2-40B4-BE49-F238E27FC236}">
                <a16:creationId xmlns:a16="http://schemas.microsoft.com/office/drawing/2014/main" id="{75283ABD-8D5E-2ED6-5801-BA7C9C8FA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81" y="3949700"/>
            <a:ext cx="96774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24A5AC-F383-D4CE-83A5-83C90E840D6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C H E M I C A L  M E T H O D S  OF  C O N T R A C E P T I O N</a:t>
            </a:r>
          </a:p>
        </p:txBody>
      </p:sp>
      <p:sp>
        <p:nvSpPr>
          <p:cNvPr id="5" name="Rectangle 3">
            <a:extLst>
              <a:ext uri="{FF2B5EF4-FFF2-40B4-BE49-F238E27FC236}">
                <a16:creationId xmlns:a16="http://schemas.microsoft.com/office/drawing/2014/main" id="{EF781356-D746-F802-DA24-A08DFDB5BC65}"/>
              </a:ext>
            </a:extLst>
          </p:cNvPr>
          <p:cNvSpPr>
            <a:spLocks noGrp="1" noChangeArrowheads="1"/>
          </p:cNvSpPr>
          <p:nvPr>
            <p:ph idx="1"/>
          </p:nvPr>
        </p:nvSpPr>
        <p:spPr>
          <a:xfrm>
            <a:off x="216946" y="622935"/>
            <a:ext cx="11758108" cy="2409713"/>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Mini pill (progesterone only)</a:t>
            </a:r>
          </a:p>
          <a:p>
            <a:pPr marL="0" indent="0">
              <a:buFontTx/>
              <a:buNone/>
              <a:defRPr/>
            </a:pPr>
            <a:endParaRPr lang="en-GB" sz="3200" dirty="0">
              <a:solidFill>
                <a:srgbClr val="002060"/>
              </a:solidFill>
              <a:latin typeface="Andale Mono" panose="020B0509000000000004" pitchFamily="49" charset="0"/>
            </a:endParaRPr>
          </a:p>
          <a:p>
            <a:pPr lvl="1">
              <a:defRPr/>
            </a:pPr>
            <a:r>
              <a:rPr lang="en-GB" sz="2400" dirty="0">
                <a:solidFill>
                  <a:srgbClr val="002060"/>
                </a:solidFill>
                <a:latin typeface="Andale Mono" panose="020B0509000000000004" pitchFamily="49" charset="0"/>
              </a:rPr>
              <a:t>This pill contains only progesterone which causes thickening of the cervical mucus stopping sperm passing the cervix. </a:t>
            </a:r>
          </a:p>
        </p:txBody>
      </p:sp>
      <p:pic>
        <p:nvPicPr>
          <p:cNvPr id="14338" name="Picture 2" descr="Combined and Mini Pill Contraceptives | Online Prescription | Pharmacy UK">
            <a:extLst>
              <a:ext uri="{FF2B5EF4-FFF2-40B4-BE49-F238E27FC236}">
                <a16:creationId xmlns:a16="http://schemas.microsoft.com/office/drawing/2014/main" id="{1D321BA7-8F58-6053-EFEE-3E410EBC2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30" b="29035"/>
          <a:stretch/>
        </p:blipFill>
        <p:spPr bwMode="auto">
          <a:xfrm>
            <a:off x="1828799" y="3312683"/>
            <a:ext cx="8296534" cy="351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46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BDE0E-B62E-431F-AC85-927A48A33AD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E M E R G E N C Y   C O N T R A C E P T I O N</a:t>
            </a:r>
          </a:p>
        </p:txBody>
      </p:sp>
      <p:sp>
        <p:nvSpPr>
          <p:cNvPr id="6" name="TextBox 5">
            <a:extLst>
              <a:ext uri="{FF2B5EF4-FFF2-40B4-BE49-F238E27FC236}">
                <a16:creationId xmlns:a16="http://schemas.microsoft.com/office/drawing/2014/main" id="{C37A01B5-C9B7-4131-D08F-141BA1CDAA4F}"/>
              </a:ext>
            </a:extLst>
          </p:cNvPr>
          <p:cNvSpPr txBox="1"/>
          <p:nvPr/>
        </p:nvSpPr>
        <p:spPr>
          <a:xfrm>
            <a:off x="128337" y="1132111"/>
            <a:ext cx="11935326" cy="1938992"/>
          </a:xfrm>
          <a:prstGeom prst="rect">
            <a:avLst/>
          </a:prstGeom>
          <a:noFill/>
        </p:spPr>
        <p:txBody>
          <a:bodyPr wrap="square">
            <a:spAutoFit/>
          </a:bodyPr>
          <a:lstStyle/>
          <a:p>
            <a:r>
              <a:rPr lang="en-GB" sz="2000" dirty="0">
                <a:effectLst/>
                <a:latin typeface="Andale Mono" panose="020B0509000000000004" pitchFamily="49" charset="0"/>
              </a:rPr>
              <a:t>Emergency hormonal contraceptive pills prevent or delay ovulation. These pills are often referred to as ‘morning- after’ pills, but they can be taken up to 72 hours or 120 hours after unprotected sex, depending on which type of pill is used’. </a:t>
            </a:r>
          </a:p>
          <a:p>
            <a:endParaRPr lang="en-GB" sz="2000" dirty="0">
              <a:latin typeface="Andale Mono" panose="020B0509000000000004" pitchFamily="49" charset="0"/>
            </a:endParaRPr>
          </a:p>
          <a:p>
            <a:endParaRPr lang="en-US" sz="2000" dirty="0"/>
          </a:p>
        </p:txBody>
      </p:sp>
      <p:pic>
        <p:nvPicPr>
          <p:cNvPr id="15362" name="Picture 2" descr="Which Morning After Pill Is Best For Me? | The Lowdown">
            <a:extLst>
              <a:ext uri="{FF2B5EF4-FFF2-40B4-BE49-F238E27FC236}">
                <a16:creationId xmlns:a16="http://schemas.microsoft.com/office/drawing/2014/main" id="{9B591620-3D21-B95E-9E78-1FBE84C46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70" t="15977" r="10198" b="13722"/>
          <a:stretch/>
        </p:blipFill>
        <p:spPr bwMode="auto">
          <a:xfrm>
            <a:off x="1782883" y="2541933"/>
            <a:ext cx="8626234" cy="39731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uble dose of Plan B is not effective in preventing pregnancy for higher  BMIs | OHSU News">
            <a:extLst>
              <a:ext uri="{FF2B5EF4-FFF2-40B4-BE49-F238E27FC236}">
                <a16:creationId xmlns:a16="http://schemas.microsoft.com/office/drawing/2014/main" id="{692C5987-7547-0162-7CAC-EA32558491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3325" y="4326520"/>
            <a:ext cx="4227261" cy="27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2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BDE0E-B62E-431F-AC85-927A48A33AD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I N T R A – U T E R I N E   D E V I C E S (IUDs)</a:t>
            </a:r>
          </a:p>
        </p:txBody>
      </p:sp>
      <p:sp>
        <p:nvSpPr>
          <p:cNvPr id="6" name="TextBox 5">
            <a:extLst>
              <a:ext uri="{FF2B5EF4-FFF2-40B4-BE49-F238E27FC236}">
                <a16:creationId xmlns:a16="http://schemas.microsoft.com/office/drawing/2014/main" id="{C37A01B5-C9B7-4131-D08F-141BA1CDAA4F}"/>
              </a:ext>
            </a:extLst>
          </p:cNvPr>
          <p:cNvSpPr txBox="1"/>
          <p:nvPr/>
        </p:nvSpPr>
        <p:spPr>
          <a:xfrm>
            <a:off x="6838610" y="5575495"/>
            <a:ext cx="4563979" cy="1631216"/>
          </a:xfrm>
          <a:prstGeom prst="rect">
            <a:avLst/>
          </a:prstGeom>
          <a:noFill/>
        </p:spPr>
        <p:txBody>
          <a:bodyPr wrap="square">
            <a:spAutoFit/>
          </a:bodyPr>
          <a:lstStyle/>
          <a:p>
            <a:r>
              <a:rPr lang="en-GB" sz="2000" dirty="0">
                <a:latin typeface="Andale Mono" panose="020B0509000000000004" pitchFamily="49" charset="0"/>
              </a:rPr>
              <a:t>Non-hormonal: </a:t>
            </a:r>
            <a:r>
              <a:rPr lang="en-GB" sz="2000" dirty="0">
                <a:effectLst/>
                <a:latin typeface="Andale Mono" panose="020B0509000000000004" pitchFamily="49" charset="0"/>
              </a:rPr>
              <a:t>Reduces sperm motility and prevents implantation of egg</a:t>
            </a:r>
          </a:p>
          <a:p>
            <a:endParaRPr lang="en-GB" sz="2000" dirty="0">
              <a:latin typeface="Andale Mono" panose="020B0509000000000004" pitchFamily="49" charset="0"/>
            </a:endParaRPr>
          </a:p>
          <a:p>
            <a:endParaRPr lang="en-US" sz="2000" dirty="0"/>
          </a:p>
        </p:txBody>
      </p:sp>
      <p:pic>
        <p:nvPicPr>
          <p:cNvPr id="17410" name="Picture 2" descr="IUD Birth Control | Info About Mirena &amp; Paragard IUDs">
            <a:extLst>
              <a:ext uri="{FF2B5EF4-FFF2-40B4-BE49-F238E27FC236}">
                <a16:creationId xmlns:a16="http://schemas.microsoft.com/office/drawing/2014/main" id="{D39CF723-B419-E0E6-10C8-4F9611F38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6" t="13167" r="65066" b="9123"/>
          <a:stretch/>
        </p:blipFill>
        <p:spPr bwMode="auto">
          <a:xfrm>
            <a:off x="1884948" y="1132111"/>
            <a:ext cx="2372907" cy="40426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UD Birth Control | Info About Mirena &amp; Paragard IUDs">
            <a:extLst>
              <a:ext uri="{FF2B5EF4-FFF2-40B4-BE49-F238E27FC236}">
                <a16:creationId xmlns:a16="http://schemas.microsoft.com/office/drawing/2014/main" id="{808D2D4C-6FB0-E568-97B2-164A4A4B2E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342" t="13017" r="10000" b="9274"/>
          <a:stretch/>
        </p:blipFill>
        <p:spPr bwMode="auto">
          <a:xfrm>
            <a:off x="7934147" y="1132110"/>
            <a:ext cx="2372907" cy="4042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7830AE-3C37-0EB9-7D14-C1884818E6E1}"/>
              </a:ext>
            </a:extLst>
          </p:cNvPr>
          <p:cNvSpPr txBox="1"/>
          <p:nvPr/>
        </p:nvSpPr>
        <p:spPr>
          <a:xfrm>
            <a:off x="789412" y="5534561"/>
            <a:ext cx="4563979" cy="1323439"/>
          </a:xfrm>
          <a:prstGeom prst="rect">
            <a:avLst/>
          </a:prstGeom>
          <a:noFill/>
        </p:spPr>
        <p:txBody>
          <a:bodyPr wrap="square">
            <a:spAutoFit/>
          </a:bodyPr>
          <a:lstStyle/>
          <a:p>
            <a:r>
              <a:rPr lang="en-GB" sz="2000" dirty="0">
                <a:effectLst/>
                <a:latin typeface="Andale Mono" panose="020B0509000000000004" pitchFamily="49" charset="0"/>
              </a:rPr>
              <a:t>Progesterone (acts like the mini pill)</a:t>
            </a:r>
          </a:p>
          <a:p>
            <a:endParaRPr lang="en-GB" sz="2000" dirty="0">
              <a:latin typeface="Andale Mono" panose="020B0509000000000004" pitchFamily="49" charset="0"/>
            </a:endParaRPr>
          </a:p>
          <a:p>
            <a:endParaRPr lang="en-US" sz="2000" dirty="0"/>
          </a:p>
        </p:txBody>
      </p:sp>
    </p:spTree>
    <p:extLst>
      <p:ext uri="{BB962C8B-B14F-4D97-AF65-F5344CB8AC3E}">
        <p14:creationId xmlns:p14="http://schemas.microsoft.com/office/powerpoint/2010/main" val="327170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BDE0E-B62E-431F-AC85-927A48A33AD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I N T R A – U T E R I N E   D E V I C E S (IUDs)</a:t>
            </a:r>
          </a:p>
        </p:txBody>
      </p:sp>
      <p:pic>
        <p:nvPicPr>
          <p:cNvPr id="19458" name="Picture 2" descr="The coil (IUD): pros, cons and potential side-effects">
            <a:extLst>
              <a:ext uri="{FF2B5EF4-FFF2-40B4-BE49-F238E27FC236}">
                <a16:creationId xmlns:a16="http://schemas.microsoft.com/office/drawing/2014/main" id="{579C2A10-7502-6178-FD39-19789E56D6C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19" b="89894" l="7754" r="90214">
                        <a14:foregroundMark x1="7807" y1="24579" x2="7807" y2="24579"/>
                        <a14:foregroundMark x1="56524" y1="21772" x2="56524" y2="21772"/>
                        <a14:foregroundMark x1="90214" y1="22458" x2="90214" y2="22458"/>
                      </a14:backgroundRemoval>
                    </a14:imgEffect>
                  </a14:imgLayer>
                </a14:imgProps>
              </a:ext>
              <a:ext uri="{28A0092B-C50C-407E-A947-70E740481C1C}">
                <a14:useLocalDpi xmlns:a14="http://schemas.microsoft.com/office/drawing/2010/main" val="0"/>
              </a:ext>
            </a:extLst>
          </a:blip>
          <a:srcRect t="16028" b="17796"/>
          <a:stretch/>
        </p:blipFill>
        <p:spPr bwMode="auto">
          <a:xfrm>
            <a:off x="800601" y="902970"/>
            <a:ext cx="10590797" cy="600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8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0BDE0E-B62E-431F-AC85-927A48A33AD5}"/>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C O N T R A C E P T I V E   I M P L A N T</a:t>
            </a:r>
          </a:p>
        </p:txBody>
      </p:sp>
      <p:pic>
        <p:nvPicPr>
          <p:cNvPr id="1026" name="Picture 2" descr="Birth Control Implant: How It Works, Side Effects &amp; Benefits">
            <a:extLst>
              <a:ext uri="{FF2B5EF4-FFF2-40B4-BE49-F238E27FC236}">
                <a16:creationId xmlns:a16="http://schemas.microsoft.com/office/drawing/2014/main" id="{476713B8-44C1-27DB-7EFD-BC2169DF7C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32" b="5000"/>
          <a:stretch/>
        </p:blipFill>
        <p:spPr bwMode="auto">
          <a:xfrm>
            <a:off x="5731585" y="1118796"/>
            <a:ext cx="6172200" cy="5525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10AACF-BB0E-7A6A-BF25-F849157E538B}"/>
              </a:ext>
            </a:extLst>
          </p:cNvPr>
          <p:cNvSpPr txBox="1"/>
          <p:nvPr/>
        </p:nvSpPr>
        <p:spPr>
          <a:xfrm>
            <a:off x="288215" y="2124387"/>
            <a:ext cx="5340206" cy="3477875"/>
          </a:xfrm>
          <a:prstGeom prst="rect">
            <a:avLst/>
          </a:prstGeom>
          <a:noFill/>
        </p:spPr>
        <p:txBody>
          <a:bodyPr wrap="square">
            <a:spAutoFit/>
          </a:bodyPr>
          <a:lstStyle/>
          <a:p>
            <a:r>
              <a:rPr lang="en-GB" sz="2000" dirty="0">
                <a:latin typeface="Andale Mono" panose="020B0509000000000004" pitchFamily="49" charset="0"/>
              </a:rPr>
              <a:t>The implant stops the release of an egg from the ovary by slowly releasing </a:t>
            </a:r>
            <a:r>
              <a:rPr lang="en-GB" sz="2000" dirty="0">
                <a:effectLst/>
                <a:latin typeface="Andale Mono" panose="020B0509000000000004" pitchFamily="49" charset="0"/>
              </a:rPr>
              <a:t>progestogen into your body. </a:t>
            </a:r>
          </a:p>
          <a:p>
            <a:r>
              <a:rPr lang="en-GB" sz="2000" dirty="0">
                <a:effectLst/>
                <a:latin typeface="Andale Mono" panose="020B0509000000000004" pitchFamily="49" charset="0"/>
              </a:rPr>
              <a:t>Progestogen thickens the cervical mucus and thins the womb lining. This makes it harder for sperm to move through your cervix, and less likely for your womb to accept a fertilised egg.</a:t>
            </a:r>
            <a:endParaRPr lang="en-GB" sz="2000" dirty="0">
              <a:latin typeface="Andale Mono" panose="020B0509000000000004" pitchFamily="49" charset="0"/>
            </a:endParaRPr>
          </a:p>
          <a:p>
            <a:endParaRPr lang="en-US" sz="2000" dirty="0">
              <a:latin typeface="Andale Mono" panose="020B0509000000000004" pitchFamily="49" charset="0"/>
            </a:endParaRPr>
          </a:p>
        </p:txBody>
      </p:sp>
    </p:spTree>
    <p:extLst>
      <p:ext uri="{BB962C8B-B14F-4D97-AF65-F5344CB8AC3E}">
        <p14:creationId xmlns:p14="http://schemas.microsoft.com/office/powerpoint/2010/main" val="273480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13D774-5154-309B-9C6D-378D75ADE560}"/>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 C O U R S E   S P E C   N O T E S</a:t>
            </a:r>
          </a:p>
        </p:txBody>
      </p:sp>
      <p:sp>
        <p:nvSpPr>
          <p:cNvPr id="5" name="TextBox 4">
            <a:extLst>
              <a:ext uri="{FF2B5EF4-FFF2-40B4-BE49-F238E27FC236}">
                <a16:creationId xmlns:a16="http://schemas.microsoft.com/office/drawing/2014/main" id="{F86F31E8-C3DC-5A5A-7709-E694D532E78F}"/>
              </a:ext>
            </a:extLst>
          </p:cNvPr>
          <p:cNvSpPr txBox="1"/>
          <p:nvPr/>
        </p:nvSpPr>
        <p:spPr>
          <a:xfrm>
            <a:off x="122158" y="1289953"/>
            <a:ext cx="11947684" cy="6217087"/>
          </a:xfrm>
          <a:prstGeom prst="rect">
            <a:avLst/>
          </a:prstGeom>
          <a:noFill/>
        </p:spPr>
        <p:txBody>
          <a:bodyPr wrap="square">
            <a:spAutoFit/>
          </a:bodyPr>
          <a:lstStyle/>
          <a:p>
            <a:pPr algn="just"/>
            <a:r>
              <a:rPr lang="en-GB" sz="2400" dirty="0">
                <a:effectLst/>
                <a:latin typeface="Andale Mono" panose="020B0509000000000004" pitchFamily="49" charset="0"/>
              </a:rPr>
              <a:t>The oral contraceptive pill is a chemical method of contraception. It contains a combination of synthetic oestrogen and progesterone that mimics negative feedback preventing the release of FSH and LH from the pituitary gland.</a:t>
            </a:r>
          </a:p>
          <a:p>
            <a:pPr algn="just"/>
            <a:endParaRPr lang="en-GB" sz="2400" dirty="0">
              <a:latin typeface="Andale Mono" panose="020B0509000000000004" pitchFamily="49" charset="0"/>
            </a:endParaRPr>
          </a:p>
          <a:p>
            <a:pPr algn="just"/>
            <a:r>
              <a:rPr lang="en-GB" sz="2400" dirty="0">
                <a:effectLst/>
                <a:latin typeface="Andale Mono" panose="020B0509000000000004" pitchFamily="49" charset="0"/>
              </a:rPr>
              <a:t>The progesterone-only (mini) pill causes thickening of the cervical mucus. </a:t>
            </a:r>
          </a:p>
          <a:p>
            <a:pPr algn="just"/>
            <a:endParaRPr lang="en-GB" sz="2400" dirty="0">
              <a:effectLst/>
              <a:latin typeface="Andale Mono" panose="020B0509000000000004" pitchFamily="49" charset="0"/>
            </a:endParaRPr>
          </a:p>
          <a:p>
            <a:pPr algn="just"/>
            <a:r>
              <a:rPr lang="en-GB" sz="2400" dirty="0">
                <a:effectLst/>
                <a:latin typeface="Andale Mono" panose="020B0509000000000004" pitchFamily="49" charset="0"/>
              </a:rPr>
              <a:t>Emergency hormonal contraceptive pills prevent or delay ovulation. These pills are often referred to as ‘morning- after’ pills, but they can be taken up to 72 hours or 120 hours after unprotected sex, depending on which type of pill is used’. </a:t>
            </a:r>
          </a:p>
          <a:p>
            <a:pPr algn="just"/>
            <a:r>
              <a:rPr lang="en-GB" sz="1800" dirty="0">
                <a:effectLst/>
                <a:latin typeface="ArialMT"/>
              </a:rPr>
              <a:t> </a:t>
            </a:r>
            <a:endParaRPr lang="en-GB" sz="2400" dirty="0">
              <a:effectLst/>
            </a:endParaRPr>
          </a:p>
          <a:p>
            <a:pPr algn="just"/>
            <a:endParaRPr lang="en-GB" sz="3600" dirty="0">
              <a:effectLst/>
              <a:latin typeface="Andale Mono" panose="020B0509000000000004" pitchFamily="49" charset="0"/>
            </a:endParaRPr>
          </a:p>
          <a:p>
            <a:pPr algn="just"/>
            <a:endParaRPr lang="en-GB" sz="2800" dirty="0">
              <a:effectLst/>
              <a:latin typeface="Andale Mono" panose="020B0509000000000004" pitchFamily="49" charset="0"/>
            </a:endParaRPr>
          </a:p>
          <a:p>
            <a:pPr algn="just"/>
            <a:endParaRPr lang="en-GB" sz="2800" dirty="0">
              <a:effectLst/>
              <a:latin typeface="Andale Mono" panose="020B0509000000000004" pitchFamily="49" charset="0"/>
            </a:endParaRPr>
          </a:p>
        </p:txBody>
      </p:sp>
    </p:spTree>
    <p:extLst>
      <p:ext uri="{BB962C8B-B14F-4D97-AF65-F5344CB8AC3E}">
        <p14:creationId xmlns:p14="http://schemas.microsoft.com/office/powerpoint/2010/main" val="69043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F E M A L E   F E R T I L I T Y</a:t>
            </a:r>
          </a:p>
        </p:txBody>
      </p:sp>
      <p:sp>
        <p:nvSpPr>
          <p:cNvPr id="19" name="TextBox 18">
            <a:extLst>
              <a:ext uri="{FF2B5EF4-FFF2-40B4-BE49-F238E27FC236}">
                <a16:creationId xmlns:a16="http://schemas.microsoft.com/office/drawing/2014/main" id="{E16D85BC-76EC-26A0-5F42-9D0022814A50}"/>
              </a:ext>
            </a:extLst>
          </p:cNvPr>
          <p:cNvSpPr txBox="1"/>
          <p:nvPr/>
        </p:nvSpPr>
        <p:spPr>
          <a:xfrm>
            <a:off x="639011" y="2668465"/>
            <a:ext cx="4186989" cy="2554545"/>
          </a:xfrm>
          <a:prstGeom prst="rect">
            <a:avLst/>
          </a:prstGeom>
          <a:noFill/>
        </p:spPr>
        <p:txBody>
          <a:bodyPr wrap="square" rtlCol="0">
            <a:spAutoFit/>
          </a:bodyPr>
          <a:lstStyle/>
          <a:p>
            <a:pPr algn="ctr"/>
            <a:r>
              <a:rPr lang="en-GB" sz="3200" dirty="0">
                <a:latin typeface="Andale Mono" panose="020B0509000000000004" pitchFamily="49" charset="0"/>
              </a:rPr>
              <a:t>At what times of the month are females most fertile?</a:t>
            </a:r>
            <a:endParaRPr lang="en-GB" sz="3200" dirty="0">
              <a:solidFill>
                <a:srgbClr val="202124"/>
              </a:solidFill>
              <a:latin typeface="Andale Mono" panose="020B0509000000000004" pitchFamily="49" charset="0"/>
            </a:endParaRPr>
          </a:p>
          <a:p>
            <a:pPr algn="ctr"/>
            <a:endParaRPr lang="en-US" sz="3200" dirty="0">
              <a:latin typeface="Andale Mono" panose="020B0509000000000004" pitchFamily="49" charset="0"/>
            </a:endParaRPr>
          </a:p>
        </p:txBody>
      </p:sp>
      <p:pic>
        <p:nvPicPr>
          <p:cNvPr id="3074" name="Picture 2" descr="Study investigates associations between potential endocrine-disrupting  chemicals and female fertility">
            <a:extLst>
              <a:ext uri="{FF2B5EF4-FFF2-40B4-BE49-F238E27FC236}">
                <a16:creationId xmlns:a16="http://schemas.microsoft.com/office/drawing/2014/main" id="{34E0CA2A-280C-57B3-38BE-40910BEF4A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6" r="6375"/>
          <a:stretch/>
        </p:blipFill>
        <p:spPr bwMode="auto">
          <a:xfrm>
            <a:off x="5366084" y="1376376"/>
            <a:ext cx="6472989" cy="513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8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0EB8A-331C-ED96-D1F2-0A2A9BF65F0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sp>
        <p:nvSpPr>
          <p:cNvPr id="5" name="Rectangle 3">
            <a:extLst>
              <a:ext uri="{FF2B5EF4-FFF2-40B4-BE49-F238E27FC236}">
                <a16:creationId xmlns:a16="http://schemas.microsoft.com/office/drawing/2014/main" id="{EE228CE4-0450-32E9-C09A-1F40B970DF49}"/>
              </a:ext>
            </a:extLst>
          </p:cNvPr>
          <p:cNvSpPr>
            <a:spLocks noGrp="1" noChangeArrowheads="1"/>
          </p:cNvSpPr>
          <p:nvPr>
            <p:ph idx="1"/>
          </p:nvPr>
        </p:nvSpPr>
        <p:spPr>
          <a:xfrm>
            <a:off x="152400" y="734600"/>
            <a:ext cx="6294854" cy="5175437"/>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Stimulating Ovulation</a:t>
            </a:r>
          </a:p>
          <a:p>
            <a:pPr marL="0" indent="0">
              <a:buFontTx/>
              <a:buNone/>
              <a:defRPr/>
            </a:pPr>
            <a:endParaRPr lang="en-GB" sz="3200"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Ovulation can be stimulated by drugs. They work by preventing the negative feedback effect of oestrogen on FSH secretion. </a:t>
            </a:r>
          </a:p>
          <a:p>
            <a:pPr lvl="1">
              <a:defRPr/>
            </a:pPr>
            <a:endParaRPr lang="en-GB" sz="2400"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Other ovulatory drugs mimic the action of FSH and LH. These drugs can cause super ovulation and result in multiple births. </a:t>
            </a:r>
            <a:endParaRPr lang="en-GB" sz="2400" dirty="0">
              <a:solidFill>
                <a:srgbClr val="002060"/>
              </a:solidFill>
              <a:latin typeface="Andale Mono" panose="020B0509000000000004" pitchFamily="49" charset="0"/>
            </a:endParaRPr>
          </a:p>
        </p:txBody>
      </p:sp>
      <p:pic>
        <p:nvPicPr>
          <p:cNvPr id="7" name="Picture 4" descr="How Do Fertility Drugs Work? - Mom365">
            <a:extLst>
              <a:ext uri="{FF2B5EF4-FFF2-40B4-BE49-F238E27FC236}">
                <a16:creationId xmlns:a16="http://schemas.microsoft.com/office/drawing/2014/main" id="{4CD69609-97A5-6348-54AA-6680E77E2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323" y="1936377"/>
            <a:ext cx="5621191" cy="37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1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0EB8A-331C-ED96-D1F2-0A2A9BF65F0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sp>
        <p:nvSpPr>
          <p:cNvPr id="5" name="Rectangle 3">
            <a:extLst>
              <a:ext uri="{FF2B5EF4-FFF2-40B4-BE49-F238E27FC236}">
                <a16:creationId xmlns:a16="http://schemas.microsoft.com/office/drawing/2014/main" id="{EE228CE4-0450-32E9-C09A-1F40B970DF49}"/>
              </a:ext>
            </a:extLst>
          </p:cNvPr>
          <p:cNvSpPr>
            <a:spLocks noGrp="1" noChangeArrowheads="1"/>
          </p:cNvSpPr>
          <p:nvPr>
            <p:ph idx="1"/>
          </p:nvPr>
        </p:nvSpPr>
        <p:spPr>
          <a:xfrm>
            <a:off x="152401" y="1107029"/>
            <a:ext cx="5858876" cy="5175437"/>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Artificial Insemination</a:t>
            </a:r>
          </a:p>
          <a:p>
            <a:pPr marL="0" indent="0">
              <a:buFontTx/>
              <a:buNone/>
              <a:defRPr/>
            </a:pPr>
            <a:endParaRPr lang="en-GB" sz="3200"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This is useful where the male has a low sperm count. </a:t>
            </a:r>
          </a:p>
          <a:p>
            <a:pPr lvl="1">
              <a:defRPr/>
            </a:pPr>
            <a:endParaRPr lang="en-GB"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Several samples of semen are collected over a period of time. </a:t>
            </a:r>
          </a:p>
          <a:p>
            <a:pPr lvl="1">
              <a:defRPr/>
            </a:pPr>
            <a:endParaRPr lang="en-GB"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If a partner is sterile, a donor may be used to provide semen. </a:t>
            </a:r>
          </a:p>
        </p:txBody>
      </p:sp>
      <p:pic>
        <p:nvPicPr>
          <p:cNvPr id="5122" name="Picture 2" descr="The Switch - Rotten Tomatoes">
            <a:hlinkClick r:id="rId2"/>
            <a:extLst>
              <a:ext uri="{FF2B5EF4-FFF2-40B4-BE49-F238E27FC236}">
                <a16:creationId xmlns:a16="http://schemas.microsoft.com/office/drawing/2014/main" id="{45BCA6F4-35E1-4F4F-F7BF-CE56A0D52C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63" b="5098"/>
          <a:stretch/>
        </p:blipFill>
        <p:spPr bwMode="auto">
          <a:xfrm>
            <a:off x="9157097" y="1107029"/>
            <a:ext cx="2882503" cy="38930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ne The Virgin - Rotten Tomatoes">
            <a:hlinkClick r:id="rId4"/>
            <a:extLst>
              <a:ext uri="{FF2B5EF4-FFF2-40B4-BE49-F238E27FC236}">
                <a16:creationId xmlns:a16="http://schemas.microsoft.com/office/drawing/2014/main" id="{71E7DA0C-D9EB-EFB3-5EC0-5CC806437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276" y="1107029"/>
            <a:ext cx="2425826" cy="32344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ck-Up Plan, The: Amazon.co.uk: DVD &amp; Blu-ray">
            <a:hlinkClick r:id="rId6"/>
            <a:extLst>
              <a:ext uri="{FF2B5EF4-FFF2-40B4-BE49-F238E27FC236}">
                <a16:creationId xmlns:a16="http://schemas.microsoft.com/office/drawing/2014/main" id="{E145BBE2-D631-CF40-43EA-AE4438E690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892" t="2917" r="6332" b="5000"/>
          <a:stretch/>
        </p:blipFill>
        <p:spPr bwMode="auto">
          <a:xfrm>
            <a:off x="7845501" y="3589286"/>
            <a:ext cx="2195511" cy="322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2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0EB8A-331C-ED96-D1F2-0A2A9BF65F0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sp>
        <p:nvSpPr>
          <p:cNvPr id="5" name="Rectangle 3">
            <a:extLst>
              <a:ext uri="{FF2B5EF4-FFF2-40B4-BE49-F238E27FC236}">
                <a16:creationId xmlns:a16="http://schemas.microsoft.com/office/drawing/2014/main" id="{EE228CE4-0450-32E9-C09A-1F40B970DF49}"/>
              </a:ext>
            </a:extLst>
          </p:cNvPr>
          <p:cNvSpPr>
            <a:spLocks noGrp="1" noChangeArrowheads="1"/>
          </p:cNvSpPr>
          <p:nvPr>
            <p:ph idx="1"/>
          </p:nvPr>
        </p:nvSpPr>
        <p:spPr>
          <a:xfrm>
            <a:off x="152400" y="1107029"/>
            <a:ext cx="6700221" cy="5175437"/>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Intra-cytoplasmic sperm injection (ICSI)</a:t>
            </a:r>
          </a:p>
          <a:p>
            <a:pPr marL="0" indent="0">
              <a:buFontTx/>
              <a:buNone/>
              <a:defRPr/>
            </a:pPr>
            <a:endParaRPr lang="en-GB" sz="3200"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Defective sperm, or low sperm count, ICSI can be used. </a:t>
            </a:r>
          </a:p>
          <a:p>
            <a:pPr lvl="1">
              <a:defRPr/>
            </a:pPr>
            <a:r>
              <a:rPr lang="en-GB" sz="2400" dirty="0">
                <a:solidFill>
                  <a:srgbClr val="002060"/>
                </a:solidFill>
                <a:latin typeface="Andale Mono" panose="020B0509000000000004" pitchFamily="49" charset="0"/>
              </a:rPr>
              <a:t>The head of the sperm i</a:t>
            </a:r>
            <a:r>
              <a:rPr lang="en-GB" dirty="0">
                <a:solidFill>
                  <a:srgbClr val="002060"/>
                </a:solidFill>
                <a:latin typeface="Andale Mono" panose="020B0509000000000004" pitchFamily="49" charset="0"/>
              </a:rPr>
              <a:t>s drawn into a needle and injected directly into the egg to achieve fertilisation. </a:t>
            </a:r>
            <a:endParaRPr lang="en-GB" sz="2400" dirty="0">
              <a:solidFill>
                <a:srgbClr val="002060"/>
              </a:solidFill>
              <a:latin typeface="Andale Mono" panose="020B0509000000000004" pitchFamily="49" charset="0"/>
            </a:endParaRPr>
          </a:p>
        </p:txBody>
      </p:sp>
      <p:pic>
        <p:nvPicPr>
          <p:cNvPr id="7170" name="Picture 2" descr="Intracytoplasmic Sperm Injection (ICSI) | Male Infertility Treatment">
            <a:extLst>
              <a:ext uri="{FF2B5EF4-FFF2-40B4-BE49-F238E27FC236}">
                <a16:creationId xmlns:a16="http://schemas.microsoft.com/office/drawing/2014/main" id="{9D0C866F-1DB2-1ED7-C997-18F387308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993" y="1594484"/>
            <a:ext cx="5385607"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7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0EB8A-331C-ED96-D1F2-0A2A9BF65F0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sp>
        <p:nvSpPr>
          <p:cNvPr id="5" name="Rectangle 3">
            <a:extLst>
              <a:ext uri="{FF2B5EF4-FFF2-40B4-BE49-F238E27FC236}">
                <a16:creationId xmlns:a16="http://schemas.microsoft.com/office/drawing/2014/main" id="{EE228CE4-0450-32E9-C09A-1F40B970DF49}"/>
              </a:ext>
            </a:extLst>
          </p:cNvPr>
          <p:cNvSpPr>
            <a:spLocks noGrp="1" noChangeArrowheads="1"/>
          </p:cNvSpPr>
          <p:nvPr>
            <p:ph idx="1"/>
          </p:nvPr>
        </p:nvSpPr>
        <p:spPr>
          <a:xfrm>
            <a:off x="391564" y="1682563"/>
            <a:ext cx="4605338" cy="5175437"/>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Intra-cytoplasmic sperm injection (ICSI)in action!</a:t>
            </a:r>
          </a:p>
        </p:txBody>
      </p:sp>
      <p:pic>
        <p:nvPicPr>
          <p:cNvPr id="7" name="Picture 6" descr="A close-up of a liquid being poured into a round object&#10;&#10;Description automatically generated">
            <a:hlinkClick r:id="rId2"/>
            <a:extLst>
              <a:ext uri="{FF2B5EF4-FFF2-40B4-BE49-F238E27FC236}">
                <a16:creationId xmlns:a16="http://schemas.microsoft.com/office/drawing/2014/main" id="{80423EDC-76B9-E1A3-250E-70A9224EA5F8}"/>
              </a:ext>
            </a:extLst>
          </p:cNvPr>
          <p:cNvPicPr>
            <a:picLocks noChangeAspect="1"/>
          </p:cNvPicPr>
          <p:nvPr/>
        </p:nvPicPr>
        <p:blipFill>
          <a:blip r:embed="rId3"/>
          <a:stretch>
            <a:fillRect/>
          </a:stretch>
        </p:blipFill>
        <p:spPr>
          <a:xfrm>
            <a:off x="5539116" y="1398079"/>
            <a:ext cx="6500483" cy="5188458"/>
          </a:xfrm>
          <a:prstGeom prst="rect">
            <a:avLst/>
          </a:prstGeom>
        </p:spPr>
      </p:pic>
      <p:pic>
        <p:nvPicPr>
          <p:cNvPr id="9222" name="Picture 6" descr="YouTube Community Guidelines &amp; Policies - How YouTube Works">
            <a:extLst>
              <a:ext uri="{FF2B5EF4-FFF2-40B4-BE49-F238E27FC236}">
                <a16:creationId xmlns:a16="http://schemas.microsoft.com/office/drawing/2014/main" id="{CE34260E-B37F-9B09-AE18-D69198D743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71" t="29895" r="6134" b="28185"/>
          <a:stretch/>
        </p:blipFill>
        <p:spPr bwMode="auto">
          <a:xfrm>
            <a:off x="4454687" y="1107029"/>
            <a:ext cx="4301332" cy="109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5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0EB8A-331C-ED96-D1F2-0A2A9BF65F0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sp>
        <p:nvSpPr>
          <p:cNvPr id="5" name="Rectangle 3">
            <a:extLst>
              <a:ext uri="{FF2B5EF4-FFF2-40B4-BE49-F238E27FC236}">
                <a16:creationId xmlns:a16="http://schemas.microsoft.com/office/drawing/2014/main" id="{EE228CE4-0450-32E9-C09A-1F40B970DF49}"/>
              </a:ext>
            </a:extLst>
          </p:cNvPr>
          <p:cNvSpPr>
            <a:spLocks noGrp="1" noChangeArrowheads="1"/>
          </p:cNvSpPr>
          <p:nvPr>
            <p:ph idx="1"/>
          </p:nvPr>
        </p:nvSpPr>
        <p:spPr>
          <a:xfrm>
            <a:off x="0" y="622935"/>
            <a:ext cx="5500688" cy="5175437"/>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In vitro fertilisation (IVF)</a:t>
            </a:r>
          </a:p>
          <a:p>
            <a:pPr marL="0" indent="0">
              <a:buFontTx/>
              <a:buNone/>
              <a:defRPr/>
            </a:pPr>
            <a:endParaRPr lang="en-GB" sz="3200" dirty="0">
              <a:solidFill>
                <a:srgbClr val="002060"/>
              </a:solidFill>
              <a:latin typeface="Andale Mono" panose="020B0509000000000004" pitchFamily="49" charset="0"/>
            </a:endParaRPr>
          </a:p>
          <a:p>
            <a:pPr lvl="1">
              <a:defRPr/>
            </a:pPr>
            <a:r>
              <a:rPr lang="en-GB" dirty="0">
                <a:solidFill>
                  <a:srgbClr val="002060"/>
                </a:solidFill>
                <a:latin typeface="Andale Mono" panose="020B0509000000000004" pitchFamily="49" charset="0"/>
              </a:rPr>
              <a:t>Surgical removal of eggs from ovaries after hormone stimulation. </a:t>
            </a:r>
          </a:p>
          <a:p>
            <a:pPr lvl="1">
              <a:defRPr/>
            </a:pPr>
            <a:r>
              <a:rPr lang="en-GB" sz="2400" dirty="0">
                <a:solidFill>
                  <a:srgbClr val="002060"/>
                </a:solidFill>
                <a:latin typeface="Andale Mono" panose="020B0509000000000004" pitchFamily="49" charset="0"/>
              </a:rPr>
              <a:t>Eggs are mixed with sperm in a culture dish.</a:t>
            </a:r>
          </a:p>
          <a:p>
            <a:pPr lvl="1">
              <a:defRPr/>
            </a:pPr>
            <a:r>
              <a:rPr lang="en-GB" dirty="0">
                <a:solidFill>
                  <a:srgbClr val="002060"/>
                </a:solidFill>
                <a:latin typeface="Andale Mono" panose="020B0509000000000004" pitchFamily="49" charset="0"/>
              </a:rPr>
              <a:t>The fertilised eggs are incubated until they have formed at least 8 cells. </a:t>
            </a:r>
          </a:p>
          <a:p>
            <a:pPr lvl="1">
              <a:defRPr/>
            </a:pPr>
            <a:r>
              <a:rPr lang="en-GB" dirty="0">
                <a:solidFill>
                  <a:srgbClr val="002060"/>
                </a:solidFill>
                <a:latin typeface="Andale Mono" panose="020B0509000000000004" pitchFamily="49" charset="0"/>
              </a:rPr>
              <a:t>Transferred to uterus for implantation. </a:t>
            </a:r>
            <a:endParaRPr lang="en-GB" sz="2400" dirty="0">
              <a:solidFill>
                <a:srgbClr val="002060"/>
              </a:solidFill>
              <a:latin typeface="Andale Mono" panose="020B0509000000000004" pitchFamily="49" charset="0"/>
            </a:endParaRPr>
          </a:p>
        </p:txBody>
      </p:sp>
      <p:pic>
        <p:nvPicPr>
          <p:cNvPr id="10242" name="Picture 2" descr="IVF Process: Where to Start With IVF (In Virto Fertilization)">
            <a:extLst>
              <a:ext uri="{FF2B5EF4-FFF2-40B4-BE49-F238E27FC236}">
                <a16:creationId xmlns:a16="http://schemas.microsoft.com/office/drawing/2014/main" id="{E75FF96D-3445-A4C7-1DAF-E1DF1745B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621" y="1900238"/>
            <a:ext cx="6267253" cy="417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1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0EB8A-331C-ED96-D1F2-0A2A9BF65F06}"/>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sp>
        <p:nvSpPr>
          <p:cNvPr id="5" name="Rectangle 3">
            <a:extLst>
              <a:ext uri="{FF2B5EF4-FFF2-40B4-BE49-F238E27FC236}">
                <a16:creationId xmlns:a16="http://schemas.microsoft.com/office/drawing/2014/main" id="{EE228CE4-0450-32E9-C09A-1F40B970DF49}"/>
              </a:ext>
            </a:extLst>
          </p:cNvPr>
          <p:cNvSpPr>
            <a:spLocks noGrp="1" noChangeArrowheads="1"/>
          </p:cNvSpPr>
          <p:nvPr>
            <p:ph idx="1"/>
          </p:nvPr>
        </p:nvSpPr>
        <p:spPr>
          <a:xfrm>
            <a:off x="304799" y="902970"/>
            <a:ext cx="3514725" cy="5175437"/>
          </a:xfrm>
        </p:spPr>
        <p:txBody>
          <a:bodyPr>
            <a:noAutofit/>
          </a:bodyPr>
          <a:lstStyle/>
          <a:p>
            <a:pPr marL="0" indent="0">
              <a:buFontTx/>
              <a:buNone/>
              <a:defRPr/>
            </a:pPr>
            <a:endParaRPr lang="en-GB" sz="3200" b="1"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In vitro fertilisation (IVF)</a:t>
            </a:r>
          </a:p>
          <a:p>
            <a:pPr marL="0" indent="0">
              <a:buFontTx/>
              <a:buNone/>
              <a:defRPr/>
            </a:pPr>
            <a:endParaRPr lang="en-GB" sz="3200" dirty="0">
              <a:solidFill>
                <a:srgbClr val="002060"/>
              </a:solidFill>
              <a:latin typeface="Andale Mono" panose="020B0509000000000004" pitchFamily="49" charset="0"/>
            </a:endParaRPr>
          </a:p>
          <a:p>
            <a:pPr marL="0" indent="0">
              <a:buFontTx/>
              <a:buNone/>
              <a:defRPr/>
            </a:pPr>
            <a:r>
              <a:rPr lang="en-GB" sz="3200" dirty="0">
                <a:solidFill>
                  <a:srgbClr val="002060"/>
                </a:solidFill>
                <a:latin typeface="Andale Mono" panose="020B0509000000000004" pitchFamily="49" charset="0"/>
              </a:rPr>
              <a:t>OCTOMOM!!!</a:t>
            </a:r>
          </a:p>
          <a:p>
            <a:pPr marL="0" indent="0">
              <a:buFontTx/>
              <a:buNone/>
              <a:defRPr/>
            </a:pPr>
            <a:endParaRPr lang="en-GB" sz="3200" dirty="0">
              <a:solidFill>
                <a:srgbClr val="002060"/>
              </a:solidFill>
              <a:latin typeface="Andale Mono" panose="020B0509000000000004" pitchFamily="49" charset="0"/>
            </a:endParaRPr>
          </a:p>
        </p:txBody>
      </p:sp>
      <p:pic>
        <p:nvPicPr>
          <p:cNvPr id="12290" name="Picture 2" descr="How 'Octomom' Nadya Suleman celebrated her kids' 14th birthday">
            <a:extLst>
              <a:ext uri="{FF2B5EF4-FFF2-40B4-BE49-F238E27FC236}">
                <a16:creationId xmlns:a16="http://schemas.microsoft.com/office/drawing/2014/main" id="{487BBB0F-E30F-FA03-4890-A0B63B84F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39" y="1183005"/>
            <a:ext cx="8043862" cy="535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8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7842-EB56-4ABD-B39F-47272E1CD76B}"/>
              </a:ext>
            </a:extLst>
          </p:cNvPr>
          <p:cNvSpPr>
            <a:spLocks noGrp="1"/>
          </p:cNvSpPr>
          <p:nvPr>
            <p:ph type="title"/>
          </p:nvPr>
        </p:nvSpPr>
        <p:spPr>
          <a:xfrm>
            <a:off x="-16411" y="486648"/>
            <a:ext cx="9569326" cy="1325563"/>
          </a:xfrm>
        </p:spPr>
        <p:txBody>
          <a:bodyPr>
            <a:normAutofit/>
          </a:bodyPr>
          <a:lstStyle/>
          <a:p>
            <a:r>
              <a:rPr lang="en-GB" sz="2800" dirty="0">
                <a:solidFill>
                  <a:srgbClr val="002060"/>
                </a:solidFill>
                <a:latin typeface="Andale Mono" panose="020B0509000000000004" pitchFamily="49" charset="0"/>
              </a:rPr>
              <a:t>Pre-implantation Genetic Diagnosis (PGD)</a:t>
            </a:r>
          </a:p>
        </p:txBody>
      </p:sp>
      <p:sp>
        <p:nvSpPr>
          <p:cNvPr id="3" name="Content Placeholder 2">
            <a:extLst>
              <a:ext uri="{FF2B5EF4-FFF2-40B4-BE49-F238E27FC236}">
                <a16:creationId xmlns:a16="http://schemas.microsoft.com/office/drawing/2014/main" id="{074D823F-D1B7-417B-98F7-90221BE0ABCB}"/>
              </a:ext>
            </a:extLst>
          </p:cNvPr>
          <p:cNvSpPr>
            <a:spLocks noGrp="1"/>
          </p:cNvSpPr>
          <p:nvPr>
            <p:ph idx="1"/>
          </p:nvPr>
        </p:nvSpPr>
        <p:spPr>
          <a:xfrm>
            <a:off x="345281" y="1277144"/>
            <a:ext cx="11501437" cy="3791585"/>
          </a:xfrm>
        </p:spPr>
        <p:txBody>
          <a:bodyPr>
            <a:normAutofit/>
          </a:bodyPr>
          <a:lstStyle/>
          <a:p>
            <a:r>
              <a:rPr lang="en-GB" sz="2400" dirty="0">
                <a:solidFill>
                  <a:srgbClr val="002060"/>
                </a:solidFill>
                <a:latin typeface="Andale Mono" panose="020B0509000000000004" pitchFamily="49" charset="0"/>
              </a:rPr>
              <a:t>PGD is often used during IVF treatment to identify single gene disorders and chromosomal abnormalities.</a:t>
            </a:r>
          </a:p>
          <a:p>
            <a:pPr marL="0" indent="0">
              <a:buNone/>
            </a:pPr>
            <a:r>
              <a:rPr lang="en-GB" sz="2400" dirty="0">
                <a:solidFill>
                  <a:srgbClr val="002060"/>
                </a:solidFill>
                <a:latin typeface="Andale Mono" panose="020B0509000000000004" pitchFamily="49" charset="0"/>
              </a:rPr>
              <a:t> </a:t>
            </a:r>
          </a:p>
          <a:p>
            <a:r>
              <a:rPr lang="en-GB" sz="2400" dirty="0">
                <a:solidFill>
                  <a:srgbClr val="002060"/>
                </a:solidFill>
                <a:latin typeface="Andale Mono" panose="020B0509000000000004" pitchFamily="49" charset="0"/>
              </a:rPr>
              <a:t>Decisions on zygote selection can then be made based on the findings.</a:t>
            </a:r>
          </a:p>
          <a:p>
            <a:pPr marL="0" indent="0">
              <a:buNone/>
            </a:pPr>
            <a:endParaRPr lang="en-GB" sz="2400" dirty="0">
              <a:solidFill>
                <a:srgbClr val="002060"/>
              </a:solidFill>
              <a:latin typeface="Andale Mono" panose="020B0509000000000004" pitchFamily="49" charset="0"/>
              <a:hlinkClick r:id="rId2">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8E6DC38C-0AE0-4E2B-803E-CD982291323A}"/>
              </a:ext>
            </a:extLst>
          </p:cNvPr>
          <p:cNvSpPr/>
          <p:nvPr/>
        </p:nvSpPr>
        <p:spPr>
          <a:xfrm>
            <a:off x="5375920" y="590549"/>
            <a:ext cx="4846528" cy="369332"/>
          </a:xfrm>
          <a:prstGeom prst="rect">
            <a:avLst/>
          </a:prstGeom>
        </p:spPr>
        <p:txBody>
          <a:bodyPr wrap="square">
            <a:spAutoFit/>
          </a:bodyPr>
          <a:lstStyle/>
          <a:p>
            <a:r>
              <a:rPr lang="en-GB" dirty="0">
                <a:hlinkClick r:id="rId2"/>
              </a:rPr>
              <a:t>https://www.youtube.com/watch?v=dtehNjffzIA</a:t>
            </a:r>
            <a:endParaRPr lang="en-GB" dirty="0"/>
          </a:p>
        </p:txBody>
      </p:sp>
      <p:sp>
        <p:nvSpPr>
          <p:cNvPr id="7" name="Rectangle 6">
            <a:extLst>
              <a:ext uri="{FF2B5EF4-FFF2-40B4-BE49-F238E27FC236}">
                <a16:creationId xmlns:a16="http://schemas.microsoft.com/office/drawing/2014/main" id="{3F2849C3-9D70-678C-BF1A-FE0A4B4CA65C}"/>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T R E A T M E N T S  F O R   I N F E R T I L I T Y </a:t>
            </a:r>
          </a:p>
        </p:txBody>
      </p:sp>
      <p:pic>
        <p:nvPicPr>
          <p:cNvPr id="13314" name="Picture 2" descr="What is the Preimplantation Genetic Diagnosis (PGD)?">
            <a:extLst>
              <a:ext uri="{FF2B5EF4-FFF2-40B4-BE49-F238E27FC236}">
                <a16:creationId xmlns:a16="http://schemas.microsoft.com/office/drawing/2014/main" id="{88657A74-C54B-6F5E-D60C-ADEFDFF6B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3279458"/>
            <a:ext cx="8420099" cy="357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13D774-5154-309B-9C6D-378D75ADE560}"/>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 C O U R S E   S P E C   N O T E S</a:t>
            </a:r>
          </a:p>
        </p:txBody>
      </p:sp>
      <p:sp>
        <p:nvSpPr>
          <p:cNvPr id="5" name="TextBox 4">
            <a:extLst>
              <a:ext uri="{FF2B5EF4-FFF2-40B4-BE49-F238E27FC236}">
                <a16:creationId xmlns:a16="http://schemas.microsoft.com/office/drawing/2014/main" id="{F86F31E8-C3DC-5A5A-7709-E694D532E78F}"/>
              </a:ext>
            </a:extLst>
          </p:cNvPr>
          <p:cNvSpPr txBox="1"/>
          <p:nvPr/>
        </p:nvSpPr>
        <p:spPr>
          <a:xfrm>
            <a:off x="122158" y="902970"/>
            <a:ext cx="11947684" cy="7700570"/>
          </a:xfrm>
          <a:prstGeom prst="rect">
            <a:avLst/>
          </a:prstGeom>
          <a:noFill/>
        </p:spPr>
        <p:txBody>
          <a:bodyPr wrap="square">
            <a:spAutoFit/>
          </a:bodyPr>
          <a:lstStyle/>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Stimulating ovulation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Ovulation is stimulated by drugs that prevent the negative feedback effect of oestrogen on FSH secretion. Other ovulatory drugs mimic the action of FSH and LH. These drugs can cause super ovulation that can result in multiple births or be used to collect ova for in vitro fertilisation (IVF) programmes.</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Artificial insemination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Several samples of semen are collected over a period of time. Artificial insemination is particularly useful where the male has a low sperm count. If a partner is sterile a donor may be used to provide semen.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Intra-cytoplasmic sperm injection (ICSI)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If mature sperm are defective or very low in number, ICSI can be used. The head of the sperm is drawn into a needle and injected directly into the egg to achieve fertilisation.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In vitro fertilisation (IVF) </a:t>
            </a:r>
            <a:endParaRPr lang="en-GB" sz="1600" dirty="0">
              <a:effectLst/>
              <a:latin typeface="Times New Roman" panose="02020603050405020304" pitchFamily="18" charset="0"/>
              <a:ea typeface="Times New Roman" panose="02020603050405020304" pitchFamily="18" charset="0"/>
            </a:endParaRPr>
          </a:p>
          <a:p>
            <a:pPr>
              <a:lnSpc>
                <a:spcPct val="115000"/>
              </a:lnSpc>
            </a:pPr>
            <a:r>
              <a:rPr lang="en-GB" sz="1600" dirty="0">
                <a:solidFill>
                  <a:srgbClr val="000000"/>
                </a:solidFill>
                <a:effectLst/>
                <a:latin typeface="Andale Mono" panose="020B0509000000000004" pitchFamily="49" charset="0"/>
                <a:ea typeface="Times New Roman" panose="02020603050405020304" pitchFamily="18" charset="0"/>
                <a:cs typeface="Calibri" panose="020F0502020204030204" pitchFamily="34" charset="0"/>
              </a:rPr>
              <a:t>Surgical removal of eggs from ovaries after hormone stimulation. Incubation of zygotes and uterine implantation. The use of IVF in conjunction with pre-implantation genetic diagnosis (PGD) to identify single gene disorders and chromosomal abnormalities. Eggs are mixed with sperm in a culture dish. The fertilised eggs are incubated until they have formed at least eight cells and are then transferred to the uterus for implantation.</a:t>
            </a:r>
            <a:endParaRPr lang="en-GB" sz="1600" dirty="0">
              <a:effectLst/>
              <a:latin typeface="Times New Roman" panose="02020603050405020304" pitchFamily="18" charset="0"/>
              <a:ea typeface="Times New Roman" panose="02020603050405020304" pitchFamily="18" charset="0"/>
            </a:endParaRPr>
          </a:p>
          <a:p>
            <a:pPr algn="just"/>
            <a:r>
              <a:rPr lang="en-GB" sz="1600" dirty="0">
                <a:effectLst/>
                <a:latin typeface="ArialMT"/>
              </a:rPr>
              <a:t> </a:t>
            </a:r>
            <a:endParaRPr lang="en-GB" sz="2000" dirty="0">
              <a:effectLst/>
            </a:endParaRPr>
          </a:p>
          <a:p>
            <a:pPr algn="just"/>
            <a:endParaRPr lang="en-GB" sz="3200" dirty="0">
              <a:effectLst/>
              <a:latin typeface="Andale Mono" panose="020B0509000000000004" pitchFamily="49" charset="0"/>
            </a:endParaRPr>
          </a:p>
          <a:p>
            <a:pPr algn="just"/>
            <a:endParaRPr lang="en-GB" sz="2400" dirty="0">
              <a:effectLst/>
              <a:latin typeface="Andale Mono" panose="020B0509000000000004" pitchFamily="49" charset="0"/>
            </a:endParaRPr>
          </a:p>
          <a:p>
            <a:pPr algn="just"/>
            <a:endParaRPr lang="en-GB" sz="2400" dirty="0">
              <a:effectLst/>
              <a:latin typeface="Andale Mono" panose="020B0509000000000004" pitchFamily="49" charset="0"/>
            </a:endParaRPr>
          </a:p>
        </p:txBody>
      </p:sp>
    </p:spTree>
    <p:extLst>
      <p:ext uri="{BB962C8B-B14F-4D97-AF65-F5344CB8AC3E}">
        <p14:creationId xmlns:p14="http://schemas.microsoft.com/office/powerpoint/2010/main" val="291738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F7A8326-E532-1BB1-092B-94C069A81B63}"/>
              </a:ext>
            </a:extLst>
          </p:cNvPr>
          <p:cNvSpPr/>
          <p:nvPr/>
        </p:nvSpPr>
        <p:spPr>
          <a:xfrm>
            <a:off x="6574250" y="1188720"/>
            <a:ext cx="5264823" cy="5326380"/>
          </a:xfrm>
          <a:prstGeom prst="roundRect">
            <a:avLst>
              <a:gd name="adj" fmla="val 92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F E M A L E   F E R T I L I T Y</a:t>
            </a:r>
          </a:p>
        </p:txBody>
      </p:sp>
      <p:pic>
        <p:nvPicPr>
          <p:cNvPr id="5" name="Picture 4" descr="A diagram of a cycle&#10;&#10;Description automatically generated">
            <a:extLst>
              <a:ext uri="{FF2B5EF4-FFF2-40B4-BE49-F238E27FC236}">
                <a16:creationId xmlns:a16="http://schemas.microsoft.com/office/drawing/2014/main" id="{2F365ED4-3315-1568-AF14-5157422EF08F}"/>
              </a:ext>
            </a:extLst>
          </p:cNvPr>
          <p:cNvPicPr>
            <a:picLocks noChangeAspect="1"/>
          </p:cNvPicPr>
          <p:nvPr/>
        </p:nvPicPr>
        <p:blipFill>
          <a:blip r:embed="rId2"/>
          <a:stretch>
            <a:fillRect/>
          </a:stretch>
        </p:blipFill>
        <p:spPr>
          <a:xfrm>
            <a:off x="6751035" y="1376376"/>
            <a:ext cx="5088038" cy="4962288"/>
          </a:xfrm>
          <a:prstGeom prst="rect">
            <a:avLst/>
          </a:prstGeom>
        </p:spPr>
      </p:pic>
      <p:sp>
        <p:nvSpPr>
          <p:cNvPr id="3" name="TextBox 2">
            <a:extLst>
              <a:ext uri="{FF2B5EF4-FFF2-40B4-BE49-F238E27FC236}">
                <a16:creationId xmlns:a16="http://schemas.microsoft.com/office/drawing/2014/main" id="{BB12563A-6D86-BDA3-7CDF-4D7607116F6D}"/>
              </a:ext>
            </a:extLst>
          </p:cNvPr>
          <p:cNvSpPr txBox="1"/>
          <p:nvPr/>
        </p:nvSpPr>
        <p:spPr>
          <a:xfrm>
            <a:off x="791411" y="1297365"/>
            <a:ext cx="4186989" cy="2554545"/>
          </a:xfrm>
          <a:prstGeom prst="rect">
            <a:avLst/>
          </a:prstGeom>
          <a:noFill/>
        </p:spPr>
        <p:txBody>
          <a:bodyPr wrap="square" rtlCol="0">
            <a:spAutoFit/>
          </a:bodyPr>
          <a:lstStyle/>
          <a:p>
            <a:pPr algn="ctr"/>
            <a:r>
              <a:rPr lang="en-GB" sz="3200" dirty="0">
                <a:latin typeface="Andale Mono" panose="020B0509000000000004" pitchFamily="49" charset="0"/>
              </a:rPr>
              <a:t>At what times of the month are females most fertile?</a:t>
            </a:r>
            <a:endParaRPr lang="en-GB" sz="3200" dirty="0">
              <a:solidFill>
                <a:srgbClr val="202124"/>
              </a:solidFill>
              <a:latin typeface="Andale Mono" panose="020B0509000000000004" pitchFamily="49" charset="0"/>
            </a:endParaRPr>
          </a:p>
          <a:p>
            <a:pPr algn="ctr"/>
            <a:endParaRPr lang="en-US" sz="3200" dirty="0">
              <a:latin typeface="Andale Mono" panose="020B0509000000000004" pitchFamily="49" charset="0"/>
            </a:endParaRPr>
          </a:p>
        </p:txBody>
      </p:sp>
      <p:sp>
        <p:nvSpPr>
          <p:cNvPr id="6" name="Rectangle 5">
            <a:extLst>
              <a:ext uri="{FF2B5EF4-FFF2-40B4-BE49-F238E27FC236}">
                <a16:creationId xmlns:a16="http://schemas.microsoft.com/office/drawing/2014/main" id="{8F717F5D-A30B-1509-0649-C53A2FCB8901}"/>
              </a:ext>
            </a:extLst>
          </p:cNvPr>
          <p:cNvSpPr/>
          <p:nvPr/>
        </p:nvSpPr>
        <p:spPr>
          <a:xfrm>
            <a:off x="308812" y="3894521"/>
            <a:ext cx="5787188" cy="2677656"/>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GB" sz="2800" b="1" dirty="0">
                <a:ln w="22225">
                  <a:solidFill>
                    <a:schemeClr val="accent2"/>
                  </a:solidFill>
                  <a:prstDash val="solid"/>
                </a:ln>
                <a:solidFill>
                  <a:schemeClr val="accent2">
                    <a:lumMod val="40000"/>
                    <a:lumOff val="60000"/>
                  </a:schemeClr>
                </a:solidFill>
                <a:latin typeface="ArialMT"/>
              </a:rPr>
              <a:t>Women show cyclical fertility leading to a fertile period.</a:t>
            </a:r>
          </a:p>
          <a:p>
            <a:pPr marL="457200" indent="-457200">
              <a:buFont typeface="Arial" panose="020B0604020202020204" pitchFamily="34" charset="0"/>
              <a:buChar char="•"/>
            </a:pPr>
            <a:endParaRPr lang="en-GB" sz="2800" b="1" dirty="0">
              <a:ln w="22225">
                <a:solidFill>
                  <a:schemeClr val="accent2"/>
                </a:solidFill>
                <a:prstDash val="solid"/>
              </a:ln>
              <a:solidFill>
                <a:schemeClr val="accent2">
                  <a:lumMod val="40000"/>
                  <a:lumOff val="60000"/>
                </a:schemeClr>
              </a:solidFill>
              <a:latin typeface="ArialMT"/>
            </a:endParaRPr>
          </a:p>
          <a:p>
            <a:pPr marL="457200" indent="-457200">
              <a:buFont typeface="Arial" panose="020B0604020202020204" pitchFamily="34" charset="0"/>
              <a:buChar char="•"/>
            </a:pPr>
            <a:r>
              <a:rPr lang="en-GB" sz="2800" b="1" dirty="0">
                <a:ln w="22225">
                  <a:solidFill>
                    <a:schemeClr val="accent2"/>
                  </a:solidFill>
                  <a:prstDash val="solid"/>
                </a:ln>
                <a:solidFill>
                  <a:schemeClr val="accent2">
                    <a:lumMod val="40000"/>
                    <a:lumOff val="60000"/>
                  </a:schemeClr>
                </a:solidFill>
                <a:latin typeface="ArialMT"/>
              </a:rPr>
              <a:t> Women are only fertile for a few days during each menstrual cycle. </a:t>
            </a:r>
            <a:endParaRPr lang="en-GB"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5556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F6D530-C37F-45B4-26C0-CAF6CDD58D8B}"/>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F E M A L E   F E R T I L I T Y</a:t>
            </a:r>
          </a:p>
        </p:txBody>
      </p:sp>
      <p:pic>
        <p:nvPicPr>
          <p:cNvPr id="10242" name="Picture 2" descr="Female fertility rates by age chart">
            <a:extLst>
              <a:ext uri="{FF2B5EF4-FFF2-40B4-BE49-F238E27FC236}">
                <a16:creationId xmlns:a16="http://schemas.microsoft.com/office/drawing/2014/main" id="{39F4CF37-3662-6B6E-9E57-0E118FEBF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4036"/>
            <a:ext cx="12192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1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F7A8326-E532-1BB1-092B-94C069A81B63}"/>
              </a:ext>
            </a:extLst>
          </p:cNvPr>
          <p:cNvSpPr/>
          <p:nvPr/>
        </p:nvSpPr>
        <p:spPr>
          <a:xfrm>
            <a:off x="5432612" y="1583536"/>
            <a:ext cx="6406461" cy="4659406"/>
          </a:xfrm>
          <a:prstGeom prst="roundRect">
            <a:avLst>
              <a:gd name="adj" fmla="val 92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F E M A L E   F E R T I L I T Y</a:t>
            </a:r>
          </a:p>
        </p:txBody>
      </p:sp>
      <p:sp>
        <p:nvSpPr>
          <p:cNvPr id="8" name="TextBox 7">
            <a:extLst>
              <a:ext uri="{FF2B5EF4-FFF2-40B4-BE49-F238E27FC236}">
                <a16:creationId xmlns:a16="http://schemas.microsoft.com/office/drawing/2014/main" id="{1E33BDB8-5AAC-38EB-792D-793B4F8BF0A4}"/>
              </a:ext>
            </a:extLst>
          </p:cNvPr>
          <p:cNvSpPr txBox="1"/>
          <p:nvPr/>
        </p:nvSpPr>
        <p:spPr>
          <a:xfrm>
            <a:off x="549273" y="2358967"/>
            <a:ext cx="4686994" cy="3108543"/>
          </a:xfrm>
          <a:prstGeom prst="rect">
            <a:avLst/>
          </a:prstGeom>
          <a:noFill/>
        </p:spPr>
        <p:txBody>
          <a:bodyPr wrap="square">
            <a:spAutoFit/>
          </a:bodyPr>
          <a:lstStyle/>
          <a:p>
            <a:r>
              <a:rPr lang="en-GB" sz="2800" dirty="0">
                <a:effectLst/>
                <a:latin typeface="Andale Mono" panose="020B0509000000000004" pitchFamily="49" charset="0"/>
              </a:rPr>
              <a:t>A woman’s body temperature rises by around </a:t>
            </a:r>
            <a:r>
              <a:rPr lang="en-GB" sz="2800" b="1" dirty="0">
                <a:effectLst/>
                <a:latin typeface="Andale Mono" panose="020B0509000000000004" pitchFamily="49" charset="0"/>
              </a:rPr>
              <a:t>0·5°C</a:t>
            </a:r>
            <a:r>
              <a:rPr lang="en-GB" sz="2800" dirty="0">
                <a:effectLst/>
                <a:latin typeface="Andale Mono" panose="020B0509000000000004" pitchFamily="49" charset="0"/>
              </a:rPr>
              <a:t> after ovulation and her cervical mucus becomes thin and watery. </a:t>
            </a:r>
          </a:p>
        </p:txBody>
      </p:sp>
      <p:pic>
        <p:nvPicPr>
          <p:cNvPr id="9218" name="Picture 2" descr="Detecting Pregnancy or Ovulation in Your Basal Body Temperature Chart">
            <a:extLst>
              <a:ext uri="{FF2B5EF4-FFF2-40B4-BE49-F238E27FC236}">
                <a16:creationId xmlns:a16="http://schemas.microsoft.com/office/drawing/2014/main" id="{A131C7EE-453D-718B-2FEF-91C606B92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55" b="8688"/>
          <a:stretch/>
        </p:blipFill>
        <p:spPr bwMode="auto">
          <a:xfrm>
            <a:off x="5825302" y="2207728"/>
            <a:ext cx="5621080" cy="369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0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M A L E   F E R T I L I T Y</a:t>
            </a:r>
          </a:p>
        </p:txBody>
      </p:sp>
      <p:sp>
        <p:nvSpPr>
          <p:cNvPr id="19" name="TextBox 18">
            <a:extLst>
              <a:ext uri="{FF2B5EF4-FFF2-40B4-BE49-F238E27FC236}">
                <a16:creationId xmlns:a16="http://schemas.microsoft.com/office/drawing/2014/main" id="{E16D85BC-76EC-26A0-5F42-9D0022814A50}"/>
              </a:ext>
            </a:extLst>
          </p:cNvPr>
          <p:cNvSpPr txBox="1"/>
          <p:nvPr/>
        </p:nvSpPr>
        <p:spPr>
          <a:xfrm>
            <a:off x="595423" y="2839091"/>
            <a:ext cx="4444409" cy="1815882"/>
          </a:xfrm>
          <a:prstGeom prst="rect">
            <a:avLst/>
          </a:prstGeom>
          <a:noFill/>
        </p:spPr>
        <p:txBody>
          <a:bodyPr wrap="square" rtlCol="0">
            <a:spAutoFit/>
          </a:bodyPr>
          <a:lstStyle/>
          <a:p>
            <a:pPr algn="ctr"/>
            <a:r>
              <a:rPr lang="en-GB" sz="2800" dirty="0">
                <a:latin typeface="Andale Mono" panose="020B0509000000000004" pitchFamily="49" charset="0"/>
              </a:rPr>
              <a:t>At what times of the month are males most fertile?</a:t>
            </a:r>
            <a:endParaRPr lang="en-GB" sz="2800" dirty="0">
              <a:solidFill>
                <a:srgbClr val="202124"/>
              </a:solidFill>
              <a:latin typeface="Andale Mono" panose="020B0509000000000004" pitchFamily="49" charset="0"/>
            </a:endParaRPr>
          </a:p>
          <a:p>
            <a:pPr algn="ctr"/>
            <a:endParaRPr lang="en-US" sz="2800" dirty="0">
              <a:latin typeface="Andale Mono" panose="020B0509000000000004" pitchFamily="49" charset="0"/>
            </a:endParaRPr>
          </a:p>
        </p:txBody>
      </p:sp>
      <p:pic>
        <p:nvPicPr>
          <p:cNvPr id="1026" name="Picture 2" descr="Male fertility: How to improve sperm count and reproductive health?">
            <a:extLst>
              <a:ext uri="{FF2B5EF4-FFF2-40B4-BE49-F238E27FC236}">
                <a16:creationId xmlns:a16="http://schemas.microsoft.com/office/drawing/2014/main" id="{5CD06DF3-2B79-2CB2-E4DD-EBD5D0E6D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6" y="1797400"/>
            <a:ext cx="6498773" cy="389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6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M A L E   F E R T I L I T Y</a:t>
            </a:r>
          </a:p>
        </p:txBody>
      </p:sp>
      <p:sp>
        <p:nvSpPr>
          <p:cNvPr id="19" name="TextBox 18">
            <a:extLst>
              <a:ext uri="{FF2B5EF4-FFF2-40B4-BE49-F238E27FC236}">
                <a16:creationId xmlns:a16="http://schemas.microsoft.com/office/drawing/2014/main" id="{E16D85BC-76EC-26A0-5F42-9D0022814A50}"/>
              </a:ext>
            </a:extLst>
          </p:cNvPr>
          <p:cNvSpPr txBox="1"/>
          <p:nvPr/>
        </p:nvSpPr>
        <p:spPr>
          <a:xfrm>
            <a:off x="531628" y="1456859"/>
            <a:ext cx="4444409" cy="1815882"/>
          </a:xfrm>
          <a:prstGeom prst="rect">
            <a:avLst/>
          </a:prstGeom>
          <a:noFill/>
        </p:spPr>
        <p:txBody>
          <a:bodyPr wrap="square" rtlCol="0">
            <a:spAutoFit/>
          </a:bodyPr>
          <a:lstStyle/>
          <a:p>
            <a:pPr algn="ctr"/>
            <a:r>
              <a:rPr lang="en-GB" sz="2800" dirty="0">
                <a:latin typeface="Andale Mono" panose="020B0509000000000004" pitchFamily="49" charset="0"/>
              </a:rPr>
              <a:t>At what times of the month are males most fertile?</a:t>
            </a:r>
            <a:endParaRPr lang="en-GB" sz="2800" dirty="0">
              <a:solidFill>
                <a:srgbClr val="202124"/>
              </a:solidFill>
              <a:latin typeface="Andale Mono" panose="020B0509000000000004" pitchFamily="49" charset="0"/>
            </a:endParaRPr>
          </a:p>
          <a:p>
            <a:pPr algn="ctr"/>
            <a:endParaRPr lang="en-US" sz="2800" dirty="0">
              <a:latin typeface="Andale Mono" panose="020B0509000000000004" pitchFamily="49" charset="0"/>
            </a:endParaRPr>
          </a:p>
        </p:txBody>
      </p:sp>
      <p:pic>
        <p:nvPicPr>
          <p:cNvPr id="1026" name="Picture 2" descr="Male fertility: How to improve sperm count and reproductive health?">
            <a:extLst>
              <a:ext uri="{FF2B5EF4-FFF2-40B4-BE49-F238E27FC236}">
                <a16:creationId xmlns:a16="http://schemas.microsoft.com/office/drawing/2014/main" id="{5CD06DF3-2B79-2CB2-E4DD-EBD5D0E6D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6" y="1797400"/>
            <a:ext cx="6492000" cy="389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F03E13-2182-B3A2-B61D-40F27BC43A02}"/>
              </a:ext>
            </a:extLst>
          </p:cNvPr>
          <p:cNvSpPr/>
          <p:nvPr/>
        </p:nvSpPr>
        <p:spPr>
          <a:xfrm>
            <a:off x="382498" y="3745000"/>
            <a:ext cx="4761634" cy="1815882"/>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GB" sz="2800" b="1" dirty="0">
                <a:ln>
                  <a:solidFill>
                    <a:schemeClr val="accent3">
                      <a:lumMod val="60000"/>
                      <a:lumOff val="40000"/>
                    </a:schemeClr>
                  </a:solidFill>
                </a:ln>
                <a:solidFill>
                  <a:schemeClr val="accent4">
                    <a:lumMod val="75000"/>
                  </a:schemeClr>
                </a:solidFill>
                <a:effectLst/>
                <a:latin typeface="ArialMT"/>
              </a:rPr>
              <a:t>Men continually produce sperm in their testes so show continuous fertility. </a:t>
            </a:r>
            <a:endParaRPr lang="en-GB" sz="2800" b="1" dirty="0">
              <a:ln>
                <a:solidFill>
                  <a:schemeClr val="accent3">
                    <a:lumMod val="60000"/>
                    <a:lumOff val="40000"/>
                  </a:schemeClr>
                </a:solidFill>
              </a:ln>
              <a:solidFill>
                <a:schemeClr val="accent4">
                  <a:lumMod val="75000"/>
                </a:schemeClr>
              </a:solidFill>
              <a:effectLst/>
            </a:endParaRPr>
          </a:p>
        </p:txBody>
      </p:sp>
    </p:spTree>
    <p:extLst>
      <p:ext uri="{BB962C8B-B14F-4D97-AF65-F5344CB8AC3E}">
        <p14:creationId xmlns:p14="http://schemas.microsoft.com/office/powerpoint/2010/main" val="1163608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13D774-5154-309B-9C6D-378D75ADE560}"/>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 C O U R S E   S P E C   N O T E S</a:t>
            </a:r>
          </a:p>
        </p:txBody>
      </p:sp>
      <p:sp>
        <p:nvSpPr>
          <p:cNvPr id="5" name="TextBox 4">
            <a:extLst>
              <a:ext uri="{FF2B5EF4-FFF2-40B4-BE49-F238E27FC236}">
                <a16:creationId xmlns:a16="http://schemas.microsoft.com/office/drawing/2014/main" id="{F86F31E8-C3DC-5A5A-7709-E694D532E78F}"/>
              </a:ext>
            </a:extLst>
          </p:cNvPr>
          <p:cNvSpPr txBox="1"/>
          <p:nvPr/>
        </p:nvSpPr>
        <p:spPr>
          <a:xfrm>
            <a:off x="122158" y="1289953"/>
            <a:ext cx="11947684" cy="5386090"/>
          </a:xfrm>
          <a:prstGeom prst="rect">
            <a:avLst/>
          </a:prstGeom>
          <a:noFill/>
        </p:spPr>
        <p:txBody>
          <a:bodyPr wrap="square">
            <a:spAutoFit/>
          </a:bodyPr>
          <a:lstStyle/>
          <a:p>
            <a:r>
              <a:rPr lang="en-GB" sz="2400" dirty="0">
                <a:effectLst/>
                <a:latin typeface="Andale Mono" panose="020B0509000000000004" pitchFamily="49" charset="0"/>
              </a:rPr>
              <a:t>(a) Women show cyclical fertility leading to a fertile period. Men show continuous fertility. </a:t>
            </a:r>
            <a:endParaRPr lang="en-GB" sz="2800" dirty="0">
              <a:effectLst/>
              <a:latin typeface="Andale Mono" panose="020B0509000000000004" pitchFamily="49" charset="0"/>
            </a:endParaRPr>
          </a:p>
          <a:p>
            <a:r>
              <a:rPr lang="en-GB" sz="2400" dirty="0">
                <a:effectLst/>
                <a:latin typeface="Andale Mono" panose="020B0509000000000004" pitchFamily="49" charset="0"/>
              </a:rPr>
              <a:t>Women are only fertile for a few days during each menstrual cycle. </a:t>
            </a:r>
          </a:p>
          <a:p>
            <a:endParaRPr lang="en-GB" sz="3600" dirty="0">
              <a:effectLst/>
              <a:latin typeface="Andale Mono" panose="020B0509000000000004" pitchFamily="49" charset="0"/>
            </a:endParaRPr>
          </a:p>
          <a:p>
            <a:r>
              <a:rPr lang="en-GB" sz="2400" dirty="0">
                <a:effectLst/>
                <a:latin typeface="Andale Mono" panose="020B0509000000000004" pitchFamily="49" charset="0"/>
              </a:rPr>
              <a:t>A woman’s body temperature rises by around 0·5°C after ovulation and her cervical mucus becomes thin and watery. </a:t>
            </a:r>
          </a:p>
          <a:p>
            <a:endParaRPr lang="en-GB" sz="2400" dirty="0">
              <a:latin typeface="Andale Mono" panose="020B0509000000000004" pitchFamily="49" charset="0"/>
            </a:endParaRPr>
          </a:p>
          <a:p>
            <a:r>
              <a:rPr lang="en-GB" sz="2400" dirty="0">
                <a:effectLst/>
                <a:latin typeface="Andale Mono" panose="020B0509000000000004" pitchFamily="49" charset="0"/>
              </a:rPr>
              <a:t>Men continually produce sperm in their testes so show continuous fertility. </a:t>
            </a:r>
          </a:p>
          <a:p>
            <a:endParaRPr lang="en-GB" sz="3600" dirty="0">
              <a:effectLst/>
              <a:latin typeface="Andale Mono" panose="020B0509000000000004" pitchFamily="49" charset="0"/>
            </a:endParaRPr>
          </a:p>
          <a:p>
            <a:endParaRPr lang="en-GB" sz="2800" dirty="0">
              <a:effectLst/>
              <a:latin typeface="Andale Mono" panose="020B0509000000000004" pitchFamily="49" charset="0"/>
            </a:endParaRPr>
          </a:p>
          <a:p>
            <a:endParaRPr lang="en-GB" sz="2800" dirty="0">
              <a:effectLst/>
              <a:latin typeface="Andale Mono" panose="020B0509000000000004" pitchFamily="49" charset="0"/>
            </a:endParaRPr>
          </a:p>
        </p:txBody>
      </p:sp>
    </p:spTree>
    <p:extLst>
      <p:ext uri="{BB962C8B-B14F-4D97-AF65-F5344CB8AC3E}">
        <p14:creationId xmlns:p14="http://schemas.microsoft.com/office/powerpoint/2010/main" val="78151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228D25-B4D5-EEEE-47E3-ECCB58701B2C}"/>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C O N T R A C E P T I O N   M E T H O D S </a:t>
            </a:r>
          </a:p>
        </p:txBody>
      </p:sp>
      <p:sp>
        <p:nvSpPr>
          <p:cNvPr id="5" name="TextBox 4">
            <a:extLst>
              <a:ext uri="{FF2B5EF4-FFF2-40B4-BE49-F238E27FC236}">
                <a16:creationId xmlns:a16="http://schemas.microsoft.com/office/drawing/2014/main" id="{BAA0BF39-8FA3-DB31-3744-74D821DFBD5E}"/>
              </a:ext>
            </a:extLst>
          </p:cNvPr>
          <p:cNvSpPr txBox="1"/>
          <p:nvPr/>
        </p:nvSpPr>
        <p:spPr>
          <a:xfrm>
            <a:off x="198120" y="1121579"/>
            <a:ext cx="11795760" cy="1384995"/>
          </a:xfrm>
          <a:prstGeom prst="rect">
            <a:avLst/>
          </a:prstGeom>
          <a:noFill/>
        </p:spPr>
        <p:txBody>
          <a:bodyPr wrap="square" rtlCol="0">
            <a:spAutoFit/>
          </a:bodyPr>
          <a:lstStyle/>
          <a:p>
            <a:pPr algn="ctr"/>
            <a:r>
              <a:rPr lang="en-GB" sz="2800" dirty="0">
                <a:solidFill>
                  <a:srgbClr val="202124"/>
                </a:solidFill>
                <a:latin typeface="Andale Mono" panose="020B0509000000000004" pitchFamily="49" charset="0"/>
              </a:rPr>
              <a:t>Research the following contraceptive methods and write down how they work and how effective they are. </a:t>
            </a:r>
          </a:p>
          <a:p>
            <a:pPr algn="ctr"/>
            <a:endParaRPr lang="en-US" sz="2800" dirty="0">
              <a:latin typeface="Andale Mono" panose="020B0509000000000004" pitchFamily="49" charset="0"/>
            </a:endParaRPr>
          </a:p>
        </p:txBody>
      </p:sp>
      <p:sp>
        <p:nvSpPr>
          <p:cNvPr id="8" name="Rectangle 7">
            <a:extLst>
              <a:ext uri="{FF2B5EF4-FFF2-40B4-BE49-F238E27FC236}">
                <a16:creationId xmlns:a16="http://schemas.microsoft.com/office/drawing/2014/main" id="{ED261A6D-0AA7-6A5A-245B-28F665348D89}"/>
              </a:ext>
            </a:extLst>
          </p:cNvPr>
          <p:cNvSpPr/>
          <p:nvPr/>
        </p:nvSpPr>
        <p:spPr>
          <a:xfrm>
            <a:off x="10271760" y="2082272"/>
            <a:ext cx="1920240" cy="4538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hy contraception isn't just about condoms and the pill">
            <a:extLst>
              <a:ext uri="{FF2B5EF4-FFF2-40B4-BE49-F238E27FC236}">
                <a16:creationId xmlns:a16="http://schemas.microsoft.com/office/drawing/2014/main" id="{CF7DE65D-4627-E8D6-3356-E3E80A755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54"/>
          <a:stretch/>
        </p:blipFill>
        <p:spPr bwMode="auto">
          <a:xfrm>
            <a:off x="0" y="2082272"/>
            <a:ext cx="10271760" cy="45383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31E5C4-6347-D41F-1455-06002B0614E0}"/>
              </a:ext>
            </a:extLst>
          </p:cNvPr>
          <p:cNvSpPr/>
          <p:nvPr/>
        </p:nvSpPr>
        <p:spPr>
          <a:xfrm>
            <a:off x="2732251" y="2283730"/>
            <a:ext cx="1219200" cy="20676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Track coronavirus symptoms via contraceptive app Natural Cycles">
            <a:extLst>
              <a:ext uri="{FF2B5EF4-FFF2-40B4-BE49-F238E27FC236}">
                <a16:creationId xmlns:a16="http://schemas.microsoft.com/office/drawing/2014/main" id="{937647B6-7E28-90FD-3D83-70AD253C02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24" b="89949" l="9924" r="89949">
                        <a14:foregroundMark x1="13740" y1="8524" x2="13740" y2="8524"/>
                        <a14:foregroundMark x1="16158" y1="11323" x2="16158" y2="11323"/>
                      </a14:backgroundRemoval>
                    </a14:imgEffect>
                  </a14:imgLayer>
                </a14:imgProps>
              </a:ext>
              <a:ext uri="{28A0092B-C50C-407E-A947-70E740481C1C}">
                <a14:useLocalDpi xmlns:a14="http://schemas.microsoft.com/office/drawing/2010/main" val="0"/>
              </a:ext>
            </a:extLst>
          </a:blip>
          <a:srcRect/>
          <a:stretch>
            <a:fillRect/>
          </a:stretch>
        </p:blipFill>
        <p:spPr bwMode="auto">
          <a:xfrm rot="2525177">
            <a:off x="2552829" y="2529484"/>
            <a:ext cx="1578045" cy="15780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95AFC7E-0132-000A-B6E7-3597F5DE8E98}"/>
              </a:ext>
            </a:extLst>
          </p:cNvPr>
          <p:cNvSpPr txBox="1"/>
          <p:nvPr/>
        </p:nvSpPr>
        <p:spPr>
          <a:xfrm>
            <a:off x="2795742" y="3889762"/>
            <a:ext cx="1404024" cy="523220"/>
          </a:xfrm>
          <a:prstGeom prst="rect">
            <a:avLst/>
          </a:prstGeom>
          <a:noFill/>
        </p:spPr>
        <p:txBody>
          <a:bodyPr wrap="square" rtlCol="0">
            <a:spAutoFit/>
          </a:bodyPr>
          <a:lstStyle/>
          <a:p>
            <a:r>
              <a:rPr lang="en-US" sz="1400" dirty="0"/>
              <a:t>Thermometer (natural cycles)</a:t>
            </a:r>
          </a:p>
        </p:txBody>
      </p:sp>
      <p:pic>
        <p:nvPicPr>
          <p:cNvPr id="11" name="Picture 2" descr="Why contraception isn't just about condoms and the pill">
            <a:extLst>
              <a:ext uri="{FF2B5EF4-FFF2-40B4-BE49-F238E27FC236}">
                <a16:creationId xmlns:a16="http://schemas.microsoft.com/office/drawing/2014/main" id="{B063A177-A255-5E25-4A10-0B080EB92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33" t="26160" r="60597" b="40845"/>
          <a:stretch/>
        </p:blipFill>
        <p:spPr bwMode="auto">
          <a:xfrm>
            <a:off x="9472486" y="2306609"/>
            <a:ext cx="1219201" cy="1906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hy contraception isn't just about condoms and the pill">
            <a:extLst>
              <a:ext uri="{FF2B5EF4-FFF2-40B4-BE49-F238E27FC236}">
                <a16:creationId xmlns:a16="http://schemas.microsoft.com/office/drawing/2014/main" id="{B3E54BA7-A761-86BB-92DC-F597C47A9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33" t="26160" r="60597" b="40845"/>
          <a:stretch/>
        </p:blipFill>
        <p:spPr bwMode="auto">
          <a:xfrm>
            <a:off x="9472485" y="4475035"/>
            <a:ext cx="1219201" cy="19064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63589FE-0EFA-A5A3-8137-C4012664182C}"/>
              </a:ext>
            </a:extLst>
          </p:cNvPr>
          <p:cNvSpPr txBox="1"/>
          <p:nvPr/>
        </p:nvSpPr>
        <p:spPr>
          <a:xfrm>
            <a:off x="9514025" y="4140367"/>
            <a:ext cx="1404024" cy="307777"/>
          </a:xfrm>
          <a:prstGeom prst="rect">
            <a:avLst/>
          </a:prstGeom>
          <a:noFill/>
        </p:spPr>
        <p:txBody>
          <a:bodyPr wrap="square" rtlCol="0">
            <a:spAutoFit/>
          </a:bodyPr>
          <a:lstStyle/>
          <a:p>
            <a:r>
              <a:rPr lang="en-US" sz="1400" dirty="0"/>
              <a:t>(combined pill)</a:t>
            </a:r>
          </a:p>
        </p:txBody>
      </p:sp>
      <p:sp>
        <p:nvSpPr>
          <p:cNvPr id="14" name="TextBox 13">
            <a:extLst>
              <a:ext uri="{FF2B5EF4-FFF2-40B4-BE49-F238E27FC236}">
                <a16:creationId xmlns:a16="http://schemas.microsoft.com/office/drawing/2014/main" id="{6E61055F-97FA-B16B-503B-61B019C31E81}"/>
              </a:ext>
            </a:extLst>
          </p:cNvPr>
          <p:cNvSpPr txBox="1"/>
          <p:nvPr/>
        </p:nvSpPr>
        <p:spPr>
          <a:xfrm>
            <a:off x="9257716" y="6312805"/>
            <a:ext cx="2101466" cy="307777"/>
          </a:xfrm>
          <a:prstGeom prst="rect">
            <a:avLst/>
          </a:prstGeom>
          <a:noFill/>
        </p:spPr>
        <p:txBody>
          <a:bodyPr wrap="square" rtlCol="0">
            <a:spAutoFit/>
          </a:bodyPr>
          <a:lstStyle/>
          <a:p>
            <a:r>
              <a:rPr lang="en-US" sz="1400" dirty="0"/>
              <a:t>(progesterone only pill )</a:t>
            </a:r>
          </a:p>
        </p:txBody>
      </p:sp>
      <p:pic>
        <p:nvPicPr>
          <p:cNvPr id="11268" name="Picture 4" descr="Love Matters Kenya on X: &quot;1. Men have you ever bought p2 for your woman?  Ladies does p2 work? Share your experiences. Here is everything you need to  know about emergency contraception? #">
            <a:extLst>
              <a:ext uri="{FF2B5EF4-FFF2-40B4-BE49-F238E27FC236}">
                <a16:creationId xmlns:a16="http://schemas.microsoft.com/office/drawing/2014/main" id="{8B6BAC3C-5C52-FBF8-7DD4-2A2F4351715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7685" y1="39593" x2="47685" y2="39593"/>
                        <a14:foregroundMark x1="47685" y1="39963" x2="50556" y2="40333"/>
                      </a14:backgroundRemoval>
                    </a14:imgEffect>
                  </a14:imgLayer>
                </a14:imgProps>
              </a:ext>
              <a:ext uri="{28A0092B-C50C-407E-A947-70E740481C1C}">
                <a14:useLocalDpi xmlns:a14="http://schemas.microsoft.com/office/drawing/2010/main" val="0"/>
              </a:ext>
            </a:extLst>
          </a:blip>
          <a:srcRect/>
          <a:stretch>
            <a:fillRect/>
          </a:stretch>
        </p:blipFill>
        <p:spPr bwMode="auto">
          <a:xfrm>
            <a:off x="9925648" y="1862727"/>
            <a:ext cx="3215420" cy="3218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B4A1238-1EF8-B36F-52FA-7464DBF42348}"/>
              </a:ext>
            </a:extLst>
          </p:cNvPr>
          <p:cNvSpPr txBox="1"/>
          <p:nvPr/>
        </p:nvSpPr>
        <p:spPr>
          <a:xfrm>
            <a:off x="10776937" y="4801246"/>
            <a:ext cx="1404024" cy="523220"/>
          </a:xfrm>
          <a:prstGeom prst="rect">
            <a:avLst/>
          </a:prstGeom>
          <a:noFill/>
        </p:spPr>
        <p:txBody>
          <a:bodyPr wrap="square" rtlCol="0">
            <a:spAutoFit/>
          </a:bodyPr>
          <a:lstStyle/>
          <a:p>
            <a:pPr algn="ctr"/>
            <a:r>
              <a:rPr lang="en-US" sz="1400" dirty="0"/>
              <a:t>‘Morning After’ pill</a:t>
            </a:r>
          </a:p>
        </p:txBody>
      </p:sp>
    </p:spTree>
    <p:extLst>
      <p:ext uri="{BB962C8B-B14F-4D97-AF65-F5344CB8AC3E}">
        <p14:creationId xmlns:p14="http://schemas.microsoft.com/office/powerpoint/2010/main" val="355791945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9F83AC8D568B41A92BB39B67D31243" ma:contentTypeVersion="9" ma:contentTypeDescription="Create a new document." ma:contentTypeScope="" ma:versionID="7ef9c1682471afdf3a8f4b89ea58fcbd">
  <xsd:schema xmlns:xsd="http://www.w3.org/2001/XMLSchema" xmlns:xs="http://www.w3.org/2001/XMLSchema" xmlns:p="http://schemas.microsoft.com/office/2006/metadata/properties" xmlns:ns2="1b05d5b7-5dc1-48f2-bbb9-1cea3e0fa2c7" xmlns:ns3="50697a4c-076b-420e-ba65-90585a935a46" targetNamespace="http://schemas.microsoft.com/office/2006/metadata/properties" ma:root="true" ma:fieldsID="0b6c804dc603d4f6c83022a3e134fa42" ns2:_="" ns3:_="">
    <xsd:import namespace="1b05d5b7-5dc1-48f2-bbb9-1cea3e0fa2c7"/>
    <xsd:import namespace="50697a4c-076b-420e-ba65-90585a935a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d5b7-5dc1-48f2-bbb9-1cea3e0fa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8a29fc-2f9b-488e-bcd4-395cb321b4b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97a4c-076b-420e-ba65-90585a935a4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a6cd1e3-c446-4095-adf1-98b02979ecb1}" ma:internalName="TaxCatchAll" ma:showField="CatchAllData" ma:web="50697a4c-076b-420e-ba65-90585a935a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697a4c-076b-420e-ba65-90585a935a46" xsi:nil="true"/>
    <lcf76f155ced4ddcb4097134ff3c332f xmlns="1b05d5b7-5dc1-48f2-bbb9-1cea3e0fa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ADB6A1-7085-449F-9890-436A01AB2F30}"/>
</file>

<file path=customXml/itemProps2.xml><?xml version="1.0" encoding="utf-8"?>
<ds:datastoreItem xmlns:ds="http://schemas.openxmlformats.org/officeDocument/2006/customXml" ds:itemID="{93A60E4B-C58E-4DBD-8E98-059305033C40}"/>
</file>

<file path=customXml/itemProps3.xml><?xml version="1.0" encoding="utf-8"?>
<ds:datastoreItem xmlns:ds="http://schemas.openxmlformats.org/officeDocument/2006/customXml" ds:itemID="{0F5B5251-3142-430F-BC36-2CF7B39FE779}"/>
</file>

<file path=docProps/app.xml><?xml version="1.0" encoding="utf-8"?>
<Properties xmlns="http://schemas.openxmlformats.org/officeDocument/2006/extended-properties" xmlns:vt="http://schemas.openxmlformats.org/officeDocument/2006/docPropsVTypes">
  <TotalTime>444</TotalTime>
  <Words>1552</Words>
  <Application>Microsoft Macintosh PowerPoint</Application>
  <PresentationFormat>Widescreen</PresentationFormat>
  <Paragraphs>131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Andale Mono</vt:lpstr>
      <vt:lpstr>Arial</vt:lpstr>
      <vt:lpstr>ArialMT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Pre-implantation Genetic Diagnosis (PGD)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McBride</dc:creator>
  <cp:lastModifiedBy>Kirsty McBride</cp:lastModifiedBy>
  <cp:revision>5</cp:revision>
  <dcterms:created xsi:type="dcterms:W3CDTF">2023-10-08T08:59:42Z</dcterms:created>
  <dcterms:modified xsi:type="dcterms:W3CDTF">2023-10-09T13:52:32Z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0x010100799F83AC8D568B41A92BB39B67D31243</vt:lpwstr>
  </property>
</Properties>
</file>