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304" r:id="rId22"/>
    <p:sldId id="303" r:id="rId23"/>
    <p:sldId id="299" r:id="rId24"/>
    <p:sldId id="300" r:id="rId25"/>
    <p:sldId id="302" r:id="rId26"/>
    <p:sldId id="279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9C33DB68-4FE1-4EDE-9E56-EBF5677FAF98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304"/>
            <p14:sldId id="303"/>
          </p14:sldIdLst>
        </p14:section>
        <p14:section name="Past Paper questions" id="{162FA64A-9EEF-4AC2-9CAF-F1445227F2FE}">
          <p14:sldIdLst>
            <p14:sldId id="299"/>
            <p14:sldId id="300"/>
            <p14:sldId id="302"/>
          </p14:sldIdLst>
        </p14:section>
        <p14:section name="Plenary Quiz" id="{0A21A84B-3963-4E2E-8830-39336DE3E880}">
          <p14:sldIdLst>
            <p14:sldId id="279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0"/>
    <a:srgbClr val="A71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F40-1244-1E3A-3D99-599E458F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B4886-0030-47C4-1100-3D796DED3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47325-A6D0-BE62-03C0-C7D90457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7816-0626-0826-6BE8-AE976180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A5216-13CF-3D85-6894-98D895C2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8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F09A-EAA0-1D73-8E53-2AF35382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EB1E3-B40A-C9DB-B045-1BC1DFB33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CCFA5-18B4-89A1-FE51-E5F9F534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C43C-8FD6-C9D5-1230-D1594E30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890-3BBE-6F97-B6AF-D4D8618E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4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8715B-C491-C958-543F-F8C6A0345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8EC15-B9F0-8872-7FAE-5ECE6B0C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774A-67DE-32DC-1856-88CAB5B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289E-95EF-3A90-07D0-D314DA08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F201F-509F-3302-E359-60047E95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5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8BA2-D3E9-589B-01A4-9720A328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3F61-1348-B587-6CD9-A888AFBB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CF41-0E7F-F07E-7058-4FBA9927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B31CA-3ADA-2F8E-E0AE-6099DAEF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1930-2ACC-1EB9-EED2-0C94E5B4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2D33-21A7-83E1-23C4-4B6D1B5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D1E7F-96DE-C3D8-7DBF-50EB7F9A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7754-1768-A995-D57C-276DABF1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FAE4-DF5E-77C8-2CE8-11098817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B001B-92A9-38DA-BD7D-5C3D5853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8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C582-043B-0D1F-9E9A-9F6EF1BE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C3DE-8AA7-7128-BDD3-FCD8BB9BC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B8747-CB4C-AD91-F265-513BF433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52CD-7234-3903-22F5-6EE10C8A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109C2-8D80-75D1-37C7-FDE687F9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CE0F1-1B23-9FA4-59B1-E3D9A951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CA3B-CC7B-11AF-8400-937B5689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B48FD-2DC3-543D-5F61-B29D3B861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556BB-170C-4993-0FD4-EEE2B085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C1C731-E0A3-ED33-898C-33422FABE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60459-952A-DEF9-BE8A-855E19543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46C2D-676E-967A-18C4-0BF13B64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D6D89-F1BE-7CD0-14B0-B6106A18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CC69A-F0C3-310F-2F82-C8883391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0172-04FB-3A26-0EDC-2684158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4843B-F1FF-9D76-51C6-4A6DAB29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898E2-C600-D816-3447-77C53880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A3BC9-EB99-9BA5-AC1D-B96F7FDD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8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90C56-0F08-D67F-3BB6-836A5124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3493A-7379-EA3B-4B06-8F1B950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5124E-4152-04C3-1B90-3A32E11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5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E206-53E3-B449-976D-4325157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146C-A217-9134-B753-290C03C01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C54C-8EB1-4D35-991E-1448B45FF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88CC5-DD06-9CB9-23B5-BE9047AC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D253-0796-0BEA-D713-36556CB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DAE2E-0C1D-BEF8-046A-4887E974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1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540D-6C98-C790-1CBE-62706E04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96A8A-5A3C-9825-6307-E5C1D6059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5B6FC-B115-B256-6B11-3E150A49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441F2-3923-B9E7-B825-7C4D4327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634-EA97-01B6-102B-A475CD0F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4CBB-CF0A-E85C-3FB1-6E78EBDB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8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03B51-8047-9156-18A1-1F5BF729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911CD-F7E0-4A00-9BF8-7A046E4A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959FB-F4F4-03BB-B00D-D4DFE94A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5151-CEB9-407D-AA00-1FB775AE9BAA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C30BE-EC9F-E571-6C6E-5A8D99671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6451-6C2B-1E60-F0BE-0DD2ABD6D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6349-A3D7-42A7-9E35-9464B9515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F2F43E-8D39-3450-07D5-CD42F3F44F81}"/>
              </a:ext>
            </a:extLst>
          </p:cNvPr>
          <p:cNvSpPr/>
          <p:nvPr/>
        </p:nvSpPr>
        <p:spPr>
          <a:xfrm>
            <a:off x="8859309" y="85725"/>
            <a:ext cx="3246033" cy="3608216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 descr="Contraception methods Vectors &amp; Illustrations for Free Download | Freepik">
            <a:extLst>
              <a:ext uri="{FF2B5EF4-FFF2-40B4-BE49-F238E27FC236}">
                <a16:creationId xmlns:a16="http://schemas.microsoft.com/office/drawing/2014/main" id="{76D26138-E436-18B0-612F-0A78B80CF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157" r="10862"/>
          <a:stretch/>
        </p:blipFill>
        <p:spPr bwMode="auto">
          <a:xfrm>
            <a:off x="8999397" y="163876"/>
            <a:ext cx="2992969" cy="33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uman Heart Facts | What Is The Heart | DK Find Out">
            <a:extLst>
              <a:ext uri="{FF2B5EF4-FFF2-40B4-BE49-F238E27FC236}">
                <a16:creationId xmlns:a16="http://schemas.microsoft.com/office/drawing/2014/main" id="{7FB9FEAB-DBF8-58F3-3ACA-532C4598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3" b="95238" l="33500" r="66000">
                        <a14:foregroundMark x1="33583" y1="49048" x2="33583" y2="49048"/>
                        <a14:foregroundMark x1="56500" y1="90635" x2="56500" y2="90635"/>
                        <a14:foregroundMark x1="66000" y1="70952" x2="66000" y2="70952"/>
                        <a14:foregroundMark x1="49417" y1="7143" x2="49417" y2="7143"/>
                        <a14:foregroundMark x1="47667" y1="2222" x2="47667" y2="2222"/>
                        <a14:foregroundMark x1="57833" y1="95238" x2="57833" y2="95238"/>
                        <a14:backgroundMark x1="62000" y1="27460" x2="62000" y2="27460"/>
                        <a14:backgroundMark x1="64833" y1="50000" x2="64833" y2="50000"/>
                        <a14:backgroundMark x1="31833" y1="52222" x2="31833" y2="52222"/>
                        <a14:backgroundMark x1="35333" y1="54762" x2="35333" y2="54762"/>
                        <a14:backgroundMark x1="32083" y1="54444" x2="32083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1019"/>
          <a:stretch/>
        </p:blipFill>
        <p:spPr bwMode="auto">
          <a:xfrm rot="1239207">
            <a:off x="338526" y="2361885"/>
            <a:ext cx="3016187" cy="40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strual Cycle: the 4 Phases and What Happens During Each">
            <a:extLst>
              <a:ext uri="{FF2B5EF4-FFF2-40B4-BE49-F238E27FC236}">
                <a16:creationId xmlns:a16="http://schemas.microsoft.com/office/drawing/2014/main" id="{68E2CB5B-44FB-7376-72EB-6BE52D73D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00" b="83700" l="15800" r="83600">
                        <a14:foregroundMark x1="19700" y1="63000" x2="18000" y2="37600"/>
                        <a14:foregroundMark x1="48700" y1="19500" x2="55000" y2="19000"/>
                        <a14:foregroundMark x1="57700" y1="16100" x2="57700" y2="16100"/>
                        <a14:foregroundMark x1="77800" y1="37400" x2="76800" y2="64000"/>
                        <a14:foregroundMark x1="73200" y1="45900" x2="63300" y2="71800"/>
                        <a14:foregroundMark x1="76100" y1="59900" x2="82900" y2="42000"/>
                        <a14:foregroundMark x1="82900" y1="42000" x2="82900" y2="41700"/>
                        <a14:foregroundMark x1="80700" y1="38300" x2="83600" y2="54300"/>
                        <a14:foregroundMark x1="72000" y1="71300" x2="72000" y2="71300"/>
                        <a14:foregroundMark x1="15800" y1="48800" x2="15800" y2="48800"/>
                        <a14:foregroundMark x1="28600" y1="37900" x2="29600" y2="35000"/>
                        <a14:foregroundMark x1="46300" y1="15600" x2="46300" y2="15600"/>
                        <a14:foregroundMark x1="32800" y1="30600" x2="32000" y2="35200"/>
                        <a14:foregroundMark x1="51200" y1="73500" x2="53300" y2="72000"/>
                        <a14:foregroundMark x1="58200" y1="15600" x2="58200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8027" r="12086" b="7891"/>
          <a:stretch/>
        </p:blipFill>
        <p:spPr bwMode="auto">
          <a:xfrm>
            <a:off x="8698767" y="3699692"/>
            <a:ext cx="2953767" cy="33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4" y="429208"/>
            <a:ext cx="7187682" cy="979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70840-25D2-DAE6-C61A-42B9EE340F60}"/>
              </a:ext>
            </a:extLst>
          </p:cNvPr>
          <p:cNvSpPr/>
          <p:nvPr/>
        </p:nvSpPr>
        <p:spPr>
          <a:xfrm>
            <a:off x="-214604" y="1375610"/>
            <a:ext cx="3792194" cy="979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78095-034C-E08A-1A8E-63C6D8A1D661}"/>
              </a:ext>
            </a:extLst>
          </p:cNvPr>
          <p:cNvSpPr txBox="1"/>
          <p:nvPr/>
        </p:nvSpPr>
        <p:spPr>
          <a:xfrm>
            <a:off x="0" y="347093"/>
            <a:ext cx="71876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sz="6000" b="1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Unit 2- Physiology &amp; Health</a:t>
            </a:r>
          </a:p>
        </p:txBody>
      </p:sp>
      <p:pic>
        <p:nvPicPr>
          <p:cNvPr id="1028" name="Picture 4" descr="Human egg cell and sperm cells, ESEM - Stock Image - P648/0209 - Science  Photo Library">
            <a:extLst>
              <a:ext uri="{FF2B5EF4-FFF2-40B4-BE49-F238E27FC236}">
                <a16:creationId xmlns:a16="http://schemas.microsoft.com/office/drawing/2014/main" id="{F4DC5520-542C-903C-0378-60805970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625" y1="21282" x2="70625" y2="21282"/>
                        <a14:foregroundMark x1="72875" y1="20513" x2="72875" y2="20513"/>
                        <a14:backgroundMark x1="13750" y1="55897" x2="13750" y2="55897"/>
                        <a14:backgroundMark x1="72625" y1="22436" x2="72625" y2="2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46" y="1067217"/>
            <a:ext cx="3971748" cy="38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 spent years trying to conceive through IVF – 40 years after Louise Brown,  it's time we were honest about the treatment | The Independent | The  Independent">
            <a:extLst>
              <a:ext uri="{FF2B5EF4-FFF2-40B4-BE49-F238E27FC236}">
                <a16:creationId xmlns:a16="http://schemas.microsoft.com/office/drawing/2014/main" id="{D45D298C-EF0E-BC07-6FAF-3F136C46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80" y="4611974"/>
            <a:ext cx="3344334" cy="214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abetes and Your Heart | CardioSmart – American College of Cardiology">
            <a:extLst>
              <a:ext uri="{FF2B5EF4-FFF2-40B4-BE49-F238E27FC236}">
                <a16:creationId xmlns:a16="http://schemas.microsoft.com/office/drawing/2014/main" id="{D1882723-B33D-3716-DEA7-F3785497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92000" l="8889" r="89778">
                        <a14:foregroundMark x1="9333" y1="52889" x2="9333" y2="52889"/>
                        <a14:foregroundMark x1="48000" y1="92444" x2="48000" y2="92444"/>
                        <a14:foregroundMark x1="74222" y1="41333" x2="68444" y2="29778"/>
                        <a14:foregroundMark x1="68889" y1="10667" x2="68889" y2="10667"/>
                        <a14:foregroundMark x1="67556" y1="11111" x2="67111" y2="7111"/>
                        <a14:foregroundMark x1="71111" y1="12889" x2="71111" y2="12889"/>
                        <a14:foregroundMark x1="72444" y1="17333" x2="72444" y2="17333"/>
                        <a14:foregroundMark x1="79556" y1="20000" x2="58667" y2="18222"/>
                        <a14:foregroundMark x1="60444" y1="38222" x2="81333" y2="55111"/>
                        <a14:foregroundMark x1="67111" y1="51556" x2="50222" y2="32889"/>
                        <a14:foregroundMark x1="50222" y1="32889" x2="50222" y2="32444"/>
                        <a14:foregroundMark x1="56444" y1="15556" x2="54667" y2="37333"/>
                        <a14:foregroundMark x1="76000" y1="13333" x2="760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77" y="1468941"/>
            <a:ext cx="2425774" cy="24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5275262" y="314256"/>
            <a:ext cx="6688622" cy="4939000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6DBAC-8614-939E-FD5D-5BC973359D64}"/>
              </a:ext>
            </a:extLst>
          </p:cNvPr>
          <p:cNvSpPr/>
          <p:nvPr/>
        </p:nvSpPr>
        <p:spPr>
          <a:xfrm>
            <a:off x="7200413" y="3485575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CA5C577-BC82-8C57-F62E-6B3F46F66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" r="4487"/>
          <a:stretch/>
        </p:blipFill>
        <p:spPr bwMode="auto">
          <a:xfrm>
            <a:off x="5755723" y="302887"/>
            <a:ext cx="5727700" cy="4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A6BD32-04AB-EDEC-42CC-CCAE6843AFE8}"/>
              </a:ext>
            </a:extLst>
          </p:cNvPr>
          <p:cNvSpPr txBox="1">
            <a:spLocks/>
          </p:cNvSpPr>
          <p:nvPr/>
        </p:nvSpPr>
        <p:spPr>
          <a:xfrm>
            <a:off x="228116" y="727293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Seminal vesicles </a:t>
            </a:r>
            <a:r>
              <a:rPr lang="en-GB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secrete a liquid rich in fructose. This gives the sperm energy to swim.</a:t>
            </a:r>
          </a:p>
          <a:p>
            <a:endParaRPr lang="en-GB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 liquid also contains compounds (prostaglandins) which cause contractions of the female reproductive tract to help the sperm reach the oviduct faster.</a:t>
            </a:r>
          </a:p>
          <a:p>
            <a:endParaRPr lang="en-GB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2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C33D8B-F217-6DAA-DC48-6E50EE686DF8}"/>
              </a:ext>
            </a:extLst>
          </p:cNvPr>
          <p:cNvSpPr/>
          <p:nvPr/>
        </p:nvSpPr>
        <p:spPr>
          <a:xfrm>
            <a:off x="914400" y="5589637"/>
            <a:ext cx="10337800" cy="9654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5275262" y="314256"/>
            <a:ext cx="6688622" cy="4939000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6DBAC-8614-939E-FD5D-5BC973359D64}"/>
              </a:ext>
            </a:extLst>
          </p:cNvPr>
          <p:cNvSpPr/>
          <p:nvPr/>
        </p:nvSpPr>
        <p:spPr>
          <a:xfrm>
            <a:off x="7200413" y="3485575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CA5C577-BC82-8C57-F62E-6B3F46F66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" r="4487"/>
          <a:stretch/>
        </p:blipFill>
        <p:spPr bwMode="auto">
          <a:xfrm>
            <a:off x="5755723" y="302887"/>
            <a:ext cx="5727700" cy="4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A6BD32-04AB-EDEC-42CC-CCAE6843AFE8}"/>
              </a:ext>
            </a:extLst>
          </p:cNvPr>
          <p:cNvSpPr txBox="1">
            <a:spLocks/>
          </p:cNvSpPr>
          <p:nvPr/>
        </p:nvSpPr>
        <p:spPr>
          <a:xfrm>
            <a:off x="157335" y="895483"/>
            <a:ext cx="50471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The prostate gland</a:t>
            </a:r>
            <a:r>
              <a:rPr lang="en-GB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gland secretes a lubricating liquid which contains enzymes to keep the fluid at the correct viscosity to allow the sperm to swim.</a:t>
            </a:r>
          </a:p>
          <a:p>
            <a:endParaRPr lang="en-GB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0B481-A946-F578-65D1-E564F3DA5D80}"/>
              </a:ext>
            </a:extLst>
          </p:cNvPr>
          <p:cNvSpPr txBox="1"/>
          <p:nvPr/>
        </p:nvSpPr>
        <p:spPr>
          <a:xfrm>
            <a:off x="819150" y="5589637"/>
            <a:ext cx="10553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prostate gland and seminal vesicles secrete fluids that maintain the mobility and viability of the sperm.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7EE-3CE1-4BC3-E0DE-CC1271D08C08}"/>
              </a:ext>
            </a:extLst>
          </p:cNvPr>
          <p:cNvSpPr/>
          <p:nvPr/>
        </p:nvSpPr>
        <p:spPr>
          <a:xfrm>
            <a:off x="8119171" y="2944403"/>
            <a:ext cx="38447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Semen</a:t>
            </a:r>
            <a:r>
              <a:rPr lang="en-GB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 contains sperm from the testes and fluid secretions from  the seminal vesicles and prostate gland.</a:t>
            </a:r>
          </a:p>
        </p:txBody>
      </p:sp>
    </p:spTree>
    <p:extLst>
      <p:ext uri="{BB962C8B-B14F-4D97-AF65-F5344CB8AC3E}">
        <p14:creationId xmlns:p14="http://schemas.microsoft.com/office/powerpoint/2010/main" val="2534126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7152294" y="185737"/>
            <a:ext cx="4858211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stis Anatomy Diagram | Quizlet">
            <a:extLst>
              <a:ext uri="{FF2B5EF4-FFF2-40B4-BE49-F238E27FC236}">
                <a16:creationId xmlns:a16="http://schemas.microsoft.com/office/drawing/2014/main" id="{94FC9E7B-872F-F888-8797-03371266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1" y="0"/>
            <a:ext cx="578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DD8A54-22A8-74BE-2CA8-6D22071CA3E9}"/>
              </a:ext>
            </a:extLst>
          </p:cNvPr>
          <p:cNvSpPr/>
          <p:nvPr/>
        </p:nvSpPr>
        <p:spPr>
          <a:xfrm>
            <a:off x="9371641" y="252420"/>
            <a:ext cx="2820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Cross section of a teste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E50AE-AFE4-9129-58B5-35A00278F38A}"/>
              </a:ext>
            </a:extLst>
          </p:cNvPr>
          <p:cNvSpPr/>
          <p:nvPr/>
        </p:nvSpPr>
        <p:spPr>
          <a:xfrm>
            <a:off x="199033" y="1329638"/>
            <a:ext cx="6052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Testosterone is produced in the interstitial cells.</a:t>
            </a:r>
          </a:p>
        </p:txBody>
      </p:sp>
      <p:pic>
        <p:nvPicPr>
          <p:cNvPr id="6146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AD11747D-4B55-120A-9071-2301491E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2733">
            <a:off x="8745192" y="3152455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00A2414B-0886-3DAC-3147-2CCEE5BB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1547">
            <a:off x="9225550" y="3361735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844B963D-B69A-DF2B-53DF-7FEC4DDE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3001">
            <a:off x="8723030" y="3271080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62A19651-0450-6C61-D679-854CBB6B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5191" y="3724122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AB63CAFE-0FBC-9A53-7ADE-90A34F31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7459">
            <a:off x="9423292" y="3900023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5DF104-4B94-8340-EAF4-611C49AB63AB}"/>
              </a:ext>
            </a:extLst>
          </p:cNvPr>
          <p:cNvSpPr/>
          <p:nvPr/>
        </p:nvSpPr>
        <p:spPr>
          <a:xfrm>
            <a:off x="9728639" y="2136037"/>
            <a:ext cx="24892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Seminiferous tubules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8CAB2E5-3B81-02C3-4E1F-71C829430B10}"/>
              </a:ext>
            </a:extLst>
          </p:cNvPr>
          <p:cNvSpPr/>
          <p:nvPr/>
        </p:nvSpPr>
        <p:spPr>
          <a:xfrm rot="1172722">
            <a:off x="10511299" y="3067221"/>
            <a:ext cx="746113" cy="1164243"/>
          </a:xfrm>
          <a:prstGeom prst="curvedLeftArrow">
            <a:avLst>
              <a:gd name="adj1" fmla="val 12906"/>
              <a:gd name="adj2" fmla="val 427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03CA36-6531-67AA-8F7E-3A64243FDF35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ED995-8311-E774-F22A-C1E8A9CB596E}"/>
              </a:ext>
            </a:extLst>
          </p:cNvPr>
          <p:cNvSpPr txBox="1"/>
          <p:nvPr/>
        </p:nvSpPr>
        <p:spPr>
          <a:xfrm>
            <a:off x="0" y="110622"/>
            <a:ext cx="7473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Hormone production: testosterone</a:t>
            </a:r>
          </a:p>
        </p:txBody>
      </p:sp>
    </p:spTree>
    <p:extLst>
      <p:ext uri="{BB962C8B-B14F-4D97-AF65-F5344CB8AC3E}">
        <p14:creationId xmlns:p14="http://schemas.microsoft.com/office/powerpoint/2010/main" val="103764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1022911" y="260853"/>
            <a:ext cx="8973343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7EB8C-63A7-2B3B-4CD0-11F9471D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91" y="804862"/>
            <a:ext cx="7815408" cy="5867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7473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Hormone production: testosterone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7EFF5-8AEF-B5E9-63A8-7160399D18FC}"/>
              </a:ext>
            </a:extLst>
          </p:cNvPr>
          <p:cNvSpPr/>
          <p:nvPr/>
        </p:nvSpPr>
        <p:spPr>
          <a:xfrm>
            <a:off x="3505200" y="4749800"/>
            <a:ext cx="1308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F0491-510E-5D86-B782-1EDCE05FD959}"/>
              </a:ext>
            </a:extLst>
          </p:cNvPr>
          <p:cNvSpPr/>
          <p:nvPr/>
        </p:nvSpPr>
        <p:spPr>
          <a:xfrm>
            <a:off x="3238500" y="5166730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24BD-BD7B-A480-5E84-4D3A87383622}"/>
              </a:ext>
            </a:extLst>
          </p:cNvPr>
          <p:cNvSpPr/>
          <p:nvPr/>
        </p:nvSpPr>
        <p:spPr>
          <a:xfrm>
            <a:off x="3683000" y="5002927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96344-AE6C-8EA5-E6B7-2F8503A5D591}"/>
              </a:ext>
            </a:extLst>
          </p:cNvPr>
          <p:cNvSpPr/>
          <p:nvPr/>
        </p:nvSpPr>
        <p:spPr>
          <a:xfrm>
            <a:off x="4412573" y="5352969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2B0EC-5498-30CB-2E24-55BB1AD6679F}"/>
              </a:ext>
            </a:extLst>
          </p:cNvPr>
          <p:cNvSpPr/>
          <p:nvPr/>
        </p:nvSpPr>
        <p:spPr>
          <a:xfrm>
            <a:off x="5066623" y="5621861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1EF349-6030-AF71-E2EE-61C33C9B4960}"/>
              </a:ext>
            </a:extLst>
          </p:cNvPr>
          <p:cNvSpPr/>
          <p:nvPr/>
        </p:nvSpPr>
        <p:spPr>
          <a:xfrm>
            <a:off x="5928100" y="5906418"/>
            <a:ext cx="3342899" cy="77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588-8839-9DE4-4FC7-66F71A5ABE72}"/>
              </a:ext>
            </a:extLst>
          </p:cNvPr>
          <p:cNvSpPr/>
          <p:nvPr/>
        </p:nvSpPr>
        <p:spPr>
          <a:xfrm>
            <a:off x="7219403" y="5689599"/>
            <a:ext cx="494434" cy="30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84BB59-D653-222B-7F69-9D627B9D2E04}"/>
              </a:ext>
            </a:extLst>
          </p:cNvPr>
          <p:cNvSpPr/>
          <p:nvPr/>
        </p:nvSpPr>
        <p:spPr>
          <a:xfrm>
            <a:off x="9130435" y="5488631"/>
            <a:ext cx="494434" cy="56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9DC2-96A7-044D-2558-9CBA5837E41E}"/>
              </a:ext>
            </a:extLst>
          </p:cNvPr>
          <p:cNvSpPr/>
          <p:nvPr/>
        </p:nvSpPr>
        <p:spPr>
          <a:xfrm>
            <a:off x="3533085" y="95768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E50FE-05FF-FD83-FC57-C080F9AEEA68}"/>
              </a:ext>
            </a:extLst>
          </p:cNvPr>
          <p:cNvSpPr/>
          <p:nvPr/>
        </p:nvSpPr>
        <p:spPr>
          <a:xfrm>
            <a:off x="3814294" y="116980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AF698-9E3B-1AE8-1208-903CB7E9CC56}"/>
              </a:ext>
            </a:extLst>
          </p:cNvPr>
          <p:cNvSpPr/>
          <p:nvPr/>
        </p:nvSpPr>
        <p:spPr>
          <a:xfrm>
            <a:off x="4057074" y="1165365"/>
            <a:ext cx="1747144" cy="63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96CF3-CCAF-684A-BD8F-B77A06EF8EFB}"/>
              </a:ext>
            </a:extLst>
          </p:cNvPr>
          <p:cNvSpPr/>
          <p:nvPr/>
        </p:nvSpPr>
        <p:spPr>
          <a:xfrm>
            <a:off x="4244553" y="1543450"/>
            <a:ext cx="416347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543F3-C989-A73D-24F6-DEB120DB9065}"/>
              </a:ext>
            </a:extLst>
          </p:cNvPr>
          <p:cNvSpPr/>
          <p:nvPr/>
        </p:nvSpPr>
        <p:spPr>
          <a:xfrm>
            <a:off x="6593048" y="2033262"/>
            <a:ext cx="1747144" cy="77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A109C-234B-C371-4184-F9AD84E61E6F}"/>
              </a:ext>
            </a:extLst>
          </p:cNvPr>
          <p:cNvSpPr/>
          <p:nvPr/>
        </p:nvSpPr>
        <p:spPr>
          <a:xfrm rot="3864946">
            <a:off x="3343493" y="86520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36C326-30E2-DD84-5531-E9321796C6D8}"/>
              </a:ext>
            </a:extLst>
          </p:cNvPr>
          <p:cNvSpPr/>
          <p:nvPr/>
        </p:nvSpPr>
        <p:spPr>
          <a:xfrm rot="3864946">
            <a:off x="8505140" y="5535205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0CE8DC-2062-5258-FBE4-FC7179325E86}"/>
              </a:ext>
            </a:extLst>
          </p:cNvPr>
          <p:cNvSpPr/>
          <p:nvPr/>
        </p:nvSpPr>
        <p:spPr>
          <a:xfrm rot="2745061">
            <a:off x="9373132" y="4861294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981CB8-F14D-017A-3F62-37E79D873E65}"/>
              </a:ext>
            </a:extLst>
          </p:cNvPr>
          <p:cNvSpPr/>
          <p:nvPr/>
        </p:nvSpPr>
        <p:spPr>
          <a:xfrm rot="2745061">
            <a:off x="9160309" y="514794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E50AE-AFE4-9129-58B5-35A00278F38A}"/>
              </a:ext>
            </a:extLst>
          </p:cNvPr>
          <p:cNvSpPr/>
          <p:nvPr/>
        </p:nvSpPr>
        <p:spPr>
          <a:xfrm>
            <a:off x="1162657" y="5587987"/>
            <a:ext cx="47720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Testosterone is produced in the interstitial cells.</a:t>
            </a: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D23F9E1E-32AB-4A2C-BD99-5C37D2B94B7C}"/>
              </a:ext>
            </a:extLst>
          </p:cNvPr>
          <p:cNvSpPr/>
          <p:nvPr/>
        </p:nvSpPr>
        <p:spPr>
          <a:xfrm rot="15205140" flipH="1">
            <a:off x="5957687" y="5352842"/>
            <a:ext cx="737452" cy="1722753"/>
          </a:xfrm>
          <a:prstGeom prst="curvedLeftArrow">
            <a:avLst>
              <a:gd name="adj1" fmla="val 12906"/>
              <a:gd name="adj2" fmla="val 427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9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1022911" y="260853"/>
            <a:ext cx="8973343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7EB8C-63A7-2B3B-4CD0-11F9471D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91" y="804862"/>
            <a:ext cx="7815408" cy="5867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67EFF5-8AEF-B5E9-63A8-7160399D18FC}"/>
              </a:ext>
            </a:extLst>
          </p:cNvPr>
          <p:cNvSpPr/>
          <p:nvPr/>
        </p:nvSpPr>
        <p:spPr>
          <a:xfrm>
            <a:off x="3505200" y="4749800"/>
            <a:ext cx="1308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F0491-510E-5D86-B782-1EDCE05FD959}"/>
              </a:ext>
            </a:extLst>
          </p:cNvPr>
          <p:cNvSpPr/>
          <p:nvPr/>
        </p:nvSpPr>
        <p:spPr>
          <a:xfrm>
            <a:off x="3238500" y="5166730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24BD-BD7B-A480-5E84-4D3A87383622}"/>
              </a:ext>
            </a:extLst>
          </p:cNvPr>
          <p:cNvSpPr/>
          <p:nvPr/>
        </p:nvSpPr>
        <p:spPr>
          <a:xfrm>
            <a:off x="3683000" y="5002927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96344-AE6C-8EA5-E6B7-2F8503A5D591}"/>
              </a:ext>
            </a:extLst>
          </p:cNvPr>
          <p:cNvSpPr/>
          <p:nvPr/>
        </p:nvSpPr>
        <p:spPr>
          <a:xfrm>
            <a:off x="4412573" y="5352969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2B0EC-5498-30CB-2E24-55BB1AD6679F}"/>
              </a:ext>
            </a:extLst>
          </p:cNvPr>
          <p:cNvSpPr/>
          <p:nvPr/>
        </p:nvSpPr>
        <p:spPr>
          <a:xfrm>
            <a:off x="5066623" y="5621861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1EF349-6030-AF71-E2EE-61C33C9B4960}"/>
              </a:ext>
            </a:extLst>
          </p:cNvPr>
          <p:cNvSpPr/>
          <p:nvPr/>
        </p:nvSpPr>
        <p:spPr>
          <a:xfrm>
            <a:off x="5928100" y="5906418"/>
            <a:ext cx="3342899" cy="77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588-8839-9DE4-4FC7-66F71A5ABE72}"/>
              </a:ext>
            </a:extLst>
          </p:cNvPr>
          <p:cNvSpPr/>
          <p:nvPr/>
        </p:nvSpPr>
        <p:spPr>
          <a:xfrm>
            <a:off x="7219403" y="5689599"/>
            <a:ext cx="494434" cy="30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84BB59-D653-222B-7F69-9D627B9D2E04}"/>
              </a:ext>
            </a:extLst>
          </p:cNvPr>
          <p:cNvSpPr/>
          <p:nvPr/>
        </p:nvSpPr>
        <p:spPr>
          <a:xfrm>
            <a:off x="9130435" y="5488631"/>
            <a:ext cx="494434" cy="56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9DC2-96A7-044D-2558-9CBA5837E41E}"/>
              </a:ext>
            </a:extLst>
          </p:cNvPr>
          <p:cNvSpPr/>
          <p:nvPr/>
        </p:nvSpPr>
        <p:spPr>
          <a:xfrm>
            <a:off x="3533085" y="95768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E50FE-05FF-FD83-FC57-C080F9AEEA68}"/>
              </a:ext>
            </a:extLst>
          </p:cNvPr>
          <p:cNvSpPr/>
          <p:nvPr/>
        </p:nvSpPr>
        <p:spPr>
          <a:xfrm>
            <a:off x="3814294" y="116980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AF698-9E3B-1AE8-1208-903CB7E9CC56}"/>
              </a:ext>
            </a:extLst>
          </p:cNvPr>
          <p:cNvSpPr/>
          <p:nvPr/>
        </p:nvSpPr>
        <p:spPr>
          <a:xfrm>
            <a:off x="4057074" y="1165365"/>
            <a:ext cx="1747144" cy="63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96CF3-CCAF-684A-BD8F-B77A06EF8EFB}"/>
              </a:ext>
            </a:extLst>
          </p:cNvPr>
          <p:cNvSpPr/>
          <p:nvPr/>
        </p:nvSpPr>
        <p:spPr>
          <a:xfrm>
            <a:off x="4244553" y="1543450"/>
            <a:ext cx="416347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543F3-C989-A73D-24F6-DEB120DB9065}"/>
              </a:ext>
            </a:extLst>
          </p:cNvPr>
          <p:cNvSpPr/>
          <p:nvPr/>
        </p:nvSpPr>
        <p:spPr>
          <a:xfrm>
            <a:off x="6593048" y="2033262"/>
            <a:ext cx="1747144" cy="77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A109C-234B-C371-4184-F9AD84E61E6F}"/>
              </a:ext>
            </a:extLst>
          </p:cNvPr>
          <p:cNvSpPr/>
          <p:nvPr/>
        </p:nvSpPr>
        <p:spPr>
          <a:xfrm rot="3864946">
            <a:off x="3343493" y="86520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36C326-30E2-DD84-5531-E9321796C6D8}"/>
              </a:ext>
            </a:extLst>
          </p:cNvPr>
          <p:cNvSpPr/>
          <p:nvPr/>
        </p:nvSpPr>
        <p:spPr>
          <a:xfrm rot="3864946">
            <a:off x="8505140" y="5535205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0CE8DC-2062-5258-FBE4-FC7179325E86}"/>
              </a:ext>
            </a:extLst>
          </p:cNvPr>
          <p:cNvSpPr/>
          <p:nvPr/>
        </p:nvSpPr>
        <p:spPr>
          <a:xfrm rot="2745061">
            <a:off x="9373132" y="4861294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981CB8-F14D-017A-3F62-37E79D873E65}"/>
              </a:ext>
            </a:extLst>
          </p:cNvPr>
          <p:cNvSpPr/>
          <p:nvPr/>
        </p:nvSpPr>
        <p:spPr>
          <a:xfrm rot="2745061">
            <a:off x="9160309" y="514794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E50AE-AFE4-9129-58B5-35A00278F38A}"/>
              </a:ext>
            </a:extLst>
          </p:cNvPr>
          <p:cNvSpPr/>
          <p:nvPr/>
        </p:nvSpPr>
        <p:spPr>
          <a:xfrm>
            <a:off x="1162657" y="5587987"/>
            <a:ext cx="47720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Testosterone is produced in the interstitial cells.</a:t>
            </a: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D23F9E1E-32AB-4A2C-BD99-5C37D2B94B7C}"/>
              </a:ext>
            </a:extLst>
          </p:cNvPr>
          <p:cNvSpPr/>
          <p:nvPr/>
        </p:nvSpPr>
        <p:spPr>
          <a:xfrm rot="15205140" flipH="1">
            <a:off x="5957687" y="5352842"/>
            <a:ext cx="737452" cy="1722753"/>
          </a:xfrm>
          <a:prstGeom prst="curvedLeftArrow">
            <a:avLst>
              <a:gd name="adj1" fmla="val 12906"/>
              <a:gd name="adj2" fmla="val 427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DD35D9-F527-69BA-45D2-981D7F23E5B8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DE435-A1DC-F658-B42F-AB77973AB4D6}"/>
              </a:ext>
            </a:extLst>
          </p:cNvPr>
          <p:cNvSpPr txBox="1"/>
          <p:nvPr/>
        </p:nvSpPr>
        <p:spPr>
          <a:xfrm>
            <a:off x="0" y="110622"/>
            <a:ext cx="7473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Hormone production: testosterone</a:t>
            </a:r>
          </a:p>
        </p:txBody>
      </p:sp>
    </p:spTree>
    <p:extLst>
      <p:ext uri="{BB962C8B-B14F-4D97-AF65-F5344CB8AC3E}">
        <p14:creationId xmlns:p14="http://schemas.microsoft.com/office/powerpoint/2010/main" val="411619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469901" y="260853"/>
            <a:ext cx="11236174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7EFF5-8AEF-B5E9-63A8-7160399D18FC}"/>
              </a:ext>
            </a:extLst>
          </p:cNvPr>
          <p:cNvSpPr/>
          <p:nvPr/>
        </p:nvSpPr>
        <p:spPr>
          <a:xfrm>
            <a:off x="3505200" y="4749800"/>
            <a:ext cx="1308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F0491-510E-5D86-B782-1EDCE05FD959}"/>
              </a:ext>
            </a:extLst>
          </p:cNvPr>
          <p:cNvSpPr/>
          <p:nvPr/>
        </p:nvSpPr>
        <p:spPr>
          <a:xfrm>
            <a:off x="3238500" y="5166730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24BD-BD7B-A480-5E84-4D3A87383622}"/>
              </a:ext>
            </a:extLst>
          </p:cNvPr>
          <p:cNvSpPr/>
          <p:nvPr/>
        </p:nvSpPr>
        <p:spPr>
          <a:xfrm>
            <a:off x="3683000" y="5002927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96344-AE6C-8EA5-E6B7-2F8503A5D591}"/>
              </a:ext>
            </a:extLst>
          </p:cNvPr>
          <p:cNvSpPr/>
          <p:nvPr/>
        </p:nvSpPr>
        <p:spPr>
          <a:xfrm>
            <a:off x="4412573" y="5352969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2B0EC-5498-30CB-2E24-55BB1AD6679F}"/>
              </a:ext>
            </a:extLst>
          </p:cNvPr>
          <p:cNvSpPr/>
          <p:nvPr/>
        </p:nvSpPr>
        <p:spPr>
          <a:xfrm>
            <a:off x="5066623" y="5621861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588-8839-9DE4-4FC7-66F71A5ABE72}"/>
              </a:ext>
            </a:extLst>
          </p:cNvPr>
          <p:cNvSpPr/>
          <p:nvPr/>
        </p:nvSpPr>
        <p:spPr>
          <a:xfrm>
            <a:off x="7219403" y="5689599"/>
            <a:ext cx="494434" cy="30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84BB59-D653-222B-7F69-9D627B9D2E04}"/>
              </a:ext>
            </a:extLst>
          </p:cNvPr>
          <p:cNvSpPr/>
          <p:nvPr/>
        </p:nvSpPr>
        <p:spPr>
          <a:xfrm>
            <a:off x="9130435" y="5488631"/>
            <a:ext cx="494434" cy="56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9DC2-96A7-044D-2558-9CBA5837E41E}"/>
              </a:ext>
            </a:extLst>
          </p:cNvPr>
          <p:cNvSpPr/>
          <p:nvPr/>
        </p:nvSpPr>
        <p:spPr>
          <a:xfrm>
            <a:off x="3533085" y="95768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E50FE-05FF-FD83-FC57-C080F9AEEA68}"/>
              </a:ext>
            </a:extLst>
          </p:cNvPr>
          <p:cNvSpPr/>
          <p:nvPr/>
        </p:nvSpPr>
        <p:spPr>
          <a:xfrm>
            <a:off x="3814294" y="116980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AF698-9E3B-1AE8-1208-903CB7E9CC56}"/>
              </a:ext>
            </a:extLst>
          </p:cNvPr>
          <p:cNvSpPr/>
          <p:nvPr/>
        </p:nvSpPr>
        <p:spPr>
          <a:xfrm>
            <a:off x="4057074" y="1165365"/>
            <a:ext cx="1747144" cy="63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96CF3-CCAF-684A-BD8F-B77A06EF8EFB}"/>
              </a:ext>
            </a:extLst>
          </p:cNvPr>
          <p:cNvSpPr/>
          <p:nvPr/>
        </p:nvSpPr>
        <p:spPr>
          <a:xfrm>
            <a:off x="4244553" y="1543450"/>
            <a:ext cx="416347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543F3-C989-A73D-24F6-DEB120DB9065}"/>
              </a:ext>
            </a:extLst>
          </p:cNvPr>
          <p:cNvSpPr/>
          <p:nvPr/>
        </p:nvSpPr>
        <p:spPr>
          <a:xfrm>
            <a:off x="6593048" y="2033262"/>
            <a:ext cx="1747144" cy="77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A109C-234B-C371-4184-F9AD84E61E6F}"/>
              </a:ext>
            </a:extLst>
          </p:cNvPr>
          <p:cNvSpPr/>
          <p:nvPr/>
        </p:nvSpPr>
        <p:spPr>
          <a:xfrm rot="3864946">
            <a:off x="3343493" y="86520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36C326-30E2-DD84-5531-E9321796C6D8}"/>
              </a:ext>
            </a:extLst>
          </p:cNvPr>
          <p:cNvSpPr/>
          <p:nvPr/>
        </p:nvSpPr>
        <p:spPr>
          <a:xfrm rot="3864946">
            <a:off x="8505140" y="5535205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0CE8DC-2062-5258-FBE4-FC7179325E86}"/>
              </a:ext>
            </a:extLst>
          </p:cNvPr>
          <p:cNvSpPr/>
          <p:nvPr/>
        </p:nvSpPr>
        <p:spPr>
          <a:xfrm rot="2745061">
            <a:off x="9373132" y="4861294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981CB8-F14D-017A-3F62-37E79D873E65}"/>
              </a:ext>
            </a:extLst>
          </p:cNvPr>
          <p:cNvSpPr/>
          <p:nvPr/>
        </p:nvSpPr>
        <p:spPr>
          <a:xfrm rot="2745061">
            <a:off x="9160309" y="514794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DD35D9-F527-69BA-45D2-981D7F23E5B8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DE435-A1DC-F658-B42F-AB77973AB4D6}"/>
              </a:ext>
            </a:extLst>
          </p:cNvPr>
          <p:cNvSpPr txBox="1"/>
          <p:nvPr/>
        </p:nvSpPr>
        <p:spPr>
          <a:xfrm>
            <a:off x="0" y="110622"/>
            <a:ext cx="7473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Hormone production: testosterone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F0A67-1BD1-0BBA-74E9-F8654A57D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92" t="6570" r="2419" b="6966"/>
          <a:stretch/>
        </p:blipFill>
        <p:spPr>
          <a:xfrm>
            <a:off x="546100" y="1141820"/>
            <a:ext cx="11083775" cy="47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3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469901" y="260853"/>
            <a:ext cx="11236174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7EFF5-8AEF-B5E9-63A8-7160399D18FC}"/>
              </a:ext>
            </a:extLst>
          </p:cNvPr>
          <p:cNvSpPr/>
          <p:nvPr/>
        </p:nvSpPr>
        <p:spPr>
          <a:xfrm>
            <a:off x="3505200" y="4749800"/>
            <a:ext cx="1308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F0491-510E-5D86-B782-1EDCE05FD959}"/>
              </a:ext>
            </a:extLst>
          </p:cNvPr>
          <p:cNvSpPr/>
          <p:nvPr/>
        </p:nvSpPr>
        <p:spPr>
          <a:xfrm>
            <a:off x="3238500" y="5166730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24BD-BD7B-A480-5E84-4D3A87383622}"/>
              </a:ext>
            </a:extLst>
          </p:cNvPr>
          <p:cNvSpPr/>
          <p:nvPr/>
        </p:nvSpPr>
        <p:spPr>
          <a:xfrm>
            <a:off x="3683000" y="5002927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96344-AE6C-8EA5-E6B7-2F8503A5D591}"/>
              </a:ext>
            </a:extLst>
          </p:cNvPr>
          <p:cNvSpPr/>
          <p:nvPr/>
        </p:nvSpPr>
        <p:spPr>
          <a:xfrm>
            <a:off x="4412573" y="5352969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2B0EC-5498-30CB-2E24-55BB1AD6679F}"/>
              </a:ext>
            </a:extLst>
          </p:cNvPr>
          <p:cNvSpPr/>
          <p:nvPr/>
        </p:nvSpPr>
        <p:spPr>
          <a:xfrm>
            <a:off x="5066623" y="5621861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588-8839-9DE4-4FC7-66F71A5ABE72}"/>
              </a:ext>
            </a:extLst>
          </p:cNvPr>
          <p:cNvSpPr/>
          <p:nvPr/>
        </p:nvSpPr>
        <p:spPr>
          <a:xfrm>
            <a:off x="7219403" y="5689599"/>
            <a:ext cx="494434" cy="30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84BB59-D653-222B-7F69-9D627B9D2E04}"/>
              </a:ext>
            </a:extLst>
          </p:cNvPr>
          <p:cNvSpPr/>
          <p:nvPr/>
        </p:nvSpPr>
        <p:spPr>
          <a:xfrm>
            <a:off x="9130435" y="5488631"/>
            <a:ext cx="494434" cy="56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9DC2-96A7-044D-2558-9CBA5837E41E}"/>
              </a:ext>
            </a:extLst>
          </p:cNvPr>
          <p:cNvSpPr/>
          <p:nvPr/>
        </p:nvSpPr>
        <p:spPr>
          <a:xfrm>
            <a:off x="3533085" y="95768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E50FE-05FF-FD83-FC57-C080F9AEEA68}"/>
              </a:ext>
            </a:extLst>
          </p:cNvPr>
          <p:cNvSpPr/>
          <p:nvPr/>
        </p:nvSpPr>
        <p:spPr>
          <a:xfrm>
            <a:off x="3814294" y="116980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AF698-9E3B-1AE8-1208-903CB7E9CC56}"/>
              </a:ext>
            </a:extLst>
          </p:cNvPr>
          <p:cNvSpPr/>
          <p:nvPr/>
        </p:nvSpPr>
        <p:spPr>
          <a:xfrm>
            <a:off x="4057074" y="1165365"/>
            <a:ext cx="1747144" cy="63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96CF3-CCAF-684A-BD8F-B77A06EF8EFB}"/>
              </a:ext>
            </a:extLst>
          </p:cNvPr>
          <p:cNvSpPr/>
          <p:nvPr/>
        </p:nvSpPr>
        <p:spPr>
          <a:xfrm>
            <a:off x="4244553" y="1543450"/>
            <a:ext cx="416347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543F3-C989-A73D-24F6-DEB120DB9065}"/>
              </a:ext>
            </a:extLst>
          </p:cNvPr>
          <p:cNvSpPr/>
          <p:nvPr/>
        </p:nvSpPr>
        <p:spPr>
          <a:xfrm>
            <a:off x="6593048" y="2033262"/>
            <a:ext cx="1747144" cy="77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A109C-234B-C371-4184-F9AD84E61E6F}"/>
              </a:ext>
            </a:extLst>
          </p:cNvPr>
          <p:cNvSpPr/>
          <p:nvPr/>
        </p:nvSpPr>
        <p:spPr>
          <a:xfrm rot="3864946">
            <a:off x="3343493" y="86520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36C326-30E2-DD84-5531-E9321796C6D8}"/>
              </a:ext>
            </a:extLst>
          </p:cNvPr>
          <p:cNvSpPr/>
          <p:nvPr/>
        </p:nvSpPr>
        <p:spPr>
          <a:xfrm rot="3864946">
            <a:off x="8505140" y="5535205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0CE8DC-2062-5258-FBE4-FC7179325E86}"/>
              </a:ext>
            </a:extLst>
          </p:cNvPr>
          <p:cNvSpPr/>
          <p:nvPr/>
        </p:nvSpPr>
        <p:spPr>
          <a:xfrm rot="2745061">
            <a:off x="9373132" y="4861294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981CB8-F14D-017A-3F62-37E79D873E65}"/>
              </a:ext>
            </a:extLst>
          </p:cNvPr>
          <p:cNvSpPr/>
          <p:nvPr/>
        </p:nvSpPr>
        <p:spPr>
          <a:xfrm rot="2745061">
            <a:off x="9160309" y="514794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DD35D9-F527-69BA-45D2-981D7F23E5B8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DE435-A1DC-F658-B42F-AB77973AB4D6}"/>
              </a:ext>
            </a:extLst>
          </p:cNvPr>
          <p:cNvSpPr txBox="1"/>
          <p:nvPr/>
        </p:nvSpPr>
        <p:spPr>
          <a:xfrm>
            <a:off x="0" y="110622"/>
            <a:ext cx="61446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production: Ovaries</a:t>
            </a:r>
          </a:p>
        </p:txBody>
      </p:sp>
      <p:pic>
        <p:nvPicPr>
          <p:cNvPr id="13314" name="Picture 2" descr="Female reproductive system | healthdirect">
            <a:extLst>
              <a:ext uri="{FF2B5EF4-FFF2-40B4-BE49-F238E27FC236}">
                <a16:creationId xmlns:a16="http://schemas.microsoft.com/office/drawing/2014/main" id="{66CA4189-F3CD-22F0-E912-B78B1D0A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35" y="941260"/>
            <a:ext cx="6734175" cy="55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197CCE-8E11-2C9B-4586-24EB626400CB}"/>
              </a:ext>
            </a:extLst>
          </p:cNvPr>
          <p:cNvSpPr/>
          <p:nvPr/>
        </p:nvSpPr>
        <p:spPr>
          <a:xfrm>
            <a:off x="4014925" y="4673600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6346F-6C6C-5743-1409-A1833CAC3514}"/>
              </a:ext>
            </a:extLst>
          </p:cNvPr>
          <p:cNvSpPr/>
          <p:nvPr/>
        </p:nvSpPr>
        <p:spPr>
          <a:xfrm>
            <a:off x="3986120" y="4629949"/>
            <a:ext cx="1136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Cervix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87B163-5A95-6870-863A-B2FFC3C962BA}"/>
              </a:ext>
            </a:extLst>
          </p:cNvPr>
          <p:cNvSpPr/>
          <p:nvPr/>
        </p:nvSpPr>
        <p:spPr>
          <a:xfrm>
            <a:off x="2883188" y="3463756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4D1AAE-A26E-1113-CC4A-FDC439947BDB}"/>
              </a:ext>
            </a:extLst>
          </p:cNvPr>
          <p:cNvSpPr/>
          <p:nvPr/>
        </p:nvSpPr>
        <p:spPr>
          <a:xfrm>
            <a:off x="4739350" y="861474"/>
            <a:ext cx="1307647" cy="420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55D15A-7F39-30C1-55B2-3A97BE03A2FB}"/>
              </a:ext>
            </a:extLst>
          </p:cNvPr>
          <p:cNvSpPr/>
          <p:nvPr/>
        </p:nvSpPr>
        <p:spPr>
          <a:xfrm>
            <a:off x="7214873" y="3348453"/>
            <a:ext cx="1307647" cy="420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AFAE89-761B-AB6E-919F-952D204D186A}"/>
              </a:ext>
            </a:extLst>
          </p:cNvPr>
          <p:cNvSpPr/>
          <p:nvPr/>
        </p:nvSpPr>
        <p:spPr>
          <a:xfrm>
            <a:off x="6760099" y="5642428"/>
            <a:ext cx="1307647" cy="420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E5EB43-116D-9214-4CA4-202AD5723CCD}"/>
              </a:ext>
            </a:extLst>
          </p:cNvPr>
          <p:cNvSpPr/>
          <p:nvPr/>
        </p:nvSpPr>
        <p:spPr>
          <a:xfrm>
            <a:off x="2964760" y="3397883"/>
            <a:ext cx="1075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O</a:t>
            </a:r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vary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DC412-1EE4-1028-9D6A-6A91C576EA57}"/>
              </a:ext>
            </a:extLst>
          </p:cNvPr>
          <p:cNvSpPr/>
          <p:nvPr/>
        </p:nvSpPr>
        <p:spPr>
          <a:xfrm>
            <a:off x="4676242" y="858941"/>
            <a:ext cx="1348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Oviduct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30608E-6214-BA3D-B694-5F72462866AB}"/>
              </a:ext>
            </a:extLst>
          </p:cNvPr>
          <p:cNvSpPr/>
          <p:nvPr/>
        </p:nvSpPr>
        <p:spPr>
          <a:xfrm>
            <a:off x="7253263" y="3327995"/>
            <a:ext cx="119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Uterus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09421-B2BC-9904-6C39-CFE8D7FF8252}"/>
              </a:ext>
            </a:extLst>
          </p:cNvPr>
          <p:cNvSpPr/>
          <p:nvPr/>
        </p:nvSpPr>
        <p:spPr>
          <a:xfrm>
            <a:off x="6793017" y="5601513"/>
            <a:ext cx="1204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248907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469901" y="260853"/>
            <a:ext cx="11236174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7EFF5-8AEF-B5E9-63A8-7160399D18FC}"/>
              </a:ext>
            </a:extLst>
          </p:cNvPr>
          <p:cNvSpPr/>
          <p:nvPr/>
        </p:nvSpPr>
        <p:spPr>
          <a:xfrm>
            <a:off x="3505200" y="4749800"/>
            <a:ext cx="13081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F0491-510E-5D86-B782-1EDCE05FD959}"/>
              </a:ext>
            </a:extLst>
          </p:cNvPr>
          <p:cNvSpPr/>
          <p:nvPr/>
        </p:nvSpPr>
        <p:spPr>
          <a:xfrm>
            <a:off x="3238500" y="5166730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24BD-BD7B-A480-5E84-4D3A87383622}"/>
              </a:ext>
            </a:extLst>
          </p:cNvPr>
          <p:cNvSpPr/>
          <p:nvPr/>
        </p:nvSpPr>
        <p:spPr>
          <a:xfrm>
            <a:off x="3683000" y="5002927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96344-AE6C-8EA5-E6B7-2F8503A5D591}"/>
              </a:ext>
            </a:extLst>
          </p:cNvPr>
          <p:cNvSpPr/>
          <p:nvPr/>
        </p:nvSpPr>
        <p:spPr>
          <a:xfrm>
            <a:off x="4412573" y="5352969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2B0EC-5498-30CB-2E24-55BB1AD6679F}"/>
              </a:ext>
            </a:extLst>
          </p:cNvPr>
          <p:cNvSpPr/>
          <p:nvPr/>
        </p:nvSpPr>
        <p:spPr>
          <a:xfrm>
            <a:off x="5066623" y="5621861"/>
            <a:ext cx="1308100" cy="5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588-8839-9DE4-4FC7-66F71A5ABE72}"/>
              </a:ext>
            </a:extLst>
          </p:cNvPr>
          <p:cNvSpPr/>
          <p:nvPr/>
        </p:nvSpPr>
        <p:spPr>
          <a:xfrm>
            <a:off x="7219403" y="5689599"/>
            <a:ext cx="494434" cy="30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84BB59-D653-222B-7F69-9D627B9D2E04}"/>
              </a:ext>
            </a:extLst>
          </p:cNvPr>
          <p:cNvSpPr/>
          <p:nvPr/>
        </p:nvSpPr>
        <p:spPr>
          <a:xfrm>
            <a:off x="9130435" y="5488631"/>
            <a:ext cx="494434" cy="56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9DC2-96A7-044D-2558-9CBA5837E41E}"/>
              </a:ext>
            </a:extLst>
          </p:cNvPr>
          <p:cNvSpPr/>
          <p:nvPr/>
        </p:nvSpPr>
        <p:spPr>
          <a:xfrm>
            <a:off x="3533085" y="95768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E50FE-05FF-FD83-FC57-C080F9AEEA68}"/>
              </a:ext>
            </a:extLst>
          </p:cNvPr>
          <p:cNvSpPr/>
          <p:nvPr/>
        </p:nvSpPr>
        <p:spPr>
          <a:xfrm>
            <a:off x="3814294" y="1169800"/>
            <a:ext cx="1252329" cy="34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AF698-9E3B-1AE8-1208-903CB7E9CC56}"/>
              </a:ext>
            </a:extLst>
          </p:cNvPr>
          <p:cNvSpPr/>
          <p:nvPr/>
        </p:nvSpPr>
        <p:spPr>
          <a:xfrm>
            <a:off x="4057074" y="1165365"/>
            <a:ext cx="1747144" cy="63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D96CF3-CCAF-684A-BD8F-B77A06EF8EFB}"/>
              </a:ext>
            </a:extLst>
          </p:cNvPr>
          <p:cNvSpPr/>
          <p:nvPr/>
        </p:nvSpPr>
        <p:spPr>
          <a:xfrm>
            <a:off x="4244553" y="1543450"/>
            <a:ext cx="416347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A543F3-C989-A73D-24F6-DEB120DB9065}"/>
              </a:ext>
            </a:extLst>
          </p:cNvPr>
          <p:cNvSpPr/>
          <p:nvPr/>
        </p:nvSpPr>
        <p:spPr>
          <a:xfrm>
            <a:off x="6593048" y="2033262"/>
            <a:ext cx="1747144" cy="77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A109C-234B-C371-4184-F9AD84E61E6F}"/>
              </a:ext>
            </a:extLst>
          </p:cNvPr>
          <p:cNvSpPr/>
          <p:nvPr/>
        </p:nvSpPr>
        <p:spPr>
          <a:xfrm rot="3864946">
            <a:off x="3343493" y="86520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36C326-30E2-DD84-5531-E9321796C6D8}"/>
              </a:ext>
            </a:extLst>
          </p:cNvPr>
          <p:cNvSpPr/>
          <p:nvPr/>
        </p:nvSpPr>
        <p:spPr>
          <a:xfrm rot="3864946">
            <a:off x="8505140" y="5535205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0CE8DC-2062-5258-FBE4-FC7179325E86}"/>
              </a:ext>
            </a:extLst>
          </p:cNvPr>
          <p:cNvSpPr/>
          <p:nvPr/>
        </p:nvSpPr>
        <p:spPr>
          <a:xfrm rot="2745061">
            <a:off x="9373132" y="4861294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981CB8-F14D-017A-3F62-37E79D873E65}"/>
              </a:ext>
            </a:extLst>
          </p:cNvPr>
          <p:cNvSpPr/>
          <p:nvPr/>
        </p:nvSpPr>
        <p:spPr>
          <a:xfrm rot="2745061">
            <a:off x="9160309" y="5147943"/>
            <a:ext cx="182956" cy="59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DD35D9-F527-69BA-45D2-981D7F23E5B8}"/>
              </a:ext>
            </a:extLst>
          </p:cNvPr>
          <p:cNvSpPr/>
          <p:nvPr/>
        </p:nvSpPr>
        <p:spPr>
          <a:xfrm>
            <a:off x="-214603" y="110622"/>
            <a:ext cx="7815408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DE435-A1DC-F658-B42F-AB77973AB4D6}"/>
              </a:ext>
            </a:extLst>
          </p:cNvPr>
          <p:cNvSpPr txBox="1"/>
          <p:nvPr/>
        </p:nvSpPr>
        <p:spPr>
          <a:xfrm>
            <a:off x="0" y="110622"/>
            <a:ext cx="61446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production: Ovaries</a:t>
            </a:r>
          </a:p>
        </p:txBody>
      </p:sp>
      <p:pic>
        <p:nvPicPr>
          <p:cNvPr id="14338" name="Picture 2" descr="Egg Cells | CK-12 Foundation">
            <a:extLst>
              <a:ext uri="{FF2B5EF4-FFF2-40B4-BE49-F238E27FC236}">
                <a16:creationId xmlns:a16="http://schemas.microsoft.com/office/drawing/2014/main" id="{DE4E3BFB-9590-1AB7-C265-4D46380CA1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1"/>
          <a:stretch/>
        </p:blipFill>
        <p:spPr bwMode="auto">
          <a:xfrm>
            <a:off x="546648" y="871724"/>
            <a:ext cx="7666110" cy="55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CC6999-FA9C-C8E2-3332-F25C20347543}"/>
              </a:ext>
            </a:extLst>
          </p:cNvPr>
          <p:cNvSpPr txBox="1"/>
          <p:nvPr/>
        </p:nvSpPr>
        <p:spPr>
          <a:xfrm>
            <a:off x="7467600" y="2659049"/>
            <a:ext cx="4177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Each ovum is surrounded by a follicle that protects the developing ovum and secretes hormones.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5ADCE8-A561-EF5D-C2E1-2E1FAD1DCC18}"/>
              </a:ext>
            </a:extLst>
          </p:cNvPr>
          <p:cNvSpPr txBox="1"/>
          <p:nvPr/>
        </p:nvSpPr>
        <p:spPr>
          <a:xfrm>
            <a:off x="7487964" y="1127662"/>
            <a:ext cx="4137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ovaries contain immature ova in various stages of development. 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909E4D-0C2D-F30A-6446-2F4597FDB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65164" y="1151253"/>
            <a:ext cx="174445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Oviduct</a:t>
            </a:r>
          </a:p>
        </p:txBody>
      </p:sp>
    </p:spTree>
    <p:extLst>
      <p:ext uri="{BB962C8B-B14F-4D97-AF65-F5344CB8AC3E}">
        <p14:creationId xmlns:p14="http://schemas.microsoft.com/office/powerpoint/2010/main" val="479710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55025" y="4584701"/>
            <a:ext cx="9144000" cy="2387600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028" name="Picture 4" descr="Female Reproductive System Diagram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00" y="0"/>
            <a:ext cx="9362498" cy="66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327563" y="3248149"/>
            <a:ext cx="254924" cy="248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85735" y="157634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Oviduct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80902" y="665018"/>
            <a:ext cx="1080654" cy="498764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09799" y="4555101"/>
            <a:ext cx="14814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Ovary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39389" y="3602038"/>
            <a:ext cx="703811" cy="1024889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65792" y="4429919"/>
            <a:ext cx="993913" cy="1754189"/>
            <a:chOff x="7576324" y="4496616"/>
            <a:chExt cx="993913" cy="1754189"/>
          </a:xfrm>
        </p:grpSpPr>
        <p:pic>
          <p:nvPicPr>
            <p:cNvPr id="1030" name="Picture 6" descr="Download Sperm - Ronnie You Suck At Photoshop PNG Image with No Background  - PNGke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6165">
              <a:off x="7576324" y="5206918"/>
              <a:ext cx="642519" cy="47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Download Sperm - Ronnie You Suck At Photoshop PNG Image with No Background  - PNGke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4545">
              <a:off x="8012591" y="5206919"/>
              <a:ext cx="642519" cy="47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ownload Sperm - Ronnie You Suck At Photoshop PNG Image with No Background  - PNGke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4545">
              <a:off x="7764093" y="4581489"/>
              <a:ext cx="642519" cy="47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Download Sperm - Ronnie You Suck At Photoshop PNG Image with No Background  - PNGke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4545">
              <a:off x="7817091" y="5591505"/>
              <a:ext cx="642519" cy="47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Download Sperm - Ronnie You Suck At Photoshop PNG Image with No Background  - PNGke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68">
              <a:off x="7499890" y="5693159"/>
              <a:ext cx="642519" cy="47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185 L -0.05299 -0.17824 C -0.06601 -0.21713 -0.06836 -0.26088 -0.05794 -0.29422 C -0.04831 -0.33287 -0.02708 -0.35324 -0.00143 -0.35811 L 0.11433 -0.3838 " pathEditMode="relative" rAng="1782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0043 -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Female Reproductive System Diagram Diagram | Quiz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867" b="29180"/>
          <a:stretch/>
        </p:blipFill>
        <p:spPr bwMode="auto">
          <a:xfrm>
            <a:off x="2330824" y="199961"/>
            <a:ext cx="9861176" cy="67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1092876"/>
            <a:ext cx="421341" cy="4034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Download Sperm - Ronnie You Suck At Photoshop PNG Image with No Background 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1445">
            <a:off x="7821851" y="1396831"/>
            <a:ext cx="798731" cy="5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0170" y="-101538"/>
            <a:ext cx="5911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FERTLISATION!!!</a:t>
            </a:r>
          </a:p>
        </p:txBody>
      </p:sp>
      <p:sp>
        <p:nvSpPr>
          <p:cNvPr id="7" name="Down Arrow 6"/>
          <p:cNvSpPr/>
          <p:nvPr/>
        </p:nvSpPr>
        <p:spPr>
          <a:xfrm rot="17535287">
            <a:off x="5128441" y="532748"/>
            <a:ext cx="564776" cy="908416"/>
          </a:xfrm>
          <a:prstGeom prst="downArrow">
            <a:avLst>
              <a:gd name="adj1" fmla="val 28764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60981" y="5890119"/>
            <a:ext cx="8096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Happens in the </a:t>
            </a:r>
            <a:r>
              <a:rPr lang="en-US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oviduct!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0287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159771" y="81516"/>
            <a:ext cx="6596354" cy="979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70840-25D2-DAE6-C61A-42B9EE340F60}"/>
              </a:ext>
            </a:extLst>
          </p:cNvPr>
          <p:cNvSpPr/>
          <p:nvPr/>
        </p:nvSpPr>
        <p:spPr>
          <a:xfrm>
            <a:off x="-159770" y="1102287"/>
            <a:ext cx="3129254" cy="979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78095-034C-E08A-1A8E-63C6D8A1D661}"/>
              </a:ext>
            </a:extLst>
          </p:cNvPr>
          <p:cNvSpPr txBox="1"/>
          <p:nvPr/>
        </p:nvSpPr>
        <p:spPr>
          <a:xfrm>
            <a:off x="54833" y="-599"/>
            <a:ext cx="71876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sz="6600" b="1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Physiology and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133058" y="2999619"/>
            <a:ext cx="7054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2.1 Gamete production and fertilisation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80DE7-F5A0-6F3D-3481-BFC8C990AE51}"/>
              </a:ext>
            </a:extLst>
          </p:cNvPr>
          <p:cNvSpPr txBox="1"/>
          <p:nvPr/>
        </p:nvSpPr>
        <p:spPr>
          <a:xfrm>
            <a:off x="133057" y="3409221"/>
            <a:ext cx="664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2.2 Hormonal control of reproduction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22781-FC6A-D74F-FD97-26F4CF35E401}"/>
              </a:ext>
            </a:extLst>
          </p:cNvPr>
          <p:cNvSpPr txBox="1"/>
          <p:nvPr/>
        </p:nvSpPr>
        <p:spPr>
          <a:xfrm>
            <a:off x="133056" y="3821222"/>
            <a:ext cx="656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2.3 The biology of controlling fertility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84ADE-F872-3B8A-3955-A00B923ADA81}"/>
              </a:ext>
            </a:extLst>
          </p:cNvPr>
          <p:cNvSpPr txBox="1"/>
          <p:nvPr/>
        </p:nvSpPr>
        <p:spPr>
          <a:xfrm>
            <a:off x="133056" y="4222464"/>
            <a:ext cx="6765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2.4 Antenatal and postnatal screening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D0670-6A2E-67F1-5835-FC8FEB9B880E}"/>
              </a:ext>
            </a:extLst>
          </p:cNvPr>
          <p:cNvSpPr txBox="1"/>
          <p:nvPr/>
        </p:nvSpPr>
        <p:spPr>
          <a:xfrm>
            <a:off x="133056" y="4640426"/>
            <a:ext cx="110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2.5 The structure and function of arteries, capillaries and veins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CBF3F-B772-F03C-B28D-2D43E1591F53}"/>
              </a:ext>
            </a:extLst>
          </p:cNvPr>
          <p:cNvSpPr txBox="1"/>
          <p:nvPr/>
        </p:nvSpPr>
        <p:spPr>
          <a:xfrm>
            <a:off x="133056" y="5064884"/>
            <a:ext cx="754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2.6 The structure and function of the heart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A8704-B564-4252-3519-5BFB9B96378F}"/>
              </a:ext>
            </a:extLst>
          </p:cNvPr>
          <p:cNvSpPr txBox="1"/>
          <p:nvPr/>
        </p:nvSpPr>
        <p:spPr>
          <a:xfrm>
            <a:off x="133056" y="5514178"/>
            <a:ext cx="825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2.7 Pathology of cardiovascular disease (CVD)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79927-E73E-E52A-8C4E-7D87167EF822}"/>
              </a:ext>
            </a:extLst>
          </p:cNvPr>
          <p:cNvSpPr txBox="1"/>
          <p:nvPr/>
        </p:nvSpPr>
        <p:spPr>
          <a:xfrm>
            <a:off x="133056" y="5987687"/>
            <a:ext cx="647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2.8 Blood glucose levels and obesity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3F7FF-BDBA-7753-A048-46A32EA4CD87}"/>
              </a:ext>
            </a:extLst>
          </p:cNvPr>
          <p:cNvSpPr/>
          <p:nvPr/>
        </p:nvSpPr>
        <p:spPr>
          <a:xfrm>
            <a:off x="600773" y="2155474"/>
            <a:ext cx="6596354" cy="7981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2DC3E-9679-D6B7-DCD4-B704BFA6D03B}"/>
              </a:ext>
            </a:extLst>
          </p:cNvPr>
          <p:cNvSpPr txBox="1"/>
          <p:nvPr/>
        </p:nvSpPr>
        <p:spPr>
          <a:xfrm>
            <a:off x="964547" y="2132018"/>
            <a:ext cx="7187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sz="4800" b="1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What is in this unit?</a:t>
            </a:r>
          </a:p>
        </p:txBody>
      </p:sp>
    </p:spTree>
    <p:extLst>
      <p:ext uri="{BB962C8B-B14F-4D97-AF65-F5344CB8AC3E}">
        <p14:creationId xmlns:p14="http://schemas.microsoft.com/office/powerpoint/2010/main" val="429101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Female Reproductive System Diagram Diagram | Quiz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867" b="29180"/>
          <a:stretch/>
        </p:blipFill>
        <p:spPr bwMode="auto">
          <a:xfrm>
            <a:off x="152400" y="-203842"/>
            <a:ext cx="13589000" cy="92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ygote, Embryo and Fetus: What Are the Differences?">
            <a:extLst>
              <a:ext uri="{FF2B5EF4-FFF2-40B4-BE49-F238E27FC236}">
                <a16:creationId xmlns:a16="http://schemas.microsoft.com/office/drawing/2014/main" id="{C9424714-B3A6-16DC-9984-6367DA39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37" b="75000" l="3542" r="31875">
                        <a14:foregroundMark x1="22000" y1="70588" x2="22000" y2="70588"/>
                        <a14:foregroundMark x1="16375" y1="73039" x2="16375" y2="73039"/>
                        <a14:foregroundMark x1="16583" y1="72353" x2="17708" y2="68137"/>
                        <a14:foregroundMark x1="17833" y1="40490" x2="20542" y2="42451"/>
                        <a14:foregroundMark x1="17417" y1="17941" x2="21667" y2="17451"/>
                        <a14:foregroundMark x1="16667" y1="52255" x2="15000" y2="40490"/>
                        <a14:foregroundMark x1="4375" y1="41176" x2="6375" y2="31176"/>
                        <a14:foregroundMark x1="7708" y1="24020" x2="13958" y2="18922"/>
                        <a14:foregroundMark x1="15208" y1="15980" x2="20708" y2="16373"/>
                        <a14:foregroundMark x1="20708" y1="16373" x2="23875" y2="19902"/>
                        <a14:foregroundMark x1="26250" y1="28235" x2="27292" y2="31176"/>
                        <a14:foregroundMark x1="17417" y1="13235" x2="17417" y2="13235"/>
                        <a14:foregroundMark x1="17000" y1="75000" x2="17000" y2="750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0" r="64583" b="21323"/>
          <a:stretch/>
        </p:blipFill>
        <p:spPr bwMode="auto">
          <a:xfrm>
            <a:off x="5651500" y="914912"/>
            <a:ext cx="1644650" cy="13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5BB12-8C90-F0BA-37E8-95E852806436}"/>
              </a:ext>
            </a:extLst>
          </p:cNvPr>
          <p:cNvSpPr/>
          <p:nvPr/>
        </p:nvSpPr>
        <p:spPr>
          <a:xfrm>
            <a:off x="1885310" y="2259655"/>
            <a:ext cx="3423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Zygote is formed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7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1687A5-612C-39AD-80B0-DB5C2A7EB05D}"/>
              </a:ext>
            </a:extLst>
          </p:cNvPr>
          <p:cNvSpPr/>
          <p:nvPr/>
        </p:nvSpPr>
        <p:spPr>
          <a:xfrm>
            <a:off x="0" y="274320"/>
            <a:ext cx="12192000" cy="5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 C O U R S E   S P E C   N O T E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C766F-0251-1BB4-A888-9F9A937CFD47}"/>
              </a:ext>
            </a:extLst>
          </p:cNvPr>
          <p:cNvSpPr txBox="1"/>
          <p:nvPr/>
        </p:nvSpPr>
        <p:spPr>
          <a:xfrm>
            <a:off x="0" y="1035611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002060"/>
                </a:solidFill>
              </a:rPr>
              <a:t> </a:t>
            </a:r>
            <a:r>
              <a:rPr lang="en-GB" sz="2800" b="1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 in the testes. </a:t>
            </a:r>
          </a:p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Testes produce sperm in the seminiferous tubules and testosterone in the interstitial cells. The prostate gland and seminal vesicles secrete fluids that maintain the mobility and viability of the sperm.</a:t>
            </a:r>
          </a:p>
          <a:p>
            <a:endParaRPr lang="en-GB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800" b="1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 in the ovaries.</a:t>
            </a:r>
          </a:p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ovaries contain immature ova in various stages of development. Each ovum is surrounded by a follicle that protects the developing ovum and secretes hormones.</a:t>
            </a:r>
          </a:p>
          <a:p>
            <a:endParaRPr lang="en-GB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800" b="1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Fertilisation.</a:t>
            </a:r>
          </a:p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Mature ova are released into the oviduct where they may be fertilised by sperm to form a zygote. </a:t>
            </a:r>
          </a:p>
        </p:txBody>
      </p:sp>
    </p:spTree>
    <p:extLst>
      <p:ext uri="{BB962C8B-B14F-4D97-AF65-F5344CB8AC3E}">
        <p14:creationId xmlns:p14="http://schemas.microsoft.com/office/powerpoint/2010/main" val="382996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A6B24-5C28-134B-5A61-B640985B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3" y="1127604"/>
            <a:ext cx="6142245" cy="32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D6EC31-6F82-A231-E6D3-163119CCA270}"/>
              </a:ext>
            </a:extLst>
          </p:cNvPr>
          <p:cNvSpPr/>
          <p:nvPr/>
        </p:nvSpPr>
        <p:spPr>
          <a:xfrm>
            <a:off x="292100" y="260853"/>
            <a:ext cx="11595100" cy="634314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FD7DFD-2315-AA6F-CBAB-8A515C7E816F}"/>
              </a:ext>
            </a:extLst>
          </p:cNvPr>
          <p:cNvSpPr/>
          <p:nvPr/>
        </p:nvSpPr>
        <p:spPr>
          <a:xfrm>
            <a:off x="-214603" y="110622"/>
            <a:ext cx="1764003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27D9A-923A-1A80-057B-94E986DB46A1}"/>
              </a:ext>
            </a:extLst>
          </p:cNvPr>
          <p:cNvSpPr txBox="1"/>
          <p:nvPr/>
        </p:nvSpPr>
        <p:spPr>
          <a:xfrm>
            <a:off x="0" y="110622"/>
            <a:ext cx="1345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PPQs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AEF30-3310-5BEF-F589-32EC74FD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6" t="8909" r="4048" b="9880"/>
          <a:stretch/>
        </p:blipFill>
        <p:spPr>
          <a:xfrm>
            <a:off x="5791199" y="305990"/>
            <a:ext cx="5853786" cy="6107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73513-A0C5-81EB-7333-EE650AC4EE55}"/>
              </a:ext>
            </a:extLst>
          </p:cNvPr>
          <p:cNvSpPr/>
          <p:nvPr/>
        </p:nvSpPr>
        <p:spPr>
          <a:xfrm>
            <a:off x="444500" y="1989354"/>
            <a:ext cx="58039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The diagram below shows a section through part of the testes. </a:t>
            </a:r>
          </a:p>
          <a:p>
            <a:endParaRPr lang="en-GB" sz="3600" b="1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r>
              <a:rPr lang="en-GB" sz="3600" b="1" cap="none" spc="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Which cells produce testosterone?</a:t>
            </a:r>
            <a:endParaRPr lang="en-US" sz="3600" b="1" cap="none" spc="0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5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D6EC31-6F82-A231-E6D3-163119CCA270}"/>
              </a:ext>
            </a:extLst>
          </p:cNvPr>
          <p:cNvSpPr/>
          <p:nvPr/>
        </p:nvSpPr>
        <p:spPr>
          <a:xfrm>
            <a:off x="292100" y="260853"/>
            <a:ext cx="11595100" cy="634314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04FE9D-EB16-C82A-E4E4-6E6356D5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7" t="10754" r="21461" b="46965"/>
          <a:stretch/>
        </p:blipFill>
        <p:spPr>
          <a:xfrm>
            <a:off x="4445000" y="418398"/>
            <a:ext cx="7358325" cy="43639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FD7DFD-2315-AA6F-CBAB-8A515C7E816F}"/>
              </a:ext>
            </a:extLst>
          </p:cNvPr>
          <p:cNvSpPr/>
          <p:nvPr/>
        </p:nvSpPr>
        <p:spPr>
          <a:xfrm>
            <a:off x="-214603" y="110622"/>
            <a:ext cx="1764003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27D9A-923A-1A80-057B-94E986DB46A1}"/>
              </a:ext>
            </a:extLst>
          </p:cNvPr>
          <p:cNvSpPr txBox="1"/>
          <p:nvPr/>
        </p:nvSpPr>
        <p:spPr>
          <a:xfrm>
            <a:off x="0" y="110622"/>
            <a:ext cx="1345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PPQs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73513-A0C5-81EB-7333-EE650AC4EE55}"/>
              </a:ext>
            </a:extLst>
          </p:cNvPr>
          <p:cNvSpPr/>
          <p:nvPr/>
        </p:nvSpPr>
        <p:spPr>
          <a:xfrm>
            <a:off x="388675" y="1418092"/>
            <a:ext cx="474212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The diagram below represents sperm production in a cross section through part of a testis. </a:t>
            </a:r>
          </a:p>
          <a:p>
            <a:endParaRPr lang="en-GB" sz="3600" b="1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r>
              <a:rPr lang="en-GB" sz="3600" b="1" cap="none" spc="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Name structure A</a:t>
            </a:r>
            <a:endParaRPr lang="en-US" sz="3600" b="1" cap="none" spc="0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4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D6EC31-6F82-A231-E6D3-163119CCA270}"/>
              </a:ext>
            </a:extLst>
          </p:cNvPr>
          <p:cNvSpPr/>
          <p:nvPr/>
        </p:nvSpPr>
        <p:spPr>
          <a:xfrm>
            <a:off x="292100" y="260853"/>
            <a:ext cx="11595100" cy="634314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FD7DFD-2315-AA6F-CBAB-8A515C7E816F}"/>
              </a:ext>
            </a:extLst>
          </p:cNvPr>
          <p:cNvSpPr/>
          <p:nvPr/>
        </p:nvSpPr>
        <p:spPr>
          <a:xfrm>
            <a:off x="-214603" y="110622"/>
            <a:ext cx="1764003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27D9A-923A-1A80-057B-94E986DB46A1}"/>
              </a:ext>
            </a:extLst>
          </p:cNvPr>
          <p:cNvSpPr txBox="1"/>
          <p:nvPr/>
        </p:nvSpPr>
        <p:spPr>
          <a:xfrm>
            <a:off x="0" y="110622"/>
            <a:ext cx="1345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PPQs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73513-A0C5-81EB-7333-EE650AC4EE55}"/>
              </a:ext>
            </a:extLst>
          </p:cNvPr>
          <p:cNvSpPr/>
          <p:nvPr/>
        </p:nvSpPr>
        <p:spPr>
          <a:xfrm>
            <a:off x="388675" y="1205905"/>
            <a:ext cx="474212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The diagram shows a germline cell dividing to produce sperm cells. </a:t>
            </a:r>
          </a:p>
          <a:p>
            <a:endParaRPr lang="en-GB" sz="3600" b="1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r>
              <a:rPr lang="en-GB" sz="3600" b="1" cap="none" spc="0" dirty="0">
                <a:ln w="0"/>
                <a:solidFill>
                  <a:srgbClr val="002060"/>
                </a:solidFill>
                <a:latin typeface="Avenir Next LT Pro Light" panose="020B0304020202020204" pitchFamily="34" charset="0"/>
              </a:rPr>
              <a:t>Name this type of cell division.</a:t>
            </a:r>
            <a:endParaRPr lang="en-US" sz="3600" b="1" cap="none" spc="0" dirty="0">
              <a:ln w="0"/>
              <a:solidFill>
                <a:srgbClr val="002060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607A61-AD6F-EC23-631E-A4960AA12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4" t="9928" r="22446" b="46375"/>
          <a:stretch/>
        </p:blipFill>
        <p:spPr>
          <a:xfrm>
            <a:off x="5049163" y="1598049"/>
            <a:ext cx="6754162" cy="33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uiz Time | Fun - Quizizz">
            <a:extLst>
              <a:ext uri="{FF2B5EF4-FFF2-40B4-BE49-F238E27FC236}">
                <a16:creationId xmlns:a16="http://schemas.microsoft.com/office/drawing/2014/main" id="{DE5EF649-5ABD-497B-ACB3-FA830019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2310727"/>
            <a:ext cx="10123714" cy="19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09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7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male reproductive system produces sperm?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5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7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male reproductive system produces sperm?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5D633D-DE30-33CC-A78C-126F1772570A}"/>
              </a:ext>
            </a:extLst>
          </p:cNvPr>
          <p:cNvSpPr/>
          <p:nvPr/>
        </p:nvSpPr>
        <p:spPr>
          <a:xfrm>
            <a:off x="3477681" y="2614856"/>
            <a:ext cx="4975378" cy="2056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Testes</a:t>
            </a:r>
          </a:p>
        </p:txBody>
      </p:sp>
    </p:spTree>
    <p:extLst>
      <p:ext uri="{BB962C8B-B14F-4D97-AF65-F5344CB8AC3E}">
        <p14:creationId xmlns:p14="http://schemas.microsoft.com/office/powerpoint/2010/main" val="375087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7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testes secretes testosterone?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5E76C9-76E3-7153-3B7B-78E918BBEDF3}"/>
              </a:ext>
            </a:extLst>
          </p:cNvPr>
          <p:cNvSpPr/>
          <p:nvPr/>
        </p:nvSpPr>
        <p:spPr>
          <a:xfrm>
            <a:off x="1762125" y="3081635"/>
            <a:ext cx="3431649" cy="3519190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7152294" y="185737"/>
            <a:ext cx="4858211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58450"/>
            <a:ext cx="6466114" cy="7842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78095-034C-E08A-1A8E-63C6D8A1D661}"/>
              </a:ext>
            </a:extLst>
          </p:cNvPr>
          <p:cNvSpPr txBox="1"/>
          <p:nvPr/>
        </p:nvSpPr>
        <p:spPr>
          <a:xfrm>
            <a:off x="0" y="19606"/>
            <a:ext cx="71876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sz="4400" b="1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Physiology and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133056" y="840002"/>
            <a:ext cx="7054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2.1 Gamete production and fertilisation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21E84-8D54-C4C0-2885-C29D1E4A5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502" y="470150"/>
            <a:ext cx="4419601" cy="5977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0E0021-CADA-4FCE-2C6C-4696CA2A2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3250889"/>
            <a:ext cx="3200862" cy="31915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F2717F-4FFA-442B-BB8C-EE7EE9756370}"/>
              </a:ext>
            </a:extLst>
          </p:cNvPr>
          <p:cNvSpPr/>
          <p:nvPr/>
        </p:nvSpPr>
        <p:spPr>
          <a:xfrm>
            <a:off x="570541" y="1514489"/>
            <a:ext cx="55254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What can you remember from Nat 5?</a:t>
            </a:r>
          </a:p>
        </p:txBody>
      </p:sp>
    </p:spTree>
    <p:extLst>
      <p:ext uri="{BB962C8B-B14F-4D97-AF65-F5344CB8AC3E}">
        <p14:creationId xmlns:p14="http://schemas.microsoft.com/office/powerpoint/2010/main" val="31804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7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testes secretes testosterone?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F15BB6-A871-3F7C-A824-FB1BD5783E0E}"/>
              </a:ext>
            </a:extLst>
          </p:cNvPr>
          <p:cNvSpPr/>
          <p:nvPr/>
        </p:nvSpPr>
        <p:spPr>
          <a:xfrm>
            <a:off x="3477681" y="2614856"/>
            <a:ext cx="4975378" cy="2056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Interstitial cells</a:t>
            </a:r>
          </a:p>
        </p:txBody>
      </p:sp>
    </p:spTree>
    <p:extLst>
      <p:ext uri="{BB962C8B-B14F-4D97-AF65-F5344CB8AC3E}">
        <p14:creationId xmlns:p14="http://schemas.microsoft.com/office/powerpoint/2010/main" val="42535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449718"/>
            <a:ext cx="9025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Where does fertilisation take place?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449718"/>
            <a:ext cx="9025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Where does fertilisation take place?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23A587-1909-7FE6-323B-DDB93F6E5B8A}"/>
              </a:ext>
            </a:extLst>
          </p:cNvPr>
          <p:cNvSpPr/>
          <p:nvPr/>
        </p:nvSpPr>
        <p:spPr>
          <a:xfrm>
            <a:off x="3477681" y="2614856"/>
            <a:ext cx="4975378" cy="2056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Oviduct</a:t>
            </a:r>
          </a:p>
        </p:txBody>
      </p:sp>
    </p:spTree>
    <p:extLst>
      <p:ext uri="{BB962C8B-B14F-4D97-AF65-F5344CB8AC3E}">
        <p14:creationId xmlns:p14="http://schemas.microsoft.com/office/powerpoint/2010/main" val="2831723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testes produces sperm?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9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part of the testes produces sperm?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23A587-1909-7FE6-323B-DDB93F6E5B8A}"/>
              </a:ext>
            </a:extLst>
          </p:cNvPr>
          <p:cNvSpPr/>
          <p:nvPr/>
        </p:nvSpPr>
        <p:spPr>
          <a:xfrm>
            <a:off x="3149600" y="2614856"/>
            <a:ext cx="5303459" cy="2056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Seminiferous Tubules</a:t>
            </a:r>
          </a:p>
        </p:txBody>
      </p:sp>
    </p:spTree>
    <p:extLst>
      <p:ext uri="{BB962C8B-B14F-4D97-AF65-F5344CB8AC3E}">
        <p14:creationId xmlns:p14="http://schemas.microsoft.com/office/powerpoint/2010/main" val="247079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the function of the follicle in the ovary?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2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the function of the follicle in the ovary?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23A587-1909-7FE6-323B-DDB93F6E5B8A}"/>
              </a:ext>
            </a:extLst>
          </p:cNvPr>
          <p:cNvSpPr/>
          <p:nvPr/>
        </p:nvSpPr>
        <p:spPr>
          <a:xfrm>
            <a:off x="2616501" y="2614856"/>
            <a:ext cx="6794500" cy="2056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Protect developing ovum and secretes hormone</a:t>
            </a:r>
          </a:p>
        </p:txBody>
      </p:sp>
    </p:spTree>
    <p:extLst>
      <p:ext uri="{BB962C8B-B14F-4D97-AF65-F5344CB8AC3E}">
        <p14:creationId xmlns:p14="http://schemas.microsoft.com/office/powerpoint/2010/main" val="146998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do the prostate and seminal vesicles do?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6EBBED-62B3-55E9-01BE-C5E23BFCFC68}"/>
              </a:ext>
            </a:extLst>
          </p:cNvPr>
          <p:cNvSpPr/>
          <p:nvPr/>
        </p:nvSpPr>
        <p:spPr>
          <a:xfrm>
            <a:off x="347133" y="772886"/>
            <a:ext cx="11497734" cy="574039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DD3439-79BE-10E3-9AFB-7B0D9C6CC2A7}"/>
              </a:ext>
            </a:extLst>
          </p:cNvPr>
          <p:cNvSpPr/>
          <p:nvPr/>
        </p:nvSpPr>
        <p:spPr>
          <a:xfrm>
            <a:off x="651932" y="283029"/>
            <a:ext cx="10723639" cy="10977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7BC71-5E1E-2813-0352-869EB51CF8F5}"/>
              </a:ext>
            </a:extLst>
          </p:cNvPr>
          <p:cNvSpPr txBox="1"/>
          <p:nvPr/>
        </p:nvSpPr>
        <p:spPr>
          <a:xfrm>
            <a:off x="1452636" y="231722"/>
            <a:ext cx="902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do the prostate and seminal vesicles do?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8823A1-F726-7F3C-9633-409059519EB1}"/>
              </a:ext>
            </a:extLst>
          </p:cNvPr>
          <p:cNvSpPr/>
          <p:nvPr/>
        </p:nvSpPr>
        <p:spPr>
          <a:xfrm>
            <a:off x="2616501" y="2614856"/>
            <a:ext cx="6794500" cy="2312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Secrete fluids that maintain mobility and viability of sperm </a:t>
            </a:r>
          </a:p>
        </p:txBody>
      </p:sp>
    </p:spTree>
    <p:extLst>
      <p:ext uri="{BB962C8B-B14F-4D97-AF65-F5344CB8AC3E}">
        <p14:creationId xmlns:p14="http://schemas.microsoft.com/office/powerpoint/2010/main" val="404733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is Anatomy Diagram | Quizlet">
            <a:extLst>
              <a:ext uri="{FF2B5EF4-FFF2-40B4-BE49-F238E27FC236}">
                <a16:creationId xmlns:a16="http://schemas.microsoft.com/office/drawing/2014/main" id="{BB8BE2E8-E9F1-36E9-5D5C-C28EFE1F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35" y="1186241"/>
            <a:ext cx="3442308" cy="4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stis Anatomy Diagram | Quizlet">
            <a:extLst>
              <a:ext uri="{FF2B5EF4-FFF2-40B4-BE49-F238E27FC236}">
                <a16:creationId xmlns:a16="http://schemas.microsoft.com/office/drawing/2014/main" id="{258A1030-7376-C3AB-1299-86EC404F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3" y="1186241"/>
            <a:ext cx="3442308" cy="4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stis Anatomy Diagram | Quizlet">
            <a:extLst>
              <a:ext uri="{FF2B5EF4-FFF2-40B4-BE49-F238E27FC236}">
                <a16:creationId xmlns:a16="http://schemas.microsoft.com/office/drawing/2014/main" id="{77E9C177-11D2-83D4-37F1-BCA2F0F2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81" y="1186241"/>
            <a:ext cx="3442308" cy="4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stis Anatomy Diagram | Quizlet">
            <a:extLst>
              <a:ext uri="{FF2B5EF4-FFF2-40B4-BE49-F238E27FC236}">
                <a16:creationId xmlns:a16="http://schemas.microsoft.com/office/drawing/2014/main" id="{97702218-C462-B571-5899-DCA4FA63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5" y="1186241"/>
            <a:ext cx="3442308" cy="4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stis Anatomy Diagram | Quizlet">
            <a:extLst>
              <a:ext uri="{FF2B5EF4-FFF2-40B4-BE49-F238E27FC236}">
                <a16:creationId xmlns:a16="http://schemas.microsoft.com/office/drawing/2014/main" id="{3037EFC5-52CE-B646-A9E9-99EEB36B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53" y="1186241"/>
            <a:ext cx="3442308" cy="4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5229226" y="190499"/>
            <a:ext cx="6743700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58450"/>
            <a:ext cx="6466114" cy="7842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78095-034C-E08A-1A8E-63C6D8A1D661}"/>
              </a:ext>
            </a:extLst>
          </p:cNvPr>
          <p:cNvSpPr txBox="1"/>
          <p:nvPr/>
        </p:nvSpPr>
        <p:spPr>
          <a:xfrm>
            <a:off x="0" y="19606"/>
            <a:ext cx="71876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sz="4400" b="1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Physiology and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133056" y="840002"/>
            <a:ext cx="509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2.1 Gamete production and fertilisation </a:t>
            </a:r>
          </a:p>
        </p:txBody>
      </p:sp>
      <p:pic>
        <p:nvPicPr>
          <p:cNvPr id="3" name="Picture 4" descr="Human egg cell and sperm cells, ESEM - Stock Image - P648/0209 - Science  Photo Library">
            <a:extLst>
              <a:ext uri="{FF2B5EF4-FFF2-40B4-BE49-F238E27FC236}">
                <a16:creationId xmlns:a16="http://schemas.microsoft.com/office/drawing/2014/main" id="{98272D03-70D2-A7E0-DFB4-5D4B2B6F6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625" y1="21282" x2="70625" y2="21282"/>
                        <a14:foregroundMark x1="72875" y1="20513" x2="72875" y2="20513"/>
                        <a14:backgroundMark x1="13750" y1="55897" x2="13750" y2="55897"/>
                        <a14:backgroundMark x1="72625" y1="22436" x2="72625" y2="2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/>
        </p:blipFill>
        <p:spPr bwMode="auto">
          <a:xfrm>
            <a:off x="4876800" y="-461312"/>
            <a:ext cx="6743700" cy="75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0AA88BB6-BE06-9331-8B30-840372701FC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75164" y="5028061"/>
            <a:ext cx="898331" cy="872272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0825AC-C642-6269-C943-3BAC0B58397B}"/>
              </a:ext>
            </a:extLst>
          </p:cNvPr>
          <p:cNvSpPr/>
          <p:nvPr/>
        </p:nvSpPr>
        <p:spPr>
          <a:xfrm>
            <a:off x="5362882" y="5767059"/>
            <a:ext cx="1686308" cy="670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B7A23-64BB-F084-5652-6DE93DCA7A5D}"/>
              </a:ext>
            </a:extLst>
          </p:cNvPr>
          <p:cNvSpPr/>
          <p:nvPr/>
        </p:nvSpPr>
        <p:spPr>
          <a:xfrm>
            <a:off x="5442718" y="5642121"/>
            <a:ext cx="15266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Ova</a:t>
            </a:r>
            <a:endParaRPr lang="en-US" sz="48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73B1BD8-3AB2-D501-35EF-6555EB09DBA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13594" y="4139512"/>
            <a:ext cx="1198135" cy="8640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A6361A-D1DC-0483-A94F-9B2F874AAEC2}"/>
              </a:ext>
            </a:extLst>
          </p:cNvPr>
          <p:cNvSpPr/>
          <p:nvPr/>
        </p:nvSpPr>
        <p:spPr>
          <a:xfrm>
            <a:off x="9487590" y="5099700"/>
            <a:ext cx="2364671" cy="670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CF729-1BA7-D0FB-0A83-AC6E6CDFA749}"/>
              </a:ext>
            </a:extLst>
          </p:cNvPr>
          <p:cNvSpPr/>
          <p:nvPr/>
        </p:nvSpPr>
        <p:spPr>
          <a:xfrm>
            <a:off x="9631659" y="4974762"/>
            <a:ext cx="21407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Sperm</a:t>
            </a:r>
            <a:endParaRPr lang="en-US" sz="48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DFC03-43AF-52E2-3A35-EA106A1ABAF9}"/>
              </a:ext>
            </a:extLst>
          </p:cNvPr>
          <p:cNvSpPr/>
          <p:nvPr/>
        </p:nvSpPr>
        <p:spPr>
          <a:xfrm>
            <a:off x="530311" y="1269965"/>
            <a:ext cx="43045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Unit 1 Recall</a:t>
            </a:r>
            <a:endParaRPr lang="en-US" sz="48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C9F291-C201-FCC9-BF13-C7CBFF8AD5AF}"/>
              </a:ext>
            </a:extLst>
          </p:cNvPr>
          <p:cNvSpPr txBox="1"/>
          <p:nvPr/>
        </p:nvSpPr>
        <p:spPr>
          <a:xfrm>
            <a:off x="63733" y="2267144"/>
            <a:ext cx="5165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Germline cells are gametes (sperm and ova) and the stem cells that divide to form gametes.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FC7E36-FD6A-7AB8-34CF-72D3CE7438FB}"/>
              </a:ext>
            </a:extLst>
          </p:cNvPr>
          <p:cNvSpPr txBox="1"/>
          <p:nvPr/>
        </p:nvSpPr>
        <p:spPr>
          <a:xfrm>
            <a:off x="40864" y="3698394"/>
            <a:ext cx="4421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Germline stem cells divide by: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C6EF5B-3575-00CE-B09A-1CDC41B998CE}"/>
              </a:ext>
            </a:extLst>
          </p:cNvPr>
          <p:cNvSpPr txBox="1"/>
          <p:nvPr/>
        </p:nvSpPr>
        <p:spPr>
          <a:xfrm>
            <a:off x="40864" y="4815168"/>
            <a:ext cx="4810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Diploid cells have ____ pairs of homologous chromosomes.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3E938C-42E9-6025-6154-7BF1678B87C6}"/>
              </a:ext>
            </a:extLst>
          </p:cNvPr>
          <p:cNvSpPr txBox="1"/>
          <p:nvPr/>
        </p:nvSpPr>
        <p:spPr>
          <a:xfrm>
            <a:off x="26727" y="5767059"/>
            <a:ext cx="4810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Haploid gametes contain ____ single chromosomes.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FD3A5-BA3B-6EE7-86AF-FFBC0AB4F550}"/>
              </a:ext>
            </a:extLst>
          </p:cNvPr>
          <p:cNvSpPr/>
          <p:nvPr/>
        </p:nvSpPr>
        <p:spPr>
          <a:xfrm>
            <a:off x="704850" y="1269965"/>
            <a:ext cx="3933825" cy="8309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4B2425-FE95-3E02-1FE3-BA4E146C2437}"/>
              </a:ext>
            </a:extLst>
          </p:cNvPr>
          <p:cNvSpPr/>
          <p:nvPr/>
        </p:nvSpPr>
        <p:spPr>
          <a:xfrm>
            <a:off x="494190" y="4149060"/>
            <a:ext cx="4304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Mitosis &amp; Meiosis</a:t>
            </a:r>
            <a:endParaRPr lang="en-US" sz="2800" b="0" cap="none" spc="0" dirty="0">
              <a:ln w="0"/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04BB00-6E24-6DAA-2EEE-B184F409751E}"/>
              </a:ext>
            </a:extLst>
          </p:cNvPr>
          <p:cNvSpPr/>
          <p:nvPr/>
        </p:nvSpPr>
        <p:spPr>
          <a:xfrm>
            <a:off x="911758" y="4722725"/>
            <a:ext cx="4304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46</a:t>
            </a:r>
            <a:endParaRPr lang="en-US" sz="2800" b="0" cap="none" spc="0" dirty="0">
              <a:ln w="0"/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F9F732-4BEB-1F16-BA11-9A34DEA794DB}"/>
              </a:ext>
            </a:extLst>
          </p:cNvPr>
          <p:cNvSpPr/>
          <p:nvPr/>
        </p:nvSpPr>
        <p:spPr>
          <a:xfrm>
            <a:off x="1991394" y="5647842"/>
            <a:ext cx="4304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23</a:t>
            </a:r>
            <a:endParaRPr lang="en-US" sz="2800" b="0" cap="none" spc="0" dirty="0">
              <a:ln w="0"/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9569-81FC-DF81-A57B-8AEA870A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A4A4-037B-6636-0292-BA26A2F8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91298-A23D-DB7A-38BB-A6CABE9B2430}"/>
              </a:ext>
            </a:extLst>
          </p:cNvPr>
          <p:cNvGrpSpPr/>
          <p:nvPr/>
        </p:nvGrpSpPr>
        <p:grpSpPr>
          <a:xfrm>
            <a:off x="584748" y="3568700"/>
            <a:ext cx="4711152" cy="3141503"/>
            <a:chOff x="546648" y="3263900"/>
            <a:chExt cx="4711152" cy="3141503"/>
          </a:xfrm>
        </p:grpSpPr>
        <p:pic>
          <p:nvPicPr>
            <p:cNvPr id="4" name="Picture 2" descr="Egg Cells | CK-12 Foundation">
              <a:extLst>
                <a:ext uri="{FF2B5EF4-FFF2-40B4-BE49-F238E27FC236}">
                  <a16:creationId xmlns:a16="http://schemas.microsoft.com/office/drawing/2014/main" id="{338257FC-3283-F072-B5A0-56C60E17BAF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1"/>
            <a:stretch/>
          </p:blipFill>
          <p:spPr bwMode="auto">
            <a:xfrm>
              <a:off x="546648" y="3263900"/>
              <a:ext cx="4711152" cy="314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6C87DB-1983-C59B-C69B-6C128F3C158A}"/>
                </a:ext>
              </a:extLst>
            </p:cNvPr>
            <p:cNvSpPr/>
            <p:nvPr/>
          </p:nvSpPr>
          <p:spPr>
            <a:xfrm>
              <a:off x="1331765" y="3429000"/>
              <a:ext cx="107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</a:rPr>
                <a:t>Oviduct</a:t>
              </a:r>
              <a:endParaRPr lang="en-US" sz="2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CCCACE-E06F-A9BD-CD3E-7F35F8F37C59}"/>
              </a:ext>
            </a:extLst>
          </p:cNvPr>
          <p:cNvGrpSpPr/>
          <p:nvPr/>
        </p:nvGrpSpPr>
        <p:grpSpPr>
          <a:xfrm>
            <a:off x="584748" y="365125"/>
            <a:ext cx="4711152" cy="3141503"/>
            <a:chOff x="546648" y="3263900"/>
            <a:chExt cx="4711152" cy="3141503"/>
          </a:xfrm>
        </p:grpSpPr>
        <p:pic>
          <p:nvPicPr>
            <p:cNvPr id="11" name="Picture 2" descr="Egg Cells | CK-12 Foundation">
              <a:extLst>
                <a:ext uri="{FF2B5EF4-FFF2-40B4-BE49-F238E27FC236}">
                  <a16:creationId xmlns:a16="http://schemas.microsoft.com/office/drawing/2014/main" id="{3E617D98-ABBF-D562-B84B-C364D0FF589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1"/>
            <a:stretch/>
          </p:blipFill>
          <p:spPr bwMode="auto">
            <a:xfrm>
              <a:off x="546648" y="3263900"/>
              <a:ext cx="4711152" cy="314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04A58F-60EC-36E4-B3BD-61EC9EE3FB90}"/>
                </a:ext>
              </a:extLst>
            </p:cNvPr>
            <p:cNvSpPr/>
            <p:nvPr/>
          </p:nvSpPr>
          <p:spPr>
            <a:xfrm>
              <a:off x="1331765" y="3429000"/>
              <a:ext cx="107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</a:rPr>
                <a:t>Oviduct</a:t>
              </a:r>
              <a:endParaRPr lang="en-US" sz="2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19324D-7976-6C8B-382D-3742148DFEA8}"/>
              </a:ext>
            </a:extLst>
          </p:cNvPr>
          <p:cNvGrpSpPr/>
          <p:nvPr/>
        </p:nvGrpSpPr>
        <p:grpSpPr>
          <a:xfrm>
            <a:off x="6110983" y="287497"/>
            <a:ext cx="4711152" cy="3141503"/>
            <a:chOff x="546648" y="3263900"/>
            <a:chExt cx="4711152" cy="3141503"/>
          </a:xfrm>
        </p:grpSpPr>
        <p:pic>
          <p:nvPicPr>
            <p:cNvPr id="14" name="Picture 2" descr="Egg Cells | CK-12 Foundation">
              <a:extLst>
                <a:ext uri="{FF2B5EF4-FFF2-40B4-BE49-F238E27FC236}">
                  <a16:creationId xmlns:a16="http://schemas.microsoft.com/office/drawing/2014/main" id="{22919A56-D706-1F49-19DF-7E1E05DFDF2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1"/>
            <a:stretch/>
          </p:blipFill>
          <p:spPr bwMode="auto">
            <a:xfrm>
              <a:off x="546648" y="3263900"/>
              <a:ext cx="4711152" cy="314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36B68A-FAE3-B89E-AD34-189C752D302D}"/>
                </a:ext>
              </a:extLst>
            </p:cNvPr>
            <p:cNvSpPr/>
            <p:nvPr/>
          </p:nvSpPr>
          <p:spPr>
            <a:xfrm>
              <a:off x="1331765" y="3429000"/>
              <a:ext cx="107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</a:rPr>
                <a:t>Oviduct</a:t>
              </a:r>
              <a:endParaRPr lang="en-US" sz="2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57E42-C41A-C7A3-BA0F-FE57DCC6DE38}"/>
              </a:ext>
            </a:extLst>
          </p:cNvPr>
          <p:cNvGrpSpPr/>
          <p:nvPr/>
        </p:nvGrpSpPr>
        <p:grpSpPr>
          <a:xfrm>
            <a:off x="6110983" y="3506628"/>
            <a:ext cx="4711152" cy="3141503"/>
            <a:chOff x="546648" y="3263900"/>
            <a:chExt cx="4711152" cy="3141503"/>
          </a:xfrm>
        </p:grpSpPr>
        <p:pic>
          <p:nvPicPr>
            <p:cNvPr id="17" name="Picture 2" descr="Egg Cells | CK-12 Foundation">
              <a:extLst>
                <a:ext uri="{FF2B5EF4-FFF2-40B4-BE49-F238E27FC236}">
                  <a16:creationId xmlns:a16="http://schemas.microsoft.com/office/drawing/2014/main" id="{6177F0CF-BFD4-1050-F5E1-A316B9B7D0F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1"/>
            <a:stretch/>
          </p:blipFill>
          <p:spPr bwMode="auto">
            <a:xfrm>
              <a:off x="546648" y="3263900"/>
              <a:ext cx="4711152" cy="314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30CDE3-C4C4-C79B-707C-1AB57A2A2B38}"/>
                </a:ext>
              </a:extLst>
            </p:cNvPr>
            <p:cNvSpPr/>
            <p:nvPr/>
          </p:nvSpPr>
          <p:spPr>
            <a:xfrm>
              <a:off x="1331765" y="3429000"/>
              <a:ext cx="107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</a:rPr>
                <a:t>Oviduct</a:t>
              </a:r>
              <a:endParaRPr lang="en-US" sz="2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08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AB6BC-D575-961D-A027-3ADF4D32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89509" l="3091" r="97009">
                        <a14:foregroundMark x1="17547" y1="62284" x2="24626" y2="30677"/>
                        <a14:foregroundMark x1="24626" y1="30677" x2="24526" y2="19655"/>
                        <a14:foregroundMark x1="24526" y1="19655" x2="24526" y2="19655"/>
                        <a14:foregroundMark x1="8076" y1="48606" x2="8076" y2="48606"/>
                        <a14:foregroundMark x1="6680" y1="53121" x2="6680" y2="53121"/>
                        <a14:foregroundMark x1="6481" y1="51926" x2="6481" y2="51926"/>
                        <a14:foregroundMark x1="5384" y1="55511" x2="5384" y2="55511"/>
                        <a14:foregroundMark x1="3091" y1="49934" x2="3689" y2="42497"/>
                        <a14:foregroundMark x1="4088" y1="41036" x2="10269" y2="28818"/>
                        <a14:foregroundMark x1="10269" y1="28818" x2="10568" y2="28552"/>
                        <a14:foregroundMark x1="10568" y1="26162" x2="10768" y2="16999"/>
                        <a14:foregroundMark x1="10768" y1="16999" x2="13759" y2="9429"/>
                        <a14:foregroundMark x1="13759" y1="9429" x2="16251" y2="6242"/>
                        <a14:foregroundMark x1="17846" y1="4648" x2="19342" y2="1195"/>
                        <a14:foregroundMark x1="32203" y1="49535" x2="34796" y2="43161"/>
                        <a14:foregroundMark x1="57328" y1="31474" x2="64307" y2="33997"/>
                        <a14:foregroundMark x1="64307" y1="33997" x2="68395" y2="33466"/>
                        <a14:foregroundMark x1="75872" y1="34529" x2="92921" y2="47278"/>
                        <a14:foregroundMark x1="86640" y1="35857" x2="92822" y2="51262"/>
                        <a14:foregroundMark x1="97009" y1="66401" x2="97009" y2="72377"/>
                        <a14:foregroundMark x1="33101" y1="58566" x2="38684" y2="33732"/>
                        <a14:foregroundMark x1="40977" y1="38380" x2="51545" y2="38513"/>
                        <a14:foregroundMark x1="51545" y1="38513" x2="52742" y2="38380"/>
                        <a14:foregroundMark x1="52044" y1="37716" x2="44965" y2="36122"/>
                        <a14:foregroundMark x1="32104" y1="59230" x2="39083" y2="60558"/>
                        <a14:foregroundMark x1="38883" y1="63347" x2="34397" y2="620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91" y="207962"/>
            <a:ext cx="5092009" cy="3822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569EF-5262-16C9-7204-04ECDEA3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89509" l="3091" r="97009">
                        <a14:foregroundMark x1="17547" y1="62284" x2="24626" y2="30677"/>
                        <a14:foregroundMark x1="24626" y1="30677" x2="24526" y2="19655"/>
                        <a14:foregroundMark x1="24526" y1="19655" x2="24526" y2="19655"/>
                        <a14:foregroundMark x1="8076" y1="48606" x2="8076" y2="48606"/>
                        <a14:foregroundMark x1="6680" y1="53121" x2="6680" y2="53121"/>
                        <a14:foregroundMark x1="6481" y1="51926" x2="6481" y2="51926"/>
                        <a14:foregroundMark x1="5384" y1="55511" x2="5384" y2="55511"/>
                        <a14:foregroundMark x1="3091" y1="49934" x2="3689" y2="42497"/>
                        <a14:foregroundMark x1="4088" y1="41036" x2="10269" y2="28818"/>
                        <a14:foregroundMark x1="10269" y1="28818" x2="10568" y2="28552"/>
                        <a14:foregroundMark x1="10568" y1="26162" x2="10768" y2="16999"/>
                        <a14:foregroundMark x1="10768" y1="16999" x2="13759" y2="9429"/>
                        <a14:foregroundMark x1="13759" y1="9429" x2="16251" y2="6242"/>
                        <a14:foregroundMark x1="17846" y1="4648" x2="19342" y2="1195"/>
                        <a14:foregroundMark x1="32203" y1="49535" x2="34796" y2="43161"/>
                        <a14:foregroundMark x1="57328" y1="31474" x2="64307" y2="33997"/>
                        <a14:foregroundMark x1="64307" y1="33997" x2="68395" y2="33466"/>
                        <a14:foregroundMark x1="75872" y1="34529" x2="92921" y2="47278"/>
                        <a14:foregroundMark x1="86640" y1="35857" x2="92822" y2="51262"/>
                        <a14:foregroundMark x1="97009" y1="66401" x2="97009" y2="72377"/>
                        <a14:foregroundMark x1="33101" y1="58566" x2="38684" y2="33732"/>
                        <a14:foregroundMark x1="40977" y1="38380" x2="51545" y2="38513"/>
                        <a14:foregroundMark x1="51545" y1="38513" x2="52742" y2="38380"/>
                        <a14:foregroundMark x1="52044" y1="37716" x2="44965" y2="36122"/>
                        <a14:foregroundMark x1="32104" y1="59230" x2="39083" y2="60558"/>
                        <a14:foregroundMark x1="38883" y1="63347" x2="34397" y2="620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90" y="3035186"/>
            <a:ext cx="5092009" cy="3822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586736-211D-D236-925D-0096B2133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89509" l="3091" r="97009">
                        <a14:foregroundMark x1="17547" y1="62284" x2="24626" y2="30677"/>
                        <a14:foregroundMark x1="24626" y1="30677" x2="24526" y2="19655"/>
                        <a14:foregroundMark x1="24526" y1="19655" x2="24526" y2="19655"/>
                        <a14:foregroundMark x1="8076" y1="48606" x2="8076" y2="48606"/>
                        <a14:foregroundMark x1="6680" y1="53121" x2="6680" y2="53121"/>
                        <a14:foregroundMark x1="6481" y1="51926" x2="6481" y2="51926"/>
                        <a14:foregroundMark x1="5384" y1="55511" x2="5384" y2="55511"/>
                        <a14:foregroundMark x1="3091" y1="49934" x2="3689" y2="42497"/>
                        <a14:foregroundMark x1="4088" y1="41036" x2="10269" y2="28818"/>
                        <a14:foregroundMark x1="10269" y1="28818" x2="10568" y2="28552"/>
                        <a14:foregroundMark x1="10568" y1="26162" x2="10768" y2="16999"/>
                        <a14:foregroundMark x1="10768" y1="16999" x2="13759" y2="9429"/>
                        <a14:foregroundMark x1="13759" y1="9429" x2="16251" y2="6242"/>
                        <a14:foregroundMark x1="17846" y1="4648" x2="19342" y2="1195"/>
                        <a14:foregroundMark x1="32203" y1="49535" x2="34796" y2="43161"/>
                        <a14:foregroundMark x1="57328" y1="31474" x2="64307" y2="33997"/>
                        <a14:foregroundMark x1="64307" y1="33997" x2="68395" y2="33466"/>
                        <a14:foregroundMark x1="75872" y1="34529" x2="92921" y2="47278"/>
                        <a14:foregroundMark x1="86640" y1="35857" x2="92822" y2="51262"/>
                        <a14:foregroundMark x1="97009" y1="66401" x2="97009" y2="72377"/>
                        <a14:foregroundMark x1="33101" y1="58566" x2="38684" y2="33732"/>
                        <a14:foregroundMark x1="40977" y1="38380" x2="51545" y2="38513"/>
                        <a14:foregroundMark x1="51545" y1="38513" x2="52742" y2="38380"/>
                        <a14:foregroundMark x1="52044" y1="37716" x2="44965" y2="36122"/>
                        <a14:foregroundMark x1="32104" y1="59230" x2="39083" y2="60558"/>
                        <a14:foregroundMark x1="38883" y1="63347" x2="34397" y2="620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690" y="207962"/>
            <a:ext cx="5092009" cy="3822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FAB93-D168-360C-DCE5-A6B8E08B1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" b="89509" l="3091" r="97009">
                        <a14:foregroundMark x1="17547" y1="62284" x2="24626" y2="30677"/>
                        <a14:foregroundMark x1="24626" y1="30677" x2="24526" y2="19655"/>
                        <a14:foregroundMark x1="24526" y1="19655" x2="24526" y2="19655"/>
                        <a14:foregroundMark x1="8076" y1="48606" x2="8076" y2="48606"/>
                        <a14:foregroundMark x1="6680" y1="53121" x2="6680" y2="53121"/>
                        <a14:foregroundMark x1="6481" y1="51926" x2="6481" y2="51926"/>
                        <a14:foregroundMark x1="5384" y1="55511" x2="5384" y2="55511"/>
                        <a14:foregroundMark x1="3091" y1="49934" x2="3689" y2="42497"/>
                        <a14:foregroundMark x1="4088" y1="41036" x2="10269" y2="28818"/>
                        <a14:foregroundMark x1="10269" y1="28818" x2="10568" y2="28552"/>
                        <a14:foregroundMark x1="10568" y1="26162" x2="10768" y2="16999"/>
                        <a14:foregroundMark x1="10768" y1="16999" x2="13759" y2="9429"/>
                        <a14:foregroundMark x1="13759" y1="9429" x2="16251" y2="6242"/>
                        <a14:foregroundMark x1="17846" y1="4648" x2="19342" y2="1195"/>
                        <a14:foregroundMark x1="32203" y1="49535" x2="34796" y2="43161"/>
                        <a14:foregroundMark x1="57328" y1="31474" x2="64307" y2="33997"/>
                        <a14:foregroundMark x1="64307" y1="33997" x2="68395" y2="33466"/>
                        <a14:foregroundMark x1="75872" y1="34529" x2="92921" y2="47278"/>
                        <a14:foregroundMark x1="86640" y1="35857" x2="92822" y2="51262"/>
                        <a14:foregroundMark x1="97009" y1="66401" x2="97009" y2="72377"/>
                        <a14:foregroundMark x1="33101" y1="58566" x2="38684" y2="33732"/>
                        <a14:foregroundMark x1="40977" y1="38380" x2="51545" y2="38513"/>
                        <a14:foregroundMark x1="51545" y1="38513" x2="52742" y2="38380"/>
                        <a14:foregroundMark x1="52044" y1="37716" x2="44965" y2="36122"/>
                        <a14:foregroundMark x1="32104" y1="59230" x2="39083" y2="60558"/>
                        <a14:foregroundMark x1="38883" y1="63347" x2="34397" y2="620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689" y="3255962"/>
            <a:ext cx="5092009" cy="38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1307377" y="906694"/>
            <a:ext cx="9551123" cy="57994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6466114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57840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Male Reproductive System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D34AEC-25E9-B617-DAAC-4F21F7C9C107}"/>
              </a:ext>
            </a:extLst>
          </p:cNvPr>
          <p:cNvSpPr/>
          <p:nvPr/>
        </p:nvSpPr>
        <p:spPr>
          <a:xfrm>
            <a:off x="6686550" y="5476875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284415-20D7-EC7A-CF9C-AFA21C7EFFB1}"/>
              </a:ext>
            </a:extLst>
          </p:cNvPr>
          <p:cNvSpPr/>
          <p:nvPr/>
        </p:nvSpPr>
        <p:spPr>
          <a:xfrm>
            <a:off x="4076700" y="4638675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C34EE1-D47B-AECE-1C9A-AE9ED9E8FCF1}"/>
              </a:ext>
            </a:extLst>
          </p:cNvPr>
          <p:cNvSpPr/>
          <p:nvPr/>
        </p:nvSpPr>
        <p:spPr>
          <a:xfrm>
            <a:off x="3075604" y="3717350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52390-C49E-5AB3-AB78-8179B7E0A592}"/>
              </a:ext>
            </a:extLst>
          </p:cNvPr>
          <p:cNvSpPr/>
          <p:nvPr/>
        </p:nvSpPr>
        <p:spPr>
          <a:xfrm>
            <a:off x="4818678" y="1065953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6DBAC-8614-939E-FD5D-5BC973359D64}"/>
              </a:ext>
            </a:extLst>
          </p:cNvPr>
          <p:cNvSpPr/>
          <p:nvPr/>
        </p:nvSpPr>
        <p:spPr>
          <a:xfrm>
            <a:off x="7200413" y="3485575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Fino a nozze Paradiso prostate function in the body accesso scorta dominio">
            <a:extLst>
              <a:ext uri="{FF2B5EF4-FFF2-40B4-BE49-F238E27FC236}">
                <a16:creationId xmlns:a16="http://schemas.microsoft.com/office/drawing/2014/main" id="{4AC8A88C-56C0-4D62-25E5-1B89830FC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1" r="1345" b="9305"/>
          <a:stretch/>
        </p:blipFill>
        <p:spPr bwMode="auto">
          <a:xfrm>
            <a:off x="1824859" y="898817"/>
            <a:ext cx="8662166" cy="58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58EA27-0FF2-4968-0DDA-18CBB7D557C0}"/>
              </a:ext>
            </a:extLst>
          </p:cNvPr>
          <p:cNvSpPr/>
          <p:nvPr/>
        </p:nvSpPr>
        <p:spPr>
          <a:xfrm>
            <a:off x="1952625" y="1819275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978753-62AE-9E5F-9198-9D263BF9CB5D}"/>
              </a:ext>
            </a:extLst>
          </p:cNvPr>
          <p:cNvSpPr/>
          <p:nvPr/>
        </p:nvSpPr>
        <p:spPr>
          <a:xfrm>
            <a:off x="1952625" y="3565418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B1B497-780F-5CB6-3735-0E404AF1BF14}"/>
              </a:ext>
            </a:extLst>
          </p:cNvPr>
          <p:cNvSpPr/>
          <p:nvPr/>
        </p:nvSpPr>
        <p:spPr>
          <a:xfrm>
            <a:off x="1846879" y="5139647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0C3965-7AB7-68A4-9C56-5FC2707B6242}"/>
              </a:ext>
            </a:extLst>
          </p:cNvPr>
          <p:cNvSpPr/>
          <p:nvPr/>
        </p:nvSpPr>
        <p:spPr>
          <a:xfrm>
            <a:off x="1638534" y="4165911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220EF6-B149-35E0-D3B4-98DF6332B8EA}"/>
              </a:ext>
            </a:extLst>
          </p:cNvPr>
          <p:cNvSpPr/>
          <p:nvPr/>
        </p:nvSpPr>
        <p:spPr>
          <a:xfrm>
            <a:off x="9353167" y="1225640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C5B7B29-30FD-849A-3AC3-F27C10890093}"/>
              </a:ext>
            </a:extLst>
          </p:cNvPr>
          <p:cNvSpPr/>
          <p:nvPr/>
        </p:nvSpPr>
        <p:spPr>
          <a:xfrm>
            <a:off x="9186863" y="2454365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3AF602-E624-7235-327C-7A0C711E700C}"/>
              </a:ext>
            </a:extLst>
          </p:cNvPr>
          <p:cNvSpPr/>
          <p:nvPr/>
        </p:nvSpPr>
        <p:spPr>
          <a:xfrm>
            <a:off x="9186863" y="3238500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9AE75C0-9B55-404A-F856-82CFABC2176E}"/>
              </a:ext>
            </a:extLst>
          </p:cNvPr>
          <p:cNvSpPr/>
          <p:nvPr/>
        </p:nvSpPr>
        <p:spPr>
          <a:xfrm>
            <a:off x="9484663" y="3627377"/>
            <a:ext cx="940449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CB06BC1-DB20-2D64-743C-FADEF865B1DC}"/>
              </a:ext>
            </a:extLst>
          </p:cNvPr>
          <p:cNvSpPr/>
          <p:nvPr/>
        </p:nvSpPr>
        <p:spPr>
          <a:xfrm>
            <a:off x="9545710" y="4149929"/>
            <a:ext cx="821431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A59A2E-74A1-F18D-95E0-ECB5B4E76057}"/>
              </a:ext>
            </a:extLst>
          </p:cNvPr>
          <p:cNvSpPr/>
          <p:nvPr/>
        </p:nvSpPr>
        <p:spPr>
          <a:xfrm>
            <a:off x="9306725" y="2844890"/>
            <a:ext cx="1118387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3F309B-115B-6668-1889-5B0C2F5E3B8D}"/>
              </a:ext>
            </a:extLst>
          </p:cNvPr>
          <p:cNvSpPr/>
          <p:nvPr/>
        </p:nvSpPr>
        <p:spPr>
          <a:xfrm>
            <a:off x="9186863" y="1628775"/>
            <a:ext cx="1238250" cy="81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0476D-5335-3E3C-349A-0E592D4178E0}"/>
              </a:ext>
            </a:extLst>
          </p:cNvPr>
          <p:cNvSpPr/>
          <p:nvPr/>
        </p:nvSpPr>
        <p:spPr>
          <a:xfrm>
            <a:off x="1884703" y="1781585"/>
            <a:ext cx="13740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Bladder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0F2F8D-A1A4-278E-7EF3-0FC0492901A2}"/>
              </a:ext>
            </a:extLst>
          </p:cNvPr>
          <p:cNvSpPr/>
          <p:nvPr/>
        </p:nvSpPr>
        <p:spPr>
          <a:xfrm>
            <a:off x="1905223" y="3496917"/>
            <a:ext cx="1333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Urethra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F158BB-E45C-CF89-6859-0610869E70D8}"/>
              </a:ext>
            </a:extLst>
          </p:cNvPr>
          <p:cNvSpPr/>
          <p:nvPr/>
        </p:nvSpPr>
        <p:spPr>
          <a:xfrm>
            <a:off x="1731659" y="4116168"/>
            <a:ext cx="996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Penis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FF8863-16A4-C7AF-2BF2-DA29379612F1}"/>
              </a:ext>
            </a:extLst>
          </p:cNvPr>
          <p:cNvSpPr/>
          <p:nvPr/>
        </p:nvSpPr>
        <p:spPr>
          <a:xfrm>
            <a:off x="1820875" y="5127483"/>
            <a:ext cx="1165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Testes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4E0BCC-0FE0-E39B-157B-B5D79D3CE38F}"/>
              </a:ext>
            </a:extLst>
          </p:cNvPr>
          <p:cNvSpPr/>
          <p:nvPr/>
        </p:nvSpPr>
        <p:spPr>
          <a:xfrm>
            <a:off x="9306725" y="1163171"/>
            <a:ext cx="1331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Rectum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6714FD-7AF8-FDB0-4935-A4648957F467}"/>
              </a:ext>
            </a:extLst>
          </p:cNvPr>
          <p:cNvSpPr/>
          <p:nvPr/>
        </p:nvSpPr>
        <p:spPr>
          <a:xfrm>
            <a:off x="9495258" y="4109744"/>
            <a:ext cx="940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Anus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C0540E-A70D-EB3A-1511-FAC49848699B}"/>
              </a:ext>
            </a:extLst>
          </p:cNvPr>
          <p:cNvSpPr/>
          <p:nvPr/>
        </p:nvSpPr>
        <p:spPr>
          <a:xfrm>
            <a:off x="9133140" y="2421831"/>
            <a:ext cx="1380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Seminal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9133FC-255E-9455-16D0-7B3DB650EAEE}"/>
              </a:ext>
            </a:extLst>
          </p:cNvPr>
          <p:cNvSpPr/>
          <p:nvPr/>
        </p:nvSpPr>
        <p:spPr>
          <a:xfrm>
            <a:off x="9275396" y="2748256"/>
            <a:ext cx="1254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Vesicle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61CF8F-6DF0-9A93-5853-5BDEE5652FC8}"/>
              </a:ext>
            </a:extLst>
          </p:cNvPr>
          <p:cNvSpPr/>
          <p:nvPr/>
        </p:nvSpPr>
        <p:spPr>
          <a:xfrm>
            <a:off x="9089063" y="3186415"/>
            <a:ext cx="1441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Prostate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AA12F6-B5F0-BA9D-739B-53793DE64795}"/>
              </a:ext>
            </a:extLst>
          </p:cNvPr>
          <p:cNvSpPr/>
          <p:nvPr/>
        </p:nvSpPr>
        <p:spPr>
          <a:xfrm>
            <a:off x="9427604" y="3597396"/>
            <a:ext cx="1072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Gland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2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6466114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58042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production: testes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6DBAC-8614-939E-FD5D-5BC973359D64}"/>
              </a:ext>
            </a:extLst>
          </p:cNvPr>
          <p:cNvSpPr/>
          <p:nvPr/>
        </p:nvSpPr>
        <p:spPr>
          <a:xfrm>
            <a:off x="7200413" y="3485575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3F309B-115B-6668-1889-5B0C2F5E3B8D}"/>
              </a:ext>
            </a:extLst>
          </p:cNvPr>
          <p:cNvSpPr/>
          <p:nvPr/>
        </p:nvSpPr>
        <p:spPr>
          <a:xfrm>
            <a:off x="9186863" y="1628775"/>
            <a:ext cx="1238250" cy="81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6684143" y="-2111681"/>
            <a:ext cx="11191875" cy="6573410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Fino a nozze Paradiso prostate function in the body accesso scorta dominio">
            <a:extLst>
              <a:ext uri="{FF2B5EF4-FFF2-40B4-BE49-F238E27FC236}">
                <a16:creationId xmlns:a16="http://schemas.microsoft.com/office/drawing/2014/main" id="{4AC8A88C-56C0-4D62-25E5-1B89830FC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1" r="1345" b="9305"/>
          <a:stretch/>
        </p:blipFill>
        <p:spPr bwMode="auto">
          <a:xfrm>
            <a:off x="7290521" y="-2120609"/>
            <a:ext cx="10150207" cy="65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58EA27-0FF2-4968-0DDA-18CBB7D557C0}"/>
              </a:ext>
            </a:extLst>
          </p:cNvPr>
          <p:cNvSpPr/>
          <p:nvPr/>
        </p:nvSpPr>
        <p:spPr>
          <a:xfrm>
            <a:off x="7440236" y="-1077308"/>
            <a:ext cx="1450964" cy="4318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978753-62AE-9E5F-9198-9D263BF9CB5D}"/>
              </a:ext>
            </a:extLst>
          </p:cNvPr>
          <p:cNvSpPr/>
          <p:nvPr/>
        </p:nvSpPr>
        <p:spPr>
          <a:xfrm>
            <a:off x="7440236" y="901874"/>
            <a:ext cx="1450964" cy="4318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B1B497-780F-5CB6-3735-0E404AF1BF14}"/>
              </a:ext>
            </a:extLst>
          </p:cNvPr>
          <p:cNvSpPr/>
          <p:nvPr/>
        </p:nvSpPr>
        <p:spPr>
          <a:xfrm>
            <a:off x="7316324" y="2686197"/>
            <a:ext cx="1450964" cy="4318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0C3965-7AB7-68A4-9C56-5FC2707B6242}"/>
              </a:ext>
            </a:extLst>
          </p:cNvPr>
          <p:cNvSpPr/>
          <p:nvPr/>
        </p:nvSpPr>
        <p:spPr>
          <a:xfrm>
            <a:off x="7072188" y="1582508"/>
            <a:ext cx="1450964" cy="4318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FF8863-16A4-C7AF-2BF2-DA29379612F1}"/>
              </a:ext>
            </a:extLst>
          </p:cNvPr>
          <p:cNvSpPr/>
          <p:nvPr/>
        </p:nvSpPr>
        <p:spPr>
          <a:xfrm>
            <a:off x="7285853" y="2672410"/>
            <a:ext cx="1365805" cy="5232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Testes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7152294" y="185737"/>
            <a:ext cx="4858211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6466114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58042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production: testes</a:t>
            </a:r>
          </a:p>
        </p:txBody>
      </p:sp>
      <p:pic>
        <p:nvPicPr>
          <p:cNvPr id="3" name="Picture 2" descr="Testis Anatomy Diagram | Quizlet">
            <a:extLst>
              <a:ext uri="{FF2B5EF4-FFF2-40B4-BE49-F238E27FC236}">
                <a16:creationId xmlns:a16="http://schemas.microsoft.com/office/drawing/2014/main" id="{94FC9E7B-872F-F888-8797-03371266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1" y="0"/>
            <a:ext cx="578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DD8A54-22A8-74BE-2CA8-6D22071CA3E9}"/>
              </a:ext>
            </a:extLst>
          </p:cNvPr>
          <p:cNvSpPr/>
          <p:nvPr/>
        </p:nvSpPr>
        <p:spPr>
          <a:xfrm>
            <a:off x="9371641" y="252420"/>
            <a:ext cx="2820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Cross section of a teste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F1570F-DE78-FDB6-ED79-7BF291A9CA94}"/>
              </a:ext>
            </a:extLst>
          </p:cNvPr>
          <p:cNvSpPr txBox="1">
            <a:spLocks/>
          </p:cNvSpPr>
          <p:nvPr/>
        </p:nvSpPr>
        <p:spPr>
          <a:xfrm>
            <a:off x="583592" y="1561533"/>
            <a:ext cx="604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testes have two functions:</a:t>
            </a:r>
          </a:p>
          <a:p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Sperm production</a:t>
            </a:r>
          </a:p>
          <a:p>
            <a:pPr algn="l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Testosterone production	</a:t>
            </a:r>
          </a:p>
          <a:p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1CE2A-5E08-BEDF-0F91-0A05B14F28A0}"/>
              </a:ext>
            </a:extLst>
          </p:cNvPr>
          <p:cNvSpPr/>
          <p:nvPr/>
        </p:nvSpPr>
        <p:spPr>
          <a:xfrm>
            <a:off x="7152294" y="185737"/>
            <a:ext cx="4858211" cy="64865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6466114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58042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Gamete production: testes</a:t>
            </a:r>
          </a:p>
        </p:txBody>
      </p:sp>
      <p:pic>
        <p:nvPicPr>
          <p:cNvPr id="3" name="Picture 2" descr="Testis Anatomy Diagram | Quizlet">
            <a:extLst>
              <a:ext uri="{FF2B5EF4-FFF2-40B4-BE49-F238E27FC236}">
                <a16:creationId xmlns:a16="http://schemas.microsoft.com/office/drawing/2014/main" id="{94FC9E7B-872F-F888-8797-03371266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7754" l="9849" r="89919">
                        <a14:foregroundMark x1="50058" y1="8105" x2="47161" y2="14258"/>
                        <a14:foregroundMark x1="40324" y1="91699" x2="48603" y2="96849"/>
                        <a14:backgroundMark x1="49363" y1="97559" x2="49363" y2="97559"/>
                        <a14:backgroundMark x1="49826" y1="97559" x2="48088" y2="97559"/>
                        <a14:backgroundMark x1="48088" y1="97559" x2="51564" y2="9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1" y="0"/>
            <a:ext cx="578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DD8A54-22A8-74BE-2CA8-6D22071CA3E9}"/>
              </a:ext>
            </a:extLst>
          </p:cNvPr>
          <p:cNvSpPr/>
          <p:nvPr/>
        </p:nvSpPr>
        <p:spPr>
          <a:xfrm>
            <a:off x="9371641" y="252420"/>
            <a:ext cx="2820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Cross section of a teste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E50AE-AFE4-9129-58B5-35A00278F38A}"/>
              </a:ext>
            </a:extLst>
          </p:cNvPr>
          <p:cNvSpPr/>
          <p:nvPr/>
        </p:nvSpPr>
        <p:spPr>
          <a:xfrm>
            <a:off x="199033" y="1329638"/>
            <a:ext cx="6052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Sperm is produced in the seminiferous tubules.</a:t>
            </a:r>
          </a:p>
        </p:txBody>
      </p:sp>
      <p:pic>
        <p:nvPicPr>
          <p:cNvPr id="6146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AD11747D-4B55-120A-9071-2301491E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2733">
            <a:off x="8745192" y="3152455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00A2414B-0886-3DAC-3147-2CCEE5BB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1547">
            <a:off x="9225550" y="3361735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844B963D-B69A-DF2B-53DF-7FEC4DDE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3001">
            <a:off x="8723030" y="3271080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62A19651-0450-6C61-D679-854CBB6B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5191" y="3724122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89 Cartoon Sperm Cell Illustrations &amp; Clip Art - iStock">
            <a:extLst>
              <a:ext uri="{FF2B5EF4-FFF2-40B4-BE49-F238E27FC236}">
                <a16:creationId xmlns:a16="http://schemas.microsoft.com/office/drawing/2014/main" id="{AB63CAFE-0FBC-9A53-7ADE-90A34F31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477" r="89869">
                        <a14:foregroundMark x1="9477" y1="55510" x2="9477" y2="5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7459">
            <a:off x="9423292" y="3900023"/>
            <a:ext cx="125289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5DF104-4B94-8340-EAF4-611C49AB63AB}"/>
              </a:ext>
            </a:extLst>
          </p:cNvPr>
          <p:cNvSpPr/>
          <p:nvPr/>
        </p:nvSpPr>
        <p:spPr>
          <a:xfrm>
            <a:off x="9728639" y="2136037"/>
            <a:ext cx="24892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enir Next LT Pro Light" panose="020B0304020202020204" pitchFamily="34" charset="0"/>
              </a:rPr>
              <a:t>Seminiferous tubules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8CAB2E5-3B81-02C3-4E1F-71C829430B10}"/>
              </a:ext>
            </a:extLst>
          </p:cNvPr>
          <p:cNvSpPr/>
          <p:nvPr/>
        </p:nvSpPr>
        <p:spPr>
          <a:xfrm rot="1172722">
            <a:off x="10511299" y="3067221"/>
            <a:ext cx="746113" cy="1164243"/>
          </a:xfrm>
          <a:prstGeom prst="curvedLeftArrow">
            <a:avLst>
              <a:gd name="adj1" fmla="val 12906"/>
              <a:gd name="adj2" fmla="val 427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8655C2-E8FB-E857-5F47-FF8727195B84}"/>
              </a:ext>
            </a:extLst>
          </p:cNvPr>
          <p:cNvSpPr/>
          <p:nvPr/>
        </p:nvSpPr>
        <p:spPr>
          <a:xfrm>
            <a:off x="1307377" y="906694"/>
            <a:ext cx="9551123" cy="57994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F8FA4-BD02-A00A-D692-5F74FC6EC022}"/>
              </a:ext>
            </a:extLst>
          </p:cNvPr>
          <p:cNvSpPr/>
          <p:nvPr/>
        </p:nvSpPr>
        <p:spPr>
          <a:xfrm>
            <a:off x="-214603" y="110622"/>
            <a:ext cx="6466114" cy="6804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4678-8EAE-3C29-550D-6EBA57567804}"/>
              </a:ext>
            </a:extLst>
          </p:cNvPr>
          <p:cNvSpPr txBox="1"/>
          <p:nvPr/>
        </p:nvSpPr>
        <p:spPr>
          <a:xfrm>
            <a:off x="0" y="110622"/>
            <a:ext cx="57840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Male Reproductive System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D34AEC-25E9-B617-DAAC-4F21F7C9C107}"/>
              </a:ext>
            </a:extLst>
          </p:cNvPr>
          <p:cNvSpPr/>
          <p:nvPr/>
        </p:nvSpPr>
        <p:spPr>
          <a:xfrm>
            <a:off x="6686550" y="5476875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284415-20D7-EC7A-CF9C-AFA21C7EFFB1}"/>
              </a:ext>
            </a:extLst>
          </p:cNvPr>
          <p:cNvSpPr/>
          <p:nvPr/>
        </p:nvSpPr>
        <p:spPr>
          <a:xfrm>
            <a:off x="4076700" y="4638675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C34EE1-D47B-AECE-1C9A-AE9ED9E8FCF1}"/>
              </a:ext>
            </a:extLst>
          </p:cNvPr>
          <p:cNvSpPr/>
          <p:nvPr/>
        </p:nvSpPr>
        <p:spPr>
          <a:xfrm>
            <a:off x="3075604" y="3717350"/>
            <a:ext cx="1152524" cy="617825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52390-C49E-5AB3-AB78-8179B7E0A592}"/>
              </a:ext>
            </a:extLst>
          </p:cNvPr>
          <p:cNvSpPr/>
          <p:nvPr/>
        </p:nvSpPr>
        <p:spPr>
          <a:xfrm>
            <a:off x="4818678" y="1065953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6DBAC-8614-939E-FD5D-5BC973359D64}"/>
              </a:ext>
            </a:extLst>
          </p:cNvPr>
          <p:cNvSpPr/>
          <p:nvPr/>
        </p:nvSpPr>
        <p:spPr>
          <a:xfrm>
            <a:off x="7200413" y="3485575"/>
            <a:ext cx="1277321" cy="540687"/>
          </a:xfrm>
          <a:prstGeom prst="roundRect">
            <a:avLst>
              <a:gd name="adj" fmla="val 90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Fino a nozze Paradiso prostate function in the body accesso scorta dominio">
            <a:extLst>
              <a:ext uri="{FF2B5EF4-FFF2-40B4-BE49-F238E27FC236}">
                <a16:creationId xmlns:a16="http://schemas.microsoft.com/office/drawing/2014/main" id="{4AC8A88C-56C0-4D62-25E5-1B89830FC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1" r="1345" b="9305"/>
          <a:stretch/>
        </p:blipFill>
        <p:spPr bwMode="auto">
          <a:xfrm>
            <a:off x="1824859" y="898817"/>
            <a:ext cx="8662166" cy="58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58EA27-0FF2-4968-0DDA-18CBB7D557C0}"/>
              </a:ext>
            </a:extLst>
          </p:cNvPr>
          <p:cNvSpPr/>
          <p:nvPr/>
        </p:nvSpPr>
        <p:spPr>
          <a:xfrm>
            <a:off x="1952625" y="1819275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978753-62AE-9E5F-9198-9D263BF9CB5D}"/>
              </a:ext>
            </a:extLst>
          </p:cNvPr>
          <p:cNvSpPr/>
          <p:nvPr/>
        </p:nvSpPr>
        <p:spPr>
          <a:xfrm>
            <a:off x="1952625" y="3565418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B1B497-780F-5CB6-3735-0E404AF1BF14}"/>
              </a:ext>
            </a:extLst>
          </p:cNvPr>
          <p:cNvSpPr/>
          <p:nvPr/>
        </p:nvSpPr>
        <p:spPr>
          <a:xfrm>
            <a:off x="1846879" y="5139647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0C3965-7AB7-68A4-9C56-5FC2707B6242}"/>
              </a:ext>
            </a:extLst>
          </p:cNvPr>
          <p:cNvSpPr/>
          <p:nvPr/>
        </p:nvSpPr>
        <p:spPr>
          <a:xfrm>
            <a:off x="1638534" y="4165911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220EF6-B149-35E0-D3B4-98DF6332B8EA}"/>
              </a:ext>
            </a:extLst>
          </p:cNvPr>
          <p:cNvSpPr/>
          <p:nvPr/>
        </p:nvSpPr>
        <p:spPr>
          <a:xfrm>
            <a:off x="9353167" y="1225640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C5B7B29-30FD-849A-3AC3-F27C10890093}"/>
              </a:ext>
            </a:extLst>
          </p:cNvPr>
          <p:cNvSpPr/>
          <p:nvPr/>
        </p:nvSpPr>
        <p:spPr>
          <a:xfrm>
            <a:off x="9186863" y="2454365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3AF602-E624-7235-327C-7A0C711E700C}"/>
              </a:ext>
            </a:extLst>
          </p:cNvPr>
          <p:cNvSpPr/>
          <p:nvPr/>
        </p:nvSpPr>
        <p:spPr>
          <a:xfrm>
            <a:off x="9186863" y="3238500"/>
            <a:ext cx="123825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9AE75C0-9B55-404A-F856-82CFABC2176E}"/>
              </a:ext>
            </a:extLst>
          </p:cNvPr>
          <p:cNvSpPr/>
          <p:nvPr/>
        </p:nvSpPr>
        <p:spPr>
          <a:xfrm>
            <a:off x="9484663" y="3627377"/>
            <a:ext cx="940449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CB06BC1-DB20-2D64-743C-FADEF865B1DC}"/>
              </a:ext>
            </a:extLst>
          </p:cNvPr>
          <p:cNvSpPr/>
          <p:nvPr/>
        </p:nvSpPr>
        <p:spPr>
          <a:xfrm>
            <a:off x="9545710" y="4149929"/>
            <a:ext cx="821431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A59A2E-74A1-F18D-95E0-ECB5B4E76057}"/>
              </a:ext>
            </a:extLst>
          </p:cNvPr>
          <p:cNvSpPr/>
          <p:nvPr/>
        </p:nvSpPr>
        <p:spPr>
          <a:xfrm>
            <a:off x="9306725" y="2844890"/>
            <a:ext cx="1118387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3F309B-115B-6668-1889-5B0C2F5E3B8D}"/>
              </a:ext>
            </a:extLst>
          </p:cNvPr>
          <p:cNvSpPr/>
          <p:nvPr/>
        </p:nvSpPr>
        <p:spPr>
          <a:xfrm>
            <a:off x="9186863" y="1628775"/>
            <a:ext cx="1238250" cy="812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0F2F8D-A1A4-278E-7EF3-0FC0492901A2}"/>
              </a:ext>
            </a:extLst>
          </p:cNvPr>
          <p:cNvSpPr/>
          <p:nvPr/>
        </p:nvSpPr>
        <p:spPr>
          <a:xfrm>
            <a:off x="1905223" y="3496917"/>
            <a:ext cx="1333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Urethra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F158BB-E45C-CF89-6859-0610869E70D8}"/>
              </a:ext>
            </a:extLst>
          </p:cNvPr>
          <p:cNvSpPr/>
          <p:nvPr/>
        </p:nvSpPr>
        <p:spPr>
          <a:xfrm>
            <a:off x="1731659" y="4116168"/>
            <a:ext cx="996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Penis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FF8863-16A4-C7AF-2BF2-DA29379612F1}"/>
              </a:ext>
            </a:extLst>
          </p:cNvPr>
          <p:cNvSpPr/>
          <p:nvPr/>
        </p:nvSpPr>
        <p:spPr>
          <a:xfrm>
            <a:off x="1820875" y="5127483"/>
            <a:ext cx="1165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Testes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C0540E-A70D-EB3A-1511-FAC49848699B}"/>
              </a:ext>
            </a:extLst>
          </p:cNvPr>
          <p:cNvSpPr/>
          <p:nvPr/>
        </p:nvSpPr>
        <p:spPr>
          <a:xfrm>
            <a:off x="9133140" y="2421831"/>
            <a:ext cx="1380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Seminal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9133FC-255E-9455-16D0-7B3DB650EAEE}"/>
              </a:ext>
            </a:extLst>
          </p:cNvPr>
          <p:cNvSpPr/>
          <p:nvPr/>
        </p:nvSpPr>
        <p:spPr>
          <a:xfrm>
            <a:off x="9275396" y="2748256"/>
            <a:ext cx="1254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Vesicle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61CF8F-6DF0-9A93-5853-5BDEE5652FC8}"/>
              </a:ext>
            </a:extLst>
          </p:cNvPr>
          <p:cNvSpPr/>
          <p:nvPr/>
        </p:nvSpPr>
        <p:spPr>
          <a:xfrm>
            <a:off x="9089063" y="3186415"/>
            <a:ext cx="1441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Prostate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AA12F6-B5F0-BA9D-739B-53793DE64795}"/>
              </a:ext>
            </a:extLst>
          </p:cNvPr>
          <p:cNvSpPr/>
          <p:nvPr/>
        </p:nvSpPr>
        <p:spPr>
          <a:xfrm>
            <a:off x="9427604" y="3597396"/>
            <a:ext cx="1072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latin typeface="Arial Rounded MT Bold" panose="020F0704030504030204" pitchFamily="34" charset="0"/>
              </a:rPr>
              <a:t>Gland</a:t>
            </a:r>
            <a:endParaRPr lang="en-US" sz="2400" b="0" cap="none" spc="0" dirty="0">
              <a:ln w="0"/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0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F83AC8D568B41A92BB39B67D31243" ma:contentTypeVersion="9" ma:contentTypeDescription="Create a new document." ma:contentTypeScope="" ma:versionID="7ef9c1682471afdf3a8f4b89ea58fcbd">
  <xsd:schema xmlns:xsd="http://www.w3.org/2001/XMLSchema" xmlns:xs="http://www.w3.org/2001/XMLSchema" xmlns:p="http://schemas.microsoft.com/office/2006/metadata/properties" xmlns:ns2="1b05d5b7-5dc1-48f2-bbb9-1cea3e0fa2c7" xmlns:ns3="50697a4c-076b-420e-ba65-90585a935a46" targetNamespace="http://schemas.microsoft.com/office/2006/metadata/properties" ma:root="true" ma:fieldsID="0b6c804dc603d4f6c83022a3e134fa42" ns2:_="" ns3:_="">
    <xsd:import namespace="1b05d5b7-5dc1-48f2-bbb9-1cea3e0fa2c7"/>
    <xsd:import namespace="50697a4c-076b-420e-ba65-90585a935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d5b7-5dc1-48f2-bbb9-1cea3e0fa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68a29fc-2f9b-488e-bcd4-395cb321b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97a4c-076b-420e-ba65-90585a935a4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a6cd1e3-c446-4095-adf1-98b02979ecb1}" ma:internalName="TaxCatchAll" ma:showField="CatchAllData" ma:web="50697a4c-076b-420e-ba65-90585a935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97a4c-076b-420e-ba65-90585a935a46" xsi:nil="true"/>
    <lcf76f155ced4ddcb4097134ff3c332f xmlns="1b05d5b7-5dc1-48f2-bbb9-1cea3e0fa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A20805-FD9B-4DB9-8FDC-2C7928DF7CD7}"/>
</file>

<file path=customXml/itemProps2.xml><?xml version="1.0" encoding="utf-8"?>
<ds:datastoreItem xmlns:ds="http://schemas.openxmlformats.org/officeDocument/2006/customXml" ds:itemID="{D1D04ECE-83EB-4C3B-9A37-48A0F659F4B7}"/>
</file>

<file path=customXml/itemProps3.xml><?xml version="1.0" encoding="utf-8"?>
<ds:datastoreItem xmlns:ds="http://schemas.openxmlformats.org/officeDocument/2006/customXml" ds:itemID="{64C63093-ABD1-4C3D-833F-FB6BEDFF009C}"/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710</Words>
  <Application>Microsoft Office PowerPoint</Application>
  <PresentationFormat>Widescreen</PresentationFormat>
  <Paragraphs>132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Rounded MT Bold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10</cp:revision>
  <cp:lastPrinted>2022-10-28T07:35:08Z</cp:lastPrinted>
  <dcterms:created xsi:type="dcterms:W3CDTF">2022-10-26T20:12:40Z</dcterms:created>
  <dcterms:modified xsi:type="dcterms:W3CDTF">2023-09-25T13:51:37Z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0x010100799F83AC8D568B41A92BB39B67D31243</vt:lpwstr>
  </property>
</Properties>
</file>