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slides/slide110.xml" ContentType="application/vnd.openxmlformats-officedocument.presentationml.slide+xml"/>
  <Override PartName="/ppt/slides/slide111.xml" ContentType="application/vnd.openxmlformats-officedocument.presentationml.slide+xml"/>
  <Override PartName="/ppt/slides/slide112.xml" ContentType="application/vnd.openxmlformats-officedocument.presentationml.slide+xml"/>
  <Override PartName="/ppt/slides/slide113.xml" ContentType="application/vnd.openxmlformats-officedocument.presentationml.slide+xml"/>
  <Override PartName="/ppt/slides/slide114.xml" ContentType="application/vnd.openxmlformats-officedocument.presentationml.slide+xml"/>
  <Override PartName="/ppt/slides/slide115.xml" ContentType="application/vnd.openxmlformats-officedocument.presentationml.slide+xml"/>
  <Override PartName="/ppt/slides/slide116.xml" ContentType="application/vnd.openxmlformats-officedocument.presentationml.slide+xml"/>
  <Override PartName="/ppt/slides/slide117.xml" ContentType="application/vnd.openxmlformats-officedocument.presentationml.slide+xml"/>
  <Override PartName="/ppt/slides/slide118.xml" ContentType="application/vnd.openxmlformats-officedocument.presentationml.slide+xml"/>
  <Override PartName="/ppt/slides/slide119.xml" ContentType="application/vnd.openxmlformats-officedocument.presentationml.slide+xml"/>
  <Override PartName="/ppt/slides/slide120.xml" ContentType="application/vnd.openxmlformats-officedocument.presentationml.slide+xml"/>
  <Override PartName="/ppt/slides/slide121.xml" ContentType="application/vnd.openxmlformats-officedocument.presentationml.slide+xml"/>
  <Override PartName="/ppt/slides/slide122.xml" ContentType="application/vnd.openxmlformats-officedocument.presentationml.slide+xml"/>
  <Override PartName="/ppt/slides/slide123.xml" ContentType="application/vnd.openxmlformats-officedocument.presentationml.slide+xml"/>
  <Override PartName="/ppt/slides/slide124.xml" ContentType="application/vnd.openxmlformats-officedocument.presentationml.slide+xml"/>
  <Override PartName="/ppt/slides/slide125.xml" ContentType="application/vnd.openxmlformats-officedocument.presentationml.slide+xml"/>
  <Override PartName="/ppt/slides/slide126.xml" ContentType="application/vnd.openxmlformats-officedocument.presentationml.slide+xml"/>
  <Override PartName="/ppt/slides/slide127.xml" ContentType="application/vnd.openxmlformats-officedocument.presentationml.slide+xml"/>
  <Override PartName="/ppt/slides/slide128.xml" ContentType="application/vnd.openxmlformats-officedocument.presentationml.slide+xml"/>
  <Override PartName="/ppt/slides/slide129.xml" ContentType="application/vnd.openxmlformats-officedocument.presentationml.slide+xml"/>
  <Override PartName="/ppt/slides/slide130.xml" ContentType="application/vnd.openxmlformats-officedocument.presentationml.slide+xml"/>
  <Override PartName="/ppt/slides/slide131.xml" ContentType="application/vnd.openxmlformats-officedocument.presentationml.slide+xml"/>
  <Override PartName="/ppt/slides/slide132.xml" ContentType="application/vnd.openxmlformats-officedocument.presentationml.slide+xml"/>
  <Override PartName="/ppt/slides/slide133.xml" ContentType="application/vnd.openxmlformats-officedocument.presentationml.slide+xml"/>
  <Override PartName="/ppt/slides/slide134.xml" ContentType="application/vnd.openxmlformats-officedocument.presentationml.slide+xml"/>
  <Override PartName="/ppt/slides/slide135.xml" ContentType="application/vnd.openxmlformats-officedocument.presentationml.slide+xml"/>
  <Override PartName="/ppt/slides/slide136.xml" ContentType="application/vnd.openxmlformats-officedocument.presentationml.slide+xml"/>
  <Override PartName="/ppt/slides/slide137.xml" ContentType="application/vnd.openxmlformats-officedocument.presentationml.slide+xml"/>
  <Override PartName="/ppt/slides/slide138.xml" ContentType="application/vnd.openxmlformats-officedocument.presentationml.slide+xml"/>
  <Override PartName="/ppt/slides/slide139.xml" ContentType="application/vnd.openxmlformats-officedocument.presentationml.slide+xml"/>
  <Override PartName="/ppt/slides/slide140.xml" ContentType="application/vnd.openxmlformats-officedocument.presentationml.slide+xml"/>
  <Override PartName="/ppt/slides/slide141.xml" ContentType="application/vnd.openxmlformats-officedocument.presentationml.slide+xml"/>
  <Override PartName="/ppt/slides/slide142.xml" ContentType="application/vnd.openxmlformats-officedocument.presentationml.slide+xml"/>
  <Override PartName="/ppt/slides/slide143.xml" ContentType="application/vnd.openxmlformats-officedocument.presentationml.slide+xml"/>
  <Override PartName="/ppt/slides/slide14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512" r:id="rId2"/>
    <p:sldId id="256" r:id="rId3"/>
    <p:sldId id="257" r:id="rId4"/>
    <p:sldId id="513" r:id="rId5"/>
    <p:sldId id="514" r:id="rId6"/>
    <p:sldId id="515" r:id="rId7"/>
    <p:sldId id="516" r:id="rId8"/>
    <p:sldId id="517" r:id="rId9"/>
    <p:sldId id="518" r:id="rId10"/>
    <p:sldId id="519" r:id="rId11"/>
    <p:sldId id="520" r:id="rId12"/>
    <p:sldId id="521" r:id="rId13"/>
    <p:sldId id="522" r:id="rId14"/>
    <p:sldId id="523" r:id="rId15"/>
    <p:sldId id="524" r:id="rId16"/>
    <p:sldId id="525" r:id="rId17"/>
    <p:sldId id="526" r:id="rId18"/>
    <p:sldId id="527" r:id="rId19"/>
    <p:sldId id="528" r:id="rId20"/>
    <p:sldId id="529" r:id="rId21"/>
    <p:sldId id="530" r:id="rId22"/>
    <p:sldId id="603" r:id="rId23"/>
    <p:sldId id="531" r:id="rId24"/>
    <p:sldId id="532" r:id="rId25"/>
    <p:sldId id="533" r:id="rId26"/>
    <p:sldId id="534" r:id="rId27"/>
    <p:sldId id="535" r:id="rId28"/>
    <p:sldId id="536" r:id="rId29"/>
    <p:sldId id="537" r:id="rId30"/>
    <p:sldId id="538" r:id="rId31"/>
    <p:sldId id="539" r:id="rId32"/>
    <p:sldId id="540" r:id="rId33"/>
    <p:sldId id="541" r:id="rId34"/>
    <p:sldId id="542" r:id="rId35"/>
    <p:sldId id="543" r:id="rId36"/>
    <p:sldId id="544" r:id="rId37"/>
    <p:sldId id="545" r:id="rId38"/>
    <p:sldId id="546" r:id="rId39"/>
    <p:sldId id="547" r:id="rId40"/>
    <p:sldId id="548" r:id="rId41"/>
    <p:sldId id="549" r:id="rId42"/>
    <p:sldId id="550" r:id="rId43"/>
    <p:sldId id="551" r:id="rId44"/>
    <p:sldId id="552" r:id="rId45"/>
    <p:sldId id="553" r:id="rId46"/>
    <p:sldId id="554" r:id="rId47"/>
    <p:sldId id="555" r:id="rId48"/>
    <p:sldId id="556" r:id="rId49"/>
    <p:sldId id="557" r:id="rId50"/>
    <p:sldId id="558" r:id="rId51"/>
    <p:sldId id="559" r:id="rId52"/>
    <p:sldId id="560" r:id="rId53"/>
    <p:sldId id="561" r:id="rId54"/>
    <p:sldId id="562" r:id="rId55"/>
    <p:sldId id="604" r:id="rId56"/>
    <p:sldId id="563" r:id="rId57"/>
    <p:sldId id="564" r:id="rId58"/>
    <p:sldId id="565" r:id="rId59"/>
    <p:sldId id="566" r:id="rId60"/>
    <p:sldId id="567" r:id="rId61"/>
    <p:sldId id="568" r:id="rId62"/>
    <p:sldId id="569" r:id="rId63"/>
    <p:sldId id="570" r:id="rId64"/>
    <p:sldId id="571" r:id="rId65"/>
    <p:sldId id="572" r:id="rId66"/>
    <p:sldId id="573" r:id="rId67"/>
    <p:sldId id="574" r:id="rId68"/>
    <p:sldId id="575" r:id="rId69"/>
    <p:sldId id="576" r:id="rId70"/>
    <p:sldId id="577" r:id="rId71"/>
    <p:sldId id="578" r:id="rId72"/>
    <p:sldId id="605" r:id="rId73"/>
    <p:sldId id="579" r:id="rId74"/>
    <p:sldId id="580" r:id="rId75"/>
    <p:sldId id="581" r:id="rId76"/>
    <p:sldId id="582" r:id="rId77"/>
    <p:sldId id="583" r:id="rId78"/>
    <p:sldId id="584" r:id="rId79"/>
    <p:sldId id="585" r:id="rId80"/>
    <p:sldId id="586" r:id="rId81"/>
    <p:sldId id="587" r:id="rId82"/>
    <p:sldId id="588" r:id="rId83"/>
    <p:sldId id="589" r:id="rId84"/>
    <p:sldId id="590" r:id="rId85"/>
    <p:sldId id="591" r:id="rId86"/>
    <p:sldId id="592" r:id="rId87"/>
    <p:sldId id="593" r:id="rId88"/>
    <p:sldId id="594" r:id="rId89"/>
    <p:sldId id="595" r:id="rId90"/>
    <p:sldId id="596" r:id="rId91"/>
    <p:sldId id="597" r:id="rId92"/>
    <p:sldId id="598" r:id="rId93"/>
    <p:sldId id="599" r:id="rId94"/>
    <p:sldId id="600" r:id="rId95"/>
    <p:sldId id="601" r:id="rId96"/>
    <p:sldId id="602" r:id="rId97"/>
    <p:sldId id="606" r:id="rId98"/>
    <p:sldId id="607" r:id="rId99"/>
    <p:sldId id="608" r:id="rId100"/>
    <p:sldId id="609" r:id="rId101"/>
    <p:sldId id="610" r:id="rId102"/>
    <p:sldId id="611" r:id="rId103"/>
    <p:sldId id="688" r:id="rId104"/>
    <p:sldId id="612" r:id="rId105"/>
    <p:sldId id="613" r:id="rId106"/>
    <p:sldId id="614" r:id="rId107"/>
    <p:sldId id="615" r:id="rId108"/>
    <p:sldId id="689" r:id="rId109"/>
    <p:sldId id="618" r:id="rId110"/>
    <p:sldId id="619" r:id="rId111"/>
    <p:sldId id="620" r:id="rId112"/>
    <p:sldId id="621" r:id="rId113"/>
    <p:sldId id="622" r:id="rId114"/>
    <p:sldId id="623" r:id="rId115"/>
    <p:sldId id="624" r:id="rId116"/>
    <p:sldId id="625" r:id="rId117"/>
    <p:sldId id="626" r:id="rId118"/>
    <p:sldId id="627" r:id="rId119"/>
    <p:sldId id="628" r:id="rId120"/>
    <p:sldId id="629" r:id="rId121"/>
    <p:sldId id="630" r:id="rId122"/>
    <p:sldId id="631" r:id="rId123"/>
    <p:sldId id="632" r:id="rId124"/>
    <p:sldId id="633" r:id="rId125"/>
    <p:sldId id="690" r:id="rId126"/>
    <p:sldId id="691" r:id="rId127"/>
    <p:sldId id="634" r:id="rId128"/>
    <p:sldId id="635" r:id="rId129"/>
    <p:sldId id="636" r:id="rId130"/>
    <p:sldId id="637" r:id="rId131"/>
    <p:sldId id="638" r:id="rId132"/>
    <p:sldId id="639" r:id="rId133"/>
    <p:sldId id="640" r:id="rId134"/>
    <p:sldId id="641" r:id="rId135"/>
    <p:sldId id="642" r:id="rId136"/>
    <p:sldId id="643" r:id="rId137"/>
    <p:sldId id="644" r:id="rId138"/>
    <p:sldId id="645" r:id="rId139"/>
    <p:sldId id="646" r:id="rId140"/>
    <p:sldId id="647" r:id="rId141"/>
    <p:sldId id="648" r:id="rId142"/>
    <p:sldId id="649" r:id="rId143"/>
    <p:sldId id="650" r:id="rId144"/>
    <p:sldId id="651" r:id="rId14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KA 1.1 Cell Structure" id="{9407CFEC-70D9-B44A-AE96-C454D1B35D03}">
          <p14:sldIdLst>
            <p14:sldId id="512"/>
            <p14:sldId id="256"/>
            <p14:sldId id="257"/>
            <p14:sldId id="513"/>
            <p14:sldId id="514"/>
            <p14:sldId id="515"/>
            <p14:sldId id="516"/>
            <p14:sldId id="517"/>
            <p14:sldId id="518"/>
            <p14:sldId id="519"/>
            <p14:sldId id="520"/>
            <p14:sldId id="521"/>
            <p14:sldId id="522"/>
            <p14:sldId id="523"/>
            <p14:sldId id="524"/>
            <p14:sldId id="525"/>
            <p14:sldId id="526"/>
            <p14:sldId id="527"/>
            <p14:sldId id="528"/>
            <p14:sldId id="529"/>
            <p14:sldId id="530"/>
          </p14:sldIdLst>
        </p14:section>
        <p14:section name="KA 1.2 Transport across membranes" id="{6948F713-D6D8-4876-99A3-E61FE7AFFC3C}">
          <p14:sldIdLst>
            <p14:sldId id="603"/>
            <p14:sldId id="531"/>
            <p14:sldId id="532"/>
            <p14:sldId id="533"/>
            <p14:sldId id="534"/>
            <p14:sldId id="535"/>
            <p14:sldId id="536"/>
            <p14:sldId id="537"/>
            <p14:sldId id="538"/>
            <p14:sldId id="539"/>
            <p14:sldId id="540"/>
            <p14:sldId id="541"/>
            <p14:sldId id="542"/>
            <p14:sldId id="543"/>
            <p14:sldId id="544"/>
            <p14:sldId id="545"/>
            <p14:sldId id="546"/>
            <p14:sldId id="547"/>
            <p14:sldId id="548"/>
            <p14:sldId id="549"/>
            <p14:sldId id="550"/>
            <p14:sldId id="551"/>
            <p14:sldId id="552"/>
            <p14:sldId id="553"/>
            <p14:sldId id="554"/>
            <p14:sldId id="555"/>
            <p14:sldId id="556"/>
            <p14:sldId id="557"/>
            <p14:sldId id="558"/>
            <p14:sldId id="559"/>
            <p14:sldId id="560"/>
            <p14:sldId id="561"/>
            <p14:sldId id="562"/>
          </p14:sldIdLst>
        </p14:section>
        <p14:section name="KA 1.3 DNA and the production of proteins" id="{7D12F949-4BE9-44F5-9678-29F326D4C8B9}">
          <p14:sldIdLst>
            <p14:sldId id="604"/>
            <p14:sldId id="563"/>
            <p14:sldId id="564"/>
            <p14:sldId id="565"/>
            <p14:sldId id="566"/>
            <p14:sldId id="567"/>
            <p14:sldId id="568"/>
            <p14:sldId id="569"/>
            <p14:sldId id="570"/>
            <p14:sldId id="571"/>
            <p14:sldId id="572"/>
            <p14:sldId id="573"/>
            <p14:sldId id="574"/>
            <p14:sldId id="575"/>
            <p14:sldId id="576"/>
            <p14:sldId id="577"/>
            <p14:sldId id="578"/>
          </p14:sldIdLst>
        </p14:section>
        <p14:section name="KA 1.4 Proteins" id="{61AAE116-A8D7-4329-BE57-1442E9E9766C}">
          <p14:sldIdLst>
            <p14:sldId id="605"/>
            <p14:sldId id="579"/>
            <p14:sldId id="580"/>
            <p14:sldId id="581"/>
            <p14:sldId id="582"/>
            <p14:sldId id="583"/>
            <p14:sldId id="584"/>
            <p14:sldId id="585"/>
            <p14:sldId id="586"/>
            <p14:sldId id="587"/>
            <p14:sldId id="588"/>
            <p14:sldId id="589"/>
            <p14:sldId id="590"/>
            <p14:sldId id="591"/>
            <p14:sldId id="592"/>
            <p14:sldId id="593"/>
            <p14:sldId id="594"/>
            <p14:sldId id="595"/>
            <p14:sldId id="596"/>
            <p14:sldId id="597"/>
            <p14:sldId id="598"/>
            <p14:sldId id="599"/>
            <p14:sldId id="600"/>
            <p14:sldId id="601"/>
            <p14:sldId id="602"/>
            <p14:sldId id="606"/>
            <p14:sldId id="607"/>
            <p14:sldId id="608"/>
            <p14:sldId id="609"/>
            <p14:sldId id="610"/>
            <p14:sldId id="611"/>
          </p14:sldIdLst>
        </p14:section>
        <p14:section name="KA 1.5 Genetic Engineering" id="{92CFC577-E474-4732-B0ED-73A9C68FAD10}">
          <p14:sldIdLst>
            <p14:sldId id="688"/>
            <p14:sldId id="612"/>
            <p14:sldId id="613"/>
            <p14:sldId id="614"/>
            <p14:sldId id="615"/>
          </p14:sldIdLst>
        </p14:section>
        <p14:section name="KA 1.6 Cellular Respiration" id="{D95B2381-BA25-4BEB-9084-B639A36BAAA7}">
          <p14:sldIdLst>
            <p14:sldId id="689"/>
            <p14:sldId id="618"/>
            <p14:sldId id="619"/>
            <p14:sldId id="620"/>
            <p14:sldId id="621"/>
            <p14:sldId id="622"/>
            <p14:sldId id="623"/>
            <p14:sldId id="624"/>
            <p14:sldId id="625"/>
            <p14:sldId id="626"/>
            <p14:sldId id="627"/>
            <p14:sldId id="628"/>
            <p14:sldId id="629"/>
            <p14:sldId id="630"/>
            <p14:sldId id="631"/>
            <p14:sldId id="632"/>
            <p14:sldId id="633"/>
            <p14:sldId id="690"/>
            <p14:sldId id="691"/>
            <p14:sldId id="634"/>
            <p14:sldId id="635"/>
            <p14:sldId id="636"/>
            <p14:sldId id="637"/>
            <p14:sldId id="638"/>
            <p14:sldId id="639"/>
            <p14:sldId id="640"/>
            <p14:sldId id="641"/>
            <p14:sldId id="642"/>
            <p14:sldId id="643"/>
            <p14:sldId id="644"/>
            <p14:sldId id="645"/>
            <p14:sldId id="646"/>
            <p14:sldId id="647"/>
            <p14:sldId id="648"/>
            <p14:sldId id="649"/>
            <p14:sldId id="650"/>
            <p14:sldId id="651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B351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951" autoAdjust="0"/>
    <p:restoredTop sz="94653"/>
  </p:normalViewPr>
  <p:slideViewPr>
    <p:cSldViewPr snapToGrid="0">
      <p:cViewPr varScale="1">
        <p:scale>
          <a:sx n="85" d="100"/>
          <a:sy n="85" d="100"/>
        </p:scale>
        <p:origin x="492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117" Type="http://schemas.openxmlformats.org/officeDocument/2006/relationships/slide" Target="slides/slide116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112" Type="http://schemas.openxmlformats.org/officeDocument/2006/relationships/slide" Target="slides/slide111.xml"/><Relationship Id="rId133" Type="http://schemas.openxmlformats.org/officeDocument/2006/relationships/slide" Target="slides/slide132.xml"/><Relationship Id="rId138" Type="http://schemas.openxmlformats.org/officeDocument/2006/relationships/slide" Target="slides/slide137.xml"/><Relationship Id="rId16" Type="http://schemas.openxmlformats.org/officeDocument/2006/relationships/slide" Target="slides/slide15.xml"/><Relationship Id="rId107" Type="http://schemas.openxmlformats.org/officeDocument/2006/relationships/slide" Target="slides/slide106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102" Type="http://schemas.openxmlformats.org/officeDocument/2006/relationships/slide" Target="slides/slide101.xml"/><Relationship Id="rId123" Type="http://schemas.openxmlformats.org/officeDocument/2006/relationships/slide" Target="slides/slide122.xml"/><Relationship Id="rId128" Type="http://schemas.openxmlformats.org/officeDocument/2006/relationships/slide" Target="slides/slide127.xml"/><Relationship Id="rId144" Type="http://schemas.openxmlformats.org/officeDocument/2006/relationships/slide" Target="slides/slide143.xml"/><Relationship Id="rId149" Type="http://schemas.openxmlformats.org/officeDocument/2006/relationships/tableStyles" Target="tableStyles.xml"/><Relationship Id="rId5" Type="http://schemas.openxmlformats.org/officeDocument/2006/relationships/slide" Target="slides/slide4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113" Type="http://schemas.openxmlformats.org/officeDocument/2006/relationships/slide" Target="slides/slide112.xml"/><Relationship Id="rId118" Type="http://schemas.openxmlformats.org/officeDocument/2006/relationships/slide" Target="slides/slide117.xml"/><Relationship Id="rId134" Type="http://schemas.openxmlformats.org/officeDocument/2006/relationships/slide" Target="slides/slide133.xml"/><Relationship Id="rId139" Type="http://schemas.openxmlformats.org/officeDocument/2006/relationships/slide" Target="slides/slide138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103" Type="http://schemas.openxmlformats.org/officeDocument/2006/relationships/slide" Target="slides/slide102.xml"/><Relationship Id="rId108" Type="http://schemas.openxmlformats.org/officeDocument/2006/relationships/slide" Target="slides/slide107.xml"/><Relationship Id="rId116" Type="http://schemas.openxmlformats.org/officeDocument/2006/relationships/slide" Target="slides/slide115.xml"/><Relationship Id="rId124" Type="http://schemas.openxmlformats.org/officeDocument/2006/relationships/slide" Target="slides/slide123.xml"/><Relationship Id="rId129" Type="http://schemas.openxmlformats.org/officeDocument/2006/relationships/slide" Target="slides/slide128.xml"/><Relationship Id="rId137" Type="http://schemas.openxmlformats.org/officeDocument/2006/relationships/slide" Target="slides/slide13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11" Type="http://schemas.openxmlformats.org/officeDocument/2006/relationships/slide" Target="slides/slide110.xml"/><Relationship Id="rId132" Type="http://schemas.openxmlformats.org/officeDocument/2006/relationships/slide" Target="slides/slide131.xml"/><Relationship Id="rId140" Type="http://schemas.openxmlformats.org/officeDocument/2006/relationships/slide" Target="slides/slide139.xml"/><Relationship Id="rId145" Type="http://schemas.openxmlformats.org/officeDocument/2006/relationships/slide" Target="slides/slide144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6" Type="http://schemas.openxmlformats.org/officeDocument/2006/relationships/slide" Target="slides/slide105.xml"/><Relationship Id="rId114" Type="http://schemas.openxmlformats.org/officeDocument/2006/relationships/slide" Target="slides/slide113.xml"/><Relationship Id="rId119" Type="http://schemas.openxmlformats.org/officeDocument/2006/relationships/slide" Target="slides/slide118.xml"/><Relationship Id="rId127" Type="http://schemas.openxmlformats.org/officeDocument/2006/relationships/slide" Target="slides/slide12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122" Type="http://schemas.openxmlformats.org/officeDocument/2006/relationships/slide" Target="slides/slide121.xml"/><Relationship Id="rId130" Type="http://schemas.openxmlformats.org/officeDocument/2006/relationships/slide" Target="slides/slide129.xml"/><Relationship Id="rId135" Type="http://schemas.openxmlformats.org/officeDocument/2006/relationships/slide" Target="slides/slide134.xml"/><Relationship Id="rId143" Type="http://schemas.openxmlformats.org/officeDocument/2006/relationships/slide" Target="slides/slide142.xml"/><Relationship Id="rId148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109" Type="http://schemas.openxmlformats.org/officeDocument/2006/relationships/slide" Target="slides/slide10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slide" Target="slides/slide103.xml"/><Relationship Id="rId120" Type="http://schemas.openxmlformats.org/officeDocument/2006/relationships/slide" Target="slides/slide119.xml"/><Relationship Id="rId125" Type="http://schemas.openxmlformats.org/officeDocument/2006/relationships/slide" Target="slides/slide124.xml"/><Relationship Id="rId141" Type="http://schemas.openxmlformats.org/officeDocument/2006/relationships/slide" Target="slides/slide140.xml"/><Relationship Id="rId146" Type="http://schemas.openxmlformats.org/officeDocument/2006/relationships/presProps" Target="presProp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110" Type="http://schemas.openxmlformats.org/officeDocument/2006/relationships/slide" Target="slides/slide109.xml"/><Relationship Id="rId115" Type="http://schemas.openxmlformats.org/officeDocument/2006/relationships/slide" Target="slides/slide114.xml"/><Relationship Id="rId131" Type="http://schemas.openxmlformats.org/officeDocument/2006/relationships/slide" Target="slides/slide130.xml"/><Relationship Id="rId136" Type="http://schemas.openxmlformats.org/officeDocument/2006/relationships/slide" Target="slides/slide135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56" Type="http://schemas.openxmlformats.org/officeDocument/2006/relationships/slide" Target="slides/slide55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slide" Target="slides/slide104.xml"/><Relationship Id="rId126" Type="http://schemas.openxmlformats.org/officeDocument/2006/relationships/slide" Target="slides/slide125.xml"/><Relationship Id="rId147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121" Type="http://schemas.openxmlformats.org/officeDocument/2006/relationships/slide" Target="slides/slide120.xml"/><Relationship Id="rId142" Type="http://schemas.openxmlformats.org/officeDocument/2006/relationships/slide" Target="slides/slide14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ED2542-1B5E-4B31-DBA2-2766388A3BB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72C275D-D35A-4F1C-8708-6DAA5481FFD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B42A42-6866-0CDA-A349-8750C206AC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7935A-DC50-D941-B6F6-162638745039}" type="datetimeFigureOut">
              <a:rPr lang="en-US" smtClean="0"/>
              <a:t>3/3/2023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3E4B94-1B9F-A614-C9D5-BD8AA01C5D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BEA0659-F451-3C49-32D2-85A1FDEF88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A8D4C-88C0-304C-A177-AAA3B1A584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85450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10B876-7078-A556-9974-D428843FD3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53A90D5-0AFE-E3D5-10D5-DF54420E841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EDD035-B77E-8335-4D3A-A14B36F65C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7935A-DC50-D941-B6F6-162638745039}" type="datetimeFigureOut">
              <a:rPr lang="en-US" smtClean="0"/>
              <a:t>3/3/2023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5722B7-ECAE-EBDC-5E04-63AE5F44B9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F88D74-8F88-98FB-2A21-5C91CEC077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A8D4C-88C0-304C-A177-AAA3B1A584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40400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AF3D676-3869-56AF-BD93-0297D662852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D93F71A-05D8-A78B-F9D2-62A887A0FED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4CA7F1-1728-5C72-9C1E-48BB3AA329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7935A-DC50-D941-B6F6-162638745039}" type="datetimeFigureOut">
              <a:rPr lang="en-US" smtClean="0"/>
              <a:t>3/3/2023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70E6BD-35FB-FD87-10BB-CB09E9973A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6DCE81-88FB-8591-B684-5BAAF4CFA5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A8D4C-88C0-304C-A177-AAA3B1A584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95422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BD9C25-2A55-A1AE-F8CE-F8AABD8606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B4AA74-E97E-5345-2698-F33EF1BAA3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AD3E0D-82A7-2EDC-6B58-5DA11B6627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7935A-DC50-D941-B6F6-162638745039}" type="datetimeFigureOut">
              <a:rPr lang="en-US" smtClean="0"/>
              <a:t>3/3/2023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B51910-EDDB-CE14-7F7D-D99BCD9BCE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323A17-6AB0-D224-6887-09725CFD32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A8D4C-88C0-304C-A177-AAA3B1A584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23018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2FB5DC-336D-CA5E-99A0-D6E300AD79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A784D7A-7F69-8222-33B2-A3C3078BC8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05E868-7C74-027C-CA6D-462A1D248A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7935A-DC50-D941-B6F6-162638745039}" type="datetimeFigureOut">
              <a:rPr lang="en-US" smtClean="0"/>
              <a:t>3/3/2023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1D45C8-209F-50BD-DF62-111DFEEE3E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613988-62D6-1DE5-A0F1-B8E0BBF69E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A8D4C-88C0-304C-A177-AAA3B1A584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67444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835161-687B-29F2-182A-AF65E7C7D4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C9D9ED-0674-0C8F-2298-D439AA9EF8E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D2527ED-D2B4-6D47-D5E9-A207540A5C3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837AEFB-453C-F184-FAE4-D8C74A0EC3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7935A-DC50-D941-B6F6-162638745039}" type="datetimeFigureOut">
              <a:rPr lang="en-US" smtClean="0"/>
              <a:t>3/3/2023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50C1784-23B0-A1A5-6D95-BA91B1F157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EEA8593-9BE0-0F1B-4F9C-689A5BF047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A8D4C-88C0-304C-A177-AAA3B1A584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42307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BFAA26-2982-1431-5D34-B802A74B8A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4AAA0D8-8D7A-5DCC-5D1C-A5182B9A451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1D99D7F-4EA3-55FE-0899-9777332ED8B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3AAC533-9799-94E8-5D63-6EDB7D67FD9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87C3774-4EE4-3122-43C1-861503629CD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4E06DDF-3177-E4D8-5F04-F349A314F1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7935A-DC50-D941-B6F6-162638745039}" type="datetimeFigureOut">
              <a:rPr lang="en-US" smtClean="0"/>
              <a:t>3/3/2023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E2C4679-3772-803D-D4DF-CF48A3E95C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68D4C39-CE9A-25C8-A9D4-FCC99F2DE6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A8D4C-88C0-304C-A177-AAA3B1A584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09318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FE69F4-E200-D04C-D54B-7E33244623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AC46BE7-8A3B-0A35-3BEF-464EF2D2D1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7935A-DC50-D941-B6F6-162638745039}" type="datetimeFigureOut">
              <a:rPr lang="en-US" smtClean="0"/>
              <a:t>3/3/2023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3A9F11A-0A8D-3168-F603-6853F4BCB8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C5F443F-5EB7-0702-5CC7-4D17CBD6DF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A8D4C-88C0-304C-A177-AAA3B1A584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56744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2FCDC9F-DD71-8E56-0A39-133B6941F5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7935A-DC50-D941-B6F6-162638745039}" type="datetimeFigureOut">
              <a:rPr lang="en-US" smtClean="0"/>
              <a:t>3/3/2023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573A2A9-5F9B-6022-AD7E-CB64887051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C361B02-02B8-A512-68FF-BFE2B64679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A8D4C-88C0-304C-A177-AAA3B1A584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15693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89F436-E6A8-0E5B-D71C-552B8AF4E7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EBD6FA-0DDE-3505-4F45-0A36184455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B6636BF-7B43-C95C-56E8-D0C449934A0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87AF6A2-626C-2E08-6D3A-D34FF89C07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7935A-DC50-D941-B6F6-162638745039}" type="datetimeFigureOut">
              <a:rPr lang="en-US" smtClean="0"/>
              <a:t>3/3/2023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89E66F6-2B42-A379-55AE-1E1DD5FEE0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1FE2662-0653-577C-78E6-603132BE4C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A8D4C-88C0-304C-A177-AAA3B1A584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34942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4C258B-F821-EB9D-299A-3C0E0622E5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78B1D04-ECDF-A3C2-AB24-A3B7CE212A1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180ADB2-999F-5DFE-6BF8-635D3DEDB9F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6B6E5BA-0B26-66C0-BFAA-A4397FF205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7935A-DC50-D941-B6F6-162638745039}" type="datetimeFigureOut">
              <a:rPr lang="en-US" smtClean="0"/>
              <a:t>3/3/2023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88A207F-7E77-AE40-9888-4BAC84074C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A2C6DD1-5324-1AFC-8060-182F13EF3C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A8D4C-88C0-304C-A177-AAA3B1A584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16033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748B8DD-3A9A-7382-E9CA-2A330E8A9B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D0A9ABB-E593-4262-F271-FBD6C0B9559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08EA4E-9998-5557-0B4B-CB176A813CE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A7935A-DC50-D941-B6F6-162638745039}" type="datetimeFigureOut">
              <a:rPr lang="en-US" smtClean="0"/>
              <a:t>3/3/2023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9CFEF5-1FDE-5A7A-B2A9-ED04F8C7C12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296CBB-038A-ADEA-F58D-B9956FEFE0F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9A8D4C-88C0-304C-A177-AAA3B1A584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37880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0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1.xml"/></Relationships>
</file>

<file path=ppt/slides/_rels/slide8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9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Lesson: Comparing Cells">
            <a:extLst>
              <a:ext uri="{FF2B5EF4-FFF2-40B4-BE49-F238E27FC236}">
                <a16:creationId xmlns:a16="http://schemas.microsoft.com/office/drawing/2014/main" id="{39127C62-D973-1ABF-014C-035CA58A6B0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175" t="11964" r="9260" b="13375"/>
          <a:stretch/>
        </p:blipFill>
        <p:spPr bwMode="auto">
          <a:xfrm>
            <a:off x="2991553" y="875341"/>
            <a:ext cx="6344357" cy="57541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C5A5BD9C-0E63-CB7B-36DB-7DF1C6A0DA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8697" y="334537"/>
            <a:ext cx="10515600" cy="1325563"/>
          </a:xfrm>
        </p:spPr>
        <p:txBody>
          <a:bodyPr/>
          <a:lstStyle/>
          <a:p>
            <a:r>
              <a:rPr lang="en-US" dirty="0"/>
              <a:t>KA 1.1 </a:t>
            </a:r>
            <a:r>
              <a:rPr lang="en-US" b="1" dirty="0"/>
              <a:t>Cell Structure</a:t>
            </a:r>
          </a:p>
        </p:txBody>
      </p:sp>
    </p:spTree>
    <p:extLst>
      <p:ext uri="{BB962C8B-B14F-4D97-AF65-F5344CB8AC3E}">
        <p14:creationId xmlns:p14="http://schemas.microsoft.com/office/powerpoint/2010/main" val="35483975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5A3CD99C-B107-3BC9-1264-5EA5517EBFED}"/>
              </a:ext>
            </a:extLst>
          </p:cNvPr>
          <p:cNvSpPr/>
          <p:nvPr/>
        </p:nvSpPr>
        <p:spPr>
          <a:xfrm>
            <a:off x="754086" y="2551837"/>
            <a:ext cx="10683828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GB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What is the function of a cytoplasm?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B5EE733F-9575-8B01-2FCA-5E21B23888D4}"/>
              </a:ext>
            </a:extLst>
          </p:cNvPr>
          <p:cNvGrpSpPr/>
          <p:nvPr/>
        </p:nvGrpSpPr>
        <p:grpSpPr>
          <a:xfrm>
            <a:off x="107307" y="145616"/>
            <a:ext cx="4107205" cy="1107996"/>
            <a:chOff x="888972" y="573319"/>
            <a:chExt cx="4107205" cy="1107996"/>
          </a:xfrm>
        </p:grpSpPr>
        <p:sp>
          <p:nvSpPr>
            <p:cNvPr id="3" name="Rounded Rectangle 2">
              <a:extLst>
                <a:ext uri="{FF2B5EF4-FFF2-40B4-BE49-F238E27FC236}">
                  <a16:creationId xmlns:a16="http://schemas.microsoft.com/office/drawing/2014/main" id="{F4ED0D77-4667-DAA7-118B-5442D806163F}"/>
                </a:ext>
              </a:extLst>
            </p:cNvPr>
            <p:cNvSpPr/>
            <p:nvPr/>
          </p:nvSpPr>
          <p:spPr>
            <a:xfrm>
              <a:off x="988686" y="669072"/>
              <a:ext cx="3907779" cy="1012243"/>
            </a:xfrm>
            <a:prstGeom prst="roundRect">
              <a:avLst>
                <a:gd name="adj" fmla="val 44876"/>
              </a:avLst>
            </a:prstGeom>
            <a:solidFill>
              <a:srgbClr val="92D050">
                <a:alpha val="67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>
                <a:latin typeface="Arial Rounded MT Bold" panose="020F0704030504030204" pitchFamily="34" charset="77"/>
              </a:endParaRPr>
            </a:p>
          </p:txBody>
        </p:sp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3678B569-3189-5E27-56F2-78F423568DCE}"/>
                </a:ext>
              </a:extLst>
            </p:cNvPr>
            <p:cNvSpPr/>
            <p:nvPr/>
          </p:nvSpPr>
          <p:spPr>
            <a:xfrm>
              <a:off x="888972" y="573319"/>
              <a:ext cx="4107205" cy="1107996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en-GB" sz="6600" b="0" cap="none" spc="0" dirty="0">
                  <a:ln w="0"/>
                  <a:solidFill>
                    <a:schemeClr val="bg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Arial Rounded MT Bold" panose="020F0704030504030204" pitchFamily="34" charset="77"/>
                </a:rPr>
                <a:t>Question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99621693"/>
      </p:ext>
    </p:extLst>
  </p:cSld>
  <p:clrMapOvr>
    <a:masterClrMapping/>
  </p:clrMapOvr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43915F4A-3946-3981-1C8A-E281FE727325}"/>
              </a:ext>
            </a:extLst>
          </p:cNvPr>
          <p:cNvSpPr/>
          <p:nvPr/>
        </p:nvSpPr>
        <p:spPr>
          <a:xfrm>
            <a:off x="1015535" y="2883589"/>
            <a:ext cx="10683828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GB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Becomes denatured.</a:t>
            </a:r>
            <a:endParaRPr lang="en-GB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E7A4FC5D-903D-7F38-E839-FD67F8CB8CFB}"/>
              </a:ext>
            </a:extLst>
          </p:cNvPr>
          <p:cNvGrpSpPr/>
          <p:nvPr/>
        </p:nvGrpSpPr>
        <p:grpSpPr>
          <a:xfrm>
            <a:off x="107307" y="145616"/>
            <a:ext cx="3727275" cy="1107996"/>
            <a:chOff x="888972" y="573319"/>
            <a:chExt cx="3727275" cy="1107996"/>
          </a:xfrm>
        </p:grpSpPr>
        <p:sp>
          <p:nvSpPr>
            <p:cNvPr id="7" name="Rounded Rectangle 6">
              <a:extLst>
                <a:ext uri="{FF2B5EF4-FFF2-40B4-BE49-F238E27FC236}">
                  <a16:creationId xmlns:a16="http://schemas.microsoft.com/office/drawing/2014/main" id="{7A711986-59B1-6E39-46CD-24E4A8D1591B}"/>
                </a:ext>
              </a:extLst>
            </p:cNvPr>
            <p:cNvSpPr/>
            <p:nvPr/>
          </p:nvSpPr>
          <p:spPr>
            <a:xfrm>
              <a:off x="988687" y="669072"/>
              <a:ext cx="3494823" cy="1012243"/>
            </a:xfrm>
            <a:prstGeom prst="roundRect">
              <a:avLst>
                <a:gd name="adj" fmla="val 44876"/>
              </a:avLst>
            </a:prstGeom>
            <a:solidFill>
              <a:srgbClr val="EB3515">
                <a:alpha val="67059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>
                <a:latin typeface="Arial Rounded MT Bold" panose="020F0704030504030204" pitchFamily="34" charset="77"/>
              </a:endParaRP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65FDD1B8-5594-3BBC-7C21-C55088B3916D}"/>
                </a:ext>
              </a:extLst>
            </p:cNvPr>
            <p:cNvSpPr/>
            <p:nvPr/>
          </p:nvSpPr>
          <p:spPr>
            <a:xfrm>
              <a:off x="888972" y="573319"/>
              <a:ext cx="3727275" cy="1107996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en-GB" sz="6600" b="0" cap="none" spc="0" dirty="0">
                  <a:ln w="0"/>
                  <a:solidFill>
                    <a:schemeClr val="bg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Arial Rounded MT Bold" panose="020F0704030504030204" pitchFamily="34" charset="77"/>
                </a:rPr>
                <a:t>Answer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525202"/>
      </p:ext>
    </p:extLst>
  </p:cSld>
  <p:clrMapOvr>
    <a:masterClrMapping/>
  </p:clrMapOvr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5A3CD99C-B107-3BC9-1264-5EA5517EBFED}"/>
              </a:ext>
            </a:extLst>
          </p:cNvPr>
          <p:cNvSpPr/>
          <p:nvPr/>
        </p:nvSpPr>
        <p:spPr>
          <a:xfrm>
            <a:off x="754086" y="2551837"/>
            <a:ext cx="10683828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GB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What does it mean when an enzyme </a:t>
            </a:r>
            <a:r>
              <a:rPr lang="en-GB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is denatured?</a:t>
            </a:r>
            <a:endParaRPr lang="en-GB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B5EE733F-9575-8B01-2FCA-5E21B23888D4}"/>
              </a:ext>
            </a:extLst>
          </p:cNvPr>
          <p:cNvGrpSpPr/>
          <p:nvPr/>
        </p:nvGrpSpPr>
        <p:grpSpPr>
          <a:xfrm>
            <a:off x="107307" y="145616"/>
            <a:ext cx="4107205" cy="1107996"/>
            <a:chOff x="888972" y="573319"/>
            <a:chExt cx="4107205" cy="1107996"/>
          </a:xfrm>
        </p:grpSpPr>
        <p:sp>
          <p:nvSpPr>
            <p:cNvPr id="3" name="Rounded Rectangle 2">
              <a:extLst>
                <a:ext uri="{FF2B5EF4-FFF2-40B4-BE49-F238E27FC236}">
                  <a16:creationId xmlns:a16="http://schemas.microsoft.com/office/drawing/2014/main" id="{F4ED0D77-4667-DAA7-118B-5442D806163F}"/>
                </a:ext>
              </a:extLst>
            </p:cNvPr>
            <p:cNvSpPr/>
            <p:nvPr/>
          </p:nvSpPr>
          <p:spPr>
            <a:xfrm>
              <a:off x="988686" y="669072"/>
              <a:ext cx="3907779" cy="1012243"/>
            </a:xfrm>
            <a:prstGeom prst="roundRect">
              <a:avLst>
                <a:gd name="adj" fmla="val 44876"/>
              </a:avLst>
            </a:prstGeom>
            <a:solidFill>
              <a:srgbClr val="92D050">
                <a:alpha val="67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>
                <a:latin typeface="Arial Rounded MT Bold" panose="020F0704030504030204" pitchFamily="34" charset="77"/>
              </a:endParaRPr>
            </a:p>
          </p:txBody>
        </p:sp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3678B569-3189-5E27-56F2-78F423568DCE}"/>
                </a:ext>
              </a:extLst>
            </p:cNvPr>
            <p:cNvSpPr/>
            <p:nvPr/>
          </p:nvSpPr>
          <p:spPr>
            <a:xfrm>
              <a:off x="888972" y="573319"/>
              <a:ext cx="4107205" cy="1107996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en-GB" sz="6600" b="0" cap="none" spc="0" dirty="0">
                  <a:ln w="0"/>
                  <a:solidFill>
                    <a:schemeClr val="bg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Arial Rounded MT Bold" panose="020F0704030504030204" pitchFamily="34" charset="77"/>
                </a:rPr>
                <a:t>Question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555763088"/>
      </p:ext>
    </p:extLst>
  </p:cSld>
  <p:clrMapOvr>
    <a:masterClrMapping/>
  </p:clrMapOvr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43915F4A-3946-3981-1C8A-E281FE727325}"/>
              </a:ext>
            </a:extLst>
          </p:cNvPr>
          <p:cNvSpPr/>
          <p:nvPr/>
        </p:nvSpPr>
        <p:spPr>
          <a:xfrm>
            <a:off x="1015535" y="2883589"/>
            <a:ext cx="10683828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GB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Change in their sh</a:t>
            </a:r>
            <a:r>
              <a:rPr lang="en-GB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ape which will affect the rate of reaction.</a:t>
            </a:r>
            <a:endParaRPr lang="en-GB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E7A4FC5D-903D-7F38-E839-FD67F8CB8CFB}"/>
              </a:ext>
            </a:extLst>
          </p:cNvPr>
          <p:cNvGrpSpPr/>
          <p:nvPr/>
        </p:nvGrpSpPr>
        <p:grpSpPr>
          <a:xfrm>
            <a:off x="107307" y="145616"/>
            <a:ext cx="3727275" cy="1107996"/>
            <a:chOff x="888972" y="573319"/>
            <a:chExt cx="3727275" cy="1107996"/>
          </a:xfrm>
        </p:grpSpPr>
        <p:sp>
          <p:nvSpPr>
            <p:cNvPr id="7" name="Rounded Rectangle 6">
              <a:extLst>
                <a:ext uri="{FF2B5EF4-FFF2-40B4-BE49-F238E27FC236}">
                  <a16:creationId xmlns:a16="http://schemas.microsoft.com/office/drawing/2014/main" id="{7A711986-59B1-6E39-46CD-24E4A8D1591B}"/>
                </a:ext>
              </a:extLst>
            </p:cNvPr>
            <p:cNvSpPr/>
            <p:nvPr/>
          </p:nvSpPr>
          <p:spPr>
            <a:xfrm>
              <a:off x="988687" y="669072"/>
              <a:ext cx="3494823" cy="1012243"/>
            </a:xfrm>
            <a:prstGeom prst="roundRect">
              <a:avLst>
                <a:gd name="adj" fmla="val 44876"/>
              </a:avLst>
            </a:prstGeom>
            <a:solidFill>
              <a:srgbClr val="EB3515">
                <a:alpha val="67059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>
                <a:latin typeface="Arial Rounded MT Bold" panose="020F0704030504030204" pitchFamily="34" charset="77"/>
              </a:endParaRP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65FDD1B8-5594-3BBC-7C21-C55088B3916D}"/>
                </a:ext>
              </a:extLst>
            </p:cNvPr>
            <p:cNvSpPr/>
            <p:nvPr/>
          </p:nvSpPr>
          <p:spPr>
            <a:xfrm>
              <a:off x="888972" y="573319"/>
              <a:ext cx="3727275" cy="1107996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en-GB" sz="6600" b="0" cap="none" spc="0" dirty="0">
                  <a:ln w="0"/>
                  <a:solidFill>
                    <a:schemeClr val="bg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Arial Rounded MT Bold" panose="020F0704030504030204" pitchFamily="34" charset="77"/>
                </a:rPr>
                <a:t>Answer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656960900"/>
      </p:ext>
    </p:extLst>
  </p:cSld>
  <p:clrMapOvr>
    <a:masterClrMapping/>
  </p:clrMapOvr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A5BD9C-0E63-CB7B-36DB-7DF1C6A0DA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8697" y="334537"/>
            <a:ext cx="10515600" cy="1325563"/>
          </a:xfrm>
        </p:spPr>
        <p:txBody>
          <a:bodyPr/>
          <a:lstStyle/>
          <a:p>
            <a:r>
              <a:rPr lang="en-US" dirty="0"/>
              <a:t>KA 1.5 </a:t>
            </a:r>
            <a:r>
              <a:rPr lang="en-US" b="1" dirty="0"/>
              <a:t>Genetic Engineering</a:t>
            </a:r>
          </a:p>
        </p:txBody>
      </p:sp>
      <p:pic>
        <p:nvPicPr>
          <p:cNvPr id="3" name="Picture 6" descr="Genetic modification: CRISPR - Iberdrola">
            <a:extLst>
              <a:ext uri="{FF2B5EF4-FFF2-40B4-BE49-F238E27FC236}">
                <a16:creationId xmlns:a16="http://schemas.microsoft.com/office/drawing/2014/main" id="{9489CF19-709A-C426-FF1F-AFC105B0E0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7736" y="1485744"/>
            <a:ext cx="7842328" cy="52282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64914185"/>
      </p:ext>
    </p:extLst>
  </p:cSld>
  <p:clrMapOvr>
    <a:masterClrMapping/>
  </p:clrMapOvr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5A3CD99C-B107-3BC9-1264-5EA5517EBFED}"/>
              </a:ext>
            </a:extLst>
          </p:cNvPr>
          <p:cNvSpPr/>
          <p:nvPr/>
        </p:nvSpPr>
        <p:spPr>
          <a:xfrm>
            <a:off x="754086" y="2551837"/>
            <a:ext cx="10683828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GB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What is genetic engineering?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B5EE733F-9575-8B01-2FCA-5E21B23888D4}"/>
              </a:ext>
            </a:extLst>
          </p:cNvPr>
          <p:cNvGrpSpPr/>
          <p:nvPr/>
        </p:nvGrpSpPr>
        <p:grpSpPr>
          <a:xfrm>
            <a:off x="107307" y="145616"/>
            <a:ext cx="4107205" cy="1107996"/>
            <a:chOff x="888972" y="573319"/>
            <a:chExt cx="4107205" cy="1107996"/>
          </a:xfrm>
        </p:grpSpPr>
        <p:sp>
          <p:nvSpPr>
            <p:cNvPr id="3" name="Rounded Rectangle 2">
              <a:extLst>
                <a:ext uri="{FF2B5EF4-FFF2-40B4-BE49-F238E27FC236}">
                  <a16:creationId xmlns:a16="http://schemas.microsoft.com/office/drawing/2014/main" id="{F4ED0D77-4667-DAA7-118B-5442D806163F}"/>
                </a:ext>
              </a:extLst>
            </p:cNvPr>
            <p:cNvSpPr/>
            <p:nvPr/>
          </p:nvSpPr>
          <p:spPr>
            <a:xfrm>
              <a:off x="988686" y="669072"/>
              <a:ext cx="3907779" cy="1012243"/>
            </a:xfrm>
            <a:prstGeom prst="roundRect">
              <a:avLst>
                <a:gd name="adj" fmla="val 44876"/>
              </a:avLst>
            </a:prstGeom>
            <a:solidFill>
              <a:srgbClr val="92D050">
                <a:alpha val="67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>
                <a:latin typeface="Arial Rounded MT Bold" panose="020F0704030504030204" pitchFamily="34" charset="77"/>
              </a:endParaRPr>
            </a:p>
          </p:txBody>
        </p:sp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3678B569-3189-5E27-56F2-78F423568DCE}"/>
                </a:ext>
              </a:extLst>
            </p:cNvPr>
            <p:cNvSpPr/>
            <p:nvPr/>
          </p:nvSpPr>
          <p:spPr>
            <a:xfrm>
              <a:off x="888972" y="573319"/>
              <a:ext cx="4107205" cy="1107996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en-GB" sz="6600" b="0" cap="none" spc="0" dirty="0">
                  <a:ln w="0"/>
                  <a:solidFill>
                    <a:schemeClr val="bg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Arial Rounded MT Bold" panose="020F0704030504030204" pitchFamily="34" charset="77"/>
                </a:rPr>
                <a:t>Question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468856421"/>
      </p:ext>
    </p:extLst>
  </p:cSld>
  <p:clrMapOvr>
    <a:masterClrMapping/>
  </p:clrMapOvr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43915F4A-3946-3981-1C8A-E281FE727325}"/>
              </a:ext>
            </a:extLst>
          </p:cNvPr>
          <p:cNvSpPr/>
          <p:nvPr/>
        </p:nvSpPr>
        <p:spPr>
          <a:xfrm>
            <a:off x="1015535" y="2883589"/>
            <a:ext cx="10683828" cy="258532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GB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Genetic information is where DNA can be transferred from one cell to another.</a:t>
            </a:r>
            <a:endParaRPr lang="en-GB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E7A4FC5D-903D-7F38-E839-FD67F8CB8CFB}"/>
              </a:ext>
            </a:extLst>
          </p:cNvPr>
          <p:cNvGrpSpPr/>
          <p:nvPr/>
        </p:nvGrpSpPr>
        <p:grpSpPr>
          <a:xfrm>
            <a:off x="107307" y="145616"/>
            <a:ext cx="3727275" cy="1107996"/>
            <a:chOff x="888972" y="573319"/>
            <a:chExt cx="3727275" cy="1107996"/>
          </a:xfrm>
        </p:grpSpPr>
        <p:sp>
          <p:nvSpPr>
            <p:cNvPr id="7" name="Rounded Rectangle 6">
              <a:extLst>
                <a:ext uri="{FF2B5EF4-FFF2-40B4-BE49-F238E27FC236}">
                  <a16:creationId xmlns:a16="http://schemas.microsoft.com/office/drawing/2014/main" id="{7A711986-59B1-6E39-46CD-24E4A8D1591B}"/>
                </a:ext>
              </a:extLst>
            </p:cNvPr>
            <p:cNvSpPr/>
            <p:nvPr/>
          </p:nvSpPr>
          <p:spPr>
            <a:xfrm>
              <a:off x="988687" y="669072"/>
              <a:ext cx="3494823" cy="1012243"/>
            </a:xfrm>
            <a:prstGeom prst="roundRect">
              <a:avLst>
                <a:gd name="adj" fmla="val 44876"/>
              </a:avLst>
            </a:prstGeom>
            <a:solidFill>
              <a:srgbClr val="EB3515">
                <a:alpha val="67059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>
                <a:latin typeface="Arial Rounded MT Bold" panose="020F0704030504030204" pitchFamily="34" charset="77"/>
              </a:endParaRP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65FDD1B8-5594-3BBC-7C21-C55088B3916D}"/>
                </a:ext>
              </a:extLst>
            </p:cNvPr>
            <p:cNvSpPr/>
            <p:nvPr/>
          </p:nvSpPr>
          <p:spPr>
            <a:xfrm>
              <a:off x="888972" y="573319"/>
              <a:ext cx="3727275" cy="1107996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en-GB" sz="6600" b="0" cap="none" spc="0" dirty="0">
                  <a:ln w="0"/>
                  <a:solidFill>
                    <a:schemeClr val="bg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Arial Rounded MT Bold" panose="020F0704030504030204" pitchFamily="34" charset="77"/>
                </a:rPr>
                <a:t>Answer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46754551"/>
      </p:ext>
    </p:extLst>
  </p:cSld>
  <p:clrMapOvr>
    <a:masterClrMapping/>
  </p:clrMapOvr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5A3CD99C-B107-3BC9-1264-5EA5517EBFED}"/>
              </a:ext>
            </a:extLst>
          </p:cNvPr>
          <p:cNvSpPr/>
          <p:nvPr/>
        </p:nvSpPr>
        <p:spPr>
          <a:xfrm>
            <a:off x="162075" y="1989988"/>
            <a:ext cx="5872856" cy="34163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GB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Put the stages of genetic engineering into the correct order: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B5EE733F-9575-8B01-2FCA-5E21B23888D4}"/>
              </a:ext>
            </a:extLst>
          </p:cNvPr>
          <p:cNvGrpSpPr/>
          <p:nvPr/>
        </p:nvGrpSpPr>
        <p:grpSpPr>
          <a:xfrm>
            <a:off x="107307" y="145616"/>
            <a:ext cx="4107205" cy="1107996"/>
            <a:chOff x="888972" y="573319"/>
            <a:chExt cx="4107205" cy="1107996"/>
          </a:xfrm>
        </p:grpSpPr>
        <p:sp>
          <p:nvSpPr>
            <p:cNvPr id="3" name="Rounded Rectangle 2">
              <a:extLst>
                <a:ext uri="{FF2B5EF4-FFF2-40B4-BE49-F238E27FC236}">
                  <a16:creationId xmlns:a16="http://schemas.microsoft.com/office/drawing/2014/main" id="{F4ED0D77-4667-DAA7-118B-5442D806163F}"/>
                </a:ext>
              </a:extLst>
            </p:cNvPr>
            <p:cNvSpPr/>
            <p:nvPr/>
          </p:nvSpPr>
          <p:spPr>
            <a:xfrm>
              <a:off x="988686" y="669072"/>
              <a:ext cx="3907779" cy="1012243"/>
            </a:xfrm>
            <a:prstGeom prst="roundRect">
              <a:avLst>
                <a:gd name="adj" fmla="val 44876"/>
              </a:avLst>
            </a:prstGeom>
            <a:solidFill>
              <a:srgbClr val="92D050">
                <a:alpha val="67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>
                <a:latin typeface="Arial Rounded MT Bold" panose="020F0704030504030204" pitchFamily="34" charset="77"/>
              </a:endParaRPr>
            </a:p>
          </p:txBody>
        </p:sp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3678B569-3189-5E27-56F2-78F423568DCE}"/>
                </a:ext>
              </a:extLst>
            </p:cNvPr>
            <p:cNvSpPr/>
            <p:nvPr/>
          </p:nvSpPr>
          <p:spPr>
            <a:xfrm>
              <a:off x="888972" y="573319"/>
              <a:ext cx="4107205" cy="1107996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en-GB" sz="6600" b="0" cap="none" spc="0" dirty="0">
                  <a:ln w="0"/>
                  <a:solidFill>
                    <a:schemeClr val="bg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Arial Rounded MT Bold" panose="020F0704030504030204" pitchFamily="34" charset="77"/>
                </a:rPr>
                <a:t>Question</a:t>
              </a:r>
            </a:p>
          </p:txBody>
        </p:sp>
      </p:grpSp>
      <p:sp>
        <p:nvSpPr>
          <p:cNvPr id="6" name="Rectangle 5">
            <a:extLst>
              <a:ext uri="{FF2B5EF4-FFF2-40B4-BE49-F238E27FC236}">
                <a16:creationId xmlns:a16="http://schemas.microsoft.com/office/drawing/2014/main" id="{8424FD4B-13B4-613F-F7B5-12767327C796}"/>
              </a:ext>
            </a:extLst>
          </p:cNvPr>
          <p:cNvSpPr/>
          <p:nvPr/>
        </p:nvSpPr>
        <p:spPr>
          <a:xfrm>
            <a:off x="6165296" y="2077515"/>
            <a:ext cx="6223820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n-GB" sz="32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Identify section of DNA  that contains required gene from source chromosome.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E0A9FCD-E7CD-B25B-8F2D-03E23A3491CA}"/>
              </a:ext>
            </a:extLst>
          </p:cNvPr>
          <p:cNvSpPr/>
          <p:nvPr/>
        </p:nvSpPr>
        <p:spPr>
          <a:xfrm>
            <a:off x="6165296" y="1286853"/>
            <a:ext cx="6223820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n-GB" sz="32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Extract required gene.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A3AF1840-54A3-FEAC-6129-73F8649ECCC0}"/>
              </a:ext>
            </a:extLst>
          </p:cNvPr>
          <p:cNvSpPr/>
          <p:nvPr/>
        </p:nvSpPr>
        <p:spPr>
          <a:xfrm>
            <a:off x="6165296" y="3990225"/>
            <a:ext cx="6223820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n-GB" sz="32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Extract plasmid from bacterial cell.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D82D4808-563C-4490-6780-44CAA0E50A2B}"/>
              </a:ext>
            </a:extLst>
          </p:cNvPr>
          <p:cNvSpPr/>
          <p:nvPr/>
        </p:nvSpPr>
        <p:spPr>
          <a:xfrm>
            <a:off x="6165296" y="60243"/>
            <a:ext cx="5692406" cy="107721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n-GB" sz="32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Insert required gene into bacterial plasmid.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ADA7553-27EB-524F-A7E7-30FBC2E15E14}"/>
              </a:ext>
            </a:extLst>
          </p:cNvPr>
          <p:cNvSpPr/>
          <p:nvPr/>
        </p:nvSpPr>
        <p:spPr>
          <a:xfrm>
            <a:off x="6157070" y="5016780"/>
            <a:ext cx="5838284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n-GB" sz="32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Insert plasmid into host bacterial cell to produce a genetically modified (GM) organism.</a:t>
            </a:r>
          </a:p>
        </p:txBody>
      </p:sp>
    </p:spTree>
    <p:extLst>
      <p:ext uri="{BB962C8B-B14F-4D97-AF65-F5344CB8AC3E}">
        <p14:creationId xmlns:p14="http://schemas.microsoft.com/office/powerpoint/2010/main" val="3770134752"/>
      </p:ext>
    </p:extLst>
  </p:cSld>
  <p:clrMapOvr>
    <a:masterClrMapping/>
  </p:clrMapOvr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>
            <a:extLst>
              <a:ext uri="{FF2B5EF4-FFF2-40B4-BE49-F238E27FC236}">
                <a16:creationId xmlns:a16="http://schemas.microsoft.com/office/drawing/2014/main" id="{E7A4FC5D-903D-7F38-E839-FD67F8CB8CFB}"/>
              </a:ext>
            </a:extLst>
          </p:cNvPr>
          <p:cNvGrpSpPr/>
          <p:nvPr/>
        </p:nvGrpSpPr>
        <p:grpSpPr>
          <a:xfrm>
            <a:off x="107307" y="145616"/>
            <a:ext cx="3727275" cy="1107996"/>
            <a:chOff x="888972" y="573319"/>
            <a:chExt cx="3727275" cy="1107996"/>
          </a:xfrm>
        </p:grpSpPr>
        <p:sp>
          <p:nvSpPr>
            <p:cNvPr id="7" name="Rounded Rectangle 6">
              <a:extLst>
                <a:ext uri="{FF2B5EF4-FFF2-40B4-BE49-F238E27FC236}">
                  <a16:creationId xmlns:a16="http://schemas.microsoft.com/office/drawing/2014/main" id="{7A711986-59B1-6E39-46CD-24E4A8D1591B}"/>
                </a:ext>
              </a:extLst>
            </p:cNvPr>
            <p:cNvSpPr/>
            <p:nvPr/>
          </p:nvSpPr>
          <p:spPr>
            <a:xfrm>
              <a:off x="988687" y="669072"/>
              <a:ext cx="3494823" cy="1012243"/>
            </a:xfrm>
            <a:prstGeom prst="roundRect">
              <a:avLst>
                <a:gd name="adj" fmla="val 44876"/>
              </a:avLst>
            </a:prstGeom>
            <a:solidFill>
              <a:srgbClr val="EB3515">
                <a:alpha val="67059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>
                <a:latin typeface="Arial Rounded MT Bold" panose="020F0704030504030204" pitchFamily="34" charset="77"/>
              </a:endParaRP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65FDD1B8-5594-3BBC-7C21-C55088B3916D}"/>
                </a:ext>
              </a:extLst>
            </p:cNvPr>
            <p:cNvSpPr/>
            <p:nvPr/>
          </p:nvSpPr>
          <p:spPr>
            <a:xfrm>
              <a:off x="888972" y="573319"/>
              <a:ext cx="3727275" cy="1107996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en-GB" sz="6600" b="0" cap="none" spc="0" dirty="0">
                  <a:ln w="0"/>
                  <a:solidFill>
                    <a:schemeClr val="bg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Arial Rounded MT Bold" panose="020F0704030504030204" pitchFamily="34" charset="77"/>
                </a:rPr>
                <a:t>Answer</a:t>
              </a:r>
            </a:p>
          </p:txBody>
        </p:sp>
      </p:grpSp>
      <p:sp>
        <p:nvSpPr>
          <p:cNvPr id="3" name="Rectangle 2">
            <a:extLst>
              <a:ext uri="{FF2B5EF4-FFF2-40B4-BE49-F238E27FC236}">
                <a16:creationId xmlns:a16="http://schemas.microsoft.com/office/drawing/2014/main" id="{9808357B-761F-D41B-3398-D8B7E41BFC6D}"/>
              </a:ext>
            </a:extLst>
          </p:cNvPr>
          <p:cNvSpPr/>
          <p:nvPr/>
        </p:nvSpPr>
        <p:spPr>
          <a:xfrm>
            <a:off x="6135329" y="0"/>
            <a:ext cx="6223820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n-GB" sz="32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Identify section of DNA  that contains required gene from source chromosome.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06D09A2-74BA-8A01-1128-3D2F148302D6}"/>
              </a:ext>
            </a:extLst>
          </p:cNvPr>
          <p:cNvSpPr/>
          <p:nvPr/>
        </p:nvSpPr>
        <p:spPr>
          <a:xfrm>
            <a:off x="6135329" y="1697601"/>
            <a:ext cx="6223820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n-GB" sz="32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Extract required gene.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C8DA41C2-839A-97E2-1496-574616E665D6}"/>
              </a:ext>
            </a:extLst>
          </p:cNvPr>
          <p:cNvSpPr/>
          <p:nvPr/>
        </p:nvSpPr>
        <p:spPr>
          <a:xfrm>
            <a:off x="6135329" y="2594715"/>
            <a:ext cx="6223820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n-GB" sz="32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Extract plasmid from bacterial cell.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2BB1C95-6B71-6B13-14AB-8195A86378DA}"/>
              </a:ext>
            </a:extLst>
          </p:cNvPr>
          <p:cNvSpPr/>
          <p:nvPr/>
        </p:nvSpPr>
        <p:spPr>
          <a:xfrm>
            <a:off x="6165296" y="3805747"/>
            <a:ext cx="5692406" cy="107721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n-GB" sz="32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Insert required gene into bacterial plasmid.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13F151-9FC5-45FA-ECF3-3ECBE8F17886}"/>
              </a:ext>
            </a:extLst>
          </p:cNvPr>
          <p:cNvSpPr/>
          <p:nvPr/>
        </p:nvSpPr>
        <p:spPr>
          <a:xfrm>
            <a:off x="6157070" y="5016780"/>
            <a:ext cx="5838284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n-GB" sz="32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Insert plasmid into host bacterial cell to produce a genetically modified (GM) organism.</a:t>
            </a:r>
          </a:p>
        </p:txBody>
      </p:sp>
    </p:spTree>
    <p:extLst>
      <p:ext uri="{BB962C8B-B14F-4D97-AF65-F5344CB8AC3E}">
        <p14:creationId xmlns:p14="http://schemas.microsoft.com/office/powerpoint/2010/main" val="1807251297"/>
      </p:ext>
    </p:extLst>
  </p:cSld>
  <p:clrMapOvr>
    <a:masterClrMapping/>
  </p:clrMapOvr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A5BD9C-0E63-CB7B-36DB-7DF1C6A0DA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8697" y="334537"/>
            <a:ext cx="10515600" cy="1325563"/>
          </a:xfrm>
        </p:spPr>
        <p:txBody>
          <a:bodyPr/>
          <a:lstStyle/>
          <a:p>
            <a:r>
              <a:rPr lang="en-US" dirty="0"/>
              <a:t>KA 1.6 </a:t>
            </a:r>
            <a:r>
              <a:rPr lang="en-US" b="1" dirty="0"/>
              <a:t>Cellular Respiration</a:t>
            </a:r>
          </a:p>
        </p:txBody>
      </p:sp>
      <p:pic>
        <p:nvPicPr>
          <p:cNvPr id="11266" name="Picture 2" descr="Cellular respiration (article) | Khan Academy">
            <a:extLst>
              <a:ext uri="{FF2B5EF4-FFF2-40B4-BE49-F238E27FC236}">
                <a16:creationId xmlns:a16="http://schemas.microsoft.com/office/drawing/2014/main" id="{C86D05C5-5A95-BA2D-7A1B-9000C7162E2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0" y="1335527"/>
            <a:ext cx="5524500" cy="53193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41793810"/>
      </p:ext>
    </p:extLst>
  </p:cSld>
  <p:clrMapOvr>
    <a:masterClrMapping/>
  </p:clrMapOvr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5A3CD99C-B107-3BC9-1264-5EA5517EBFED}"/>
              </a:ext>
            </a:extLst>
          </p:cNvPr>
          <p:cNvSpPr/>
          <p:nvPr/>
        </p:nvSpPr>
        <p:spPr>
          <a:xfrm>
            <a:off x="754086" y="2551837"/>
            <a:ext cx="10683828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GB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What is respiration?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B5EE733F-9575-8B01-2FCA-5E21B23888D4}"/>
              </a:ext>
            </a:extLst>
          </p:cNvPr>
          <p:cNvGrpSpPr/>
          <p:nvPr/>
        </p:nvGrpSpPr>
        <p:grpSpPr>
          <a:xfrm>
            <a:off x="107307" y="145616"/>
            <a:ext cx="4107205" cy="1107996"/>
            <a:chOff x="888972" y="573319"/>
            <a:chExt cx="4107205" cy="1107996"/>
          </a:xfrm>
        </p:grpSpPr>
        <p:sp>
          <p:nvSpPr>
            <p:cNvPr id="3" name="Rounded Rectangle 2">
              <a:extLst>
                <a:ext uri="{FF2B5EF4-FFF2-40B4-BE49-F238E27FC236}">
                  <a16:creationId xmlns:a16="http://schemas.microsoft.com/office/drawing/2014/main" id="{F4ED0D77-4667-DAA7-118B-5442D806163F}"/>
                </a:ext>
              </a:extLst>
            </p:cNvPr>
            <p:cNvSpPr/>
            <p:nvPr/>
          </p:nvSpPr>
          <p:spPr>
            <a:xfrm>
              <a:off x="988686" y="669072"/>
              <a:ext cx="3907779" cy="1012243"/>
            </a:xfrm>
            <a:prstGeom prst="roundRect">
              <a:avLst>
                <a:gd name="adj" fmla="val 44876"/>
              </a:avLst>
            </a:prstGeom>
            <a:solidFill>
              <a:srgbClr val="92D050">
                <a:alpha val="67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>
                <a:latin typeface="Arial Rounded MT Bold" panose="020F0704030504030204" pitchFamily="34" charset="77"/>
              </a:endParaRPr>
            </a:p>
          </p:txBody>
        </p:sp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3678B569-3189-5E27-56F2-78F423568DCE}"/>
                </a:ext>
              </a:extLst>
            </p:cNvPr>
            <p:cNvSpPr/>
            <p:nvPr/>
          </p:nvSpPr>
          <p:spPr>
            <a:xfrm>
              <a:off x="888972" y="573319"/>
              <a:ext cx="4107205" cy="1107996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en-GB" sz="6600" b="0" cap="none" spc="0" dirty="0">
                  <a:ln w="0"/>
                  <a:solidFill>
                    <a:schemeClr val="bg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Arial Rounded MT Bold" panose="020F0704030504030204" pitchFamily="34" charset="77"/>
                </a:rPr>
                <a:t>Question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6930453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43915F4A-3946-3981-1C8A-E281FE727325}"/>
              </a:ext>
            </a:extLst>
          </p:cNvPr>
          <p:cNvSpPr/>
          <p:nvPr/>
        </p:nvSpPr>
        <p:spPr>
          <a:xfrm>
            <a:off x="1054864" y="2755770"/>
            <a:ext cx="10683828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GB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Site of chemical reactions</a:t>
            </a:r>
            <a:endParaRPr lang="en-GB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E7A4FC5D-903D-7F38-E839-FD67F8CB8CFB}"/>
              </a:ext>
            </a:extLst>
          </p:cNvPr>
          <p:cNvGrpSpPr/>
          <p:nvPr/>
        </p:nvGrpSpPr>
        <p:grpSpPr>
          <a:xfrm>
            <a:off x="107307" y="145616"/>
            <a:ext cx="3727275" cy="1107996"/>
            <a:chOff x="888972" y="573319"/>
            <a:chExt cx="3727275" cy="1107996"/>
          </a:xfrm>
        </p:grpSpPr>
        <p:sp>
          <p:nvSpPr>
            <p:cNvPr id="7" name="Rounded Rectangle 6">
              <a:extLst>
                <a:ext uri="{FF2B5EF4-FFF2-40B4-BE49-F238E27FC236}">
                  <a16:creationId xmlns:a16="http://schemas.microsoft.com/office/drawing/2014/main" id="{7A711986-59B1-6E39-46CD-24E4A8D1591B}"/>
                </a:ext>
              </a:extLst>
            </p:cNvPr>
            <p:cNvSpPr/>
            <p:nvPr/>
          </p:nvSpPr>
          <p:spPr>
            <a:xfrm>
              <a:off x="988687" y="669072"/>
              <a:ext cx="3494823" cy="1012243"/>
            </a:xfrm>
            <a:prstGeom prst="roundRect">
              <a:avLst>
                <a:gd name="adj" fmla="val 44876"/>
              </a:avLst>
            </a:prstGeom>
            <a:solidFill>
              <a:srgbClr val="EB3515">
                <a:alpha val="67059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>
                <a:latin typeface="Arial Rounded MT Bold" panose="020F0704030504030204" pitchFamily="34" charset="77"/>
              </a:endParaRP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65FDD1B8-5594-3BBC-7C21-C55088B3916D}"/>
                </a:ext>
              </a:extLst>
            </p:cNvPr>
            <p:cNvSpPr/>
            <p:nvPr/>
          </p:nvSpPr>
          <p:spPr>
            <a:xfrm>
              <a:off x="888972" y="573319"/>
              <a:ext cx="3727275" cy="1107996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en-GB" sz="6600" b="0" cap="none" spc="0" dirty="0">
                  <a:ln w="0"/>
                  <a:solidFill>
                    <a:schemeClr val="bg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Arial Rounded MT Bold" panose="020F0704030504030204" pitchFamily="34" charset="77"/>
                </a:rPr>
                <a:t>Answer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737926662"/>
      </p:ext>
    </p:extLst>
  </p:cSld>
  <p:clrMapOvr>
    <a:masterClrMapping/>
  </p:clrMapOvr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43915F4A-3946-3981-1C8A-E281FE727325}"/>
              </a:ext>
            </a:extLst>
          </p:cNvPr>
          <p:cNvSpPr/>
          <p:nvPr/>
        </p:nvSpPr>
        <p:spPr>
          <a:xfrm>
            <a:off x="936877" y="1625060"/>
            <a:ext cx="10683828" cy="424731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GB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The chemical energy stored in glucose must be released by all cells through a series of enzyme-controlled reactions called respiration.</a:t>
            </a:r>
            <a:endParaRPr lang="en-GB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E7A4FC5D-903D-7F38-E839-FD67F8CB8CFB}"/>
              </a:ext>
            </a:extLst>
          </p:cNvPr>
          <p:cNvGrpSpPr/>
          <p:nvPr/>
        </p:nvGrpSpPr>
        <p:grpSpPr>
          <a:xfrm>
            <a:off x="107307" y="145616"/>
            <a:ext cx="3727275" cy="1107996"/>
            <a:chOff x="888972" y="573319"/>
            <a:chExt cx="3727275" cy="1107996"/>
          </a:xfrm>
        </p:grpSpPr>
        <p:sp>
          <p:nvSpPr>
            <p:cNvPr id="7" name="Rounded Rectangle 6">
              <a:extLst>
                <a:ext uri="{FF2B5EF4-FFF2-40B4-BE49-F238E27FC236}">
                  <a16:creationId xmlns:a16="http://schemas.microsoft.com/office/drawing/2014/main" id="{7A711986-59B1-6E39-46CD-24E4A8D1591B}"/>
                </a:ext>
              </a:extLst>
            </p:cNvPr>
            <p:cNvSpPr/>
            <p:nvPr/>
          </p:nvSpPr>
          <p:spPr>
            <a:xfrm>
              <a:off x="988687" y="669072"/>
              <a:ext cx="3494823" cy="1012243"/>
            </a:xfrm>
            <a:prstGeom prst="roundRect">
              <a:avLst>
                <a:gd name="adj" fmla="val 44876"/>
              </a:avLst>
            </a:prstGeom>
            <a:solidFill>
              <a:srgbClr val="EB3515">
                <a:alpha val="67059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>
                <a:latin typeface="Arial Rounded MT Bold" panose="020F0704030504030204" pitchFamily="34" charset="77"/>
              </a:endParaRP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65FDD1B8-5594-3BBC-7C21-C55088B3916D}"/>
                </a:ext>
              </a:extLst>
            </p:cNvPr>
            <p:cNvSpPr/>
            <p:nvPr/>
          </p:nvSpPr>
          <p:spPr>
            <a:xfrm>
              <a:off x="888972" y="573319"/>
              <a:ext cx="3727275" cy="1107996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en-GB" sz="6600" b="0" cap="none" spc="0" dirty="0">
                  <a:ln w="0"/>
                  <a:solidFill>
                    <a:schemeClr val="bg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Arial Rounded MT Bold" panose="020F0704030504030204" pitchFamily="34" charset="77"/>
                </a:rPr>
                <a:t>Answer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341169771"/>
      </p:ext>
    </p:extLst>
  </p:cSld>
  <p:clrMapOvr>
    <a:masterClrMapping/>
  </p:clrMapOvr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5A3CD99C-B107-3BC9-1264-5EA5517EBFED}"/>
              </a:ext>
            </a:extLst>
          </p:cNvPr>
          <p:cNvSpPr/>
          <p:nvPr/>
        </p:nvSpPr>
        <p:spPr>
          <a:xfrm>
            <a:off x="754086" y="2551837"/>
            <a:ext cx="10683828" cy="258532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GB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What is the energy released from the breakdown of glucose used to generate?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B5EE733F-9575-8B01-2FCA-5E21B23888D4}"/>
              </a:ext>
            </a:extLst>
          </p:cNvPr>
          <p:cNvGrpSpPr/>
          <p:nvPr/>
        </p:nvGrpSpPr>
        <p:grpSpPr>
          <a:xfrm>
            <a:off x="107307" y="145616"/>
            <a:ext cx="4107205" cy="1107996"/>
            <a:chOff x="888972" y="573319"/>
            <a:chExt cx="4107205" cy="1107996"/>
          </a:xfrm>
        </p:grpSpPr>
        <p:sp>
          <p:nvSpPr>
            <p:cNvPr id="3" name="Rounded Rectangle 2">
              <a:extLst>
                <a:ext uri="{FF2B5EF4-FFF2-40B4-BE49-F238E27FC236}">
                  <a16:creationId xmlns:a16="http://schemas.microsoft.com/office/drawing/2014/main" id="{F4ED0D77-4667-DAA7-118B-5442D806163F}"/>
                </a:ext>
              </a:extLst>
            </p:cNvPr>
            <p:cNvSpPr/>
            <p:nvPr/>
          </p:nvSpPr>
          <p:spPr>
            <a:xfrm>
              <a:off x="988686" y="669072"/>
              <a:ext cx="3907779" cy="1012243"/>
            </a:xfrm>
            <a:prstGeom prst="roundRect">
              <a:avLst>
                <a:gd name="adj" fmla="val 44876"/>
              </a:avLst>
            </a:prstGeom>
            <a:solidFill>
              <a:srgbClr val="92D050">
                <a:alpha val="67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>
                <a:latin typeface="Arial Rounded MT Bold" panose="020F0704030504030204" pitchFamily="34" charset="77"/>
              </a:endParaRPr>
            </a:p>
          </p:txBody>
        </p:sp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3678B569-3189-5E27-56F2-78F423568DCE}"/>
                </a:ext>
              </a:extLst>
            </p:cNvPr>
            <p:cNvSpPr/>
            <p:nvPr/>
          </p:nvSpPr>
          <p:spPr>
            <a:xfrm>
              <a:off x="888972" y="573319"/>
              <a:ext cx="4107205" cy="1107996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en-GB" sz="6600" b="0" cap="none" spc="0" dirty="0">
                  <a:ln w="0"/>
                  <a:solidFill>
                    <a:schemeClr val="bg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Arial Rounded MT Bold" panose="020F0704030504030204" pitchFamily="34" charset="77"/>
                </a:rPr>
                <a:t>Question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57933721"/>
      </p:ext>
    </p:extLst>
  </p:cSld>
  <p:clrMapOvr>
    <a:masterClrMapping/>
  </p:clrMapOvr>
</p:sld>
</file>

<file path=ppt/slides/slide1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43915F4A-3946-3981-1C8A-E281FE727325}"/>
              </a:ext>
            </a:extLst>
          </p:cNvPr>
          <p:cNvSpPr/>
          <p:nvPr/>
        </p:nvSpPr>
        <p:spPr>
          <a:xfrm>
            <a:off x="1015535" y="2883589"/>
            <a:ext cx="10683828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GB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ATP</a:t>
            </a:r>
            <a:endParaRPr lang="en-GB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E7A4FC5D-903D-7F38-E839-FD67F8CB8CFB}"/>
              </a:ext>
            </a:extLst>
          </p:cNvPr>
          <p:cNvGrpSpPr/>
          <p:nvPr/>
        </p:nvGrpSpPr>
        <p:grpSpPr>
          <a:xfrm>
            <a:off x="107307" y="145616"/>
            <a:ext cx="3727275" cy="1107996"/>
            <a:chOff x="888972" y="573319"/>
            <a:chExt cx="3727275" cy="1107996"/>
          </a:xfrm>
        </p:grpSpPr>
        <p:sp>
          <p:nvSpPr>
            <p:cNvPr id="7" name="Rounded Rectangle 6">
              <a:extLst>
                <a:ext uri="{FF2B5EF4-FFF2-40B4-BE49-F238E27FC236}">
                  <a16:creationId xmlns:a16="http://schemas.microsoft.com/office/drawing/2014/main" id="{7A711986-59B1-6E39-46CD-24E4A8D1591B}"/>
                </a:ext>
              </a:extLst>
            </p:cNvPr>
            <p:cNvSpPr/>
            <p:nvPr/>
          </p:nvSpPr>
          <p:spPr>
            <a:xfrm>
              <a:off x="988687" y="669072"/>
              <a:ext cx="3494823" cy="1012243"/>
            </a:xfrm>
            <a:prstGeom prst="roundRect">
              <a:avLst>
                <a:gd name="adj" fmla="val 44876"/>
              </a:avLst>
            </a:prstGeom>
            <a:solidFill>
              <a:srgbClr val="EB3515">
                <a:alpha val="67059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>
                <a:latin typeface="Arial Rounded MT Bold" panose="020F0704030504030204" pitchFamily="34" charset="77"/>
              </a:endParaRP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65FDD1B8-5594-3BBC-7C21-C55088B3916D}"/>
                </a:ext>
              </a:extLst>
            </p:cNvPr>
            <p:cNvSpPr/>
            <p:nvPr/>
          </p:nvSpPr>
          <p:spPr>
            <a:xfrm>
              <a:off x="888972" y="573319"/>
              <a:ext cx="3727275" cy="1107996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en-GB" sz="6600" b="0" cap="none" spc="0" dirty="0">
                  <a:ln w="0"/>
                  <a:solidFill>
                    <a:schemeClr val="bg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Arial Rounded MT Bold" panose="020F0704030504030204" pitchFamily="34" charset="77"/>
                </a:rPr>
                <a:t>Answer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188958035"/>
      </p:ext>
    </p:extLst>
  </p:cSld>
  <p:clrMapOvr>
    <a:masterClrMapping/>
  </p:clrMapOvr>
</p:sld>
</file>

<file path=ppt/slides/slide1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5A3CD99C-B107-3BC9-1264-5EA5517EBFED}"/>
              </a:ext>
            </a:extLst>
          </p:cNvPr>
          <p:cNvSpPr/>
          <p:nvPr/>
        </p:nvSpPr>
        <p:spPr>
          <a:xfrm>
            <a:off x="754086" y="2551837"/>
            <a:ext cx="10683828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GB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What are the 4 cellular activities ATP is used for?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B5EE733F-9575-8B01-2FCA-5E21B23888D4}"/>
              </a:ext>
            </a:extLst>
          </p:cNvPr>
          <p:cNvGrpSpPr/>
          <p:nvPr/>
        </p:nvGrpSpPr>
        <p:grpSpPr>
          <a:xfrm>
            <a:off x="107307" y="145616"/>
            <a:ext cx="4107205" cy="1107996"/>
            <a:chOff x="888972" y="573319"/>
            <a:chExt cx="4107205" cy="1107996"/>
          </a:xfrm>
        </p:grpSpPr>
        <p:sp>
          <p:nvSpPr>
            <p:cNvPr id="3" name="Rounded Rectangle 2">
              <a:extLst>
                <a:ext uri="{FF2B5EF4-FFF2-40B4-BE49-F238E27FC236}">
                  <a16:creationId xmlns:a16="http://schemas.microsoft.com/office/drawing/2014/main" id="{F4ED0D77-4667-DAA7-118B-5442D806163F}"/>
                </a:ext>
              </a:extLst>
            </p:cNvPr>
            <p:cNvSpPr/>
            <p:nvPr/>
          </p:nvSpPr>
          <p:spPr>
            <a:xfrm>
              <a:off x="988686" y="669072"/>
              <a:ext cx="3907779" cy="1012243"/>
            </a:xfrm>
            <a:prstGeom prst="roundRect">
              <a:avLst>
                <a:gd name="adj" fmla="val 44876"/>
              </a:avLst>
            </a:prstGeom>
            <a:solidFill>
              <a:srgbClr val="92D050">
                <a:alpha val="67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>
                <a:latin typeface="Arial Rounded MT Bold" panose="020F0704030504030204" pitchFamily="34" charset="77"/>
              </a:endParaRPr>
            </a:p>
          </p:txBody>
        </p:sp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3678B569-3189-5E27-56F2-78F423568DCE}"/>
                </a:ext>
              </a:extLst>
            </p:cNvPr>
            <p:cNvSpPr/>
            <p:nvPr/>
          </p:nvSpPr>
          <p:spPr>
            <a:xfrm>
              <a:off x="888972" y="573319"/>
              <a:ext cx="4107205" cy="1107996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en-GB" sz="6600" b="0" cap="none" spc="0" dirty="0">
                  <a:ln w="0"/>
                  <a:solidFill>
                    <a:schemeClr val="bg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Arial Rounded MT Bold" panose="020F0704030504030204" pitchFamily="34" charset="77"/>
                </a:rPr>
                <a:t>Question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510585914"/>
      </p:ext>
    </p:extLst>
  </p:cSld>
  <p:clrMapOvr>
    <a:masterClrMapping/>
  </p:clrMapOvr>
</p:sld>
</file>

<file path=ppt/slides/slide1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43915F4A-3946-3981-1C8A-E281FE727325}"/>
              </a:ext>
            </a:extLst>
          </p:cNvPr>
          <p:cNvSpPr/>
          <p:nvPr/>
        </p:nvSpPr>
        <p:spPr>
          <a:xfrm>
            <a:off x="927044" y="2136338"/>
            <a:ext cx="10683828" cy="258532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GB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Muscle cell contractions, cell division, protein synthesis and transmission of nerve impulses.</a:t>
            </a:r>
            <a:endParaRPr lang="en-GB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E7A4FC5D-903D-7F38-E839-FD67F8CB8CFB}"/>
              </a:ext>
            </a:extLst>
          </p:cNvPr>
          <p:cNvGrpSpPr/>
          <p:nvPr/>
        </p:nvGrpSpPr>
        <p:grpSpPr>
          <a:xfrm>
            <a:off x="107307" y="145616"/>
            <a:ext cx="3727275" cy="1107996"/>
            <a:chOff x="888972" y="573319"/>
            <a:chExt cx="3727275" cy="1107996"/>
          </a:xfrm>
        </p:grpSpPr>
        <p:sp>
          <p:nvSpPr>
            <p:cNvPr id="7" name="Rounded Rectangle 6">
              <a:extLst>
                <a:ext uri="{FF2B5EF4-FFF2-40B4-BE49-F238E27FC236}">
                  <a16:creationId xmlns:a16="http://schemas.microsoft.com/office/drawing/2014/main" id="{7A711986-59B1-6E39-46CD-24E4A8D1591B}"/>
                </a:ext>
              </a:extLst>
            </p:cNvPr>
            <p:cNvSpPr/>
            <p:nvPr/>
          </p:nvSpPr>
          <p:spPr>
            <a:xfrm>
              <a:off x="988687" y="669072"/>
              <a:ext cx="3494823" cy="1012243"/>
            </a:xfrm>
            <a:prstGeom prst="roundRect">
              <a:avLst>
                <a:gd name="adj" fmla="val 44876"/>
              </a:avLst>
            </a:prstGeom>
            <a:solidFill>
              <a:srgbClr val="EB3515">
                <a:alpha val="67059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>
                <a:latin typeface="Arial Rounded MT Bold" panose="020F0704030504030204" pitchFamily="34" charset="77"/>
              </a:endParaRP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65FDD1B8-5594-3BBC-7C21-C55088B3916D}"/>
                </a:ext>
              </a:extLst>
            </p:cNvPr>
            <p:cNvSpPr/>
            <p:nvPr/>
          </p:nvSpPr>
          <p:spPr>
            <a:xfrm>
              <a:off x="888972" y="573319"/>
              <a:ext cx="3727275" cy="1107996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en-GB" sz="6600" b="0" cap="none" spc="0" dirty="0">
                  <a:ln w="0"/>
                  <a:solidFill>
                    <a:schemeClr val="bg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Arial Rounded MT Bold" panose="020F0704030504030204" pitchFamily="34" charset="77"/>
                </a:rPr>
                <a:t>Answer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772493945"/>
      </p:ext>
    </p:extLst>
  </p:cSld>
  <p:clrMapOvr>
    <a:masterClrMapping/>
  </p:clrMapOvr>
</p:sld>
</file>

<file path=ppt/slides/slide1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5A3CD99C-B107-3BC9-1264-5EA5517EBFED}"/>
              </a:ext>
            </a:extLst>
          </p:cNvPr>
          <p:cNvSpPr/>
          <p:nvPr/>
        </p:nvSpPr>
        <p:spPr>
          <a:xfrm>
            <a:off x="754086" y="2551837"/>
            <a:ext cx="10683828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GB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What is glucose broken down into?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B5EE733F-9575-8B01-2FCA-5E21B23888D4}"/>
              </a:ext>
            </a:extLst>
          </p:cNvPr>
          <p:cNvGrpSpPr/>
          <p:nvPr/>
        </p:nvGrpSpPr>
        <p:grpSpPr>
          <a:xfrm>
            <a:off x="107307" y="145616"/>
            <a:ext cx="4107205" cy="1107996"/>
            <a:chOff x="888972" y="573319"/>
            <a:chExt cx="4107205" cy="1107996"/>
          </a:xfrm>
        </p:grpSpPr>
        <p:sp>
          <p:nvSpPr>
            <p:cNvPr id="3" name="Rounded Rectangle 2">
              <a:extLst>
                <a:ext uri="{FF2B5EF4-FFF2-40B4-BE49-F238E27FC236}">
                  <a16:creationId xmlns:a16="http://schemas.microsoft.com/office/drawing/2014/main" id="{F4ED0D77-4667-DAA7-118B-5442D806163F}"/>
                </a:ext>
              </a:extLst>
            </p:cNvPr>
            <p:cNvSpPr/>
            <p:nvPr/>
          </p:nvSpPr>
          <p:spPr>
            <a:xfrm>
              <a:off x="988686" y="669072"/>
              <a:ext cx="3907779" cy="1012243"/>
            </a:xfrm>
            <a:prstGeom prst="roundRect">
              <a:avLst>
                <a:gd name="adj" fmla="val 44876"/>
              </a:avLst>
            </a:prstGeom>
            <a:solidFill>
              <a:srgbClr val="92D050">
                <a:alpha val="67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>
                <a:latin typeface="Arial Rounded MT Bold" panose="020F0704030504030204" pitchFamily="34" charset="77"/>
              </a:endParaRPr>
            </a:p>
          </p:txBody>
        </p:sp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3678B569-3189-5E27-56F2-78F423568DCE}"/>
                </a:ext>
              </a:extLst>
            </p:cNvPr>
            <p:cNvSpPr/>
            <p:nvPr/>
          </p:nvSpPr>
          <p:spPr>
            <a:xfrm>
              <a:off x="888972" y="573319"/>
              <a:ext cx="4107205" cy="1107996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en-GB" sz="6600" b="0" cap="none" spc="0" dirty="0">
                  <a:ln w="0"/>
                  <a:solidFill>
                    <a:schemeClr val="bg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Arial Rounded MT Bold" panose="020F0704030504030204" pitchFamily="34" charset="77"/>
                </a:rPr>
                <a:t>Question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082604163"/>
      </p:ext>
    </p:extLst>
  </p:cSld>
  <p:clrMapOvr>
    <a:masterClrMapping/>
  </p:clrMapOvr>
</p:sld>
</file>

<file path=ppt/slides/slide1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43915F4A-3946-3981-1C8A-E281FE727325}"/>
              </a:ext>
            </a:extLst>
          </p:cNvPr>
          <p:cNvSpPr/>
          <p:nvPr/>
        </p:nvSpPr>
        <p:spPr>
          <a:xfrm>
            <a:off x="1015535" y="2883589"/>
            <a:ext cx="10683828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GB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Glucose is broken down into two molecules of pyruvate.</a:t>
            </a:r>
            <a:endParaRPr lang="en-GB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E7A4FC5D-903D-7F38-E839-FD67F8CB8CFB}"/>
              </a:ext>
            </a:extLst>
          </p:cNvPr>
          <p:cNvGrpSpPr/>
          <p:nvPr/>
        </p:nvGrpSpPr>
        <p:grpSpPr>
          <a:xfrm>
            <a:off x="107307" y="145616"/>
            <a:ext cx="3727275" cy="1107996"/>
            <a:chOff x="888972" y="573319"/>
            <a:chExt cx="3727275" cy="1107996"/>
          </a:xfrm>
        </p:grpSpPr>
        <p:sp>
          <p:nvSpPr>
            <p:cNvPr id="7" name="Rounded Rectangle 6">
              <a:extLst>
                <a:ext uri="{FF2B5EF4-FFF2-40B4-BE49-F238E27FC236}">
                  <a16:creationId xmlns:a16="http://schemas.microsoft.com/office/drawing/2014/main" id="{7A711986-59B1-6E39-46CD-24E4A8D1591B}"/>
                </a:ext>
              </a:extLst>
            </p:cNvPr>
            <p:cNvSpPr/>
            <p:nvPr/>
          </p:nvSpPr>
          <p:spPr>
            <a:xfrm>
              <a:off x="988687" y="669072"/>
              <a:ext cx="3494823" cy="1012243"/>
            </a:xfrm>
            <a:prstGeom prst="roundRect">
              <a:avLst>
                <a:gd name="adj" fmla="val 44876"/>
              </a:avLst>
            </a:prstGeom>
            <a:solidFill>
              <a:srgbClr val="EB3515">
                <a:alpha val="67059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>
                <a:latin typeface="Arial Rounded MT Bold" panose="020F0704030504030204" pitchFamily="34" charset="77"/>
              </a:endParaRP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65FDD1B8-5594-3BBC-7C21-C55088B3916D}"/>
                </a:ext>
              </a:extLst>
            </p:cNvPr>
            <p:cNvSpPr/>
            <p:nvPr/>
          </p:nvSpPr>
          <p:spPr>
            <a:xfrm>
              <a:off x="888972" y="573319"/>
              <a:ext cx="3727275" cy="1107996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en-GB" sz="6600" b="0" cap="none" spc="0" dirty="0">
                  <a:ln w="0"/>
                  <a:solidFill>
                    <a:schemeClr val="bg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Arial Rounded MT Bold" panose="020F0704030504030204" pitchFamily="34" charset="77"/>
                </a:rPr>
                <a:t>Answer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102424374"/>
      </p:ext>
    </p:extLst>
  </p:cSld>
  <p:clrMapOvr>
    <a:masterClrMapping/>
  </p:clrMapOvr>
</p:sld>
</file>

<file path=ppt/slides/slide1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5A3CD99C-B107-3BC9-1264-5EA5517EBFED}"/>
              </a:ext>
            </a:extLst>
          </p:cNvPr>
          <p:cNvSpPr/>
          <p:nvPr/>
        </p:nvSpPr>
        <p:spPr>
          <a:xfrm>
            <a:off x="754086" y="2551837"/>
            <a:ext cx="10683828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GB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The breakdown of glucose into two molecules of pyruvate releases what?</a:t>
            </a:r>
            <a:endParaRPr lang="en-GB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B5EE733F-9575-8B01-2FCA-5E21B23888D4}"/>
              </a:ext>
            </a:extLst>
          </p:cNvPr>
          <p:cNvGrpSpPr/>
          <p:nvPr/>
        </p:nvGrpSpPr>
        <p:grpSpPr>
          <a:xfrm>
            <a:off x="107307" y="145616"/>
            <a:ext cx="4107205" cy="1107996"/>
            <a:chOff x="888972" y="573319"/>
            <a:chExt cx="4107205" cy="1107996"/>
          </a:xfrm>
        </p:grpSpPr>
        <p:sp>
          <p:nvSpPr>
            <p:cNvPr id="3" name="Rounded Rectangle 2">
              <a:extLst>
                <a:ext uri="{FF2B5EF4-FFF2-40B4-BE49-F238E27FC236}">
                  <a16:creationId xmlns:a16="http://schemas.microsoft.com/office/drawing/2014/main" id="{F4ED0D77-4667-DAA7-118B-5442D806163F}"/>
                </a:ext>
              </a:extLst>
            </p:cNvPr>
            <p:cNvSpPr/>
            <p:nvPr/>
          </p:nvSpPr>
          <p:spPr>
            <a:xfrm>
              <a:off x="988686" y="669072"/>
              <a:ext cx="3907779" cy="1012243"/>
            </a:xfrm>
            <a:prstGeom prst="roundRect">
              <a:avLst>
                <a:gd name="adj" fmla="val 44876"/>
              </a:avLst>
            </a:prstGeom>
            <a:solidFill>
              <a:srgbClr val="92D050">
                <a:alpha val="67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>
                <a:latin typeface="Arial Rounded MT Bold" panose="020F0704030504030204" pitchFamily="34" charset="77"/>
              </a:endParaRPr>
            </a:p>
          </p:txBody>
        </p:sp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3678B569-3189-5E27-56F2-78F423568DCE}"/>
                </a:ext>
              </a:extLst>
            </p:cNvPr>
            <p:cNvSpPr/>
            <p:nvPr/>
          </p:nvSpPr>
          <p:spPr>
            <a:xfrm>
              <a:off x="888972" y="573319"/>
              <a:ext cx="4107205" cy="1107996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en-GB" sz="6600" b="0" cap="none" spc="0" dirty="0">
                  <a:ln w="0"/>
                  <a:solidFill>
                    <a:schemeClr val="bg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Arial Rounded MT Bold" panose="020F0704030504030204" pitchFamily="34" charset="77"/>
                </a:rPr>
                <a:t>Question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04820842"/>
      </p:ext>
    </p:extLst>
  </p:cSld>
  <p:clrMapOvr>
    <a:masterClrMapping/>
  </p:clrMapOvr>
</p:sld>
</file>

<file path=ppt/slides/slide1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43915F4A-3946-3981-1C8A-E281FE727325}"/>
              </a:ext>
            </a:extLst>
          </p:cNvPr>
          <p:cNvSpPr/>
          <p:nvPr/>
        </p:nvSpPr>
        <p:spPr>
          <a:xfrm>
            <a:off x="1015535" y="2883589"/>
            <a:ext cx="10683828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GB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Yields two molecules of ATP</a:t>
            </a:r>
            <a:endParaRPr lang="en-GB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E7A4FC5D-903D-7F38-E839-FD67F8CB8CFB}"/>
              </a:ext>
            </a:extLst>
          </p:cNvPr>
          <p:cNvGrpSpPr/>
          <p:nvPr/>
        </p:nvGrpSpPr>
        <p:grpSpPr>
          <a:xfrm>
            <a:off x="107307" y="145616"/>
            <a:ext cx="3727275" cy="1107996"/>
            <a:chOff x="888972" y="573319"/>
            <a:chExt cx="3727275" cy="1107996"/>
          </a:xfrm>
        </p:grpSpPr>
        <p:sp>
          <p:nvSpPr>
            <p:cNvPr id="7" name="Rounded Rectangle 6">
              <a:extLst>
                <a:ext uri="{FF2B5EF4-FFF2-40B4-BE49-F238E27FC236}">
                  <a16:creationId xmlns:a16="http://schemas.microsoft.com/office/drawing/2014/main" id="{7A711986-59B1-6E39-46CD-24E4A8D1591B}"/>
                </a:ext>
              </a:extLst>
            </p:cNvPr>
            <p:cNvSpPr/>
            <p:nvPr/>
          </p:nvSpPr>
          <p:spPr>
            <a:xfrm>
              <a:off x="988687" y="669072"/>
              <a:ext cx="3494823" cy="1012243"/>
            </a:xfrm>
            <a:prstGeom prst="roundRect">
              <a:avLst>
                <a:gd name="adj" fmla="val 44876"/>
              </a:avLst>
            </a:prstGeom>
            <a:solidFill>
              <a:srgbClr val="EB3515">
                <a:alpha val="67059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>
                <a:latin typeface="Arial Rounded MT Bold" panose="020F0704030504030204" pitchFamily="34" charset="77"/>
              </a:endParaRP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65FDD1B8-5594-3BBC-7C21-C55088B3916D}"/>
                </a:ext>
              </a:extLst>
            </p:cNvPr>
            <p:cNvSpPr/>
            <p:nvPr/>
          </p:nvSpPr>
          <p:spPr>
            <a:xfrm>
              <a:off x="888972" y="573319"/>
              <a:ext cx="3727275" cy="1107996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en-GB" sz="6600" b="0" cap="none" spc="0" dirty="0">
                  <a:ln w="0"/>
                  <a:solidFill>
                    <a:schemeClr val="bg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Arial Rounded MT Bold" panose="020F0704030504030204" pitchFamily="34" charset="77"/>
                </a:rPr>
                <a:t>Answer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575191299"/>
      </p:ext>
    </p:extLst>
  </p:cSld>
  <p:clrMapOvr>
    <a:masterClrMapping/>
  </p:clrMapOvr>
</p:sld>
</file>

<file path=ppt/slides/slide1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5A3CD99C-B107-3BC9-1264-5EA5517EBFED}"/>
              </a:ext>
            </a:extLst>
          </p:cNvPr>
          <p:cNvSpPr/>
          <p:nvPr/>
        </p:nvSpPr>
        <p:spPr>
          <a:xfrm>
            <a:off x="754086" y="2551837"/>
            <a:ext cx="10683828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GB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What needs to be present for aerobic respiration to take place?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B5EE733F-9575-8B01-2FCA-5E21B23888D4}"/>
              </a:ext>
            </a:extLst>
          </p:cNvPr>
          <p:cNvGrpSpPr/>
          <p:nvPr/>
        </p:nvGrpSpPr>
        <p:grpSpPr>
          <a:xfrm>
            <a:off x="107307" y="145616"/>
            <a:ext cx="4107205" cy="1107996"/>
            <a:chOff x="888972" y="573319"/>
            <a:chExt cx="4107205" cy="1107996"/>
          </a:xfrm>
        </p:grpSpPr>
        <p:sp>
          <p:nvSpPr>
            <p:cNvPr id="3" name="Rounded Rectangle 2">
              <a:extLst>
                <a:ext uri="{FF2B5EF4-FFF2-40B4-BE49-F238E27FC236}">
                  <a16:creationId xmlns:a16="http://schemas.microsoft.com/office/drawing/2014/main" id="{F4ED0D77-4667-DAA7-118B-5442D806163F}"/>
                </a:ext>
              </a:extLst>
            </p:cNvPr>
            <p:cNvSpPr/>
            <p:nvPr/>
          </p:nvSpPr>
          <p:spPr>
            <a:xfrm>
              <a:off x="988686" y="669072"/>
              <a:ext cx="3907779" cy="1012243"/>
            </a:xfrm>
            <a:prstGeom prst="roundRect">
              <a:avLst>
                <a:gd name="adj" fmla="val 44876"/>
              </a:avLst>
            </a:prstGeom>
            <a:solidFill>
              <a:srgbClr val="92D050">
                <a:alpha val="67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>
                <a:latin typeface="Arial Rounded MT Bold" panose="020F0704030504030204" pitchFamily="34" charset="77"/>
              </a:endParaRPr>
            </a:p>
          </p:txBody>
        </p:sp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3678B569-3189-5E27-56F2-78F423568DCE}"/>
                </a:ext>
              </a:extLst>
            </p:cNvPr>
            <p:cNvSpPr/>
            <p:nvPr/>
          </p:nvSpPr>
          <p:spPr>
            <a:xfrm>
              <a:off x="888972" y="573319"/>
              <a:ext cx="4107205" cy="1107996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en-GB" sz="6600" b="0" cap="none" spc="0" dirty="0">
                  <a:ln w="0"/>
                  <a:solidFill>
                    <a:schemeClr val="bg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Arial Rounded MT Bold" panose="020F0704030504030204" pitchFamily="34" charset="77"/>
                </a:rPr>
                <a:t>Question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7860830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5A3CD99C-B107-3BC9-1264-5EA5517EBFED}"/>
              </a:ext>
            </a:extLst>
          </p:cNvPr>
          <p:cNvSpPr/>
          <p:nvPr/>
        </p:nvSpPr>
        <p:spPr>
          <a:xfrm>
            <a:off x="754086" y="2551837"/>
            <a:ext cx="10683828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GB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What is the function of a vacuole?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B5EE733F-9575-8B01-2FCA-5E21B23888D4}"/>
              </a:ext>
            </a:extLst>
          </p:cNvPr>
          <p:cNvGrpSpPr/>
          <p:nvPr/>
        </p:nvGrpSpPr>
        <p:grpSpPr>
          <a:xfrm>
            <a:off x="107307" y="145616"/>
            <a:ext cx="4107205" cy="1107996"/>
            <a:chOff x="888972" y="573319"/>
            <a:chExt cx="4107205" cy="1107996"/>
          </a:xfrm>
        </p:grpSpPr>
        <p:sp>
          <p:nvSpPr>
            <p:cNvPr id="3" name="Rounded Rectangle 2">
              <a:extLst>
                <a:ext uri="{FF2B5EF4-FFF2-40B4-BE49-F238E27FC236}">
                  <a16:creationId xmlns:a16="http://schemas.microsoft.com/office/drawing/2014/main" id="{F4ED0D77-4667-DAA7-118B-5442D806163F}"/>
                </a:ext>
              </a:extLst>
            </p:cNvPr>
            <p:cNvSpPr/>
            <p:nvPr/>
          </p:nvSpPr>
          <p:spPr>
            <a:xfrm>
              <a:off x="988686" y="669072"/>
              <a:ext cx="3907779" cy="1012243"/>
            </a:xfrm>
            <a:prstGeom prst="roundRect">
              <a:avLst>
                <a:gd name="adj" fmla="val 44876"/>
              </a:avLst>
            </a:prstGeom>
            <a:solidFill>
              <a:srgbClr val="92D050">
                <a:alpha val="67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>
                <a:latin typeface="Arial Rounded MT Bold" panose="020F0704030504030204" pitchFamily="34" charset="77"/>
              </a:endParaRPr>
            </a:p>
          </p:txBody>
        </p:sp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3678B569-3189-5E27-56F2-78F423568DCE}"/>
                </a:ext>
              </a:extLst>
            </p:cNvPr>
            <p:cNvSpPr/>
            <p:nvPr/>
          </p:nvSpPr>
          <p:spPr>
            <a:xfrm>
              <a:off x="888972" y="573319"/>
              <a:ext cx="4107205" cy="1107996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en-GB" sz="6600" b="0" cap="none" spc="0" dirty="0">
                  <a:ln w="0"/>
                  <a:solidFill>
                    <a:schemeClr val="bg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Arial Rounded MT Bold" panose="020F0704030504030204" pitchFamily="34" charset="77"/>
                </a:rPr>
                <a:t>Question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66315640"/>
      </p:ext>
    </p:extLst>
  </p:cSld>
  <p:clrMapOvr>
    <a:masterClrMapping/>
  </p:clrMapOvr>
</p:sld>
</file>

<file path=ppt/slides/slide1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43915F4A-3946-3981-1C8A-E281FE727325}"/>
              </a:ext>
            </a:extLst>
          </p:cNvPr>
          <p:cNvSpPr/>
          <p:nvPr/>
        </p:nvSpPr>
        <p:spPr>
          <a:xfrm>
            <a:off x="1015535" y="2883589"/>
            <a:ext cx="10683828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GB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Oxygen</a:t>
            </a:r>
            <a:endParaRPr lang="en-GB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E7A4FC5D-903D-7F38-E839-FD67F8CB8CFB}"/>
              </a:ext>
            </a:extLst>
          </p:cNvPr>
          <p:cNvGrpSpPr/>
          <p:nvPr/>
        </p:nvGrpSpPr>
        <p:grpSpPr>
          <a:xfrm>
            <a:off x="107307" y="145616"/>
            <a:ext cx="3727275" cy="1107996"/>
            <a:chOff x="888972" y="573319"/>
            <a:chExt cx="3727275" cy="1107996"/>
          </a:xfrm>
        </p:grpSpPr>
        <p:sp>
          <p:nvSpPr>
            <p:cNvPr id="7" name="Rounded Rectangle 6">
              <a:extLst>
                <a:ext uri="{FF2B5EF4-FFF2-40B4-BE49-F238E27FC236}">
                  <a16:creationId xmlns:a16="http://schemas.microsoft.com/office/drawing/2014/main" id="{7A711986-59B1-6E39-46CD-24E4A8D1591B}"/>
                </a:ext>
              </a:extLst>
            </p:cNvPr>
            <p:cNvSpPr/>
            <p:nvPr/>
          </p:nvSpPr>
          <p:spPr>
            <a:xfrm>
              <a:off x="988687" y="669072"/>
              <a:ext cx="3494823" cy="1012243"/>
            </a:xfrm>
            <a:prstGeom prst="roundRect">
              <a:avLst>
                <a:gd name="adj" fmla="val 44876"/>
              </a:avLst>
            </a:prstGeom>
            <a:solidFill>
              <a:srgbClr val="EB3515">
                <a:alpha val="67059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>
                <a:latin typeface="Arial Rounded MT Bold" panose="020F0704030504030204" pitchFamily="34" charset="77"/>
              </a:endParaRP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65FDD1B8-5594-3BBC-7C21-C55088B3916D}"/>
                </a:ext>
              </a:extLst>
            </p:cNvPr>
            <p:cNvSpPr/>
            <p:nvPr/>
          </p:nvSpPr>
          <p:spPr>
            <a:xfrm>
              <a:off x="888972" y="573319"/>
              <a:ext cx="3727275" cy="1107996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en-GB" sz="6600" b="0" cap="none" spc="0" dirty="0">
                  <a:ln w="0"/>
                  <a:solidFill>
                    <a:schemeClr val="bg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Arial Rounded MT Bold" panose="020F0704030504030204" pitchFamily="34" charset="77"/>
                </a:rPr>
                <a:t>Answer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793277646"/>
      </p:ext>
    </p:extLst>
  </p:cSld>
  <p:clrMapOvr>
    <a:masterClrMapping/>
  </p:clrMapOvr>
</p:sld>
</file>

<file path=ppt/slides/slide1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5A3CD99C-B107-3BC9-1264-5EA5517EBFED}"/>
              </a:ext>
            </a:extLst>
          </p:cNvPr>
          <p:cNvSpPr/>
          <p:nvPr/>
        </p:nvSpPr>
        <p:spPr>
          <a:xfrm>
            <a:off x="754086" y="2551837"/>
            <a:ext cx="10683828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GB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What happens to the pyruvate when oxygen is available?</a:t>
            </a:r>
            <a:endParaRPr lang="en-GB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B5EE733F-9575-8B01-2FCA-5E21B23888D4}"/>
              </a:ext>
            </a:extLst>
          </p:cNvPr>
          <p:cNvGrpSpPr/>
          <p:nvPr/>
        </p:nvGrpSpPr>
        <p:grpSpPr>
          <a:xfrm>
            <a:off x="107307" y="145616"/>
            <a:ext cx="4107205" cy="1107996"/>
            <a:chOff x="888972" y="573319"/>
            <a:chExt cx="4107205" cy="1107996"/>
          </a:xfrm>
        </p:grpSpPr>
        <p:sp>
          <p:nvSpPr>
            <p:cNvPr id="3" name="Rounded Rectangle 2">
              <a:extLst>
                <a:ext uri="{FF2B5EF4-FFF2-40B4-BE49-F238E27FC236}">
                  <a16:creationId xmlns:a16="http://schemas.microsoft.com/office/drawing/2014/main" id="{F4ED0D77-4667-DAA7-118B-5442D806163F}"/>
                </a:ext>
              </a:extLst>
            </p:cNvPr>
            <p:cNvSpPr/>
            <p:nvPr/>
          </p:nvSpPr>
          <p:spPr>
            <a:xfrm>
              <a:off x="988686" y="669072"/>
              <a:ext cx="3907779" cy="1012243"/>
            </a:xfrm>
            <a:prstGeom prst="roundRect">
              <a:avLst>
                <a:gd name="adj" fmla="val 44876"/>
              </a:avLst>
            </a:prstGeom>
            <a:solidFill>
              <a:srgbClr val="92D050">
                <a:alpha val="67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>
                <a:latin typeface="Arial Rounded MT Bold" panose="020F0704030504030204" pitchFamily="34" charset="77"/>
              </a:endParaRPr>
            </a:p>
          </p:txBody>
        </p:sp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3678B569-3189-5E27-56F2-78F423568DCE}"/>
                </a:ext>
              </a:extLst>
            </p:cNvPr>
            <p:cNvSpPr/>
            <p:nvPr/>
          </p:nvSpPr>
          <p:spPr>
            <a:xfrm>
              <a:off x="888972" y="573319"/>
              <a:ext cx="4107205" cy="1107996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en-GB" sz="6600" b="0" cap="none" spc="0" dirty="0">
                  <a:ln w="0"/>
                  <a:solidFill>
                    <a:schemeClr val="bg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Arial Rounded MT Bold" panose="020F0704030504030204" pitchFamily="34" charset="77"/>
                </a:rPr>
                <a:t>Question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46380403"/>
      </p:ext>
    </p:extLst>
  </p:cSld>
  <p:clrMapOvr>
    <a:masterClrMapping/>
  </p:clrMapOvr>
</p:sld>
</file>

<file path=ppt/slides/slide1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43915F4A-3946-3981-1C8A-E281FE727325}"/>
              </a:ext>
            </a:extLst>
          </p:cNvPr>
          <p:cNvSpPr/>
          <p:nvPr/>
        </p:nvSpPr>
        <p:spPr>
          <a:xfrm>
            <a:off x="1015535" y="2883589"/>
            <a:ext cx="10683828" cy="34163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GB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Pyruvate is broken down to carbon dioxide and water, releasing enough energy to yield a large number of ATP molecules.</a:t>
            </a:r>
            <a:endParaRPr lang="en-GB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E7A4FC5D-903D-7F38-E839-FD67F8CB8CFB}"/>
              </a:ext>
            </a:extLst>
          </p:cNvPr>
          <p:cNvGrpSpPr/>
          <p:nvPr/>
        </p:nvGrpSpPr>
        <p:grpSpPr>
          <a:xfrm>
            <a:off x="107307" y="145616"/>
            <a:ext cx="3727275" cy="1107996"/>
            <a:chOff x="888972" y="573319"/>
            <a:chExt cx="3727275" cy="1107996"/>
          </a:xfrm>
        </p:grpSpPr>
        <p:sp>
          <p:nvSpPr>
            <p:cNvPr id="7" name="Rounded Rectangle 6">
              <a:extLst>
                <a:ext uri="{FF2B5EF4-FFF2-40B4-BE49-F238E27FC236}">
                  <a16:creationId xmlns:a16="http://schemas.microsoft.com/office/drawing/2014/main" id="{7A711986-59B1-6E39-46CD-24E4A8D1591B}"/>
                </a:ext>
              </a:extLst>
            </p:cNvPr>
            <p:cNvSpPr/>
            <p:nvPr/>
          </p:nvSpPr>
          <p:spPr>
            <a:xfrm>
              <a:off x="988687" y="669072"/>
              <a:ext cx="3494823" cy="1012243"/>
            </a:xfrm>
            <a:prstGeom prst="roundRect">
              <a:avLst>
                <a:gd name="adj" fmla="val 44876"/>
              </a:avLst>
            </a:prstGeom>
            <a:solidFill>
              <a:srgbClr val="EB3515">
                <a:alpha val="67059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>
                <a:latin typeface="Arial Rounded MT Bold" panose="020F0704030504030204" pitchFamily="34" charset="77"/>
              </a:endParaRP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65FDD1B8-5594-3BBC-7C21-C55088B3916D}"/>
                </a:ext>
              </a:extLst>
            </p:cNvPr>
            <p:cNvSpPr/>
            <p:nvPr/>
          </p:nvSpPr>
          <p:spPr>
            <a:xfrm>
              <a:off x="888972" y="573319"/>
              <a:ext cx="3727275" cy="1107996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en-GB" sz="6600" b="0" cap="none" spc="0" dirty="0">
                  <a:ln w="0"/>
                  <a:solidFill>
                    <a:schemeClr val="bg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Arial Rounded MT Bold" panose="020F0704030504030204" pitchFamily="34" charset="77"/>
                </a:rPr>
                <a:t>Answer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17123818"/>
      </p:ext>
    </p:extLst>
  </p:cSld>
  <p:clrMapOvr>
    <a:masterClrMapping/>
  </p:clrMapOvr>
</p:sld>
</file>

<file path=ppt/slides/slide1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5A3CD99C-B107-3BC9-1264-5EA5517EBFED}"/>
              </a:ext>
            </a:extLst>
          </p:cNvPr>
          <p:cNvSpPr/>
          <p:nvPr/>
        </p:nvSpPr>
        <p:spPr>
          <a:xfrm>
            <a:off x="754086" y="2551837"/>
            <a:ext cx="10683828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GB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What happens to pyruvate when there is an absence of oxygen?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B5EE733F-9575-8B01-2FCA-5E21B23888D4}"/>
              </a:ext>
            </a:extLst>
          </p:cNvPr>
          <p:cNvGrpSpPr/>
          <p:nvPr/>
        </p:nvGrpSpPr>
        <p:grpSpPr>
          <a:xfrm>
            <a:off x="107307" y="145616"/>
            <a:ext cx="4107205" cy="1107996"/>
            <a:chOff x="888972" y="573319"/>
            <a:chExt cx="4107205" cy="1107996"/>
          </a:xfrm>
        </p:grpSpPr>
        <p:sp>
          <p:nvSpPr>
            <p:cNvPr id="3" name="Rounded Rectangle 2">
              <a:extLst>
                <a:ext uri="{FF2B5EF4-FFF2-40B4-BE49-F238E27FC236}">
                  <a16:creationId xmlns:a16="http://schemas.microsoft.com/office/drawing/2014/main" id="{F4ED0D77-4667-DAA7-118B-5442D806163F}"/>
                </a:ext>
              </a:extLst>
            </p:cNvPr>
            <p:cNvSpPr/>
            <p:nvPr/>
          </p:nvSpPr>
          <p:spPr>
            <a:xfrm>
              <a:off x="988686" y="669072"/>
              <a:ext cx="3907779" cy="1012243"/>
            </a:xfrm>
            <a:prstGeom prst="roundRect">
              <a:avLst>
                <a:gd name="adj" fmla="val 44876"/>
              </a:avLst>
            </a:prstGeom>
            <a:solidFill>
              <a:srgbClr val="92D050">
                <a:alpha val="67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>
                <a:latin typeface="Arial Rounded MT Bold" panose="020F0704030504030204" pitchFamily="34" charset="77"/>
              </a:endParaRPr>
            </a:p>
          </p:txBody>
        </p:sp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3678B569-3189-5E27-56F2-78F423568DCE}"/>
                </a:ext>
              </a:extLst>
            </p:cNvPr>
            <p:cNvSpPr/>
            <p:nvPr/>
          </p:nvSpPr>
          <p:spPr>
            <a:xfrm>
              <a:off x="888972" y="573319"/>
              <a:ext cx="4107205" cy="1107996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en-GB" sz="6600" b="0" cap="none" spc="0" dirty="0">
                  <a:ln w="0"/>
                  <a:solidFill>
                    <a:schemeClr val="bg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Arial Rounded MT Bold" panose="020F0704030504030204" pitchFamily="34" charset="77"/>
                </a:rPr>
                <a:t>Question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661548624"/>
      </p:ext>
    </p:extLst>
  </p:cSld>
  <p:clrMapOvr>
    <a:masterClrMapping/>
  </p:clrMapOvr>
</p:sld>
</file>

<file path=ppt/slides/slide1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43915F4A-3946-3981-1C8A-E281FE727325}"/>
              </a:ext>
            </a:extLst>
          </p:cNvPr>
          <p:cNvSpPr/>
          <p:nvPr/>
        </p:nvSpPr>
        <p:spPr>
          <a:xfrm>
            <a:off x="1015535" y="2883589"/>
            <a:ext cx="10683828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GB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Fermentation</a:t>
            </a: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E7A4FC5D-903D-7F38-E839-FD67F8CB8CFB}"/>
              </a:ext>
            </a:extLst>
          </p:cNvPr>
          <p:cNvGrpSpPr/>
          <p:nvPr/>
        </p:nvGrpSpPr>
        <p:grpSpPr>
          <a:xfrm>
            <a:off x="107307" y="145616"/>
            <a:ext cx="3727275" cy="1107996"/>
            <a:chOff x="888972" y="573319"/>
            <a:chExt cx="3727275" cy="1107996"/>
          </a:xfrm>
        </p:grpSpPr>
        <p:sp>
          <p:nvSpPr>
            <p:cNvPr id="7" name="Rounded Rectangle 6">
              <a:extLst>
                <a:ext uri="{FF2B5EF4-FFF2-40B4-BE49-F238E27FC236}">
                  <a16:creationId xmlns:a16="http://schemas.microsoft.com/office/drawing/2014/main" id="{7A711986-59B1-6E39-46CD-24E4A8D1591B}"/>
                </a:ext>
              </a:extLst>
            </p:cNvPr>
            <p:cNvSpPr/>
            <p:nvPr/>
          </p:nvSpPr>
          <p:spPr>
            <a:xfrm>
              <a:off x="988687" y="669072"/>
              <a:ext cx="3494823" cy="1012243"/>
            </a:xfrm>
            <a:prstGeom prst="roundRect">
              <a:avLst>
                <a:gd name="adj" fmla="val 44876"/>
              </a:avLst>
            </a:prstGeom>
            <a:solidFill>
              <a:srgbClr val="EB3515">
                <a:alpha val="67059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>
                <a:latin typeface="Arial Rounded MT Bold" panose="020F0704030504030204" pitchFamily="34" charset="77"/>
              </a:endParaRP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65FDD1B8-5594-3BBC-7C21-C55088B3916D}"/>
                </a:ext>
              </a:extLst>
            </p:cNvPr>
            <p:cNvSpPr/>
            <p:nvPr/>
          </p:nvSpPr>
          <p:spPr>
            <a:xfrm>
              <a:off x="888972" y="573319"/>
              <a:ext cx="3727275" cy="1107996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en-GB" sz="6600" b="0" cap="none" spc="0" dirty="0">
                  <a:ln w="0"/>
                  <a:solidFill>
                    <a:schemeClr val="bg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Arial Rounded MT Bold" panose="020F0704030504030204" pitchFamily="34" charset="77"/>
                </a:rPr>
                <a:t>Answer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657472267"/>
      </p:ext>
    </p:extLst>
  </p:cSld>
  <p:clrMapOvr>
    <a:masterClrMapping/>
  </p:clrMapOvr>
</p:sld>
</file>

<file path=ppt/slides/slide1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5A3CD99C-B107-3BC9-1264-5EA5517EBFED}"/>
              </a:ext>
            </a:extLst>
          </p:cNvPr>
          <p:cNvSpPr/>
          <p:nvPr/>
        </p:nvSpPr>
        <p:spPr>
          <a:xfrm>
            <a:off x="754086" y="2551837"/>
            <a:ext cx="10683828" cy="258532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GB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What are the pyruvate molecules converted to in fermentation in animal cells?</a:t>
            </a:r>
            <a:endParaRPr lang="en-GB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B5EE733F-9575-8B01-2FCA-5E21B23888D4}"/>
              </a:ext>
            </a:extLst>
          </p:cNvPr>
          <p:cNvGrpSpPr/>
          <p:nvPr/>
        </p:nvGrpSpPr>
        <p:grpSpPr>
          <a:xfrm>
            <a:off x="107307" y="145616"/>
            <a:ext cx="4107205" cy="1107996"/>
            <a:chOff x="888972" y="573319"/>
            <a:chExt cx="4107205" cy="1107996"/>
          </a:xfrm>
        </p:grpSpPr>
        <p:sp>
          <p:nvSpPr>
            <p:cNvPr id="3" name="Rounded Rectangle 2">
              <a:extLst>
                <a:ext uri="{FF2B5EF4-FFF2-40B4-BE49-F238E27FC236}">
                  <a16:creationId xmlns:a16="http://schemas.microsoft.com/office/drawing/2014/main" id="{F4ED0D77-4667-DAA7-118B-5442D806163F}"/>
                </a:ext>
              </a:extLst>
            </p:cNvPr>
            <p:cNvSpPr/>
            <p:nvPr/>
          </p:nvSpPr>
          <p:spPr>
            <a:xfrm>
              <a:off x="988686" y="669072"/>
              <a:ext cx="3907779" cy="1012243"/>
            </a:xfrm>
            <a:prstGeom prst="roundRect">
              <a:avLst>
                <a:gd name="adj" fmla="val 44876"/>
              </a:avLst>
            </a:prstGeom>
            <a:solidFill>
              <a:srgbClr val="92D050">
                <a:alpha val="67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>
                <a:latin typeface="Arial Rounded MT Bold" panose="020F0704030504030204" pitchFamily="34" charset="77"/>
              </a:endParaRPr>
            </a:p>
          </p:txBody>
        </p:sp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3678B569-3189-5E27-56F2-78F423568DCE}"/>
                </a:ext>
              </a:extLst>
            </p:cNvPr>
            <p:cNvSpPr/>
            <p:nvPr/>
          </p:nvSpPr>
          <p:spPr>
            <a:xfrm>
              <a:off x="888972" y="573319"/>
              <a:ext cx="4107205" cy="1107996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en-GB" sz="6600" b="0" cap="none" spc="0" dirty="0">
                  <a:ln w="0"/>
                  <a:solidFill>
                    <a:schemeClr val="bg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Arial Rounded MT Bold" panose="020F0704030504030204" pitchFamily="34" charset="77"/>
                </a:rPr>
                <a:t>Question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626048345"/>
      </p:ext>
    </p:extLst>
  </p:cSld>
  <p:clrMapOvr>
    <a:masterClrMapping/>
  </p:clrMapOvr>
</p:sld>
</file>

<file path=ppt/slides/slide1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43915F4A-3946-3981-1C8A-E281FE727325}"/>
              </a:ext>
            </a:extLst>
          </p:cNvPr>
          <p:cNvSpPr/>
          <p:nvPr/>
        </p:nvSpPr>
        <p:spPr>
          <a:xfrm>
            <a:off x="1015535" y="2883589"/>
            <a:ext cx="10683828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GB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Pyruvate is converted to lactate in animal cells.</a:t>
            </a:r>
            <a:endParaRPr lang="en-GB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E7A4FC5D-903D-7F38-E839-FD67F8CB8CFB}"/>
              </a:ext>
            </a:extLst>
          </p:cNvPr>
          <p:cNvGrpSpPr/>
          <p:nvPr/>
        </p:nvGrpSpPr>
        <p:grpSpPr>
          <a:xfrm>
            <a:off x="107307" y="145616"/>
            <a:ext cx="3727275" cy="1107996"/>
            <a:chOff x="888972" y="573319"/>
            <a:chExt cx="3727275" cy="1107996"/>
          </a:xfrm>
        </p:grpSpPr>
        <p:sp>
          <p:nvSpPr>
            <p:cNvPr id="7" name="Rounded Rectangle 6">
              <a:extLst>
                <a:ext uri="{FF2B5EF4-FFF2-40B4-BE49-F238E27FC236}">
                  <a16:creationId xmlns:a16="http://schemas.microsoft.com/office/drawing/2014/main" id="{7A711986-59B1-6E39-46CD-24E4A8D1591B}"/>
                </a:ext>
              </a:extLst>
            </p:cNvPr>
            <p:cNvSpPr/>
            <p:nvPr/>
          </p:nvSpPr>
          <p:spPr>
            <a:xfrm>
              <a:off x="988687" y="669072"/>
              <a:ext cx="3494823" cy="1012243"/>
            </a:xfrm>
            <a:prstGeom prst="roundRect">
              <a:avLst>
                <a:gd name="adj" fmla="val 44876"/>
              </a:avLst>
            </a:prstGeom>
            <a:solidFill>
              <a:srgbClr val="EB3515">
                <a:alpha val="67059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>
                <a:latin typeface="Arial Rounded MT Bold" panose="020F0704030504030204" pitchFamily="34" charset="77"/>
              </a:endParaRP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65FDD1B8-5594-3BBC-7C21-C55088B3916D}"/>
                </a:ext>
              </a:extLst>
            </p:cNvPr>
            <p:cNvSpPr/>
            <p:nvPr/>
          </p:nvSpPr>
          <p:spPr>
            <a:xfrm>
              <a:off x="888972" y="573319"/>
              <a:ext cx="3727275" cy="1107996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en-GB" sz="6600" b="0" cap="none" spc="0" dirty="0">
                  <a:ln w="0"/>
                  <a:solidFill>
                    <a:schemeClr val="bg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Arial Rounded MT Bold" panose="020F0704030504030204" pitchFamily="34" charset="77"/>
                </a:rPr>
                <a:t>Answer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712175049"/>
      </p:ext>
    </p:extLst>
  </p:cSld>
  <p:clrMapOvr>
    <a:masterClrMapping/>
  </p:clrMapOvr>
</p:sld>
</file>

<file path=ppt/slides/slide1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5A3CD99C-B107-3BC9-1264-5EA5517EBFED}"/>
              </a:ext>
            </a:extLst>
          </p:cNvPr>
          <p:cNvSpPr/>
          <p:nvPr/>
        </p:nvSpPr>
        <p:spPr>
          <a:xfrm>
            <a:off x="754086" y="2551837"/>
            <a:ext cx="10683828" cy="258532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GB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What are the pyruvate molecules converted to in fermentation in plant and yeast cells?</a:t>
            </a:r>
            <a:endParaRPr lang="en-GB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B5EE733F-9575-8B01-2FCA-5E21B23888D4}"/>
              </a:ext>
            </a:extLst>
          </p:cNvPr>
          <p:cNvGrpSpPr/>
          <p:nvPr/>
        </p:nvGrpSpPr>
        <p:grpSpPr>
          <a:xfrm>
            <a:off x="107307" y="145616"/>
            <a:ext cx="4107205" cy="1107996"/>
            <a:chOff x="888972" y="573319"/>
            <a:chExt cx="4107205" cy="1107996"/>
          </a:xfrm>
        </p:grpSpPr>
        <p:sp>
          <p:nvSpPr>
            <p:cNvPr id="3" name="Rounded Rectangle 2">
              <a:extLst>
                <a:ext uri="{FF2B5EF4-FFF2-40B4-BE49-F238E27FC236}">
                  <a16:creationId xmlns:a16="http://schemas.microsoft.com/office/drawing/2014/main" id="{F4ED0D77-4667-DAA7-118B-5442D806163F}"/>
                </a:ext>
              </a:extLst>
            </p:cNvPr>
            <p:cNvSpPr/>
            <p:nvPr/>
          </p:nvSpPr>
          <p:spPr>
            <a:xfrm>
              <a:off x="988686" y="669072"/>
              <a:ext cx="3907779" cy="1012243"/>
            </a:xfrm>
            <a:prstGeom prst="roundRect">
              <a:avLst>
                <a:gd name="adj" fmla="val 44876"/>
              </a:avLst>
            </a:prstGeom>
            <a:solidFill>
              <a:srgbClr val="92D050">
                <a:alpha val="67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>
                <a:latin typeface="Arial Rounded MT Bold" panose="020F0704030504030204" pitchFamily="34" charset="77"/>
              </a:endParaRPr>
            </a:p>
          </p:txBody>
        </p:sp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3678B569-3189-5E27-56F2-78F423568DCE}"/>
                </a:ext>
              </a:extLst>
            </p:cNvPr>
            <p:cNvSpPr/>
            <p:nvPr/>
          </p:nvSpPr>
          <p:spPr>
            <a:xfrm>
              <a:off x="888972" y="573319"/>
              <a:ext cx="4107205" cy="1107996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en-GB" sz="6600" b="0" cap="none" spc="0" dirty="0">
                  <a:ln w="0"/>
                  <a:solidFill>
                    <a:schemeClr val="bg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Arial Rounded MT Bold" panose="020F0704030504030204" pitchFamily="34" charset="77"/>
                </a:rPr>
                <a:t>Question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478539543"/>
      </p:ext>
    </p:extLst>
  </p:cSld>
  <p:clrMapOvr>
    <a:masterClrMapping/>
  </p:clrMapOvr>
</p:sld>
</file>

<file path=ppt/slides/slide1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43915F4A-3946-3981-1C8A-E281FE727325}"/>
              </a:ext>
            </a:extLst>
          </p:cNvPr>
          <p:cNvSpPr/>
          <p:nvPr/>
        </p:nvSpPr>
        <p:spPr>
          <a:xfrm>
            <a:off x="1015535" y="2883589"/>
            <a:ext cx="10683828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GB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Pyruvate is converted carbon dioxide and ethanol in plant and yeast cells </a:t>
            </a:r>
            <a:endParaRPr lang="en-GB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E7A4FC5D-903D-7F38-E839-FD67F8CB8CFB}"/>
              </a:ext>
            </a:extLst>
          </p:cNvPr>
          <p:cNvGrpSpPr/>
          <p:nvPr/>
        </p:nvGrpSpPr>
        <p:grpSpPr>
          <a:xfrm>
            <a:off x="107307" y="145616"/>
            <a:ext cx="3727275" cy="1107996"/>
            <a:chOff x="888972" y="573319"/>
            <a:chExt cx="3727275" cy="1107996"/>
          </a:xfrm>
        </p:grpSpPr>
        <p:sp>
          <p:nvSpPr>
            <p:cNvPr id="7" name="Rounded Rectangle 6">
              <a:extLst>
                <a:ext uri="{FF2B5EF4-FFF2-40B4-BE49-F238E27FC236}">
                  <a16:creationId xmlns:a16="http://schemas.microsoft.com/office/drawing/2014/main" id="{7A711986-59B1-6E39-46CD-24E4A8D1591B}"/>
                </a:ext>
              </a:extLst>
            </p:cNvPr>
            <p:cNvSpPr/>
            <p:nvPr/>
          </p:nvSpPr>
          <p:spPr>
            <a:xfrm>
              <a:off x="988687" y="669072"/>
              <a:ext cx="3494823" cy="1012243"/>
            </a:xfrm>
            <a:prstGeom prst="roundRect">
              <a:avLst>
                <a:gd name="adj" fmla="val 44876"/>
              </a:avLst>
            </a:prstGeom>
            <a:solidFill>
              <a:srgbClr val="EB3515">
                <a:alpha val="67059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>
                <a:latin typeface="Arial Rounded MT Bold" panose="020F0704030504030204" pitchFamily="34" charset="77"/>
              </a:endParaRP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65FDD1B8-5594-3BBC-7C21-C55088B3916D}"/>
                </a:ext>
              </a:extLst>
            </p:cNvPr>
            <p:cNvSpPr/>
            <p:nvPr/>
          </p:nvSpPr>
          <p:spPr>
            <a:xfrm>
              <a:off x="888972" y="573319"/>
              <a:ext cx="3727275" cy="1107996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en-GB" sz="6600" b="0" cap="none" spc="0" dirty="0">
                  <a:ln w="0"/>
                  <a:solidFill>
                    <a:schemeClr val="bg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Arial Rounded MT Bold" panose="020F0704030504030204" pitchFamily="34" charset="77"/>
                </a:rPr>
                <a:t>Answer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904976535"/>
      </p:ext>
    </p:extLst>
  </p:cSld>
  <p:clrMapOvr>
    <a:masterClrMapping/>
  </p:clrMapOvr>
</p:sld>
</file>

<file path=ppt/slides/slide1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5A3CD99C-B107-3BC9-1264-5EA5517EBFED}"/>
              </a:ext>
            </a:extLst>
          </p:cNvPr>
          <p:cNvSpPr/>
          <p:nvPr/>
        </p:nvSpPr>
        <p:spPr>
          <a:xfrm>
            <a:off x="754086" y="2551837"/>
            <a:ext cx="10683828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GB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What is the word equation for respiration?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B5EE733F-9575-8B01-2FCA-5E21B23888D4}"/>
              </a:ext>
            </a:extLst>
          </p:cNvPr>
          <p:cNvGrpSpPr/>
          <p:nvPr/>
        </p:nvGrpSpPr>
        <p:grpSpPr>
          <a:xfrm>
            <a:off x="107307" y="145616"/>
            <a:ext cx="4107205" cy="1107996"/>
            <a:chOff x="888972" y="573319"/>
            <a:chExt cx="4107205" cy="1107996"/>
          </a:xfrm>
        </p:grpSpPr>
        <p:sp>
          <p:nvSpPr>
            <p:cNvPr id="3" name="Rounded Rectangle 2">
              <a:extLst>
                <a:ext uri="{FF2B5EF4-FFF2-40B4-BE49-F238E27FC236}">
                  <a16:creationId xmlns:a16="http://schemas.microsoft.com/office/drawing/2014/main" id="{F4ED0D77-4667-DAA7-118B-5442D806163F}"/>
                </a:ext>
              </a:extLst>
            </p:cNvPr>
            <p:cNvSpPr/>
            <p:nvPr/>
          </p:nvSpPr>
          <p:spPr>
            <a:xfrm>
              <a:off x="988686" y="669072"/>
              <a:ext cx="3907779" cy="1012243"/>
            </a:xfrm>
            <a:prstGeom prst="roundRect">
              <a:avLst>
                <a:gd name="adj" fmla="val 44876"/>
              </a:avLst>
            </a:prstGeom>
            <a:solidFill>
              <a:srgbClr val="92D050">
                <a:alpha val="67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>
                <a:latin typeface="Arial Rounded MT Bold" panose="020F0704030504030204" pitchFamily="34" charset="77"/>
              </a:endParaRPr>
            </a:p>
          </p:txBody>
        </p:sp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3678B569-3189-5E27-56F2-78F423568DCE}"/>
                </a:ext>
              </a:extLst>
            </p:cNvPr>
            <p:cNvSpPr/>
            <p:nvPr/>
          </p:nvSpPr>
          <p:spPr>
            <a:xfrm>
              <a:off x="888972" y="573319"/>
              <a:ext cx="4107205" cy="1107996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en-GB" sz="6600" b="0" cap="none" spc="0" dirty="0">
                  <a:ln w="0"/>
                  <a:solidFill>
                    <a:schemeClr val="bg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Arial Rounded MT Bold" panose="020F0704030504030204" pitchFamily="34" charset="77"/>
                </a:rPr>
                <a:t>Question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73415362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43915F4A-3946-3981-1C8A-E281FE727325}"/>
              </a:ext>
            </a:extLst>
          </p:cNvPr>
          <p:cNvSpPr/>
          <p:nvPr/>
        </p:nvSpPr>
        <p:spPr>
          <a:xfrm>
            <a:off x="1025367" y="2824596"/>
            <a:ext cx="10683828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GB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Contains sell sap </a:t>
            </a:r>
            <a:endParaRPr lang="en-GB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E7A4FC5D-903D-7F38-E839-FD67F8CB8CFB}"/>
              </a:ext>
            </a:extLst>
          </p:cNvPr>
          <p:cNvGrpSpPr/>
          <p:nvPr/>
        </p:nvGrpSpPr>
        <p:grpSpPr>
          <a:xfrm>
            <a:off x="107307" y="145616"/>
            <a:ext cx="3727275" cy="1107996"/>
            <a:chOff x="888972" y="573319"/>
            <a:chExt cx="3727275" cy="1107996"/>
          </a:xfrm>
        </p:grpSpPr>
        <p:sp>
          <p:nvSpPr>
            <p:cNvPr id="7" name="Rounded Rectangle 6">
              <a:extLst>
                <a:ext uri="{FF2B5EF4-FFF2-40B4-BE49-F238E27FC236}">
                  <a16:creationId xmlns:a16="http://schemas.microsoft.com/office/drawing/2014/main" id="{7A711986-59B1-6E39-46CD-24E4A8D1591B}"/>
                </a:ext>
              </a:extLst>
            </p:cNvPr>
            <p:cNvSpPr/>
            <p:nvPr/>
          </p:nvSpPr>
          <p:spPr>
            <a:xfrm>
              <a:off x="988687" y="669072"/>
              <a:ext cx="3494823" cy="1012243"/>
            </a:xfrm>
            <a:prstGeom prst="roundRect">
              <a:avLst>
                <a:gd name="adj" fmla="val 44876"/>
              </a:avLst>
            </a:prstGeom>
            <a:solidFill>
              <a:srgbClr val="EB3515">
                <a:alpha val="67059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>
                <a:latin typeface="Arial Rounded MT Bold" panose="020F0704030504030204" pitchFamily="34" charset="77"/>
              </a:endParaRP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65FDD1B8-5594-3BBC-7C21-C55088B3916D}"/>
                </a:ext>
              </a:extLst>
            </p:cNvPr>
            <p:cNvSpPr/>
            <p:nvPr/>
          </p:nvSpPr>
          <p:spPr>
            <a:xfrm>
              <a:off x="888972" y="573319"/>
              <a:ext cx="3727275" cy="1107996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en-GB" sz="6600" b="0" cap="none" spc="0" dirty="0">
                  <a:ln w="0"/>
                  <a:solidFill>
                    <a:schemeClr val="bg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Arial Rounded MT Bold" panose="020F0704030504030204" pitchFamily="34" charset="77"/>
                </a:rPr>
                <a:t>Answer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43847800"/>
      </p:ext>
    </p:extLst>
  </p:cSld>
  <p:clrMapOvr>
    <a:masterClrMapping/>
  </p:clrMapOvr>
</p:sld>
</file>

<file path=ppt/slides/slide1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43915F4A-3946-3981-1C8A-E281FE727325}"/>
              </a:ext>
            </a:extLst>
          </p:cNvPr>
          <p:cNvSpPr/>
          <p:nvPr/>
        </p:nvSpPr>
        <p:spPr>
          <a:xfrm>
            <a:off x="1015535" y="2883589"/>
            <a:ext cx="10683828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GB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Glucose + oxygen </a:t>
            </a:r>
            <a:r>
              <a:rPr lang="en-GB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sym typeface="Wingdings" panose="05000000000000000000" pitchFamily="2" charset="2"/>
              </a:rPr>
              <a:t> Carbon dioxide + water + energy</a:t>
            </a:r>
            <a:endParaRPr lang="en-GB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E7A4FC5D-903D-7F38-E839-FD67F8CB8CFB}"/>
              </a:ext>
            </a:extLst>
          </p:cNvPr>
          <p:cNvGrpSpPr/>
          <p:nvPr/>
        </p:nvGrpSpPr>
        <p:grpSpPr>
          <a:xfrm>
            <a:off x="107307" y="145616"/>
            <a:ext cx="3727275" cy="1107996"/>
            <a:chOff x="888972" y="573319"/>
            <a:chExt cx="3727275" cy="1107996"/>
          </a:xfrm>
        </p:grpSpPr>
        <p:sp>
          <p:nvSpPr>
            <p:cNvPr id="7" name="Rounded Rectangle 6">
              <a:extLst>
                <a:ext uri="{FF2B5EF4-FFF2-40B4-BE49-F238E27FC236}">
                  <a16:creationId xmlns:a16="http://schemas.microsoft.com/office/drawing/2014/main" id="{7A711986-59B1-6E39-46CD-24E4A8D1591B}"/>
                </a:ext>
              </a:extLst>
            </p:cNvPr>
            <p:cNvSpPr/>
            <p:nvPr/>
          </p:nvSpPr>
          <p:spPr>
            <a:xfrm>
              <a:off x="988687" y="669072"/>
              <a:ext cx="3494823" cy="1012243"/>
            </a:xfrm>
            <a:prstGeom prst="roundRect">
              <a:avLst>
                <a:gd name="adj" fmla="val 44876"/>
              </a:avLst>
            </a:prstGeom>
            <a:solidFill>
              <a:srgbClr val="EB3515">
                <a:alpha val="67059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>
                <a:latin typeface="Arial Rounded MT Bold" panose="020F0704030504030204" pitchFamily="34" charset="77"/>
              </a:endParaRP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65FDD1B8-5594-3BBC-7C21-C55088B3916D}"/>
                </a:ext>
              </a:extLst>
            </p:cNvPr>
            <p:cNvSpPr/>
            <p:nvPr/>
          </p:nvSpPr>
          <p:spPr>
            <a:xfrm>
              <a:off x="888972" y="573319"/>
              <a:ext cx="3727275" cy="1107996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en-GB" sz="6600" b="0" cap="none" spc="0" dirty="0">
                  <a:ln w="0"/>
                  <a:solidFill>
                    <a:schemeClr val="bg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Arial Rounded MT Bold" panose="020F0704030504030204" pitchFamily="34" charset="77"/>
                </a:rPr>
                <a:t>Answer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898819056"/>
      </p:ext>
    </p:extLst>
  </p:cSld>
  <p:clrMapOvr>
    <a:masterClrMapping/>
  </p:clrMapOvr>
</p:sld>
</file>

<file path=ppt/slides/slide1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5A3CD99C-B107-3BC9-1264-5EA5517EBFED}"/>
              </a:ext>
            </a:extLst>
          </p:cNvPr>
          <p:cNvSpPr/>
          <p:nvPr/>
        </p:nvSpPr>
        <p:spPr>
          <a:xfrm>
            <a:off x="754086" y="2551837"/>
            <a:ext cx="10683828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GB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What is the word equation for fermentation in animal cells?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B5EE733F-9575-8B01-2FCA-5E21B23888D4}"/>
              </a:ext>
            </a:extLst>
          </p:cNvPr>
          <p:cNvGrpSpPr/>
          <p:nvPr/>
        </p:nvGrpSpPr>
        <p:grpSpPr>
          <a:xfrm>
            <a:off x="107307" y="145616"/>
            <a:ext cx="4107205" cy="1107996"/>
            <a:chOff x="888972" y="573319"/>
            <a:chExt cx="4107205" cy="1107996"/>
          </a:xfrm>
        </p:grpSpPr>
        <p:sp>
          <p:nvSpPr>
            <p:cNvPr id="3" name="Rounded Rectangle 2">
              <a:extLst>
                <a:ext uri="{FF2B5EF4-FFF2-40B4-BE49-F238E27FC236}">
                  <a16:creationId xmlns:a16="http://schemas.microsoft.com/office/drawing/2014/main" id="{F4ED0D77-4667-DAA7-118B-5442D806163F}"/>
                </a:ext>
              </a:extLst>
            </p:cNvPr>
            <p:cNvSpPr/>
            <p:nvPr/>
          </p:nvSpPr>
          <p:spPr>
            <a:xfrm>
              <a:off x="988686" y="669072"/>
              <a:ext cx="3907779" cy="1012243"/>
            </a:xfrm>
            <a:prstGeom prst="roundRect">
              <a:avLst>
                <a:gd name="adj" fmla="val 44876"/>
              </a:avLst>
            </a:prstGeom>
            <a:solidFill>
              <a:srgbClr val="92D050">
                <a:alpha val="67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>
                <a:latin typeface="Arial Rounded MT Bold" panose="020F0704030504030204" pitchFamily="34" charset="77"/>
              </a:endParaRPr>
            </a:p>
          </p:txBody>
        </p:sp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3678B569-3189-5E27-56F2-78F423568DCE}"/>
                </a:ext>
              </a:extLst>
            </p:cNvPr>
            <p:cNvSpPr/>
            <p:nvPr/>
          </p:nvSpPr>
          <p:spPr>
            <a:xfrm>
              <a:off x="888972" y="573319"/>
              <a:ext cx="4107205" cy="1107996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en-GB" sz="6600" b="0" cap="none" spc="0" dirty="0">
                  <a:ln w="0"/>
                  <a:solidFill>
                    <a:schemeClr val="bg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Arial Rounded MT Bold" panose="020F0704030504030204" pitchFamily="34" charset="77"/>
                </a:rPr>
                <a:t>Question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827486421"/>
      </p:ext>
    </p:extLst>
  </p:cSld>
  <p:clrMapOvr>
    <a:masterClrMapping/>
  </p:clrMapOvr>
</p:sld>
</file>

<file path=ppt/slides/slide1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43915F4A-3946-3981-1C8A-E281FE727325}"/>
              </a:ext>
            </a:extLst>
          </p:cNvPr>
          <p:cNvSpPr/>
          <p:nvPr/>
        </p:nvSpPr>
        <p:spPr>
          <a:xfrm>
            <a:off x="1015535" y="2883589"/>
            <a:ext cx="10683828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GB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Glucose </a:t>
            </a:r>
            <a:r>
              <a:rPr lang="en-GB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sym typeface="Wingdings" panose="05000000000000000000" pitchFamily="2" charset="2"/>
              </a:rPr>
              <a:t> lactate +energy</a:t>
            </a:r>
            <a:endParaRPr lang="en-GB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E7A4FC5D-903D-7F38-E839-FD67F8CB8CFB}"/>
              </a:ext>
            </a:extLst>
          </p:cNvPr>
          <p:cNvGrpSpPr/>
          <p:nvPr/>
        </p:nvGrpSpPr>
        <p:grpSpPr>
          <a:xfrm>
            <a:off x="107307" y="145616"/>
            <a:ext cx="3727275" cy="1107996"/>
            <a:chOff x="888972" y="573319"/>
            <a:chExt cx="3727275" cy="1107996"/>
          </a:xfrm>
        </p:grpSpPr>
        <p:sp>
          <p:nvSpPr>
            <p:cNvPr id="7" name="Rounded Rectangle 6">
              <a:extLst>
                <a:ext uri="{FF2B5EF4-FFF2-40B4-BE49-F238E27FC236}">
                  <a16:creationId xmlns:a16="http://schemas.microsoft.com/office/drawing/2014/main" id="{7A711986-59B1-6E39-46CD-24E4A8D1591B}"/>
                </a:ext>
              </a:extLst>
            </p:cNvPr>
            <p:cNvSpPr/>
            <p:nvPr/>
          </p:nvSpPr>
          <p:spPr>
            <a:xfrm>
              <a:off x="988687" y="669072"/>
              <a:ext cx="3494823" cy="1012243"/>
            </a:xfrm>
            <a:prstGeom prst="roundRect">
              <a:avLst>
                <a:gd name="adj" fmla="val 44876"/>
              </a:avLst>
            </a:prstGeom>
            <a:solidFill>
              <a:srgbClr val="EB3515">
                <a:alpha val="67059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>
                <a:latin typeface="Arial Rounded MT Bold" panose="020F0704030504030204" pitchFamily="34" charset="77"/>
              </a:endParaRP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65FDD1B8-5594-3BBC-7C21-C55088B3916D}"/>
                </a:ext>
              </a:extLst>
            </p:cNvPr>
            <p:cNvSpPr/>
            <p:nvPr/>
          </p:nvSpPr>
          <p:spPr>
            <a:xfrm>
              <a:off x="888972" y="573319"/>
              <a:ext cx="3727275" cy="1107996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en-GB" sz="6600" b="0" cap="none" spc="0" dirty="0">
                  <a:ln w="0"/>
                  <a:solidFill>
                    <a:schemeClr val="bg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Arial Rounded MT Bold" panose="020F0704030504030204" pitchFamily="34" charset="77"/>
                </a:rPr>
                <a:t>Answer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790139815"/>
      </p:ext>
    </p:extLst>
  </p:cSld>
  <p:clrMapOvr>
    <a:masterClrMapping/>
  </p:clrMapOvr>
</p:sld>
</file>

<file path=ppt/slides/slide1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5A3CD99C-B107-3BC9-1264-5EA5517EBFED}"/>
              </a:ext>
            </a:extLst>
          </p:cNvPr>
          <p:cNvSpPr/>
          <p:nvPr/>
        </p:nvSpPr>
        <p:spPr>
          <a:xfrm>
            <a:off x="754086" y="2551837"/>
            <a:ext cx="10683828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GB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What is the word equation fo</a:t>
            </a:r>
            <a:r>
              <a:rPr lang="en-GB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r fermentation in yeast and plant cells?</a:t>
            </a:r>
            <a:endParaRPr lang="en-GB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B5EE733F-9575-8B01-2FCA-5E21B23888D4}"/>
              </a:ext>
            </a:extLst>
          </p:cNvPr>
          <p:cNvGrpSpPr/>
          <p:nvPr/>
        </p:nvGrpSpPr>
        <p:grpSpPr>
          <a:xfrm>
            <a:off x="107307" y="145616"/>
            <a:ext cx="4107205" cy="1107996"/>
            <a:chOff x="888972" y="573319"/>
            <a:chExt cx="4107205" cy="1107996"/>
          </a:xfrm>
        </p:grpSpPr>
        <p:sp>
          <p:nvSpPr>
            <p:cNvPr id="3" name="Rounded Rectangle 2">
              <a:extLst>
                <a:ext uri="{FF2B5EF4-FFF2-40B4-BE49-F238E27FC236}">
                  <a16:creationId xmlns:a16="http://schemas.microsoft.com/office/drawing/2014/main" id="{F4ED0D77-4667-DAA7-118B-5442D806163F}"/>
                </a:ext>
              </a:extLst>
            </p:cNvPr>
            <p:cNvSpPr/>
            <p:nvPr/>
          </p:nvSpPr>
          <p:spPr>
            <a:xfrm>
              <a:off x="988686" y="669072"/>
              <a:ext cx="3907779" cy="1012243"/>
            </a:xfrm>
            <a:prstGeom prst="roundRect">
              <a:avLst>
                <a:gd name="adj" fmla="val 44876"/>
              </a:avLst>
            </a:prstGeom>
            <a:solidFill>
              <a:srgbClr val="92D050">
                <a:alpha val="67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>
                <a:latin typeface="Arial Rounded MT Bold" panose="020F0704030504030204" pitchFamily="34" charset="77"/>
              </a:endParaRPr>
            </a:p>
          </p:txBody>
        </p:sp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3678B569-3189-5E27-56F2-78F423568DCE}"/>
                </a:ext>
              </a:extLst>
            </p:cNvPr>
            <p:cNvSpPr/>
            <p:nvPr/>
          </p:nvSpPr>
          <p:spPr>
            <a:xfrm>
              <a:off x="888972" y="573319"/>
              <a:ext cx="4107205" cy="1107996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en-GB" sz="6600" b="0" cap="none" spc="0" dirty="0">
                  <a:ln w="0"/>
                  <a:solidFill>
                    <a:schemeClr val="bg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Arial Rounded MT Bold" panose="020F0704030504030204" pitchFamily="34" charset="77"/>
                </a:rPr>
                <a:t>Question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216727137"/>
      </p:ext>
    </p:extLst>
  </p:cSld>
  <p:clrMapOvr>
    <a:masterClrMapping/>
  </p:clrMapOvr>
</p:sld>
</file>

<file path=ppt/slides/slide1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43915F4A-3946-3981-1C8A-E281FE727325}"/>
              </a:ext>
            </a:extLst>
          </p:cNvPr>
          <p:cNvSpPr/>
          <p:nvPr/>
        </p:nvSpPr>
        <p:spPr>
          <a:xfrm>
            <a:off x="1015535" y="2883589"/>
            <a:ext cx="10683828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GB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Glucose </a:t>
            </a:r>
            <a:r>
              <a:rPr lang="en-GB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sym typeface="Wingdings" panose="05000000000000000000" pitchFamily="2" charset="2"/>
              </a:rPr>
              <a:t> carbon dioxide + ethanol +energy</a:t>
            </a:r>
            <a:endParaRPr lang="en-GB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E7A4FC5D-903D-7F38-E839-FD67F8CB8CFB}"/>
              </a:ext>
            </a:extLst>
          </p:cNvPr>
          <p:cNvGrpSpPr/>
          <p:nvPr/>
        </p:nvGrpSpPr>
        <p:grpSpPr>
          <a:xfrm>
            <a:off x="107307" y="145616"/>
            <a:ext cx="3727275" cy="1107996"/>
            <a:chOff x="888972" y="573319"/>
            <a:chExt cx="3727275" cy="1107996"/>
          </a:xfrm>
        </p:grpSpPr>
        <p:sp>
          <p:nvSpPr>
            <p:cNvPr id="7" name="Rounded Rectangle 6">
              <a:extLst>
                <a:ext uri="{FF2B5EF4-FFF2-40B4-BE49-F238E27FC236}">
                  <a16:creationId xmlns:a16="http://schemas.microsoft.com/office/drawing/2014/main" id="{7A711986-59B1-6E39-46CD-24E4A8D1591B}"/>
                </a:ext>
              </a:extLst>
            </p:cNvPr>
            <p:cNvSpPr/>
            <p:nvPr/>
          </p:nvSpPr>
          <p:spPr>
            <a:xfrm>
              <a:off x="988687" y="669072"/>
              <a:ext cx="3494823" cy="1012243"/>
            </a:xfrm>
            <a:prstGeom prst="roundRect">
              <a:avLst>
                <a:gd name="adj" fmla="val 44876"/>
              </a:avLst>
            </a:prstGeom>
            <a:solidFill>
              <a:srgbClr val="EB3515">
                <a:alpha val="67059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>
                <a:latin typeface="Arial Rounded MT Bold" panose="020F0704030504030204" pitchFamily="34" charset="77"/>
              </a:endParaRP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65FDD1B8-5594-3BBC-7C21-C55088B3916D}"/>
                </a:ext>
              </a:extLst>
            </p:cNvPr>
            <p:cNvSpPr/>
            <p:nvPr/>
          </p:nvSpPr>
          <p:spPr>
            <a:xfrm>
              <a:off x="888972" y="573319"/>
              <a:ext cx="3727275" cy="1107996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en-GB" sz="6600" b="0" cap="none" spc="0" dirty="0">
                  <a:ln w="0"/>
                  <a:solidFill>
                    <a:schemeClr val="bg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Arial Rounded MT Bold" panose="020F0704030504030204" pitchFamily="34" charset="77"/>
                </a:rPr>
                <a:t>Answer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541641597"/>
      </p:ext>
    </p:extLst>
  </p:cSld>
  <p:clrMapOvr>
    <a:masterClrMapping/>
  </p:clrMapOvr>
</p:sld>
</file>

<file path=ppt/slides/slide1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5A3CD99C-B107-3BC9-1264-5EA5517EBFED}"/>
              </a:ext>
            </a:extLst>
          </p:cNvPr>
          <p:cNvSpPr/>
          <p:nvPr/>
        </p:nvSpPr>
        <p:spPr>
          <a:xfrm>
            <a:off x="754086" y="2551837"/>
            <a:ext cx="10683828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GB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Where in the cell does respiration begin?</a:t>
            </a:r>
            <a:endParaRPr lang="en-GB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B5EE733F-9575-8B01-2FCA-5E21B23888D4}"/>
              </a:ext>
            </a:extLst>
          </p:cNvPr>
          <p:cNvGrpSpPr/>
          <p:nvPr/>
        </p:nvGrpSpPr>
        <p:grpSpPr>
          <a:xfrm>
            <a:off x="107307" y="145616"/>
            <a:ext cx="4107205" cy="1107996"/>
            <a:chOff x="888972" y="573319"/>
            <a:chExt cx="4107205" cy="1107996"/>
          </a:xfrm>
        </p:grpSpPr>
        <p:sp>
          <p:nvSpPr>
            <p:cNvPr id="3" name="Rounded Rectangle 2">
              <a:extLst>
                <a:ext uri="{FF2B5EF4-FFF2-40B4-BE49-F238E27FC236}">
                  <a16:creationId xmlns:a16="http://schemas.microsoft.com/office/drawing/2014/main" id="{F4ED0D77-4667-DAA7-118B-5442D806163F}"/>
                </a:ext>
              </a:extLst>
            </p:cNvPr>
            <p:cNvSpPr/>
            <p:nvPr/>
          </p:nvSpPr>
          <p:spPr>
            <a:xfrm>
              <a:off x="988686" y="669072"/>
              <a:ext cx="3907779" cy="1012243"/>
            </a:xfrm>
            <a:prstGeom prst="roundRect">
              <a:avLst>
                <a:gd name="adj" fmla="val 44876"/>
              </a:avLst>
            </a:prstGeom>
            <a:solidFill>
              <a:srgbClr val="92D050">
                <a:alpha val="67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>
                <a:latin typeface="Arial Rounded MT Bold" panose="020F0704030504030204" pitchFamily="34" charset="77"/>
              </a:endParaRPr>
            </a:p>
          </p:txBody>
        </p:sp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3678B569-3189-5E27-56F2-78F423568DCE}"/>
                </a:ext>
              </a:extLst>
            </p:cNvPr>
            <p:cNvSpPr/>
            <p:nvPr/>
          </p:nvSpPr>
          <p:spPr>
            <a:xfrm>
              <a:off x="888972" y="573319"/>
              <a:ext cx="4107205" cy="1107996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en-GB" sz="6600" b="0" cap="none" spc="0" dirty="0">
                  <a:ln w="0"/>
                  <a:solidFill>
                    <a:schemeClr val="bg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Arial Rounded MT Bold" panose="020F0704030504030204" pitchFamily="34" charset="77"/>
                </a:rPr>
                <a:t>Question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810715445"/>
      </p:ext>
    </p:extLst>
  </p:cSld>
  <p:clrMapOvr>
    <a:masterClrMapping/>
  </p:clrMapOvr>
</p:sld>
</file>

<file path=ppt/slides/slide1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43915F4A-3946-3981-1C8A-E281FE727325}"/>
              </a:ext>
            </a:extLst>
          </p:cNvPr>
          <p:cNvSpPr/>
          <p:nvPr/>
        </p:nvSpPr>
        <p:spPr>
          <a:xfrm>
            <a:off x="1015535" y="2883589"/>
            <a:ext cx="10683828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GB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Cytoplasm</a:t>
            </a:r>
            <a:endParaRPr lang="en-GB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E7A4FC5D-903D-7F38-E839-FD67F8CB8CFB}"/>
              </a:ext>
            </a:extLst>
          </p:cNvPr>
          <p:cNvGrpSpPr/>
          <p:nvPr/>
        </p:nvGrpSpPr>
        <p:grpSpPr>
          <a:xfrm>
            <a:off x="107307" y="145616"/>
            <a:ext cx="3727275" cy="1107996"/>
            <a:chOff x="888972" y="573319"/>
            <a:chExt cx="3727275" cy="1107996"/>
          </a:xfrm>
        </p:grpSpPr>
        <p:sp>
          <p:nvSpPr>
            <p:cNvPr id="7" name="Rounded Rectangle 6">
              <a:extLst>
                <a:ext uri="{FF2B5EF4-FFF2-40B4-BE49-F238E27FC236}">
                  <a16:creationId xmlns:a16="http://schemas.microsoft.com/office/drawing/2014/main" id="{7A711986-59B1-6E39-46CD-24E4A8D1591B}"/>
                </a:ext>
              </a:extLst>
            </p:cNvPr>
            <p:cNvSpPr/>
            <p:nvPr/>
          </p:nvSpPr>
          <p:spPr>
            <a:xfrm>
              <a:off x="988687" y="669072"/>
              <a:ext cx="3494823" cy="1012243"/>
            </a:xfrm>
            <a:prstGeom prst="roundRect">
              <a:avLst>
                <a:gd name="adj" fmla="val 44876"/>
              </a:avLst>
            </a:prstGeom>
            <a:solidFill>
              <a:srgbClr val="EB3515">
                <a:alpha val="67059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>
                <a:latin typeface="Arial Rounded MT Bold" panose="020F0704030504030204" pitchFamily="34" charset="77"/>
              </a:endParaRP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65FDD1B8-5594-3BBC-7C21-C55088B3916D}"/>
                </a:ext>
              </a:extLst>
            </p:cNvPr>
            <p:cNvSpPr/>
            <p:nvPr/>
          </p:nvSpPr>
          <p:spPr>
            <a:xfrm>
              <a:off x="888972" y="573319"/>
              <a:ext cx="3727275" cy="1107996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en-GB" sz="6600" b="0" cap="none" spc="0" dirty="0">
                  <a:ln w="0"/>
                  <a:solidFill>
                    <a:schemeClr val="bg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Arial Rounded MT Bold" panose="020F0704030504030204" pitchFamily="34" charset="77"/>
                </a:rPr>
                <a:t>Answer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788143243"/>
      </p:ext>
    </p:extLst>
  </p:cSld>
  <p:clrMapOvr>
    <a:masterClrMapping/>
  </p:clrMapOvr>
</p:sld>
</file>

<file path=ppt/slides/slide1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5A3CD99C-B107-3BC9-1264-5EA5517EBFED}"/>
              </a:ext>
            </a:extLst>
          </p:cNvPr>
          <p:cNvSpPr/>
          <p:nvPr/>
        </p:nvSpPr>
        <p:spPr>
          <a:xfrm>
            <a:off x="754086" y="2551837"/>
            <a:ext cx="10683828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GB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Where is the process of fermentation completed?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B5EE733F-9575-8B01-2FCA-5E21B23888D4}"/>
              </a:ext>
            </a:extLst>
          </p:cNvPr>
          <p:cNvGrpSpPr/>
          <p:nvPr/>
        </p:nvGrpSpPr>
        <p:grpSpPr>
          <a:xfrm>
            <a:off x="107307" y="145616"/>
            <a:ext cx="4107205" cy="1107996"/>
            <a:chOff x="888972" y="573319"/>
            <a:chExt cx="4107205" cy="1107996"/>
          </a:xfrm>
        </p:grpSpPr>
        <p:sp>
          <p:nvSpPr>
            <p:cNvPr id="3" name="Rounded Rectangle 2">
              <a:extLst>
                <a:ext uri="{FF2B5EF4-FFF2-40B4-BE49-F238E27FC236}">
                  <a16:creationId xmlns:a16="http://schemas.microsoft.com/office/drawing/2014/main" id="{F4ED0D77-4667-DAA7-118B-5442D806163F}"/>
                </a:ext>
              </a:extLst>
            </p:cNvPr>
            <p:cNvSpPr/>
            <p:nvPr/>
          </p:nvSpPr>
          <p:spPr>
            <a:xfrm>
              <a:off x="988686" y="669072"/>
              <a:ext cx="3907779" cy="1012243"/>
            </a:xfrm>
            <a:prstGeom prst="roundRect">
              <a:avLst>
                <a:gd name="adj" fmla="val 44876"/>
              </a:avLst>
            </a:prstGeom>
            <a:solidFill>
              <a:srgbClr val="92D050">
                <a:alpha val="67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>
                <a:latin typeface="Arial Rounded MT Bold" panose="020F0704030504030204" pitchFamily="34" charset="77"/>
              </a:endParaRPr>
            </a:p>
          </p:txBody>
        </p:sp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3678B569-3189-5E27-56F2-78F423568DCE}"/>
                </a:ext>
              </a:extLst>
            </p:cNvPr>
            <p:cNvSpPr/>
            <p:nvPr/>
          </p:nvSpPr>
          <p:spPr>
            <a:xfrm>
              <a:off x="888972" y="573319"/>
              <a:ext cx="4107205" cy="1107996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en-GB" sz="6600" b="0" cap="none" spc="0" dirty="0">
                  <a:ln w="0"/>
                  <a:solidFill>
                    <a:schemeClr val="bg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Arial Rounded MT Bold" panose="020F0704030504030204" pitchFamily="34" charset="77"/>
                </a:rPr>
                <a:t>Question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786032488"/>
      </p:ext>
    </p:extLst>
  </p:cSld>
  <p:clrMapOvr>
    <a:masterClrMapping/>
  </p:clrMapOvr>
</p:sld>
</file>

<file path=ppt/slides/slide1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43915F4A-3946-3981-1C8A-E281FE727325}"/>
              </a:ext>
            </a:extLst>
          </p:cNvPr>
          <p:cNvSpPr/>
          <p:nvPr/>
        </p:nvSpPr>
        <p:spPr>
          <a:xfrm>
            <a:off x="1015535" y="2883589"/>
            <a:ext cx="10683828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GB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Fermentation also takes place in the cytoplasm.</a:t>
            </a:r>
            <a:endParaRPr lang="en-GB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E7A4FC5D-903D-7F38-E839-FD67F8CB8CFB}"/>
              </a:ext>
            </a:extLst>
          </p:cNvPr>
          <p:cNvGrpSpPr/>
          <p:nvPr/>
        </p:nvGrpSpPr>
        <p:grpSpPr>
          <a:xfrm>
            <a:off x="107307" y="145616"/>
            <a:ext cx="3727275" cy="1107996"/>
            <a:chOff x="888972" y="573319"/>
            <a:chExt cx="3727275" cy="1107996"/>
          </a:xfrm>
        </p:grpSpPr>
        <p:sp>
          <p:nvSpPr>
            <p:cNvPr id="7" name="Rounded Rectangle 6">
              <a:extLst>
                <a:ext uri="{FF2B5EF4-FFF2-40B4-BE49-F238E27FC236}">
                  <a16:creationId xmlns:a16="http://schemas.microsoft.com/office/drawing/2014/main" id="{7A711986-59B1-6E39-46CD-24E4A8D1591B}"/>
                </a:ext>
              </a:extLst>
            </p:cNvPr>
            <p:cNvSpPr/>
            <p:nvPr/>
          </p:nvSpPr>
          <p:spPr>
            <a:xfrm>
              <a:off x="988687" y="669072"/>
              <a:ext cx="3494823" cy="1012243"/>
            </a:xfrm>
            <a:prstGeom prst="roundRect">
              <a:avLst>
                <a:gd name="adj" fmla="val 44876"/>
              </a:avLst>
            </a:prstGeom>
            <a:solidFill>
              <a:srgbClr val="EB3515">
                <a:alpha val="67059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>
                <a:latin typeface="Arial Rounded MT Bold" panose="020F0704030504030204" pitchFamily="34" charset="77"/>
              </a:endParaRP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65FDD1B8-5594-3BBC-7C21-C55088B3916D}"/>
                </a:ext>
              </a:extLst>
            </p:cNvPr>
            <p:cNvSpPr/>
            <p:nvPr/>
          </p:nvSpPr>
          <p:spPr>
            <a:xfrm>
              <a:off x="888972" y="573319"/>
              <a:ext cx="3727275" cy="1107996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en-GB" sz="6600" b="0" cap="none" spc="0" dirty="0">
                  <a:ln w="0"/>
                  <a:solidFill>
                    <a:schemeClr val="bg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Arial Rounded MT Bold" panose="020F0704030504030204" pitchFamily="34" charset="77"/>
                </a:rPr>
                <a:t>Answer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960297449"/>
      </p:ext>
    </p:extLst>
  </p:cSld>
  <p:clrMapOvr>
    <a:masterClrMapping/>
  </p:clrMapOvr>
</p:sld>
</file>

<file path=ppt/slides/slide1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5A3CD99C-B107-3BC9-1264-5EA5517EBFED}"/>
              </a:ext>
            </a:extLst>
          </p:cNvPr>
          <p:cNvSpPr/>
          <p:nvPr/>
        </p:nvSpPr>
        <p:spPr>
          <a:xfrm>
            <a:off x="754086" y="2551837"/>
            <a:ext cx="10683828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GB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Where is aerobic respiration completed?  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B5EE733F-9575-8B01-2FCA-5E21B23888D4}"/>
              </a:ext>
            </a:extLst>
          </p:cNvPr>
          <p:cNvGrpSpPr/>
          <p:nvPr/>
        </p:nvGrpSpPr>
        <p:grpSpPr>
          <a:xfrm>
            <a:off x="107307" y="145616"/>
            <a:ext cx="4107205" cy="1107996"/>
            <a:chOff x="888972" y="573319"/>
            <a:chExt cx="4107205" cy="1107996"/>
          </a:xfrm>
        </p:grpSpPr>
        <p:sp>
          <p:nvSpPr>
            <p:cNvPr id="3" name="Rounded Rectangle 2">
              <a:extLst>
                <a:ext uri="{FF2B5EF4-FFF2-40B4-BE49-F238E27FC236}">
                  <a16:creationId xmlns:a16="http://schemas.microsoft.com/office/drawing/2014/main" id="{F4ED0D77-4667-DAA7-118B-5442D806163F}"/>
                </a:ext>
              </a:extLst>
            </p:cNvPr>
            <p:cNvSpPr/>
            <p:nvPr/>
          </p:nvSpPr>
          <p:spPr>
            <a:xfrm>
              <a:off x="988686" y="669072"/>
              <a:ext cx="3907779" cy="1012243"/>
            </a:xfrm>
            <a:prstGeom prst="roundRect">
              <a:avLst>
                <a:gd name="adj" fmla="val 44876"/>
              </a:avLst>
            </a:prstGeom>
            <a:solidFill>
              <a:srgbClr val="92D050">
                <a:alpha val="67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>
                <a:latin typeface="Arial Rounded MT Bold" panose="020F0704030504030204" pitchFamily="34" charset="77"/>
              </a:endParaRPr>
            </a:p>
          </p:txBody>
        </p:sp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3678B569-3189-5E27-56F2-78F423568DCE}"/>
                </a:ext>
              </a:extLst>
            </p:cNvPr>
            <p:cNvSpPr/>
            <p:nvPr/>
          </p:nvSpPr>
          <p:spPr>
            <a:xfrm>
              <a:off x="888972" y="573319"/>
              <a:ext cx="4107205" cy="1107996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en-GB" sz="6600" b="0" cap="none" spc="0" dirty="0">
                  <a:ln w="0"/>
                  <a:solidFill>
                    <a:schemeClr val="bg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Arial Rounded MT Bold" panose="020F0704030504030204" pitchFamily="34" charset="77"/>
                </a:rPr>
                <a:t>Question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40808624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5A3CD99C-B107-3BC9-1264-5EA5517EBFED}"/>
              </a:ext>
            </a:extLst>
          </p:cNvPr>
          <p:cNvSpPr/>
          <p:nvPr/>
        </p:nvSpPr>
        <p:spPr>
          <a:xfrm>
            <a:off x="754086" y="2551837"/>
            <a:ext cx="10683828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GB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What is the function of a nucleus?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B5EE733F-9575-8B01-2FCA-5E21B23888D4}"/>
              </a:ext>
            </a:extLst>
          </p:cNvPr>
          <p:cNvGrpSpPr/>
          <p:nvPr/>
        </p:nvGrpSpPr>
        <p:grpSpPr>
          <a:xfrm>
            <a:off x="107307" y="145616"/>
            <a:ext cx="4107205" cy="1107996"/>
            <a:chOff x="888972" y="573319"/>
            <a:chExt cx="4107205" cy="1107996"/>
          </a:xfrm>
        </p:grpSpPr>
        <p:sp>
          <p:nvSpPr>
            <p:cNvPr id="3" name="Rounded Rectangle 2">
              <a:extLst>
                <a:ext uri="{FF2B5EF4-FFF2-40B4-BE49-F238E27FC236}">
                  <a16:creationId xmlns:a16="http://schemas.microsoft.com/office/drawing/2014/main" id="{F4ED0D77-4667-DAA7-118B-5442D806163F}"/>
                </a:ext>
              </a:extLst>
            </p:cNvPr>
            <p:cNvSpPr/>
            <p:nvPr/>
          </p:nvSpPr>
          <p:spPr>
            <a:xfrm>
              <a:off x="988686" y="669072"/>
              <a:ext cx="3907779" cy="1012243"/>
            </a:xfrm>
            <a:prstGeom prst="roundRect">
              <a:avLst>
                <a:gd name="adj" fmla="val 44876"/>
              </a:avLst>
            </a:prstGeom>
            <a:solidFill>
              <a:srgbClr val="92D050">
                <a:alpha val="67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>
                <a:latin typeface="Arial Rounded MT Bold" panose="020F0704030504030204" pitchFamily="34" charset="77"/>
              </a:endParaRPr>
            </a:p>
          </p:txBody>
        </p:sp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3678B569-3189-5E27-56F2-78F423568DCE}"/>
                </a:ext>
              </a:extLst>
            </p:cNvPr>
            <p:cNvSpPr/>
            <p:nvPr/>
          </p:nvSpPr>
          <p:spPr>
            <a:xfrm>
              <a:off x="888972" y="573319"/>
              <a:ext cx="4107205" cy="1107996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en-GB" sz="6600" b="0" cap="none" spc="0" dirty="0">
                  <a:ln w="0"/>
                  <a:solidFill>
                    <a:schemeClr val="bg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Arial Rounded MT Bold" panose="020F0704030504030204" pitchFamily="34" charset="77"/>
                </a:rPr>
                <a:t>Question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100340705"/>
      </p:ext>
    </p:extLst>
  </p:cSld>
  <p:clrMapOvr>
    <a:masterClrMapping/>
  </p:clrMapOvr>
</p:sld>
</file>

<file path=ppt/slides/slide1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43915F4A-3946-3981-1C8A-E281FE727325}"/>
              </a:ext>
            </a:extLst>
          </p:cNvPr>
          <p:cNvSpPr/>
          <p:nvPr/>
        </p:nvSpPr>
        <p:spPr>
          <a:xfrm>
            <a:off x="1015535" y="2883589"/>
            <a:ext cx="10683828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GB" sz="5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Mitochondira</a:t>
            </a:r>
            <a:endParaRPr lang="en-GB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E7A4FC5D-903D-7F38-E839-FD67F8CB8CFB}"/>
              </a:ext>
            </a:extLst>
          </p:cNvPr>
          <p:cNvGrpSpPr/>
          <p:nvPr/>
        </p:nvGrpSpPr>
        <p:grpSpPr>
          <a:xfrm>
            <a:off x="107307" y="145616"/>
            <a:ext cx="3727275" cy="1107996"/>
            <a:chOff x="888972" y="573319"/>
            <a:chExt cx="3727275" cy="1107996"/>
          </a:xfrm>
        </p:grpSpPr>
        <p:sp>
          <p:nvSpPr>
            <p:cNvPr id="7" name="Rounded Rectangle 6">
              <a:extLst>
                <a:ext uri="{FF2B5EF4-FFF2-40B4-BE49-F238E27FC236}">
                  <a16:creationId xmlns:a16="http://schemas.microsoft.com/office/drawing/2014/main" id="{7A711986-59B1-6E39-46CD-24E4A8D1591B}"/>
                </a:ext>
              </a:extLst>
            </p:cNvPr>
            <p:cNvSpPr/>
            <p:nvPr/>
          </p:nvSpPr>
          <p:spPr>
            <a:xfrm>
              <a:off x="988687" y="669072"/>
              <a:ext cx="3494823" cy="1012243"/>
            </a:xfrm>
            <a:prstGeom prst="roundRect">
              <a:avLst>
                <a:gd name="adj" fmla="val 44876"/>
              </a:avLst>
            </a:prstGeom>
            <a:solidFill>
              <a:srgbClr val="EB3515">
                <a:alpha val="67059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>
                <a:latin typeface="Arial Rounded MT Bold" panose="020F0704030504030204" pitchFamily="34" charset="77"/>
              </a:endParaRP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65FDD1B8-5594-3BBC-7C21-C55088B3916D}"/>
                </a:ext>
              </a:extLst>
            </p:cNvPr>
            <p:cNvSpPr/>
            <p:nvPr/>
          </p:nvSpPr>
          <p:spPr>
            <a:xfrm>
              <a:off x="888972" y="573319"/>
              <a:ext cx="3727275" cy="1107996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en-GB" sz="6600" b="0" cap="none" spc="0" dirty="0">
                  <a:ln w="0"/>
                  <a:solidFill>
                    <a:schemeClr val="bg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Arial Rounded MT Bold" panose="020F0704030504030204" pitchFamily="34" charset="77"/>
                </a:rPr>
                <a:t>Answer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521110240"/>
      </p:ext>
    </p:extLst>
  </p:cSld>
  <p:clrMapOvr>
    <a:masterClrMapping/>
  </p:clrMapOvr>
</p:sld>
</file>

<file path=ppt/slides/slide1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5A3CD99C-B107-3BC9-1264-5EA5517EBFED}"/>
              </a:ext>
            </a:extLst>
          </p:cNvPr>
          <p:cNvSpPr/>
          <p:nvPr/>
        </p:nvSpPr>
        <p:spPr>
          <a:xfrm>
            <a:off x="685260" y="1952069"/>
            <a:ext cx="10683828" cy="34163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GB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Correct this sentence: The lower the energy requirement of a cell, the smaller the number of mitochondria present in that cell. </a:t>
            </a:r>
            <a:endParaRPr lang="en-GB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B5EE733F-9575-8B01-2FCA-5E21B23888D4}"/>
              </a:ext>
            </a:extLst>
          </p:cNvPr>
          <p:cNvGrpSpPr/>
          <p:nvPr/>
        </p:nvGrpSpPr>
        <p:grpSpPr>
          <a:xfrm>
            <a:off x="107307" y="145616"/>
            <a:ext cx="4107205" cy="1107996"/>
            <a:chOff x="888972" y="573319"/>
            <a:chExt cx="4107205" cy="1107996"/>
          </a:xfrm>
        </p:grpSpPr>
        <p:sp>
          <p:nvSpPr>
            <p:cNvPr id="3" name="Rounded Rectangle 2">
              <a:extLst>
                <a:ext uri="{FF2B5EF4-FFF2-40B4-BE49-F238E27FC236}">
                  <a16:creationId xmlns:a16="http://schemas.microsoft.com/office/drawing/2014/main" id="{F4ED0D77-4667-DAA7-118B-5442D806163F}"/>
                </a:ext>
              </a:extLst>
            </p:cNvPr>
            <p:cNvSpPr/>
            <p:nvPr/>
          </p:nvSpPr>
          <p:spPr>
            <a:xfrm>
              <a:off x="988686" y="669072"/>
              <a:ext cx="3907779" cy="1012243"/>
            </a:xfrm>
            <a:prstGeom prst="roundRect">
              <a:avLst>
                <a:gd name="adj" fmla="val 44876"/>
              </a:avLst>
            </a:prstGeom>
            <a:solidFill>
              <a:srgbClr val="92D050">
                <a:alpha val="67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>
                <a:latin typeface="Arial Rounded MT Bold" panose="020F0704030504030204" pitchFamily="34" charset="77"/>
              </a:endParaRPr>
            </a:p>
          </p:txBody>
        </p:sp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3678B569-3189-5E27-56F2-78F423568DCE}"/>
                </a:ext>
              </a:extLst>
            </p:cNvPr>
            <p:cNvSpPr/>
            <p:nvPr/>
          </p:nvSpPr>
          <p:spPr>
            <a:xfrm>
              <a:off x="888972" y="573319"/>
              <a:ext cx="4107205" cy="1107996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en-GB" sz="6600" b="0" cap="none" spc="0" dirty="0">
                  <a:ln w="0"/>
                  <a:solidFill>
                    <a:schemeClr val="bg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Arial Rounded MT Bold" panose="020F0704030504030204" pitchFamily="34" charset="77"/>
                </a:rPr>
                <a:t>Question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743011681"/>
      </p:ext>
    </p:extLst>
  </p:cSld>
  <p:clrMapOvr>
    <a:masterClrMapping/>
  </p:clrMapOvr>
</p:sld>
</file>

<file path=ppt/slides/slide1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>
            <a:extLst>
              <a:ext uri="{FF2B5EF4-FFF2-40B4-BE49-F238E27FC236}">
                <a16:creationId xmlns:a16="http://schemas.microsoft.com/office/drawing/2014/main" id="{E7A4FC5D-903D-7F38-E839-FD67F8CB8CFB}"/>
              </a:ext>
            </a:extLst>
          </p:cNvPr>
          <p:cNvGrpSpPr/>
          <p:nvPr/>
        </p:nvGrpSpPr>
        <p:grpSpPr>
          <a:xfrm>
            <a:off x="107307" y="145616"/>
            <a:ext cx="3727275" cy="1107996"/>
            <a:chOff x="888972" y="573319"/>
            <a:chExt cx="3727275" cy="1107996"/>
          </a:xfrm>
        </p:grpSpPr>
        <p:sp>
          <p:nvSpPr>
            <p:cNvPr id="7" name="Rounded Rectangle 6">
              <a:extLst>
                <a:ext uri="{FF2B5EF4-FFF2-40B4-BE49-F238E27FC236}">
                  <a16:creationId xmlns:a16="http://schemas.microsoft.com/office/drawing/2014/main" id="{7A711986-59B1-6E39-46CD-24E4A8D1591B}"/>
                </a:ext>
              </a:extLst>
            </p:cNvPr>
            <p:cNvSpPr/>
            <p:nvPr/>
          </p:nvSpPr>
          <p:spPr>
            <a:xfrm>
              <a:off x="988687" y="669072"/>
              <a:ext cx="3494823" cy="1012243"/>
            </a:xfrm>
            <a:prstGeom prst="roundRect">
              <a:avLst>
                <a:gd name="adj" fmla="val 44876"/>
              </a:avLst>
            </a:prstGeom>
            <a:solidFill>
              <a:srgbClr val="EB3515">
                <a:alpha val="67059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>
                <a:latin typeface="Arial Rounded MT Bold" panose="020F0704030504030204" pitchFamily="34" charset="77"/>
              </a:endParaRP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65FDD1B8-5594-3BBC-7C21-C55088B3916D}"/>
                </a:ext>
              </a:extLst>
            </p:cNvPr>
            <p:cNvSpPr/>
            <p:nvPr/>
          </p:nvSpPr>
          <p:spPr>
            <a:xfrm>
              <a:off x="888972" y="573319"/>
              <a:ext cx="3727275" cy="1107996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en-GB" sz="6600" b="0" cap="none" spc="0" dirty="0">
                  <a:ln w="0"/>
                  <a:solidFill>
                    <a:schemeClr val="bg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Arial Rounded MT Bold" panose="020F0704030504030204" pitchFamily="34" charset="77"/>
                </a:rPr>
                <a:t>Answer</a:t>
              </a:r>
            </a:p>
          </p:txBody>
        </p:sp>
      </p:grpSp>
      <p:sp>
        <p:nvSpPr>
          <p:cNvPr id="3" name="Rectangle 2">
            <a:extLst>
              <a:ext uri="{FF2B5EF4-FFF2-40B4-BE49-F238E27FC236}">
                <a16:creationId xmlns:a16="http://schemas.microsoft.com/office/drawing/2014/main" id="{DC86DDD4-04A7-73E5-B8D9-A06A17548679}"/>
              </a:ext>
            </a:extLst>
          </p:cNvPr>
          <p:cNvSpPr/>
          <p:nvPr/>
        </p:nvSpPr>
        <p:spPr>
          <a:xfrm>
            <a:off x="685260" y="1952069"/>
            <a:ext cx="10683828" cy="34163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GB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Correct this sentence: The </a:t>
            </a:r>
            <a:r>
              <a:rPr lang="en-GB" sz="5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higher</a:t>
            </a:r>
            <a:r>
              <a:rPr lang="en-GB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the energy requirement of a cell, the </a:t>
            </a:r>
            <a:r>
              <a:rPr lang="en-GB" sz="5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greater</a:t>
            </a:r>
            <a:r>
              <a:rPr lang="en-GB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the number of mitochondria present in that cell. </a:t>
            </a:r>
            <a:endParaRPr lang="en-GB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512901817"/>
      </p:ext>
    </p:extLst>
  </p:cSld>
  <p:clrMapOvr>
    <a:masterClrMapping/>
  </p:clrMapOvr>
</p:sld>
</file>

<file path=ppt/slides/slide1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5A3CD99C-B107-3BC9-1264-5EA5517EBFED}"/>
              </a:ext>
            </a:extLst>
          </p:cNvPr>
          <p:cNvSpPr/>
          <p:nvPr/>
        </p:nvSpPr>
        <p:spPr>
          <a:xfrm>
            <a:off x="754086" y="2551837"/>
            <a:ext cx="10683828" cy="258532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GB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Give an example of a cell that would have a large number of mitochondria?</a:t>
            </a:r>
            <a:endParaRPr lang="en-GB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B5EE733F-9575-8B01-2FCA-5E21B23888D4}"/>
              </a:ext>
            </a:extLst>
          </p:cNvPr>
          <p:cNvGrpSpPr/>
          <p:nvPr/>
        </p:nvGrpSpPr>
        <p:grpSpPr>
          <a:xfrm>
            <a:off x="107307" y="145616"/>
            <a:ext cx="4107205" cy="1107996"/>
            <a:chOff x="888972" y="573319"/>
            <a:chExt cx="4107205" cy="1107996"/>
          </a:xfrm>
        </p:grpSpPr>
        <p:sp>
          <p:nvSpPr>
            <p:cNvPr id="3" name="Rounded Rectangle 2">
              <a:extLst>
                <a:ext uri="{FF2B5EF4-FFF2-40B4-BE49-F238E27FC236}">
                  <a16:creationId xmlns:a16="http://schemas.microsoft.com/office/drawing/2014/main" id="{F4ED0D77-4667-DAA7-118B-5442D806163F}"/>
                </a:ext>
              </a:extLst>
            </p:cNvPr>
            <p:cNvSpPr/>
            <p:nvPr/>
          </p:nvSpPr>
          <p:spPr>
            <a:xfrm>
              <a:off x="988686" y="669072"/>
              <a:ext cx="3907779" cy="1012243"/>
            </a:xfrm>
            <a:prstGeom prst="roundRect">
              <a:avLst>
                <a:gd name="adj" fmla="val 44876"/>
              </a:avLst>
            </a:prstGeom>
            <a:solidFill>
              <a:srgbClr val="92D050">
                <a:alpha val="67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>
                <a:latin typeface="Arial Rounded MT Bold" panose="020F0704030504030204" pitchFamily="34" charset="77"/>
              </a:endParaRPr>
            </a:p>
          </p:txBody>
        </p:sp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3678B569-3189-5E27-56F2-78F423568DCE}"/>
                </a:ext>
              </a:extLst>
            </p:cNvPr>
            <p:cNvSpPr/>
            <p:nvPr/>
          </p:nvSpPr>
          <p:spPr>
            <a:xfrm>
              <a:off x="888972" y="573319"/>
              <a:ext cx="4107205" cy="1107996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en-GB" sz="6600" b="0" cap="none" spc="0" dirty="0">
                  <a:ln w="0"/>
                  <a:solidFill>
                    <a:schemeClr val="bg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Arial Rounded MT Bold" panose="020F0704030504030204" pitchFamily="34" charset="77"/>
                </a:rPr>
                <a:t>Question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333495303"/>
      </p:ext>
    </p:extLst>
  </p:cSld>
  <p:clrMapOvr>
    <a:masterClrMapping/>
  </p:clrMapOvr>
</p:sld>
</file>

<file path=ppt/slides/slide1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43915F4A-3946-3981-1C8A-E281FE727325}"/>
              </a:ext>
            </a:extLst>
          </p:cNvPr>
          <p:cNvSpPr/>
          <p:nvPr/>
        </p:nvSpPr>
        <p:spPr>
          <a:xfrm>
            <a:off x="1015535" y="2883589"/>
            <a:ext cx="10683828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GB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Sperm cells</a:t>
            </a:r>
            <a:endParaRPr lang="en-GB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E7A4FC5D-903D-7F38-E839-FD67F8CB8CFB}"/>
              </a:ext>
            </a:extLst>
          </p:cNvPr>
          <p:cNvGrpSpPr/>
          <p:nvPr/>
        </p:nvGrpSpPr>
        <p:grpSpPr>
          <a:xfrm>
            <a:off x="107307" y="145616"/>
            <a:ext cx="3727275" cy="1107996"/>
            <a:chOff x="888972" y="573319"/>
            <a:chExt cx="3727275" cy="1107996"/>
          </a:xfrm>
        </p:grpSpPr>
        <p:sp>
          <p:nvSpPr>
            <p:cNvPr id="7" name="Rounded Rectangle 6">
              <a:extLst>
                <a:ext uri="{FF2B5EF4-FFF2-40B4-BE49-F238E27FC236}">
                  <a16:creationId xmlns:a16="http://schemas.microsoft.com/office/drawing/2014/main" id="{7A711986-59B1-6E39-46CD-24E4A8D1591B}"/>
                </a:ext>
              </a:extLst>
            </p:cNvPr>
            <p:cNvSpPr/>
            <p:nvPr/>
          </p:nvSpPr>
          <p:spPr>
            <a:xfrm>
              <a:off x="988687" y="669072"/>
              <a:ext cx="3494823" cy="1012243"/>
            </a:xfrm>
            <a:prstGeom prst="roundRect">
              <a:avLst>
                <a:gd name="adj" fmla="val 44876"/>
              </a:avLst>
            </a:prstGeom>
            <a:solidFill>
              <a:srgbClr val="EB3515">
                <a:alpha val="67059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>
                <a:latin typeface="Arial Rounded MT Bold" panose="020F0704030504030204" pitchFamily="34" charset="77"/>
              </a:endParaRP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65FDD1B8-5594-3BBC-7C21-C55088B3916D}"/>
                </a:ext>
              </a:extLst>
            </p:cNvPr>
            <p:cNvSpPr/>
            <p:nvPr/>
          </p:nvSpPr>
          <p:spPr>
            <a:xfrm>
              <a:off x="888972" y="573319"/>
              <a:ext cx="3727275" cy="1107996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en-GB" sz="6600" b="0" cap="none" spc="0" dirty="0">
                  <a:ln w="0"/>
                  <a:solidFill>
                    <a:schemeClr val="bg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Arial Rounded MT Bold" panose="020F0704030504030204" pitchFamily="34" charset="77"/>
                </a:rPr>
                <a:t>Answer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51954596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43915F4A-3946-3981-1C8A-E281FE727325}"/>
              </a:ext>
            </a:extLst>
          </p:cNvPr>
          <p:cNvSpPr/>
          <p:nvPr/>
        </p:nvSpPr>
        <p:spPr>
          <a:xfrm>
            <a:off x="1045032" y="2136338"/>
            <a:ext cx="10683828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GB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Controls all </a:t>
            </a:r>
            <a:r>
              <a:rPr lang="en-GB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cell activities and stores genetic information.</a:t>
            </a:r>
            <a:endParaRPr lang="en-GB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E7A4FC5D-903D-7F38-E839-FD67F8CB8CFB}"/>
              </a:ext>
            </a:extLst>
          </p:cNvPr>
          <p:cNvGrpSpPr/>
          <p:nvPr/>
        </p:nvGrpSpPr>
        <p:grpSpPr>
          <a:xfrm>
            <a:off x="107307" y="145616"/>
            <a:ext cx="3727275" cy="1107996"/>
            <a:chOff x="888972" y="573319"/>
            <a:chExt cx="3727275" cy="1107996"/>
          </a:xfrm>
        </p:grpSpPr>
        <p:sp>
          <p:nvSpPr>
            <p:cNvPr id="7" name="Rounded Rectangle 6">
              <a:extLst>
                <a:ext uri="{FF2B5EF4-FFF2-40B4-BE49-F238E27FC236}">
                  <a16:creationId xmlns:a16="http://schemas.microsoft.com/office/drawing/2014/main" id="{7A711986-59B1-6E39-46CD-24E4A8D1591B}"/>
                </a:ext>
              </a:extLst>
            </p:cNvPr>
            <p:cNvSpPr/>
            <p:nvPr/>
          </p:nvSpPr>
          <p:spPr>
            <a:xfrm>
              <a:off x="988687" y="669072"/>
              <a:ext cx="3494823" cy="1012243"/>
            </a:xfrm>
            <a:prstGeom prst="roundRect">
              <a:avLst>
                <a:gd name="adj" fmla="val 44876"/>
              </a:avLst>
            </a:prstGeom>
            <a:solidFill>
              <a:srgbClr val="EB3515">
                <a:alpha val="67059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>
                <a:latin typeface="Arial Rounded MT Bold" panose="020F0704030504030204" pitchFamily="34" charset="77"/>
              </a:endParaRP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65FDD1B8-5594-3BBC-7C21-C55088B3916D}"/>
                </a:ext>
              </a:extLst>
            </p:cNvPr>
            <p:cNvSpPr/>
            <p:nvPr/>
          </p:nvSpPr>
          <p:spPr>
            <a:xfrm>
              <a:off x="888972" y="573319"/>
              <a:ext cx="3727275" cy="1107996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en-GB" sz="6600" b="0" cap="none" spc="0" dirty="0">
                  <a:ln w="0"/>
                  <a:solidFill>
                    <a:schemeClr val="bg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Arial Rounded MT Bold" panose="020F0704030504030204" pitchFamily="34" charset="77"/>
                </a:rPr>
                <a:t>Answer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2224639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5A3CD99C-B107-3BC9-1264-5EA5517EBFED}"/>
              </a:ext>
            </a:extLst>
          </p:cNvPr>
          <p:cNvSpPr/>
          <p:nvPr/>
        </p:nvSpPr>
        <p:spPr>
          <a:xfrm>
            <a:off x="754086" y="2551837"/>
            <a:ext cx="10683828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GB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What is the function of a ribosome?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B5EE733F-9575-8B01-2FCA-5E21B23888D4}"/>
              </a:ext>
            </a:extLst>
          </p:cNvPr>
          <p:cNvGrpSpPr/>
          <p:nvPr/>
        </p:nvGrpSpPr>
        <p:grpSpPr>
          <a:xfrm>
            <a:off x="107307" y="145616"/>
            <a:ext cx="4107205" cy="1107996"/>
            <a:chOff x="888972" y="573319"/>
            <a:chExt cx="4107205" cy="1107996"/>
          </a:xfrm>
        </p:grpSpPr>
        <p:sp>
          <p:nvSpPr>
            <p:cNvPr id="3" name="Rounded Rectangle 2">
              <a:extLst>
                <a:ext uri="{FF2B5EF4-FFF2-40B4-BE49-F238E27FC236}">
                  <a16:creationId xmlns:a16="http://schemas.microsoft.com/office/drawing/2014/main" id="{F4ED0D77-4667-DAA7-118B-5442D806163F}"/>
                </a:ext>
              </a:extLst>
            </p:cNvPr>
            <p:cNvSpPr/>
            <p:nvPr/>
          </p:nvSpPr>
          <p:spPr>
            <a:xfrm>
              <a:off x="988686" y="669072"/>
              <a:ext cx="3907779" cy="1012243"/>
            </a:xfrm>
            <a:prstGeom prst="roundRect">
              <a:avLst>
                <a:gd name="adj" fmla="val 44876"/>
              </a:avLst>
            </a:prstGeom>
            <a:solidFill>
              <a:srgbClr val="92D050">
                <a:alpha val="67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>
                <a:latin typeface="Arial Rounded MT Bold" panose="020F0704030504030204" pitchFamily="34" charset="77"/>
              </a:endParaRPr>
            </a:p>
          </p:txBody>
        </p:sp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3678B569-3189-5E27-56F2-78F423568DCE}"/>
                </a:ext>
              </a:extLst>
            </p:cNvPr>
            <p:cNvSpPr/>
            <p:nvPr/>
          </p:nvSpPr>
          <p:spPr>
            <a:xfrm>
              <a:off x="888972" y="573319"/>
              <a:ext cx="4107205" cy="1107996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en-GB" sz="6600" b="0" cap="none" spc="0" dirty="0">
                  <a:ln w="0"/>
                  <a:solidFill>
                    <a:schemeClr val="bg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Arial Rounded MT Bold" panose="020F0704030504030204" pitchFamily="34" charset="77"/>
                </a:rPr>
                <a:t>Question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18161415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43915F4A-3946-3981-1C8A-E281FE727325}"/>
              </a:ext>
            </a:extLst>
          </p:cNvPr>
          <p:cNvSpPr/>
          <p:nvPr/>
        </p:nvSpPr>
        <p:spPr>
          <a:xfrm>
            <a:off x="995870" y="2755770"/>
            <a:ext cx="10683828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GB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Site of protein synthesis</a:t>
            </a:r>
            <a:endParaRPr lang="en-GB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E7A4FC5D-903D-7F38-E839-FD67F8CB8CFB}"/>
              </a:ext>
            </a:extLst>
          </p:cNvPr>
          <p:cNvGrpSpPr/>
          <p:nvPr/>
        </p:nvGrpSpPr>
        <p:grpSpPr>
          <a:xfrm>
            <a:off x="107307" y="145616"/>
            <a:ext cx="3727275" cy="1107996"/>
            <a:chOff x="888972" y="573319"/>
            <a:chExt cx="3727275" cy="1107996"/>
          </a:xfrm>
        </p:grpSpPr>
        <p:sp>
          <p:nvSpPr>
            <p:cNvPr id="7" name="Rounded Rectangle 6">
              <a:extLst>
                <a:ext uri="{FF2B5EF4-FFF2-40B4-BE49-F238E27FC236}">
                  <a16:creationId xmlns:a16="http://schemas.microsoft.com/office/drawing/2014/main" id="{7A711986-59B1-6E39-46CD-24E4A8D1591B}"/>
                </a:ext>
              </a:extLst>
            </p:cNvPr>
            <p:cNvSpPr/>
            <p:nvPr/>
          </p:nvSpPr>
          <p:spPr>
            <a:xfrm>
              <a:off x="988687" y="669072"/>
              <a:ext cx="3494823" cy="1012243"/>
            </a:xfrm>
            <a:prstGeom prst="roundRect">
              <a:avLst>
                <a:gd name="adj" fmla="val 44876"/>
              </a:avLst>
            </a:prstGeom>
            <a:solidFill>
              <a:srgbClr val="EB3515">
                <a:alpha val="67059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>
                <a:latin typeface="Arial Rounded MT Bold" panose="020F0704030504030204" pitchFamily="34" charset="77"/>
              </a:endParaRP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65FDD1B8-5594-3BBC-7C21-C55088B3916D}"/>
                </a:ext>
              </a:extLst>
            </p:cNvPr>
            <p:cNvSpPr/>
            <p:nvPr/>
          </p:nvSpPr>
          <p:spPr>
            <a:xfrm>
              <a:off x="888972" y="573319"/>
              <a:ext cx="3727275" cy="1107996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en-GB" sz="6600" b="0" cap="none" spc="0" dirty="0">
                  <a:ln w="0"/>
                  <a:solidFill>
                    <a:schemeClr val="bg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Arial Rounded MT Bold" panose="020F0704030504030204" pitchFamily="34" charset="77"/>
                </a:rPr>
                <a:t>Answer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09767376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5A3CD99C-B107-3BC9-1264-5EA5517EBFED}"/>
              </a:ext>
            </a:extLst>
          </p:cNvPr>
          <p:cNvSpPr/>
          <p:nvPr/>
        </p:nvSpPr>
        <p:spPr>
          <a:xfrm>
            <a:off x="754086" y="2581333"/>
            <a:ext cx="10683828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GB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What is the function of a plasmid?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B5EE733F-9575-8B01-2FCA-5E21B23888D4}"/>
              </a:ext>
            </a:extLst>
          </p:cNvPr>
          <p:cNvGrpSpPr/>
          <p:nvPr/>
        </p:nvGrpSpPr>
        <p:grpSpPr>
          <a:xfrm>
            <a:off x="107307" y="145616"/>
            <a:ext cx="4107205" cy="1107996"/>
            <a:chOff x="888972" y="573319"/>
            <a:chExt cx="4107205" cy="1107996"/>
          </a:xfrm>
        </p:grpSpPr>
        <p:sp>
          <p:nvSpPr>
            <p:cNvPr id="3" name="Rounded Rectangle 2">
              <a:extLst>
                <a:ext uri="{FF2B5EF4-FFF2-40B4-BE49-F238E27FC236}">
                  <a16:creationId xmlns:a16="http://schemas.microsoft.com/office/drawing/2014/main" id="{F4ED0D77-4667-DAA7-118B-5442D806163F}"/>
                </a:ext>
              </a:extLst>
            </p:cNvPr>
            <p:cNvSpPr/>
            <p:nvPr/>
          </p:nvSpPr>
          <p:spPr>
            <a:xfrm>
              <a:off x="988686" y="669072"/>
              <a:ext cx="3907779" cy="1012243"/>
            </a:xfrm>
            <a:prstGeom prst="roundRect">
              <a:avLst>
                <a:gd name="adj" fmla="val 44876"/>
              </a:avLst>
            </a:prstGeom>
            <a:solidFill>
              <a:srgbClr val="92D050">
                <a:alpha val="67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>
                <a:latin typeface="Arial Rounded MT Bold" panose="020F0704030504030204" pitchFamily="34" charset="77"/>
              </a:endParaRPr>
            </a:p>
          </p:txBody>
        </p:sp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3678B569-3189-5E27-56F2-78F423568DCE}"/>
                </a:ext>
              </a:extLst>
            </p:cNvPr>
            <p:cNvSpPr/>
            <p:nvPr/>
          </p:nvSpPr>
          <p:spPr>
            <a:xfrm>
              <a:off x="888972" y="573319"/>
              <a:ext cx="4107205" cy="1107996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en-GB" sz="6600" b="0" cap="none" spc="0" dirty="0">
                  <a:ln w="0"/>
                  <a:solidFill>
                    <a:schemeClr val="bg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Arial Rounded MT Bold" panose="020F0704030504030204" pitchFamily="34" charset="77"/>
                </a:rPr>
                <a:t>Question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97014835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43915F4A-3946-3981-1C8A-E281FE727325}"/>
              </a:ext>
            </a:extLst>
          </p:cNvPr>
          <p:cNvSpPr/>
          <p:nvPr/>
        </p:nvSpPr>
        <p:spPr>
          <a:xfrm>
            <a:off x="1074529" y="2854093"/>
            <a:ext cx="10683828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GB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Plasmids contains DNA.</a:t>
            </a:r>
            <a:endParaRPr lang="en-GB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E7A4FC5D-903D-7F38-E839-FD67F8CB8CFB}"/>
              </a:ext>
            </a:extLst>
          </p:cNvPr>
          <p:cNvGrpSpPr/>
          <p:nvPr/>
        </p:nvGrpSpPr>
        <p:grpSpPr>
          <a:xfrm>
            <a:off x="107307" y="145616"/>
            <a:ext cx="3727275" cy="1107996"/>
            <a:chOff x="888972" y="573319"/>
            <a:chExt cx="3727275" cy="1107996"/>
          </a:xfrm>
        </p:grpSpPr>
        <p:sp>
          <p:nvSpPr>
            <p:cNvPr id="7" name="Rounded Rectangle 6">
              <a:extLst>
                <a:ext uri="{FF2B5EF4-FFF2-40B4-BE49-F238E27FC236}">
                  <a16:creationId xmlns:a16="http://schemas.microsoft.com/office/drawing/2014/main" id="{7A711986-59B1-6E39-46CD-24E4A8D1591B}"/>
                </a:ext>
              </a:extLst>
            </p:cNvPr>
            <p:cNvSpPr/>
            <p:nvPr/>
          </p:nvSpPr>
          <p:spPr>
            <a:xfrm>
              <a:off x="988687" y="669072"/>
              <a:ext cx="3494823" cy="1012243"/>
            </a:xfrm>
            <a:prstGeom prst="roundRect">
              <a:avLst>
                <a:gd name="adj" fmla="val 44876"/>
              </a:avLst>
            </a:prstGeom>
            <a:solidFill>
              <a:srgbClr val="EB3515">
                <a:alpha val="67059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>
                <a:latin typeface="Arial Rounded MT Bold" panose="020F0704030504030204" pitchFamily="34" charset="77"/>
              </a:endParaRP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65FDD1B8-5594-3BBC-7C21-C55088B3916D}"/>
                </a:ext>
              </a:extLst>
            </p:cNvPr>
            <p:cNvSpPr/>
            <p:nvPr/>
          </p:nvSpPr>
          <p:spPr>
            <a:xfrm>
              <a:off x="888972" y="573319"/>
              <a:ext cx="3727275" cy="1107996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en-GB" sz="6600" b="0" cap="none" spc="0" dirty="0">
                  <a:ln w="0"/>
                  <a:solidFill>
                    <a:schemeClr val="bg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Arial Rounded MT Bold" panose="020F0704030504030204" pitchFamily="34" charset="77"/>
                </a:rPr>
                <a:t>Answer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7285710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5A3CD99C-B107-3BC9-1264-5EA5517EBFED}"/>
              </a:ext>
            </a:extLst>
          </p:cNvPr>
          <p:cNvSpPr/>
          <p:nvPr/>
        </p:nvSpPr>
        <p:spPr>
          <a:xfrm>
            <a:off x="754086" y="2551837"/>
            <a:ext cx="10683828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GB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What is the function of a cell wall?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B5EE733F-9575-8B01-2FCA-5E21B23888D4}"/>
              </a:ext>
            </a:extLst>
          </p:cNvPr>
          <p:cNvGrpSpPr/>
          <p:nvPr/>
        </p:nvGrpSpPr>
        <p:grpSpPr>
          <a:xfrm>
            <a:off x="107307" y="145616"/>
            <a:ext cx="4107205" cy="1107996"/>
            <a:chOff x="888972" y="573319"/>
            <a:chExt cx="4107205" cy="1107996"/>
          </a:xfrm>
        </p:grpSpPr>
        <p:sp>
          <p:nvSpPr>
            <p:cNvPr id="3" name="Rounded Rectangle 2">
              <a:extLst>
                <a:ext uri="{FF2B5EF4-FFF2-40B4-BE49-F238E27FC236}">
                  <a16:creationId xmlns:a16="http://schemas.microsoft.com/office/drawing/2014/main" id="{F4ED0D77-4667-DAA7-118B-5442D806163F}"/>
                </a:ext>
              </a:extLst>
            </p:cNvPr>
            <p:cNvSpPr/>
            <p:nvPr/>
          </p:nvSpPr>
          <p:spPr>
            <a:xfrm>
              <a:off x="988686" y="669072"/>
              <a:ext cx="3907779" cy="1012243"/>
            </a:xfrm>
            <a:prstGeom prst="roundRect">
              <a:avLst>
                <a:gd name="adj" fmla="val 44876"/>
              </a:avLst>
            </a:prstGeom>
            <a:solidFill>
              <a:srgbClr val="92D050">
                <a:alpha val="67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>
                <a:latin typeface="Arial Rounded MT Bold" panose="020F0704030504030204" pitchFamily="34" charset="77"/>
              </a:endParaRPr>
            </a:p>
          </p:txBody>
        </p:sp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3678B569-3189-5E27-56F2-78F423568DCE}"/>
                </a:ext>
              </a:extLst>
            </p:cNvPr>
            <p:cNvSpPr/>
            <p:nvPr/>
          </p:nvSpPr>
          <p:spPr>
            <a:xfrm>
              <a:off x="888972" y="573319"/>
              <a:ext cx="4107205" cy="1107996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en-GB" sz="6600" b="0" cap="none" spc="0" dirty="0">
                  <a:ln w="0"/>
                  <a:solidFill>
                    <a:schemeClr val="bg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Arial Rounded MT Bold" panose="020F0704030504030204" pitchFamily="34" charset="77"/>
                </a:rPr>
                <a:t>Question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11455868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5A3CD99C-B107-3BC9-1264-5EA5517EBFED}"/>
              </a:ext>
            </a:extLst>
          </p:cNvPr>
          <p:cNvSpPr/>
          <p:nvPr/>
        </p:nvSpPr>
        <p:spPr>
          <a:xfrm>
            <a:off x="754086" y="2551837"/>
            <a:ext cx="10683828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GB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What are plant cell walls made of?</a:t>
            </a:r>
            <a:endParaRPr lang="en-GB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B5EE733F-9575-8B01-2FCA-5E21B23888D4}"/>
              </a:ext>
            </a:extLst>
          </p:cNvPr>
          <p:cNvGrpSpPr/>
          <p:nvPr/>
        </p:nvGrpSpPr>
        <p:grpSpPr>
          <a:xfrm>
            <a:off x="107307" y="145616"/>
            <a:ext cx="4107205" cy="1107996"/>
            <a:chOff x="888972" y="573319"/>
            <a:chExt cx="4107205" cy="1107996"/>
          </a:xfrm>
        </p:grpSpPr>
        <p:sp>
          <p:nvSpPr>
            <p:cNvPr id="3" name="Rounded Rectangle 2">
              <a:extLst>
                <a:ext uri="{FF2B5EF4-FFF2-40B4-BE49-F238E27FC236}">
                  <a16:creationId xmlns:a16="http://schemas.microsoft.com/office/drawing/2014/main" id="{F4ED0D77-4667-DAA7-118B-5442D806163F}"/>
                </a:ext>
              </a:extLst>
            </p:cNvPr>
            <p:cNvSpPr/>
            <p:nvPr/>
          </p:nvSpPr>
          <p:spPr>
            <a:xfrm>
              <a:off x="988686" y="669072"/>
              <a:ext cx="3907779" cy="1012243"/>
            </a:xfrm>
            <a:prstGeom prst="roundRect">
              <a:avLst>
                <a:gd name="adj" fmla="val 44876"/>
              </a:avLst>
            </a:prstGeom>
            <a:solidFill>
              <a:srgbClr val="92D050">
                <a:alpha val="67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>
                <a:latin typeface="Arial Rounded MT Bold" panose="020F0704030504030204" pitchFamily="34" charset="77"/>
              </a:endParaRPr>
            </a:p>
          </p:txBody>
        </p:sp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3678B569-3189-5E27-56F2-78F423568DCE}"/>
                </a:ext>
              </a:extLst>
            </p:cNvPr>
            <p:cNvSpPr/>
            <p:nvPr/>
          </p:nvSpPr>
          <p:spPr>
            <a:xfrm>
              <a:off x="888972" y="573319"/>
              <a:ext cx="4107205" cy="1107996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en-GB" sz="6600" b="0" cap="none" spc="0" dirty="0">
                  <a:ln w="0"/>
                  <a:solidFill>
                    <a:schemeClr val="bg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Arial Rounded MT Bold" panose="020F0704030504030204" pitchFamily="34" charset="77"/>
                </a:rPr>
                <a:t>Question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93250394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43915F4A-3946-3981-1C8A-E281FE727325}"/>
              </a:ext>
            </a:extLst>
          </p:cNvPr>
          <p:cNvSpPr/>
          <p:nvPr/>
        </p:nvSpPr>
        <p:spPr>
          <a:xfrm>
            <a:off x="1005703" y="2967335"/>
            <a:ext cx="10683828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GB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Plant cell walls are made of cellulose.</a:t>
            </a: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E7A4FC5D-903D-7F38-E839-FD67F8CB8CFB}"/>
              </a:ext>
            </a:extLst>
          </p:cNvPr>
          <p:cNvGrpSpPr/>
          <p:nvPr/>
        </p:nvGrpSpPr>
        <p:grpSpPr>
          <a:xfrm>
            <a:off x="107307" y="145616"/>
            <a:ext cx="3727275" cy="1107996"/>
            <a:chOff x="888972" y="573319"/>
            <a:chExt cx="3727275" cy="1107996"/>
          </a:xfrm>
        </p:grpSpPr>
        <p:sp>
          <p:nvSpPr>
            <p:cNvPr id="7" name="Rounded Rectangle 6">
              <a:extLst>
                <a:ext uri="{FF2B5EF4-FFF2-40B4-BE49-F238E27FC236}">
                  <a16:creationId xmlns:a16="http://schemas.microsoft.com/office/drawing/2014/main" id="{7A711986-59B1-6E39-46CD-24E4A8D1591B}"/>
                </a:ext>
              </a:extLst>
            </p:cNvPr>
            <p:cNvSpPr/>
            <p:nvPr/>
          </p:nvSpPr>
          <p:spPr>
            <a:xfrm>
              <a:off x="988687" y="669072"/>
              <a:ext cx="3494823" cy="1012243"/>
            </a:xfrm>
            <a:prstGeom prst="roundRect">
              <a:avLst>
                <a:gd name="adj" fmla="val 44876"/>
              </a:avLst>
            </a:prstGeom>
            <a:solidFill>
              <a:srgbClr val="EB3515">
                <a:alpha val="67059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>
                <a:latin typeface="Arial Rounded MT Bold" panose="020F0704030504030204" pitchFamily="34" charset="77"/>
              </a:endParaRP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65FDD1B8-5594-3BBC-7C21-C55088B3916D}"/>
                </a:ext>
              </a:extLst>
            </p:cNvPr>
            <p:cNvSpPr/>
            <p:nvPr/>
          </p:nvSpPr>
          <p:spPr>
            <a:xfrm>
              <a:off x="888972" y="573319"/>
              <a:ext cx="3727275" cy="1107996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en-GB" sz="6600" b="0" cap="none" spc="0" dirty="0">
                  <a:ln w="0"/>
                  <a:solidFill>
                    <a:schemeClr val="bg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Arial Rounded MT Bold" panose="020F0704030504030204" pitchFamily="34" charset="77"/>
                </a:rPr>
                <a:t>Answer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67918865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A5BD9C-0E63-CB7B-36DB-7DF1C6A0DA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8697" y="334537"/>
            <a:ext cx="10515600" cy="1325563"/>
          </a:xfrm>
        </p:spPr>
        <p:txBody>
          <a:bodyPr/>
          <a:lstStyle/>
          <a:p>
            <a:r>
              <a:rPr lang="en-US" dirty="0"/>
              <a:t>KA 1.2 </a:t>
            </a:r>
            <a:r>
              <a:rPr lang="en-US" b="1" dirty="0"/>
              <a:t>Transport across membranes</a:t>
            </a:r>
          </a:p>
        </p:txBody>
      </p:sp>
      <p:pic>
        <p:nvPicPr>
          <p:cNvPr id="8194" name="Picture 2" descr="Main Difference Between Osmosis and Diffusion in Biology | YourDictionary">
            <a:extLst>
              <a:ext uri="{FF2B5EF4-FFF2-40B4-BE49-F238E27FC236}">
                <a16:creationId xmlns:a16="http://schemas.microsoft.com/office/drawing/2014/main" id="{35184977-4DB3-D3F3-6232-5D3BBF8C838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14500" y="1499025"/>
            <a:ext cx="8763000" cy="49291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7840524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5A3CD99C-B107-3BC9-1264-5EA5517EBFED}"/>
              </a:ext>
            </a:extLst>
          </p:cNvPr>
          <p:cNvSpPr/>
          <p:nvPr/>
        </p:nvSpPr>
        <p:spPr>
          <a:xfrm>
            <a:off x="754086" y="2551837"/>
            <a:ext cx="10683828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GB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What does the cell membrane consist of?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B5EE733F-9575-8B01-2FCA-5E21B23888D4}"/>
              </a:ext>
            </a:extLst>
          </p:cNvPr>
          <p:cNvGrpSpPr/>
          <p:nvPr/>
        </p:nvGrpSpPr>
        <p:grpSpPr>
          <a:xfrm>
            <a:off x="107307" y="145616"/>
            <a:ext cx="4107205" cy="1107996"/>
            <a:chOff x="888972" y="573319"/>
            <a:chExt cx="4107205" cy="1107996"/>
          </a:xfrm>
        </p:grpSpPr>
        <p:sp>
          <p:nvSpPr>
            <p:cNvPr id="3" name="Rounded Rectangle 2">
              <a:extLst>
                <a:ext uri="{FF2B5EF4-FFF2-40B4-BE49-F238E27FC236}">
                  <a16:creationId xmlns:a16="http://schemas.microsoft.com/office/drawing/2014/main" id="{F4ED0D77-4667-DAA7-118B-5442D806163F}"/>
                </a:ext>
              </a:extLst>
            </p:cNvPr>
            <p:cNvSpPr/>
            <p:nvPr/>
          </p:nvSpPr>
          <p:spPr>
            <a:xfrm>
              <a:off x="988686" y="669072"/>
              <a:ext cx="3907779" cy="1012243"/>
            </a:xfrm>
            <a:prstGeom prst="roundRect">
              <a:avLst>
                <a:gd name="adj" fmla="val 44876"/>
              </a:avLst>
            </a:prstGeom>
            <a:solidFill>
              <a:srgbClr val="92D050">
                <a:alpha val="67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>
                <a:latin typeface="Arial Rounded MT Bold" panose="020F0704030504030204" pitchFamily="34" charset="77"/>
              </a:endParaRPr>
            </a:p>
          </p:txBody>
        </p:sp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3678B569-3189-5E27-56F2-78F423568DCE}"/>
                </a:ext>
              </a:extLst>
            </p:cNvPr>
            <p:cNvSpPr/>
            <p:nvPr/>
          </p:nvSpPr>
          <p:spPr>
            <a:xfrm>
              <a:off x="888972" y="573319"/>
              <a:ext cx="4107205" cy="1107996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en-GB" sz="6600" b="0" cap="none" spc="0" dirty="0">
                  <a:ln w="0"/>
                  <a:solidFill>
                    <a:schemeClr val="bg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Arial Rounded MT Bold" panose="020F0704030504030204" pitchFamily="34" charset="77"/>
                </a:rPr>
                <a:t>Question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25775986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43915F4A-3946-3981-1C8A-E281FE727325}"/>
              </a:ext>
            </a:extLst>
          </p:cNvPr>
          <p:cNvSpPr/>
          <p:nvPr/>
        </p:nvSpPr>
        <p:spPr>
          <a:xfrm>
            <a:off x="986039" y="2967335"/>
            <a:ext cx="10683828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GB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Phospholipids and proteins.</a:t>
            </a:r>
            <a:endParaRPr lang="en-GB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E7A4FC5D-903D-7F38-E839-FD67F8CB8CFB}"/>
              </a:ext>
            </a:extLst>
          </p:cNvPr>
          <p:cNvGrpSpPr/>
          <p:nvPr/>
        </p:nvGrpSpPr>
        <p:grpSpPr>
          <a:xfrm>
            <a:off x="107307" y="145616"/>
            <a:ext cx="3727275" cy="1107996"/>
            <a:chOff x="888972" y="573319"/>
            <a:chExt cx="3727275" cy="1107996"/>
          </a:xfrm>
        </p:grpSpPr>
        <p:sp>
          <p:nvSpPr>
            <p:cNvPr id="7" name="Rounded Rectangle 6">
              <a:extLst>
                <a:ext uri="{FF2B5EF4-FFF2-40B4-BE49-F238E27FC236}">
                  <a16:creationId xmlns:a16="http://schemas.microsoft.com/office/drawing/2014/main" id="{7A711986-59B1-6E39-46CD-24E4A8D1591B}"/>
                </a:ext>
              </a:extLst>
            </p:cNvPr>
            <p:cNvSpPr/>
            <p:nvPr/>
          </p:nvSpPr>
          <p:spPr>
            <a:xfrm>
              <a:off x="988687" y="669072"/>
              <a:ext cx="3494823" cy="1012243"/>
            </a:xfrm>
            <a:prstGeom prst="roundRect">
              <a:avLst>
                <a:gd name="adj" fmla="val 44876"/>
              </a:avLst>
            </a:prstGeom>
            <a:solidFill>
              <a:srgbClr val="EB3515">
                <a:alpha val="67059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>
                <a:latin typeface="Arial Rounded MT Bold" panose="020F0704030504030204" pitchFamily="34" charset="77"/>
              </a:endParaRP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65FDD1B8-5594-3BBC-7C21-C55088B3916D}"/>
                </a:ext>
              </a:extLst>
            </p:cNvPr>
            <p:cNvSpPr/>
            <p:nvPr/>
          </p:nvSpPr>
          <p:spPr>
            <a:xfrm>
              <a:off x="888972" y="573319"/>
              <a:ext cx="3727275" cy="1107996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en-GB" sz="6600" b="0" cap="none" spc="0" dirty="0">
                  <a:ln w="0"/>
                  <a:solidFill>
                    <a:schemeClr val="bg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Arial Rounded MT Bold" panose="020F0704030504030204" pitchFamily="34" charset="77"/>
                </a:rPr>
                <a:t>Answer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17954744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5A3CD99C-B107-3BC9-1264-5EA5517EBFED}"/>
              </a:ext>
            </a:extLst>
          </p:cNvPr>
          <p:cNvSpPr/>
          <p:nvPr/>
        </p:nvSpPr>
        <p:spPr>
          <a:xfrm>
            <a:off x="754086" y="2551837"/>
            <a:ext cx="10683828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GB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The cell membrane is described as being…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B5EE733F-9575-8B01-2FCA-5E21B23888D4}"/>
              </a:ext>
            </a:extLst>
          </p:cNvPr>
          <p:cNvGrpSpPr/>
          <p:nvPr/>
        </p:nvGrpSpPr>
        <p:grpSpPr>
          <a:xfrm>
            <a:off x="107307" y="145616"/>
            <a:ext cx="4107205" cy="1107996"/>
            <a:chOff x="888972" y="573319"/>
            <a:chExt cx="4107205" cy="1107996"/>
          </a:xfrm>
        </p:grpSpPr>
        <p:sp>
          <p:nvSpPr>
            <p:cNvPr id="3" name="Rounded Rectangle 2">
              <a:extLst>
                <a:ext uri="{FF2B5EF4-FFF2-40B4-BE49-F238E27FC236}">
                  <a16:creationId xmlns:a16="http://schemas.microsoft.com/office/drawing/2014/main" id="{F4ED0D77-4667-DAA7-118B-5442D806163F}"/>
                </a:ext>
              </a:extLst>
            </p:cNvPr>
            <p:cNvSpPr/>
            <p:nvPr/>
          </p:nvSpPr>
          <p:spPr>
            <a:xfrm>
              <a:off x="988686" y="669072"/>
              <a:ext cx="3907779" cy="1012243"/>
            </a:xfrm>
            <a:prstGeom prst="roundRect">
              <a:avLst>
                <a:gd name="adj" fmla="val 44876"/>
              </a:avLst>
            </a:prstGeom>
            <a:solidFill>
              <a:srgbClr val="92D050">
                <a:alpha val="67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>
                <a:latin typeface="Arial Rounded MT Bold" panose="020F0704030504030204" pitchFamily="34" charset="77"/>
              </a:endParaRPr>
            </a:p>
          </p:txBody>
        </p:sp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3678B569-3189-5E27-56F2-78F423568DCE}"/>
                </a:ext>
              </a:extLst>
            </p:cNvPr>
            <p:cNvSpPr/>
            <p:nvPr/>
          </p:nvSpPr>
          <p:spPr>
            <a:xfrm>
              <a:off x="888972" y="573319"/>
              <a:ext cx="4107205" cy="1107996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en-GB" sz="6600" b="0" cap="none" spc="0" dirty="0">
                  <a:ln w="0"/>
                  <a:solidFill>
                    <a:schemeClr val="bg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Arial Rounded MT Bold" panose="020F0704030504030204" pitchFamily="34" charset="77"/>
                </a:rPr>
                <a:t>Question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47755623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43915F4A-3946-3981-1C8A-E281FE727325}"/>
              </a:ext>
            </a:extLst>
          </p:cNvPr>
          <p:cNvSpPr/>
          <p:nvPr/>
        </p:nvSpPr>
        <p:spPr>
          <a:xfrm>
            <a:off x="1045032" y="2136338"/>
            <a:ext cx="10683828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GB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Selectively permeable.</a:t>
            </a:r>
            <a:endParaRPr lang="en-GB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E7A4FC5D-903D-7F38-E839-FD67F8CB8CFB}"/>
              </a:ext>
            </a:extLst>
          </p:cNvPr>
          <p:cNvGrpSpPr/>
          <p:nvPr/>
        </p:nvGrpSpPr>
        <p:grpSpPr>
          <a:xfrm>
            <a:off x="107307" y="145616"/>
            <a:ext cx="3727275" cy="1107996"/>
            <a:chOff x="888972" y="573319"/>
            <a:chExt cx="3727275" cy="1107996"/>
          </a:xfrm>
        </p:grpSpPr>
        <p:sp>
          <p:nvSpPr>
            <p:cNvPr id="7" name="Rounded Rectangle 6">
              <a:extLst>
                <a:ext uri="{FF2B5EF4-FFF2-40B4-BE49-F238E27FC236}">
                  <a16:creationId xmlns:a16="http://schemas.microsoft.com/office/drawing/2014/main" id="{7A711986-59B1-6E39-46CD-24E4A8D1591B}"/>
                </a:ext>
              </a:extLst>
            </p:cNvPr>
            <p:cNvSpPr/>
            <p:nvPr/>
          </p:nvSpPr>
          <p:spPr>
            <a:xfrm>
              <a:off x="988687" y="669072"/>
              <a:ext cx="3494823" cy="1012243"/>
            </a:xfrm>
            <a:prstGeom prst="roundRect">
              <a:avLst>
                <a:gd name="adj" fmla="val 44876"/>
              </a:avLst>
            </a:prstGeom>
            <a:solidFill>
              <a:srgbClr val="EB3515">
                <a:alpha val="67059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>
                <a:latin typeface="Arial Rounded MT Bold" panose="020F0704030504030204" pitchFamily="34" charset="77"/>
              </a:endParaRP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65FDD1B8-5594-3BBC-7C21-C55088B3916D}"/>
                </a:ext>
              </a:extLst>
            </p:cNvPr>
            <p:cNvSpPr/>
            <p:nvPr/>
          </p:nvSpPr>
          <p:spPr>
            <a:xfrm>
              <a:off x="888972" y="573319"/>
              <a:ext cx="3727275" cy="1107996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en-GB" sz="6600" b="0" cap="none" spc="0" dirty="0">
                  <a:ln w="0"/>
                  <a:solidFill>
                    <a:schemeClr val="bg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Arial Rounded MT Bold" panose="020F0704030504030204" pitchFamily="34" charset="77"/>
                </a:rPr>
                <a:t>Answer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55766637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5A3CD99C-B107-3BC9-1264-5EA5517EBFED}"/>
              </a:ext>
            </a:extLst>
          </p:cNvPr>
          <p:cNvSpPr/>
          <p:nvPr/>
        </p:nvSpPr>
        <p:spPr>
          <a:xfrm>
            <a:off x="754086" y="2551837"/>
            <a:ext cx="10683828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GB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What does selectively permeable mean?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B5EE733F-9575-8B01-2FCA-5E21B23888D4}"/>
              </a:ext>
            </a:extLst>
          </p:cNvPr>
          <p:cNvGrpSpPr/>
          <p:nvPr/>
        </p:nvGrpSpPr>
        <p:grpSpPr>
          <a:xfrm>
            <a:off x="107307" y="145616"/>
            <a:ext cx="4107205" cy="1107996"/>
            <a:chOff x="888972" y="573319"/>
            <a:chExt cx="4107205" cy="1107996"/>
          </a:xfrm>
        </p:grpSpPr>
        <p:sp>
          <p:nvSpPr>
            <p:cNvPr id="3" name="Rounded Rectangle 2">
              <a:extLst>
                <a:ext uri="{FF2B5EF4-FFF2-40B4-BE49-F238E27FC236}">
                  <a16:creationId xmlns:a16="http://schemas.microsoft.com/office/drawing/2014/main" id="{F4ED0D77-4667-DAA7-118B-5442D806163F}"/>
                </a:ext>
              </a:extLst>
            </p:cNvPr>
            <p:cNvSpPr/>
            <p:nvPr/>
          </p:nvSpPr>
          <p:spPr>
            <a:xfrm>
              <a:off x="988686" y="669072"/>
              <a:ext cx="3907779" cy="1012243"/>
            </a:xfrm>
            <a:prstGeom prst="roundRect">
              <a:avLst>
                <a:gd name="adj" fmla="val 44876"/>
              </a:avLst>
            </a:prstGeom>
            <a:solidFill>
              <a:srgbClr val="92D050">
                <a:alpha val="67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>
                <a:latin typeface="Arial Rounded MT Bold" panose="020F0704030504030204" pitchFamily="34" charset="77"/>
              </a:endParaRPr>
            </a:p>
          </p:txBody>
        </p:sp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3678B569-3189-5E27-56F2-78F423568DCE}"/>
                </a:ext>
              </a:extLst>
            </p:cNvPr>
            <p:cNvSpPr/>
            <p:nvPr/>
          </p:nvSpPr>
          <p:spPr>
            <a:xfrm>
              <a:off x="888972" y="573319"/>
              <a:ext cx="4107205" cy="1107996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en-GB" sz="6600" b="0" cap="none" spc="0" dirty="0">
                  <a:ln w="0"/>
                  <a:solidFill>
                    <a:schemeClr val="bg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Arial Rounded MT Bold" panose="020F0704030504030204" pitchFamily="34" charset="77"/>
                </a:rPr>
                <a:t>Question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79806599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43915F4A-3946-3981-1C8A-E281FE727325}"/>
              </a:ext>
            </a:extLst>
          </p:cNvPr>
          <p:cNvSpPr/>
          <p:nvPr/>
        </p:nvSpPr>
        <p:spPr>
          <a:xfrm>
            <a:off x="1045032" y="2136338"/>
            <a:ext cx="10683828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GB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Some molecules can move through the membrane and some cannot.</a:t>
            </a:r>
            <a:endParaRPr lang="en-GB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E7A4FC5D-903D-7F38-E839-FD67F8CB8CFB}"/>
              </a:ext>
            </a:extLst>
          </p:cNvPr>
          <p:cNvGrpSpPr/>
          <p:nvPr/>
        </p:nvGrpSpPr>
        <p:grpSpPr>
          <a:xfrm>
            <a:off x="107307" y="145616"/>
            <a:ext cx="3727275" cy="1107996"/>
            <a:chOff x="888972" y="573319"/>
            <a:chExt cx="3727275" cy="1107996"/>
          </a:xfrm>
        </p:grpSpPr>
        <p:sp>
          <p:nvSpPr>
            <p:cNvPr id="7" name="Rounded Rectangle 6">
              <a:extLst>
                <a:ext uri="{FF2B5EF4-FFF2-40B4-BE49-F238E27FC236}">
                  <a16:creationId xmlns:a16="http://schemas.microsoft.com/office/drawing/2014/main" id="{7A711986-59B1-6E39-46CD-24E4A8D1591B}"/>
                </a:ext>
              </a:extLst>
            </p:cNvPr>
            <p:cNvSpPr/>
            <p:nvPr/>
          </p:nvSpPr>
          <p:spPr>
            <a:xfrm>
              <a:off x="988687" y="669072"/>
              <a:ext cx="3494823" cy="1012243"/>
            </a:xfrm>
            <a:prstGeom prst="roundRect">
              <a:avLst>
                <a:gd name="adj" fmla="val 44876"/>
              </a:avLst>
            </a:prstGeom>
            <a:solidFill>
              <a:srgbClr val="EB3515">
                <a:alpha val="67059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>
                <a:latin typeface="Arial Rounded MT Bold" panose="020F0704030504030204" pitchFamily="34" charset="77"/>
              </a:endParaRP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65FDD1B8-5594-3BBC-7C21-C55088B3916D}"/>
                </a:ext>
              </a:extLst>
            </p:cNvPr>
            <p:cNvSpPr/>
            <p:nvPr/>
          </p:nvSpPr>
          <p:spPr>
            <a:xfrm>
              <a:off x="888972" y="573319"/>
              <a:ext cx="3727275" cy="1107996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en-GB" sz="6600" b="0" cap="none" spc="0" dirty="0">
                  <a:ln w="0"/>
                  <a:solidFill>
                    <a:schemeClr val="bg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Arial Rounded MT Bold" panose="020F0704030504030204" pitchFamily="34" charset="77"/>
                </a:rPr>
                <a:t>Answer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02372712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5A3CD99C-B107-3BC9-1264-5EA5517EBFED}"/>
              </a:ext>
            </a:extLst>
          </p:cNvPr>
          <p:cNvSpPr/>
          <p:nvPr/>
        </p:nvSpPr>
        <p:spPr>
          <a:xfrm>
            <a:off x="754086" y="2551837"/>
            <a:ext cx="10683828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GB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What is passive transport?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B5EE733F-9575-8B01-2FCA-5E21B23888D4}"/>
              </a:ext>
            </a:extLst>
          </p:cNvPr>
          <p:cNvGrpSpPr/>
          <p:nvPr/>
        </p:nvGrpSpPr>
        <p:grpSpPr>
          <a:xfrm>
            <a:off x="107307" y="145616"/>
            <a:ext cx="4107205" cy="1107996"/>
            <a:chOff x="888972" y="573319"/>
            <a:chExt cx="4107205" cy="1107996"/>
          </a:xfrm>
        </p:grpSpPr>
        <p:sp>
          <p:nvSpPr>
            <p:cNvPr id="3" name="Rounded Rectangle 2">
              <a:extLst>
                <a:ext uri="{FF2B5EF4-FFF2-40B4-BE49-F238E27FC236}">
                  <a16:creationId xmlns:a16="http://schemas.microsoft.com/office/drawing/2014/main" id="{F4ED0D77-4667-DAA7-118B-5442D806163F}"/>
                </a:ext>
              </a:extLst>
            </p:cNvPr>
            <p:cNvSpPr/>
            <p:nvPr/>
          </p:nvSpPr>
          <p:spPr>
            <a:xfrm>
              <a:off x="988686" y="669072"/>
              <a:ext cx="3907779" cy="1012243"/>
            </a:xfrm>
            <a:prstGeom prst="roundRect">
              <a:avLst>
                <a:gd name="adj" fmla="val 44876"/>
              </a:avLst>
            </a:prstGeom>
            <a:solidFill>
              <a:srgbClr val="92D050">
                <a:alpha val="67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>
                <a:latin typeface="Arial Rounded MT Bold" panose="020F0704030504030204" pitchFamily="34" charset="77"/>
              </a:endParaRPr>
            </a:p>
          </p:txBody>
        </p:sp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3678B569-3189-5E27-56F2-78F423568DCE}"/>
                </a:ext>
              </a:extLst>
            </p:cNvPr>
            <p:cNvSpPr/>
            <p:nvPr/>
          </p:nvSpPr>
          <p:spPr>
            <a:xfrm>
              <a:off x="888972" y="573319"/>
              <a:ext cx="4107205" cy="1107996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en-GB" sz="6600" b="0" cap="none" spc="0" dirty="0">
                  <a:ln w="0"/>
                  <a:solidFill>
                    <a:schemeClr val="bg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Arial Rounded MT Bold" panose="020F0704030504030204" pitchFamily="34" charset="77"/>
                </a:rPr>
                <a:t>Question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3763676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43915F4A-3946-3981-1C8A-E281FE727325}"/>
              </a:ext>
            </a:extLst>
          </p:cNvPr>
          <p:cNvSpPr/>
          <p:nvPr/>
        </p:nvSpPr>
        <p:spPr>
          <a:xfrm>
            <a:off x="1045032" y="2136338"/>
            <a:ext cx="10683828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GB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Provides structure/support to the cell. </a:t>
            </a:r>
            <a:endParaRPr lang="en-GB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E7A4FC5D-903D-7F38-E839-FD67F8CB8CFB}"/>
              </a:ext>
            </a:extLst>
          </p:cNvPr>
          <p:cNvGrpSpPr/>
          <p:nvPr/>
        </p:nvGrpSpPr>
        <p:grpSpPr>
          <a:xfrm>
            <a:off x="107307" y="145616"/>
            <a:ext cx="3727275" cy="1107996"/>
            <a:chOff x="888972" y="573319"/>
            <a:chExt cx="3727275" cy="1107996"/>
          </a:xfrm>
        </p:grpSpPr>
        <p:sp>
          <p:nvSpPr>
            <p:cNvPr id="7" name="Rounded Rectangle 6">
              <a:extLst>
                <a:ext uri="{FF2B5EF4-FFF2-40B4-BE49-F238E27FC236}">
                  <a16:creationId xmlns:a16="http://schemas.microsoft.com/office/drawing/2014/main" id="{7A711986-59B1-6E39-46CD-24E4A8D1591B}"/>
                </a:ext>
              </a:extLst>
            </p:cNvPr>
            <p:cNvSpPr/>
            <p:nvPr/>
          </p:nvSpPr>
          <p:spPr>
            <a:xfrm>
              <a:off x="988687" y="669072"/>
              <a:ext cx="3494823" cy="1012243"/>
            </a:xfrm>
            <a:prstGeom prst="roundRect">
              <a:avLst>
                <a:gd name="adj" fmla="val 44876"/>
              </a:avLst>
            </a:prstGeom>
            <a:solidFill>
              <a:srgbClr val="EB3515">
                <a:alpha val="67059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>
                <a:latin typeface="Arial Rounded MT Bold" panose="020F0704030504030204" pitchFamily="34" charset="77"/>
              </a:endParaRP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65FDD1B8-5594-3BBC-7C21-C55088B3916D}"/>
                </a:ext>
              </a:extLst>
            </p:cNvPr>
            <p:cNvSpPr/>
            <p:nvPr/>
          </p:nvSpPr>
          <p:spPr>
            <a:xfrm>
              <a:off x="888972" y="573319"/>
              <a:ext cx="3727275" cy="1107996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en-GB" sz="6600" b="0" cap="none" spc="0" dirty="0">
                  <a:ln w="0"/>
                  <a:solidFill>
                    <a:schemeClr val="bg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Arial Rounded MT Bold" panose="020F0704030504030204" pitchFamily="34" charset="77"/>
                </a:rPr>
                <a:t>Answer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23762660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43915F4A-3946-3981-1C8A-E281FE727325}"/>
              </a:ext>
            </a:extLst>
          </p:cNvPr>
          <p:cNvSpPr/>
          <p:nvPr/>
        </p:nvSpPr>
        <p:spPr>
          <a:xfrm>
            <a:off x="1045032" y="2136338"/>
            <a:ext cx="10683828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GB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Passive transport occurs down a concentration gradient (high to low).</a:t>
            </a:r>
            <a:endParaRPr lang="en-GB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E7A4FC5D-903D-7F38-E839-FD67F8CB8CFB}"/>
              </a:ext>
            </a:extLst>
          </p:cNvPr>
          <p:cNvGrpSpPr/>
          <p:nvPr/>
        </p:nvGrpSpPr>
        <p:grpSpPr>
          <a:xfrm>
            <a:off x="107307" y="145616"/>
            <a:ext cx="3727275" cy="1107996"/>
            <a:chOff x="888972" y="573319"/>
            <a:chExt cx="3727275" cy="1107996"/>
          </a:xfrm>
        </p:grpSpPr>
        <p:sp>
          <p:nvSpPr>
            <p:cNvPr id="7" name="Rounded Rectangle 6">
              <a:extLst>
                <a:ext uri="{FF2B5EF4-FFF2-40B4-BE49-F238E27FC236}">
                  <a16:creationId xmlns:a16="http://schemas.microsoft.com/office/drawing/2014/main" id="{7A711986-59B1-6E39-46CD-24E4A8D1591B}"/>
                </a:ext>
              </a:extLst>
            </p:cNvPr>
            <p:cNvSpPr/>
            <p:nvPr/>
          </p:nvSpPr>
          <p:spPr>
            <a:xfrm>
              <a:off x="988687" y="669072"/>
              <a:ext cx="3494823" cy="1012243"/>
            </a:xfrm>
            <a:prstGeom prst="roundRect">
              <a:avLst>
                <a:gd name="adj" fmla="val 44876"/>
              </a:avLst>
            </a:prstGeom>
            <a:solidFill>
              <a:srgbClr val="EB3515">
                <a:alpha val="67059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>
                <a:latin typeface="Arial Rounded MT Bold" panose="020F0704030504030204" pitchFamily="34" charset="77"/>
              </a:endParaRP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65FDD1B8-5594-3BBC-7C21-C55088B3916D}"/>
                </a:ext>
              </a:extLst>
            </p:cNvPr>
            <p:cNvSpPr/>
            <p:nvPr/>
          </p:nvSpPr>
          <p:spPr>
            <a:xfrm>
              <a:off x="888972" y="573319"/>
              <a:ext cx="3727275" cy="1107996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en-GB" sz="6600" b="0" cap="none" spc="0" dirty="0">
                  <a:ln w="0"/>
                  <a:solidFill>
                    <a:schemeClr val="bg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Arial Rounded MT Bold" panose="020F0704030504030204" pitchFamily="34" charset="77"/>
                </a:rPr>
                <a:t>Answer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23491853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5A3CD99C-B107-3BC9-1264-5EA5517EBFED}"/>
              </a:ext>
            </a:extLst>
          </p:cNvPr>
          <p:cNvSpPr/>
          <p:nvPr/>
        </p:nvSpPr>
        <p:spPr>
          <a:xfrm>
            <a:off x="754086" y="2551837"/>
            <a:ext cx="10683828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GB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Does passive transport require energy?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B5EE733F-9575-8B01-2FCA-5E21B23888D4}"/>
              </a:ext>
            </a:extLst>
          </p:cNvPr>
          <p:cNvGrpSpPr/>
          <p:nvPr/>
        </p:nvGrpSpPr>
        <p:grpSpPr>
          <a:xfrm>
            <a:off x="107307" y="145616"/>
            <a:ext cx="4107205" cy="1107996"/>
            <a:chOff x="888972" y="573319"/>
            <a:chExt cx="4107205" cy="1107996"/>
          </a:xfrm>
        </p:grpSpPr>
        <p:sp>
          <p:nvSpPr>
            <p:cNvPr id="3" name="Rounded Rectangle 2">
              <a:extLst>
                <a:ext uri="{FF2B5EF4-FFF2-40B4-BE49-F238E27FC236}">
                  <a16:creationId xmlns:a16="http://schemas.microsoft.com/office/drawing/2014/main" id="{F4ED0D77-4667-DAA7-118B-5442D806163F}"/>
                </a:ext>
              </a:extLst>
            </p:cNvPr>
            <p:cNvSpPr/>
            <p:nvPr/>
          </p:nvSpPr>
          <p:spPr>
            <a:xfrm>
              <a:off x="988686" y="669072"/>
              <a:ext cx="3907779" cy="1012243"/>
            </a:xfrm>
            <a:prstGeom prst="roundRect">
              <a:avLst>
                <a:gd name="adj" fmla="val 44876"/>
              </a:avLst>
            </a:prstGeom>
            <a:solidFill>
              <a:srgbClr val="92D050">
                <a:alpha val="67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>
                <a:latin typeface="Arial Rounded MT Bold" panose="020F0704030504030204" pitchFamily="34" charset="77"/>
              </a:endParaRPr>
            </a:p>
          </p:txBody>
        </p:sp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3678B569-3189-5E27-56F2-78F423568DCE}"/>
                </a:ext>
              </a:extLst>
            </p:cNvPr>
            <p:cNvSpPr/>
            <p:nvPr/>
          </p:nvSpPr>
          <p:spPr>
            <a:xfrm>
              <a:off x="888972" y="573319"/>
              <a:ext cx="4107205" cy="1107996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en-GB" sz="6600" b="0" cap="none" spc="0" dirty="0">
                  <a:ln w="0"/>
                  <a:solidFill>
                    <a:schemeClr val="bg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Arial Rounded MT Bold" panose="020F0704030504030204" pitchFamily="34" charset="77"/>
                </a:rPr>
                <a:t>Question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79736230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43915F4A-3946-3981-1C8A-E281FE727325}"/>
              </a:ext>
            </a:extLst>
          </p:cNvPr>
          <p:cNvSpPr/>
          <p:nvPr/>
        </p:nvSpPr>
        <p:spPr>
          <a:xfrm>
            <a:off x="1045032" y="2136338"/>
            <a:ext cx="10683828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GB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Passive transport does not require energy.</a:t>
            </a:r>
            <a:endParaRPr lang="en-GB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E7A4FC5D-903D-7F38-E839-FD67F8CB8CFB}"/>
              </a:ext>
            </a:extLst>
          </p:cNvPr>
          <p:cNvGrpSpPr/>
          <p:nvPr/>
        </p:nvGrpSpPr>
        <p:grpSpPr>
          <a:xfrm>
            <a:off x="107307" y="145616"/>
            <a:ext cx="3727275" cy="1107996"/>
            <a:chOff x="888972" y="573319"/>
            <a:chExt cx="3727275" cy="1107996"/>
          </a:xfrm>
        </p:grpSpPr>
        <p:sp>
          <p:nvSpPr>
            <p:cNvPr id="7" name="Rounded Rectangle 6">
              <a:extLst>
                <a:ext uri="{FF2B5EF4-FFF2-40B4-BE49-F238E27FC236}">
                  <a16:creationId xmlns:a16="http://schemas.microsoft.com/office/drawing/2014/main" id="{7A711986-59B1-6E39-46CD-24E4A8D1591B}"/>
                </a:ext>
              </a:extLst>
            </p:cNvPr>
            <p:cNvSpPr/>
            <p:nvPr/>
          </p:nvSpPr>
          <p:spPr>
            <a:xfrm>
              <a:off x="988687" y="669072"/>
              <a:ext cx="3494823" cy="1012243"/>
            </a:xfrm>
            <a:prstGeom prst="roundRect">
              <a:avLst>
                <a:gd name="adj" fmla="val 44876"/>
              </a:avLst>
            </a:prstGeom>
            <a:solidFill>
              <a:srgbClr val="EB3515">
                <a:alpha val="67059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>
                <a:latin typeface="Arial Rounded MT Bold" panose="020F0704030504030204" pitchFamily="34" charset="77"/>
              </a:endParaRP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65FDD1B8-5594-3BBC-7C21-C55088B3916D}"/>
                </a:ext>
              </a:extLst>
            </p:cNvPr>
            <p:cNvSpPr/>
            <p:nvPr/>
          </p:nvSpPr>
          <p:spPr>
            <a:xfrm>
              <a:off x="888972" y="573319"/>
              <a:ext cx="3727275" cy="1107996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en-GB" sz="6600" b="0" cap="none" spc="0" dirty="0">
                  <a:ln w="0"/>
                  <a:solidFill>
                    <a:schemeClr val="bg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Arial Rounded MT Bold" panose="020F0704030504030204" pitchFamily="34" charset="77"/>
                </a:rPr>
                <a:t>Answer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7358879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5A3CD99C-B107-3BC9-1264-5EA5517EBFED}"/>
              </a:ext>
            </a:extLst>
          </p:cNvPr>
          <p:cNvSpPr/>
          <p:nvPr/>
        </p:nvSpPr>
        <p:spPr>
          <a:xfrm>
            <a:off x="754086" y="2551837"/>
            <a:ext cx="10683828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GB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Give two examples of passive transport.</a:t>
            </a:r>
            <a:endParaRPr lang="en-GB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B5EE733F-9575-8B01-2FCA-5E21B23888D4}"/>
              </a:ext>
            </a:extLst>
          </p:cNvPr>
          <p:cNvGrpSpPr/>
          <p:nvPr/>
        </p:nvGrpSpPr>
        <p:grpSpPr>
          <a:xfrm>
            <a:off x="107307" y="145616"/>
            <a:ext cx="4107205" cy="1107996"/>
            <a:chOff x="888972" y="573319"/>
            <a:chExt cx="4107205" cy="1107996"/>
          </a:xfrm>
        </p:grpSpPr>
        <p:sp>
          <p:nvSpPr>
            <p:cNvPr id="3" name="Rounded Rectangle 2">
              <a:extLst>
                <a:ext uri="{FF2B5EF4-FFF2-40B4-BE49-F238E27FC236}">
                  <a16:creationId xmlns:a16="http://schemas.microsoft.com/office/drawing/2014/main" id="{F4ED0D77-4667-DAA7-118B-5442D806163F}"/>
                </a:ext>
              </a:extLst>
            </p:cNvPr>
            <p:cNvSpPr/>
            <p:nvPr/>
          </p:nvSpPr>
          <p:spPr>
            <a:xfrm>
              <a:off x="988686" y="669072"/>
              <a:ext cx="3907779" cy="1012243"/>
            </a:xfrm>
            <a:prstGeom prst="roundRect">
              <a:avLst>
                <a:gd name="adj" fmla="val 44876"/>
              </a:avLst>
            </a:prstGeom>
            <a:solidFill>
              <a:srgbClr val="92D050">
                <a:alpha val="67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>
                <a:latin typeface="Arial Rounded MT Bold" panose="020F0704030504030204" pitchFamily="34" charset="77"/>
              </a:endParaRPr>
            </a:p>
          </p:txBody>
        </p:sp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3678B569-3189-5E27-56F2-78F423568DCE}"/>
                </a:ext>
              </a:extLst>
            </p:cNvPr>
            <p:cNvSpPr/>
            <p:nvPr/>
          </p:nvSpPr>
          <p:spPr>
            <a:xfrm>
              <a:off x="888972" y="573319"/>
              <a:ext cx="4107205" cy="1107996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en-GB" sz="6600" b="0" cap="none" spc="0" dirty="0">
                  <a:ln w="0"/>
                  <a:solidFill>
                    <a:schemeClr val="bg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Arial Rounded MT Bold" panose="020F0704030504030204" pitchFamily="34" charset="77"/>
                </a:rPr>
                <a:t>Question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9296744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43915F4A-3946-3981-1C8A-E281FE727325}"/>
              </a:ext>
            </a:extLst>
          </p:cNvPr>
          <p:cNvSpPr/>
          <p:nvPr/>
        </p:nvSpPr>
        <p:spPr>
          <a:xfrm>
            <a:off x="1054865" y="2804932"/>
            <a:ext cx="10683828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GB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Diffusion and osmosis.</a:t>
            </a:r>
            <a:endParaRPr lang="en-GB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E7A4FC5D-903D-7F38-E839-FD67F8CB8CFB}"/>
              </a:ext>
            </a:extLst>
          </p:cNvPr>
          <p:cNvGrpSpPr/>
          <p:nvPr/>
        </p:nvGrpSpPr>
        <p:grpSpPr>
          <a:xfrm>
            <a:off x="107307" y="145616"/>
            <a:ext cx="3727275" cy="1107996"/>
            <a:chOff x="888972" y="573319"/>
            <a:chExt cx="3727275" cy="1107996"/>
          </a:xfrm>
        </p:grpSpPr>
        <p:sp>
          <p:nvSpPr>
            <p:cNvPr id="7" name="Rounded Rectangle 6">
              <a:extLst>
                <a:ext uri="{FF2B5EF4-FFF2-40B4-BE49-F238E27FC236}">
                  <a16:creationId xmlns:a16="http://schemas.microsoft.com/office/drawing/2014/main" id="{7A711986-59B1-6E39-46CD-24E4A8D1591B}"/>
                </a:ext>
              </a:extLst>
            </p:cNvPr>
            <p:cNvSpPr/>
            <p:nvPr/>
          </p:nvSpPr>
          <p:spPr>
            <a:xfrm>
              <a:off x="988687" y="669072"/>
              <a:ext cx="3494823" cy="1012243"/>
            </a:xfrm>
            <a:prstGeom prst="roundRect">
              <a:avLst>
                <a:gd name="adj" fmla="val 44876"/>
              </a:avLst>
            </a:prstGeom>
            <a:solidFill>
              <a:srgbClr val="EB3515">
                <a:alpha val="67059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>
                <a:latin typeface="Arial Rounded MT Bold" panose="020F0704030504030204" pitchFamily="34" charset="77"/>
              </a:endParaRP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65FDD1B8-5594-3BBC-7C21-C55088B3916D}"/>
                </a:ext>
              </a:extLst>
            </p:cNvPr>
            <p:cNvSpPr/>
            <p:nvPr/>
          </p:nvSpPr>
          <p:spPr>
            <a:xfrm>
              <a:off x="888972" y="573319"/>
              <a:ext cx="3727275" cy="1107996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en-GB" sz="6600" b="0" cap="none" spc="0" dirty="0">
                  <a:ln w="0"/>
                  <a:solidFill>
                    <a:schemeClr val="bg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Arial Rounded MT Bold" panose="020F0704030504030204" pitchFamily="34" charset="77"/>
                </a:rPr>
                <a:t>Answer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40030318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5A3CD99C-B107-3BC9-1264-5EA5517EBFED}"/>
              </a:ext>
            </a:extLst>
          </p:cNvPr>
          <p:cNvSpPr/>
          <p:nvPr/>
        </p:nvSpPr>
        <p:spPr>
          <a:xfrm>
            <a:off x="754086" y="2551837"/>
            <a:ext cx="10683828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GB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What is the definition of diffusion?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B5EE733F-9575-8B01-2FCA-5E21B23888D4}"/>
              </a:ext>
            </a:extLst>
          </p:cNvPr>
          <p:cNvGrpSpPr/>
          <p:nvPr/>
        </p:nvGrpSpPr>
        <p:grpSpPr>
          <a:xfrm>
            <a:off x="107307" y="145616"/>
            <a:ext cx="4107205" cy="1107996"/>
            <a:chOff x="888972" y="573319"/>
            <a:chExt cx="4107205" cy="1107996"/>
          </a:xfrm>
        </p:grpSpPr>
        <p:sp>
          <p:nvSpPr>
            <p:cNvPr id="3" name="Rounded Rectangle 2">
              <a:extLst>
                <a:ext uri="{FF2B5EF4-FFF2-40B4-BE49-F238E27FC236}">
                  <a16:creationId xmlns:a16="http://schemas.microsoft.com/office/drawing/2014/main" id="{F4ED0D77-4667-DAA7-118B-5442D806163F}"/>
                </a:ext>
              </a:extLst>
            </p:cNvPr>
            <p:cNvSpPr/>
            <p:nvPr/>
          </p:nvSpPr>
          <p:spPr>
            <a:xfrm>
              <a:off x="988686" y="669072"/>
              <a:ext cx="3907779" cy="1012243"/>
            </a:xfrm>
            <a:prstGeom prst="roundRect">
              <a:avLst>
                <a:gd name="adj" fmla="val 44876"/>
              </a:avLst>
            </a:prstGeom>
            <a:solidFill>
              <a:srgbClr val="92D050">
                <a:alpha val="67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>
                <a:latin typeface="Arial Rounded MT Bold" panose="020F0704030504030204" pitchFamily="34" charset="77"/>
              </a:endParaRPr>
            </a:p>
          </p:txBody>
        </p:sp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3678B569-3189-5E27-56F2-78F423568DCE}"/>
                </a:ext>
              </a:extLst>
            </p:cNvPr>
            <p:cNvSpPr/>
            <p:nvPr/>
          </p:nvSpPr>
          <p:spPr>
            <a:xfrm>
              <a:off x="888972" y="573319"/>
              <a:ext cx="4107205" cy="1107996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en-GB" sz="6600" b="0" cap="none" spc="0" dirty="0">
                  <a:ln w="0"/>
                  <a:solidFill>
                    <a:schemeClr val="bg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Arial Rounded MT Bold" panose="020F0704030504030204" pitchFamily="34" charset="77"/>
                </a:rPr>
                <a:t>Question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90366029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43915F4A-3946-3981-1C8A-E281FE727325}"/>
              </a:ext>
            </a:extLst>
          </p:cNvPr>
          <p:cNvSpPr/>
          <p:nvPr/>
        </p:nvSpPr>
        <p:spPr>
          <a:xfrm>
            <a:off x="1045032" y="2136338"/>
            <a:ext cx="10683828" cy="34163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GB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Diffusion is the movement of molecules down a concentration gradient from a higher to a lower concentration.</a:t>
            </a: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E7A4FC5D-903D-7F38-E839-FD67F8CB8CFB}"/>
              </a:ext>
            </a:extLst>
          </p:cNvPr>
          <p:cNvGrpSpPr/>
          <p:nvPr/>
        </p:nvGrpSpPr>
        <p:grpSpPr>
          <a:xfrm>
            <a:off x="107307" y="145616"/>
            <a:ext cx="3727275" cy="1107996"/>
            <a:chOff x="888972" y="573319"/>
            <a:chExt cx="3727275" cy="1107996"/>
          </a:xfrm>
        </p:grpSpPr>
        <p:sp>
          <p:nvSpPr>
            <p:cNvPr id="7" name="Rounded Rectangle 6">
              <a:extLst>
                <a:ext uri="{FF2B5EF4-FFF2-40B4-BE49-F238E27FC236}">
                  <a16:creationId xmlns:a16="http://schemas.microsoft.com/office/drawing/2014/main" id="{7A711986-59B1-6E39-46CD-24E4A8D1591B}"/>
                </a:ext>
              </a:extLst>
            </p:cNvPr>
            <p:cNvSpPr/>
            <p:nvPr/>
          </p:nvSpPr>
          <p:spPr>
            <a:xfrm>
              <a:off x="988687" y="669072"/>
              <a:ext cx="3494823" cy="1012243"/>
            </a:xfrm>
            <a:prstGeom prst="roundRect">
              <a:avLst>
                <a:gd name="adj" fmla="val 44876"/>
              </a:avLst>
            </a:prstGeom>
            <a:solidFill>
              <a:srgbClr val="EB3515">
                <a:alpha val="67059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>
                <a:latin typeface="Arial Rounded MT Bold" panose="020F0704030504030204" pitchFamily="34" charset="77"/>
              </a:endParaRP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65FDD1B8-5594-3BBC-7C21-C55088B3916D}"/>
                </a:ext>
              </a:extLst>
            </p:cNvPr>
            <p:cNvSpPr/>
            <p:nvPr/>
          </p:nvSpPr>
          <p:spPr>
            <a:xfrm>
              <a:off x="888972" y="573319"/>
              <a:ext cx="3727275" cy="1107996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en-GB" sz="6600" b="0" cap="none" spc="0" dirty="0">
                  <a:ln w="0"/>
                  <a:solidFill>
                    <a:schemeClr val="bg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Arial Rounded MT Bold" panose="020F0704030504030204" pitchFamily="34" charset="77"/>
                </a:rPr>
                <a:t>Answer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2298557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5A3CD99C-B107-3BC9-1264-5EA5517EBFED}"/>
              </a:ext>
            </a:extLst>
          </p:cNvPr>
          <p:cNvSpPr/>
          <p:nvPr/>
        </p:nvSpPr>
        <p:spPr>
          <a:xfrm>
            <a:off x="754086" y="2551837"/>
            <a:ext cx="10683828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GB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Name 3 substances that are moved in/out of cells by diffusion.</a:t>
            </a:r>
            <a:endParaRPr lang="en-GB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B5EE733F-9575-8B01-2FCA-5E21B23888D4}"/>
              </a:ext>
            </a:extLst>
          </p:cNvPr>
          <p:cNvGrpSpPr/>
          <p:nvPr/>
        </p:nvGrpSpPr>
        <p:grpSpPr>
          <a:xfrm>
            <a:off x="107307" y="145616"/>
            <a:ext cx="4107205" cy="1107996"/>
            <a:chOff x="888972" y="573319"/>
            <a:chExt cx="4107205" cy="1107996"/>
          </a:xfrm>
        </p:grpSpPr>
        <p:sp>
          <p:nvSpPr>
            <p:cNvPr id="3" name="Rounded Rectangle 2">
              <a:extLst>
                <a:ext uri="{FF2B5EF4-FFF2-40B4-BE49-F238E27FC236}">
                  <a16:creationId xmlns:a16="http://schemas.microsoft.com/office/drawing/2014/main" id="{F4ED0D77-4667-DAA7-118B-5442D806163F}"/>
                </a:ext>
              </a:extLst>
            </p:cNvPr>
            <p:cNvSpPr/>
            <p:nvPr/>
          </p:nvSpPr>
          <p:spPr>
            <a:xfrm>
              <a:off x="988686" y="669072"/>
              <a:ext cx="3907779" cy="1012243"/>
            </a:xfrm>
            <a:prstGeom prst="roundRect">
              <a:avLst>
                <a:gd name="adj" fmla="val 44876"/>
              </a:avLst>
            </a:prstGeom>
            <a:solidFill>
              <a:srgbClr val="92D050">
                <a:alpha val="67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>
                <a:latin typeface="Arial Rounded MT Bold" panose="020F0704030504030204" pitchFamily="34" charset="77"/>
              </a:endParaRPr>
            </a:p>
          </p:txBody>
        </p:sp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3678B569-3189-5E27-56F2-78F423568DCE}"/>
                </a:ext>
              </a:extLst>
            </p:cNvPr>
            <p:cNvSpPr/>
            <p:nvPr/>
          </p:nvSpPr>
          <p:spPr>
            <a:xfrm>
              <a:off x="888972" y="573319"/>
              <a:ext cx="4107205" cy="1107996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en-GB" sz="6600" b="0" cap="none" spc="0" dirty="0">
                  <a:ln w="0"/>
                  <a:solidFill>
                    <a:schemeClr val="bg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Arial Rounded MT Bold" panose="020F0704030504030204" pitchFamily="34" charset="77"/>
                </a:rPr>
                <a:t>Question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600179640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43915F4A-3946-3981-1C8A-E281FE727325}"/>
              </a:ext>
            </a:extLst>
          </p:cNvPr>
          <p:cNvSpPr/>
          <p:nvPr/>
        </p:nvSpPr>
        <p:spPr>
          <a:xfrm>
            <a:off x="995870" y="2967335"/>
            <a:ext cx="10683828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GB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Glucose, oxygen and carbon dioxide.</a:t>
            </a:r>
            <a:endParaRPr lang="en-GB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E7A4FC5D-903D-7F38-E839-FD67F8CB8CFB}"/>
              </a:ext>
            </a:extLst>
          </p:cNvPr>
          <p:cNvGrpSpPr/>
          <p:nvPr/>
        </p:nvGrpSpPr>
        <p:grpSpPr>
          <a:xfrm>
            <a:off x="107307" y="145616"/>
            <a:ext cx="3727275" cy="1107996"/>
            <a:chOff x="888972" y="573319"/>
            <a:chExt cx="3727275" cy="1107996"/>
          </a:xfrm>
        </p:grpSpPr>
        <p:sp>
          <p:nvSpPr>
            <p:cNvPr id="7" name="Rounded Rectangle 6">
              <a:extLst>
                <a:ext uri="{FF2B5EF4-FFF2-40B4-BE49-F238E27FC236}">
                  <a16:creationId xmlns:a16="http://schemas.microsoft.com/office/drawing/2014/main" id="{7A711986-59B1-6E39-46CD-24E4A8D1591B}"/>
                </a:ext>
              </a:extLst>
            </p:cNvPr>
            <p:cNvSpPr/>
            <p:nvPr/>
          </p:nvSpPr>
          <p:spPr>
            <a:xfrm>
              <a:off x="988687" y="669072"/>
              <a:ext cx="3494823" cy="1012243"/>
            </a:xfrm>
            <a:prstGeom prst="roundRect">
              <a:avLst>
                <a:gd name="adj" fmla="val 44876"/>
              </a:avLst>
            </a:prstGeom>
            <a:solidFill>
              <a:srgbClr val="EB3515">
                <a:alpha val="67059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>
                <a:latin typeface="Arial Rounded MT Bold" panose="020F0704030504030204" pitchFamily="34" charset="77"/>
              </a:endParaRP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65FDD1B8-5594-3BBC-7C21-C55088B3916D}"/>
                </a:ext>
              </a:extLst>
            </p:cNvPr>
            <p:cNvSpPr/>
            <p:nvPr/>
          </p:nvSpPr>
          <p:spPr>
            <a:xfrm>
              <a:off x="888972" y="573319"/>
              <a:ext cx="3727275" cy="1107996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en-GB" sz="6600" b="0" cap="none" spc="0" dirty="0">
                  <a:ln w="0"/>
                  <a:solidFill>
                    <a:schemeClr val="bg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Arial Rounded MT Bold" panose="020F0704030504030204" pitchFamily="34" charset="77"/>
                </a:rPr>
                <a:t>Answer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903800158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5A3CD99C-B107-3BC9-1264-5EA5517EBFED}"/>
              </a:ext>
            </a:extLst>
          </p:cNvPr>
          <p:cNvSpPr/>
          <p:nvPr/>
        </p:nvSpPr>
        <p:spPr>
          <a:xfrm>
            <a:off x="754086" y="2551837"/>
            <a:ext cx="10683828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GB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What is the definition of osmosis?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B5EE733F-9575-8B01-2FCA-5E21B23888D4}"/>
              </a:ext>
            </a:extLst>
          </p:cNvPr>
          <p:cNvGrpSpPr/>
          <p:nvPr/>
        </p:nvGrpSpPr>
        <p:grpSpPr>
          <a:xfrm>
            <a:off x="107307" y="145616"/>
            <a:ext cx="4107205" cy="1107996"/>
            <a:chOff x="888972" y="573319"/>
            <a:chExt cx="4107205" cy="1107996"/>
          </a:xfrm>
        </p:grpSpPr>
        <p:sp>
          <p:nvSpPr>
            <p:cNvPr id="3" name="Rounded Rectangle 2">
              <a:extLst>
                <a:ext uri="{FF2B5EF4-FFF2-40B4-BE49-F238E27FC236}">
                  <a16:creationId xmlns:a16="http://schemas.microsoft.com/office/drawing/2014/main" id="{F4ED0D77-4667-DAA7-118B-5442D806163F}"/>
                </a:ext>
              </a:extLst>
            </p:cNvPr>
            <p:cNvSpPr/>
            <p:nvPr/>
          </p:nvSpPr>
          <p:spPr>
            <a:xfrm>
              <a:off x="988686" y="669072"/>
              <a:ext cx="3907779" cy="1012243"/>
            </a:xfrm>
            <a:prstGeom prst="roundRect">
              <a:avLst>
                <a:gd name="adj" fmla="val 44876"/>
              </a:avLst>
            </a:prstGeom>
            <a:solidFill>
              <a:srgbClr val="92D050">
                <a:alpha val="67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>
                <a:latin typeface="Arial Rounded MT Bold" panose="020F0704030504030204" pitchFamily="34" charset="77"/>
              </a:endParaRPr>
            </a:p>
          </p:txBody>
        </p:sp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3678B569-3189-5E27-56F2-78F423568DCE}"/>
                </a:ext>
              </a:extLst>
            </p:cNvPr>
            <p:cNvSpPr/>
            <p:nvPr/>
          </p:nvSpPr>
          <p:spPr>
            <a:xfrm>
              <a:off x="888972" y="573319"/>
              <a:ext cx="4107205" cy="1107996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en-GB" sz="6600" b="0" cap="none" spc="0" dirty="0">
                  <a:ln w="0"/>
                  <a:solidFill>
                    <a:schemeClr val="bg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Arial Rounded MT Bold" panose="020F0704030504030204" pitchFamily="34" charset="77"/>
                </a:rPr>
                <a:t>Question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6861282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5A3CD99C-B107-3BC9-1264-5EA5517EBFED}"/>
              </a:ext>
            </a:extLst>
          </p:cNvPr>
          <p:cNvSpPr/>
          <p:nvPr/>
        </p:nvSpPr>
        <p:spPr>
          <a:xfrm>
            <a:off x="754086" y="2551837"/>
            <a:ext cx="10683828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GB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What is the function of a mitochondria?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B5EE733F-9575-8B01-2FCA-5E21B23888D4}"/>
              </a:ext>
            </a:extLst>
          </p:cNvPr>
          <p:cNvGrpSpPr/>
          <p:nvPr/>
        </p:nvGrpSpPr>
        <p:grpSpPr>
          <a:xfrm>
            <a:off x="107307" y="145616"/>
            <a:ext cx="4107205" cy="1107996"/>
            <a:chOff x="888972" y="573319"/>
            <a:chExt cx="4107205" cy="1107996"/>
          </a:xfrm>
        </p:grpSpPr>
        <p:sp>
          <p:nvSpPr>
            <p:cNvPr id="3" name="Rounded Rectangle 2">
              <a:extLst>
                <a:ext uri="{FF2B5EF4-FFF2-40B4-BE49-F238E27FC236}">
                  <a16:creationId xmlns:a16="http://schemas.microsoft.com/office/drawing/2014/main" id="{F4ED0D77-4667-DAA7-118B-5442D806163F}"/>
                </a:ext>
              </a:extLst>
            </p:cNvPr>
            <p:cNvSpPr/>
            <p:nvPr/>
          </p:nvSpPr>
          <p:spPr>
            <a:xfrm>
              <a:off x="988686" y="669072"/>
              <a:ext cx="3907779" cy="1012243"/>
            </a:xfrm>
            <a:prstGeom prst="roundRect">
              <a:avLst>
                <a:gd name="adj" fmla="val 44876"/>
              </a:avLst>
            </a:prstGeom>
            <a:solidFill>
              <a:srgbClr val="92D050">
                <a:alpha val="67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>
                <a:latin typeface="Arial Rounded MT Bold" panose="020F0704030504030204" pitchFamily="34" charset="77"/>
              </a:endParaRPr>
            </a:p>
          </p:txBody>
        </p:sp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3678B569-3189-5E27-56F2-78F423568DCE}"/>
                </a:ext>
              </a:extLst>
            </p:cNvPr>
            <p:cNvSpPr/>
            <p:nvPr/>
          </p:nvSpPr>
          <p:spPr>
            <a:xfrm>
              <a:off x="888972" y="573319"/>
              <a:ext cx="4107205" cy="1107996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en-GB" sz="6600" b="0" cap="none" spc="0" dirty="0">
                  <a:ln w="0"/>
                  <a:solidFill>
                    <a:schemeClr val="bg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Arial Rounded MT Bold" panose="020F0704030504030204" pitchFamily="34" charset="77"/>
                </a:rPr>
                <a:t>Question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301241923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43915F4A-3946-3981-1C8A-E281FE727325}"/>
              </a:ext>
            </a:extLst>
          </p:cNvPr>
          <p:cNvSpPr/>
          <p:nvPr/>
        </p:nvSpPr>
        <p:spPr>
          <a:xfrm>
            <a:off x="976206" y="1556235"/>
            <a:ext cx="10683828" cy="424731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GB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Osmosis is the movement of </a:t>
            </a:r>
            <a:r>
              <a:rPr lang="en-GB" sz="5400" u="sng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water</a:t>
            </a:r>
            <a:r>
              <a:rPr lang="en-GB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molecules from a higher </a:t>
            </a:r>
            <a:r>
              <a:rPr lang="en-GB" sz="5400" u="sng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water</a:t>
            </a:r>
            <a:r>
              <a:rPr lang="en-GB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concentration to a lower </a:t>
            </a:r>
            <a:r>
              <a:rPr lang="en-GB" sz="5400" u="sng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water</a:t>
            </a:r>
            <a:r>
              <a:rPr lang="en-GB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concentration through a selectively permeable membrane.</a:t>
            </a:r>
            <a:endParaRPr lang="en-GB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E7A4FC5D-903D-7F38-E839-FD67F8CB8CFB}"/>
              </a:ext>
            </a:extLst>
          </p:cNvPr>
          <p:cNvGrpSpPr/>
          <p:nvPr/>
        </p:nvGrpSpPr>
        <p:grpSpPr>
          <a:xfrm>
            <a:off x="107307" y="145616"/>
            <a:ext cx="3727275" cy="1107996"/>
            <a:chOff x="888972" y="573319"/>
            <a:chExt cx="3727275" cy="1107996"/>
          </a:xfrm>
        </p:grpSpPr>
        <p:sp>
          <p:nvSpPr>
            <p:cNvPr id="7" name="Rounded Rectangle 6">
              <a:extLst>
                <a:ext uri="{FF2B5EF4-FFF2-40B4-BE49-F238E27FC236}">
                  <a16:creationId xmlns:a16="http://schemas.microsoft.com/office/drawing/2014/main" id="{7A711986-59B1-6E39-46CD-24E4A8D1591B}"/>
                </a:ext>
              </a:extLst>
            </p:cNvPr>
            <p:cNvSpPr/>
            <p:nvPr/>
          </p:nvSpPr>
          <p:spPr>
            <a:xfrm>
              <a:off x="988687" y="669072"/>
              <a:ext cx="3494823" cy="1012243"/>
            </a:xfrm>
            <a:prstGeom prst="roundRect">
              <a:avLst>
                <a:gd name="adj" fmla="val 44876"/>
              </a:avLst>
            </a:prstGeom>
            <a:solidFill>
              <a:srgbClr val="EB3515">
                <a:alpha val="67059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>
                <a:latin typeface="Arial Rounded MT Bold" panose="020F0704030504030204" pitchFamily="34" charset="77"/>
              </a:endParaRP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65FDD1B8-5594-3BBC-7C21-C55088B3916D}"/>
                </a:ext>
              </a:extLst>
            </p:cNvPr>
            <p:cNvSpPr/>
            <p:nvPr/>
          </p:nvSpPr>
          <p:spPr>
            <a:xfrm>
              <a:off x="888972" y="573319"/>
              <a:ext cx="3727275" cy="1107996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en-GB" sz="6600" b="0" cap="none" spc="0" dirty="0">
                  <a:ln w="0"/>
                  <a:solidFill>
                    <a:schemeClr val="bg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Arial Rounded MT Bold" panose="020F0704030504030204" pitchFamily="34" charset="77"/>
                </a:rPr>
                <a:t>Answer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648988148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5A3CD99C-B107-3BC9-1264-5EA5517EBFED}"/>
              </a:ext>
            </a:extLst>
          </p:cNvPr>
          <p:cNvSpPr/>
          <p:nvPr/>
        </p:nvSpPr>
        <p:spPr>
          <a:xfrm>
            <a:off x="754086" y="2967335"/>
            <a:ext cx="10683828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GB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What happens to an animal cell in pure water?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B5EE733F-9575-8B01-2FCA-5E21B23888D4}"/>
              </a:ext>
            </a:extLst>
          </p:cNvPr>
          <p:cNvGrpSpPr/>
          <p:nvPr/>
        </p:nvGrpSpPr>
        <p:grpSpPr>
          <a:xfrm>
            <a:off x="107307" y="145616"/>
            <a:ext cx="4107205" cy="1107996"/>
            <a:chOff x="888972" y="573319"/>
            <a:chExt cx="4107205" cy="1107996"/>
          </a:xfrm>
        </p:grpSpPr>
        <p:sp>
          <p:nvSpPr>
            <p:cNvPr id="3" name="Rounded Rectangle 2">
              <a:extLst>
                <a:ext uri="{FF2B5EF4-FFF2-40B4-BE49-F238E27FC236}">
                  <a16:creationId xmlns:a16="http://schemas.microsoft.com/office/drawing/2014/main" id="{F4ED0D77-4667-DAA7-118B-5442D806163F}"/>
                </a:ext>
              </a:extLst>
            </p:cNvPr>
            <p:cNvSpPr/>
            <p:nvPr/>
          </p:nvSpPr>
          <p:spPr>
            <a:xfrm>
              <a:off x="988686" y="669072"/>
              <a:ext cx="3907779" cy="1012243"/>
            </a:xfrm>
            <a:prstGeom prst="roundRect">
              <a:avLst>
                <a:gd name="adj" fmla="val 44876"/>
              </a:avLst>
            </a:prstGeom>
            <a:solidFill>
              <a:srgbClr val="92D050">
                <a:alpha val="67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>
                <a:latin typeface="Arial Rounded MT Bold" panose="020F0704030504030204" pitchFamily="34" charset="77"/>
              </a:endParaRPr>
            </a:p>
          </p:txBody>
        </p:sp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3678B569-3189-5E27-56F2-78F423568DCE}"/>
                </a:ext>
              </a:extLst>
            </p:cNvPr>
            <p:cNvSpPr/>
            <p:nvPr/>
          </p:nvSpPr>
          <p:spPr>
            <a:xfrm>
              <a:off x="888972" y="573319"/>
              <a:ext cx="4107205" cy="1107996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en-GB" sz="6600" b="0" cap="none" spc="0" dirty="0">
                  <a:ln w="0"/>
                  <a:solidFill>
                    <a:schemeClr val="bg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Arial Rounded MT Bold" panose="020F0704030504030204" pitchFamily="34" charset="77"/>
                </a:rPr>
                <a:t>Question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274566827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43915F4A-3946-3981-1C8A-E281FE727325}"/>
              </a:ext>
            </a:extLst>
          </p:cNvPr>
          <p:cNvSpPr/>
          <p:nvPr/>
        </p:nvSpPr>
        <p:spPr>
          <a:xfrm>
            <a:off x="1045032" y="2136338"/>
            <a:ext cx="10683828" cy="258532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GB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Animal cells burst in pure water or </a:t>
            </a:r>
            <a:r>
              <a:rPr lang="en-GB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in an environment with a higher water concentration than inside the cell. </a:t>
            </a: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E7A4FC5D-903D-7F38-E839-FD67F8CB8CFB}"/>
              </a:ext>
            </a:extLst>
          </p:cNvPr>
          <p:cNvGrpSpPr/>
          <p:nvPr/>
        </p:nvGrpSpPr>
        <p:grpSpPr>
          <a:xfrm>
            <a:off x="107307" y="145616"/>
            <a:ext cx="3727275" cy="1107996"/>
            <a:chOff x="888972" y="573319"/>
            <a:chExt cx="3727275" cy="1107996"/>
          </a:xfrm>
        </p:grpSpPr>
        <p:sp>
          <p:nvSpPr>
            <p:cNvPr id="7" name="Rounded Rectangle 6">
              <a:extLst>
                <a:ext uri="{FF2B5EF4-FFF2-40B4-BE49-F238E27FC236}">
                  <a16:creationId xmlns:a16="http://schemas.microsoft.com/office/drawing/2014/main" id="{7A711986-59B1-6E39-46CD-24E4A8D1591B}"/>
                </a:ext>
              </a:extLst>
            </p:cNvPr>
            <p:cNvSpPr/>
            <p:nvPr/>
          </p:nvSpPr>
          <p:spPr>
            <a:xfrm>
              <a:off x="988687" y="669072"/>
              <a:ext cx="3494823" cy="1012243"/>
            </a:xfrm>
            <a:prstGeom prst="roundRect">
              <a:avLst>
                <a:gd name="adj" fmla="val 44876"/>
              </a:avLst>
            </a:prstGeom>
            <a:solidFill>
              <a:srgbClr val="EB3515">
                <a:alpha val="67059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>
                <a:latin typeface="Arial Rounded MT Bold" panose="020F0704030504030204" pitchFamily="34" charset="77"/>
              </a:endParaRP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65FDD1B8-5594-3BBC-7C21-C55088B3916D}"/>
                </a:ext>
              </a:extLst>
            </p:cNvPr>
            <p:cNvSpPr/>
            <p:nvPr/>
          </p:nvSpPr>
          <p:spPr>
            <a:xfrm>
              <a:off x="888972" y="573319"/>
              <a:ext cx="3727275" cy="1107996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en-GB" sz="6600" b="0" cap="none" spc="0" dirty="0">
                  <a:ln w="0"/>
                  <a:solidFill>
                    <a:schemeClr val="bg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Arial Rounded MT Bold" panose="020F0704030504030204" pitchFamily="34" charset="77"/>
                </a:rPr>
                <a:t>Answer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86606189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5A3CD99C-B107-3BC9-1264-5EA5517EBFED}"/>
              </a:ext>
            </a:extLst>
          </p:cNvPr>
          <p:cNvSpPr/>
          <p:nvPr/>
        </p:nvSpPr>
        <p:spPr>
          <a:xfrm>
            <a:off x="754086" y="2060224"/>
            <a:ext cx="10683828" cy="34163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GB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What happens to an animal cell in an environment with a lower water concentration outside the cell than inside?</a:t>
            </a:r>
            <a:endParaRPr lang="en-GB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B5EE733F-9575-8B01-2FCA-5E21B23888D4}"/>
              </a:ext>
            </a:extLst>
          </p:cNvPr>
          <p:cNvGrpSpPr/>
          <p:nvPr/>
        </p:nvGrpSpPr>
        <p:grpSpPr>
          <a:xfrm>
            <a:off x="107307" y="145616"/>
            <a:ext cx="4107205" cy="1107996"/>
            <a:chOff x="888972" y="573319"/>
            <a:chExt cx="4107205" cy="1107996"/>
          </a:xfrm>
        </p:grpSpPr>
        <p:sp>
          <p:nvSpPr>
            <p:cNvPr id="3" name="Rounded Rectangle 2">
              <a:extLst>
                <a:ext uri="{FF2B5EF4-FFF2-40B4-BE49-F238E27FC236}">
                  <a16:creationId xmlns:a16="http://schemas.microsoft.com/office/drawing/2014/main" id="{F4ED0D77-4667-DAA7-118B-5442D806163F}"/>
                </a:ext>
              </a:extLst>
            </p:cNvPr>
            <p:cNvSpPr/>
            <p:nvPr/>
          </p:nvSpPr>
          <p:spPr>
            <a:xfrm>
              <a:off x="988686" y="669072"/>
              <a:ext cx="3907779" cy="1012243"/>
            </a:xfrm>
            <a:prstGeom prst="roundRect">
              <a:avLst>
                <a:gd name="adj" fmla="val 44876"/>
              </a:avLst>
            </a:prstGeom>
            <a:solidFill>
              <a:srgbClr val="92D050">
                <a:alpha val="67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>
                <a:latin typeface="Arial Rounded MT Bold" panose="020F0704030504030204" pitchFamily="34" charset="77"/>
              </a:endParaRPr>
            </a:p>
          </p:txBody>
        </p:sp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3678B569-3189-5E27-56F2-78F423568DCE}"/>
                </a:ext>
              </a:extLst>
            </p:cNvPr>
            <p:cNvSpPr/>
            <p:nvPr/>
          </p:nvSpPr>
          <p:spPr>
            <a:xfrm>
              <a:off x="888972" y="573319"/>
              <a:ext cx="4107205" cy="1107996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en-GB" sz="6600" b="0" cap="none" spc="0" dirty="0">
                  <a:ln w="0"/>
                  <a:solidFill>
                    <a:schemeClr val="bg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Arial Rounded MT Bold" panose="020F0704030504030204" pitchFamily="34" charset="77"/>
                </a:rPr>
                <a:t>Question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150390368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43915F4A-3946-3981-1C8A-E281FE727325}"/>
              </a:ext>
            </a:extLst>
          </p:cNvPr>
          <p:cNvSpPr/>
          <p:nvPr/>
        </p:nvSpPr>
        <p:spPr>
          <a:xfrm>
            <a:off x="1015535" y="2814764"/>
            <a:ext cx="10683828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GB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The animal cell would shrink. </a:t>
            </a: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E7A4FC5D-903D-7F38-E839-FD67F8CB8CFB}"/>
              </a:ext>
            </a:extLst>
          </p:cNvPr>
          <p:cNvGrpSpPr/>
          <p:nvPr/>
        </p:nvGrpSpPr>
        <p:grpSpPr>
          <a:xfrm>
            <a:off x="107307" y="145616"/>
            <a:ext cx="3727275" cy="1107996"/>
            <a:chOff x="888972" y="573319"/>
            <a:chExt cx="3727275" cy="1107996"/>
          </a:xfrm>
        </p:grpSpPr>
        <p:sp>
          <p:nvSpPr>
            <p:cNvPr id="7" name="Rounded Rectangle 6">
              <a:extLst>
                <a:ext uri="{FF2B5EF4-FFF2-40B4-BE49-F238E27FC236}">
                  <a16:creationId xmlns:a16="http://schemas.microsoft.com/office/drawing/2014/main" id="{7A711986-59B1-6E39-46CD-24E4A8D1591B}"/>
                </a:ext>
              </a:extLst>
            </p:cNvPr>
            <p:cNvSpPr/>
            <p:nvPr/>
          </p:nvSpPr>
          <p:spPr>
            <a:xfrm>
              <a:off x="988687" y="669072"/>
              <a:ext cx="3494823" cy="1012243"/>
            </a:xfrm>
            <a:prstGeom prst="roundRect">
              <a:avLst>
                <a:gd name="adj" fmla="val 44876"/>
              </a:avLst>
            </a:prstGeom>
            <a:solidFill>
              <a:srgbClr val="EB3515">
                <a:alpha val="67059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>
                <a:latin typeface="Arial Rounded MT Bold" panose="020F0704030504030204" pitchFamily="34" charset="77"/>
              </a:endParaRP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65FDD1B8-5594-3BBC-7C21-C55088B3916D}"/>
                </a:ext>
              </a:extLst>
            </p:cNvPr>
            <p:cNvSpPr/>
            <p:nvPr/>
          </p:nvSpPr>
          <p:spPr>
            <a:xfrm>
              <a:off x="888972" y="573319"/>
              <a:ext cx="3727275" cy="1107996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en-GB" sz="6600" b="0" cap="none" spc="0" dirty="0">
                  <a:ln w="0"/>
                  <a:solidFill>
                    <a:schemeClr val="bg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Arial Rounded MT Bold" panose="020F0704030504030204" pitchFamily="34" charset="77"/>
                </a:rPr>
                <a:t>Answer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141971052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5A3CD99C-B107-3BC9-1264-5EA5517EBFED}"/>
              </a:ext>
            </a:extLst>
          </p:cNvPr>
          <p:cNvSpPr/>
          <p:nvPr/>
        </p:nvSpPr>
        <p:spPr>
          <a:xfrm>
            <a:off x="754086" y="2551837"/>
            <a:ext cx="10683828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GB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What would happen to a plant cell placed in pure water?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B5EE733F-9575-8B01-2FCA-5E21B23888D4}"/>
              </a:ext>
            </a:extLst>
          </p:cNvPr>
          <p:cNvGrpSpPr/>
          <p:nvPr/>
        </p:nvGrpSpPr>
        <p:grpSpPr>
          <a:xfrm>
            <a:off x="107307" y="145616"/>
            <a:ext cx="4107205" cy="1107996"/>
            <a:chOff x="888972" y="573319"/>
            <a:chExt cx="4107205" cy="1107996"/>
          </a:xfrm>
        </p:grpSpPr>
        <p:sp>
          <p:nvSpPr>
            <p:cNvPr id="3" name="Rounded Rectangle 2">
              <a:extLst>
                <a:ext uri="{FF2B5EF4-FFF2-40B4-BE49-F238E27FC236}">
                  <a16:creationId xmlns:a16="http://schemas.microsoft.com/office/drawing/2014/main" id="{F4ED0D77-4667-DAA7-118B-5442D806163F}"/>
                </a:ext>
              </a:extLst>
            </p:cNvPr>
            <p:cNvSpPr/>
            <p:nvPr/>
          </p:nvSpPr>
          <p:spPr>
            <a:xfrm>
              <a:off x="988686" y="669072"/>
              <a:ext cx="3907779" cy="1012243"/>
            </a:xfrm>
            <a:prstGeom prst="roundRect">
              <a:avLst>
                <a:gd name="adj" fmla="val 44876"/>
              </a:avLst>
            </a:prstGeom>
            <a:solidFill>
              <a:srgbClr val="92D050">
                <a:alpha val="67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>
                <a:latin typeface="Arial Rounded MT Bold" panose="020F0704030504030204" pitchFamily="34" charset="77"/>
              </a:endParaRPr>
            </a:p>
          </p:txBody>
        </p:sp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3678B569-3189-5E27-56F2-78F423568DCE}"/>
                </a:ext>
              </a:extLst>
            </p:cNvPr>
            <p:cNvSpPr/>
            <p:nvPr/>
          </p:nvSpPr>
          <p:spPr>
            <a:xfrm>
              <a:off x="888972" y="573319"/>
              <a:ext cx="4107205" cy="1107996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en-GB" sz="6600" b="0" cap="none" spc="0" dirty="0">
                  <a:ln w="0"/>
                  <a:solidFill>
                    <a:schemeClr val="bg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Arial Rounded MT Bold" panose="020F0704030504030204" pitchFamily="34" charset="77"/>
                </a:rPr>
                <a:t>Question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339228305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43915F4A-3946-3981-1C8A-E281FE727325}"/>
              </a:ext>
            </a:extLst>
          </p:cNvPr>
          <p:cNvSpPr/>
          <p:nvPr/>
        </p:nvSpPr>
        <p:spPr>
          <a:xfrm>
            <a:off x="1045032" y="2136338"/>
            <a:ext cx="10683828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GB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It would become turgid.</a:t>
            </a:r>
            <a:endParaRPr lang="en-GB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E7A4FC5D-903D-7F38-E839-FD67F8CB8CFB}"/>
              </a:ext>
            </a:extLst>
          </p:cNvPr>
          <p:cNvGrpSpPr/>
          <p:nvPr/>
        </p:nvGrpSpPr>
        <p:grpSpPr>
          <a:xfrm>
            <a:off x="107307" y="145616"/>
            <a:ext cx="3727275" cy="1107996"/>
            <a:chOff x="888972" y="573319"/>
            <a:chExt cx="3727275" cy="1107996"/>
          </a:xfrm>
        </p:grpSpPr>
        <p:sp>
          <p:nvSpPr>
            <p:cNvPr id="7" name="Rounded Rectangle 6">
              <a:extLst>
                <a:ext uri="{FF2B5EF4-FFF2-40B4-BE49-F238E27FC236}">
                  <a16:creationId xmlns:a16="http://schemas.microsoft.com/office/drawing/2014/main" id="{7A711986-59B1-6E39-46CD-24E4A8D1591B}"/>
                </a:ext>
              </a:extLst>
            </p:cNvPr>
            <p:cNvSpPr/>
            <p:nvPr/>
          </p:nvSpPr>
          <p:spPr>
            <a:xfrm>
              <a:off x="988687" y="669072"/>
              <a:ext cx="3494823" cy="1012243"/>
            </a:xfrm>
            <a:prstGeom prst="roundRect">
              <a:avLst>
                <a:gd name="adj" fmla="val 44876"/>
              </a:avLst>
            </a:prstGeom>
            <a:solidFill>
              <a:srgbClr val="EB3515">
                <a:alpha val="67059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>
                <a:latin typeface="Arial Rounded MT Bold" panose="020F0704030504030204" pitchFamily="34" charset="77"/>
              </a:endParaRP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65FDD1B8-5594-3BBC-7C21-C55088B3916D}"/>
                </a:ext>
              </a:extLst>
            </p:cNvPr>
            <p:cNvSpPr/>
            <p:nvPr/>
          </p:nvSpPr>
          <p:spPr>
            <a:xfrm>
              <a:off x="888972" y="573319"/>
              <a:ext cx="3727275" cy="1107996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en-GB" sz="6600" b="0" cap="none" spc="0" dirty="0">
                  <a:ln w="0"/>
                  <a:solidFill>
                    <a:schemeClr val="bg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Arial Rounded MT Bold" panose="020F0704030504030204" pitchFamily="34" charset="77"/>
                </a:rPr>
                <a:t>Answer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615011932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5A3CD99C-B107-3BC9-1264-5EA5517EBFED}"/>
              </a:ext>
            </a:extLst>
          </p:cNvPr>
          <p:cNvSpPr/>
          <p:nvPr/>
        </p:nvSpPr>
        <p:spPr>
          <a:xfrm>
            <a:off x="754086" y="2551837"/>
            <a:ext cx="10683828" cy="258532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GB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Why do animal cells burst and not become turgid like plant cells in a similar solution?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B5EE733F-9575-8B01-2FCA-5E21B23888D4}"/>
              </a:ext>
            </a:extLst>
          </p:cNvPr>
          <p:cNvGrpSpPr/>
          <p:nvPr/>
        </p:nvGrpSpPr>
        <p:grpSpPr>
          <a:xfrm>
            <a:off x="107307" y="145616"/>
            <a:ext cx="4107205" cy="1107996"/>
            <a:chOff x="888972" y="573319"/>
            <a:chExt cx="4107205" cy="1107996"/>
          </a:xfrm>
        </p:grpSpPr>
        <p:sp>
          <p:nvSpPr>
            <p:cNvPr id="3" name="Rounded Rectangle 2">
              <a:extLst>
                <a:ext uri="{FF2B5EF4-FFF2-40B4-BE49-F238E27FC236}">
                  <a16:creationId xmlns:a16="http://schemas.microsoft.com/office/drawing/2014/main" id="{F4ED0D77-4667-DAA7-118B-5442D806163F}"/>
                </a:ext>
              </a:extLst>
            </p:cNvPr>
            <p:cNvSpPr/>
            <p:nvPr/>
          </p:nvSpPr>
          <p:spPr>
            <a:xfrm>
              <a:off x="988686" y="669072"/>
              <a:ext cx="3907779" cy="1012243"/>
            </a:xfrm>
            <a:prstGeom prst="roundRect">
              <a:avLst>
                <a:gd name="adj" fmla="val 44876"/>
              </a:avLst>
            </a:prstGeom>
            <a:solidFill>
              <a:srgbClr val="92D050">
                <a:alpha val="67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>
                <a:latin typeface="Arial Rounded MT Bold" panose="020F0704030504030204" pitchFamily="34" charset="77"/>
              </a:endParaRPr>
            </a:p>
          </p:txBody>
        </p:sp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3678B569-3189-5E27-56F2-78F423568DCE}"/>
                </a:ext>
              </a:extLst>
            </p:cNvPr>
            <p:cNvSpPr/>
            <p:nvPr/>
          </p:nvSpPr>
          <p:spPr>
            <a:xfrm>
              <a:off x="888972" y="573319"/>
              <a:ext cx="4107205" cy="1107996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en-GB" sz="6600" b="0" cap="none" spc="0" dirty="0">
                  <a:ln w="0"/>
                  <a:solidFill>
                    <a:schemeClr val="bg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Arial Rounded MT Bold" panose="020F0704030504030204" pitchFamily="34" charset="77"/>
                </a:rPr>
                <a:t>Question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206331158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43915F4A-3946-3981-1C8A-E281FE727325}"/>
              </a:ext>
            </a:extLst>
          </p:cNvPr>
          <p:cNvSpPr/>
          <p:nvPr/>
        </p:nvSpPr>
        <p:spPr>
          <a:xfrm>
            <a:off x="1045032" y="2136338"/>
            <a:ext cx="10683828" cy="258532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GB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Animal cells do not have a cell wall. Plant cells have a cell wall and maintains its structure. </a:t>
            </a:r>
            <a:endParaRPr lang="en-GB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E7A4FC5D-903D-7F38-E839-FD67F8CB8CFB}"/>
              </a:ext>
            </a:extLst>
          </p:cNvPr>
          <p:cNvGrpSpPr/>
          <p:nvPr/>
        </p:nvGrpSpPr>
        <p:grpSpPr>
          <a:xfrm>
            <a:off x="107307" y="145616"/>
            <a:ext cx="3727275" cy="1107996"/>
            <a:chOff x="888972" y="573319"/>
            <a:chExt cx="3727275" cy="1107996"/>
          </a:xfrm>
        </p:grpSpPr>
        <p:sp>
          <p:nvSpPr>
            <p:cNvPr id="7" name="Rounded Rectangle 6">
              <a:extLst>
                <a:ext uri="{FF2B5EF4-FFF2-40B4-BE49-F238E27FC236}">
                  <a16:creationId xmlns:a16="http://schemas.microsoft.com/office/drawing/2014/main" id="{7A711986-59B1-6E39-46CD-24E4A8D1591B}"/>
                </a:ext>
              </a:extLst>
            </p:cNvPr>
            <p:cNvSpPr/>
            <p:nvPr/>
          </p:nvSpPr>
          <p:spPr>
            <a:xfrm>
              <a:off x="988687" y="669072"/>
              <a:ext cx="3494823" cy="1012243"/>
            </a:xfrm>
            <a:prstGeom prst="roundRect">
              <a:avLst>
                <a:gd name="adj" fmla="val 44876"/>
              </a:avLst>
            </a:prstGeom>
            <a:solidFill>
              <a:srgbClr val="EB3515">
                <a:alpha val="67059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>
                <a:latin typeface="Arial Rounded MT Bold" panose="020F0704030504030204" pitchFamily="34" charset="77"/>
              </a:endParaRP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65FDD1B8-5594-3BBC-7C21-C55088B3916D}"/>
                </a:ext>
              </a:extLst>
            </p:cNvPr>
            <p:cNvSpPr/>
            <p:nvPr/>
          </p:nvSpPr>
          <p:spPr>
            <a:xfrm>
              <a:off x="888972" y="573319"/>
              <a:ext cx="3727275" cy="1107996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en-GB" sz="6600" b="0" cap="none" spc="0" dirty="0">
                  <a:ln w="0"/>
                  <a:solidFill>
                    <a:schemeClr val="bg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Arial Rounded MT Bold" panose="020F0704030504030204" pitchFamily="34" charset="77"/>
                </a:rPr>
                <a:t>Answer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283101041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5A3CD99C-B107-3BC9-1264-5EA5517EBFED}"/>
              </a:ext>
            </a:extLst>
          </p:cNvPr>
          <p:cNvSpPr/>
          <p:nvPr/>
        </p:nvSpPr>
        <p:spPr>
          <a:xfrm>
            <a:off x="754086" y="2551837"/>
            <a:ext cx="10683828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GB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What ter</a:t>
            </a:r>
            <a:r>
              <a:rPr lang="en-GB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 is given to a plant cell placed in strong salt solution?</a:t>
            </a:r>
            <a:endParaRPr lang="en-GB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B5EE733F-9575-8B01-2FCA-5E21B23888D4}"/>
              </a:ext>
            </a:extLst>
          </p:cNvPr>
          <p:cNvGrpSpPr/>
          <p:nvPr/>
        </p:nvGrpSpPr>
        <p:grpSpPr>
          <a:xfrm>
            <a:off x="107307" y="145616"/>
            <a:ext cx="4107205" cy="1107996"/>
            <a:chOff x="888972" y="573319"/>
            <a:chExt cx="4107205" cy="1107996"/>
          </a:xfrm>
        </p:grpSpPr>
        <p:sp>
          <p:nvSpPr>
            <p:cNvPr id="3" name="Rounded Rectangle 2">
              <a:extLst>
                <a:ext uri="{FF2B5EF4-FFF2-40B4-BE49-F238E27FC236}">
                  <a16:creationId xmlns:a16="http://schemas.microsoft.com/office/drawing/2014/main" id="{F4ED0D77-4667-DAA7-118B-5442D806163F}"/>
                </a:ext>
              </a:extLst>
            </p:cNvPr>
            <p:cNvSpPr/>
            <p:nvPr/>
          </p:nvSpPr>
          <p:spPr>
            <a:xfrm>
              <a:off x="988686" y="669072"/>
              <a:ext cx="3907779" cy="1012243"/>
            </a:xfrm>
            <a:prstGeom prst="roundRect">
              <a:avLst>
                <a:gd name="adj" fmla="val 44876"/>
              </a:avLst>
            </a:prstGeom>
            <a:solidFill>
              <a:srgbClr val="92D050">
                <a:alpha val="67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>
                <a:latin typeface="Arial Rounded MT Bold" panose="020F0704030504030204" pitchFamily="34" charset="77"/>
              </a:endParaRPr>
            </a:p>
          </p:txBody>
        </p:sp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3678B569-3189-5E27-56F2-78F423568DCE}"/>
                </a:ext>
              </a:extLst>
            </p:cNvPr>
            <p:cNvSpPr/>
            <p:nvPr/>
          </p:nvSpPr>
          <p:spPr>
            <a:xfrm>
              <a:off x="888972" y="573319"/>
              <a:ext cx="4107205" cy="1107996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en-GB" sz="6600" b="0" cap="none" spc="0" dirty="0">
                  <a:ln w="0"/>
                  <a:solidFill>
                    <a:schemeClr val="bg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Arial Rounded MT Bold" panose="020F0704030504030204" pitchFamily="34" charset="77"/>
                </a:rPr>
                <a:t>Question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8561630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43915F4A-3946-3981-1C8A-E281FE727325}"/>
              </a:ext>
            </a:extLst>
          </p:cNvPr>
          <p:cNvSpPr/>
          <p:nvPr/>
        </p:nvSpPr>
        <p:spPr>
          <a:xfrm>
            <a:off x="1045032" y="2136338"/>
            <a:ext cx="10683828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GB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Site of cellular respiration</a:t>
            </a:r>
            <a:endParaRPr lang="en-GB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E7A4FC5D-903D-7F38-E839-FD67F8CB8CFB}"/>
              </a:ext>
            </a:extLst>
          </p:cNvPr>
          <p:cNvGrpSpPr/>
          <p:nvPr/>
        </p:nvGrpSpPr>
        <p:grpSpPr>
          <a:xfrm>
            <a:off x="107307" y="145616"/>
            <a:ext cx="3727275" cy="1107996"/>
            <a:chOff x="888972" y="573319"/>
            <a:chExt cx="3727275" cy="1107996"/>
          </a:xfrm>
        </p:grpSpPr>
        <p:sp>
          <p:nvSpPr>
            <p:cNvPr id="7" name="Rounded Rectangle 6">
              <a:extLst>
                <a:ext uri="{FF2B5EF4-FFF2-40B4-BE49-F238E27FC236}">
                  <a16:creationId xmlns:a16="http://schemas.microsoft.com/office/drawing/2014/main" id="{7A711986-59B1-6E39-46CD-24E4A8D1591B}"/>
                </a:ext>
              </a:extLst>
            </p:cNvPr>
            <p:cNvSpPr/>
            <p:nvPr/>
          </p:nvSpPr>
          <p:spPr>
            <a:xfrm>
              <a:off x="988687" y="669072"/>
              <a:ext cx="3494823" cy="1012243"/>
            </a:xfrm>
            <a:prstGeom prst="roundRect">
              <a:avLst>
                <a:gd name="adj" fmla="val 44876"/>
              </a:avLst>
            </a:prstGeom>
            <a:solidFill>
              <a:srgbClr val="EB3515">
                <a:alpha val="67059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>
                <a:latin typeface="Arial Rounded MT Bold" panose="020F0704030504030204" pitchFamily="34" charset="77"/>
              </a:endParaRP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65FDD1B8-5594-3BBC-7C21-C55088B3916D}"/>
                </a:ext>
              </a:extLst>
            </p:cNvPr>
            <p:cNvSpPr/>
            <p:nvPr/>
          </p:nvSpPr>
          <p:spPr>
            <a:xfrm>
              <a:off x="888972" y="573319"/>
              <a:ext cx="3727275" cy="1107996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en-GB" sz="6600" b="0" cap="none" spc="0" dirty="0">
                  <a:ln w="0"/>
                  <a:solidFill>
                    <a:schemeClr val="bg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Arial Rounded MT Bold" panose="020F0704030504030204" pitchFamily="34" charset="77"/>
                </a:rPr>
                <a:t>Answer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712588076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43915F4A-3946-3981-1C8A-E281FE727325}"/>
              </a:ext>
            </a:extLst>
          </p:cNvPr>
          <p:cNvSpPr/>
          <p:nvPr/>
        </p:nvSpPr>
        <p:spPr>
          <a:xfrm>
            <a:off x="1035200" y="2814764"/>
            <a:ext cx="10683828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GB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Plasmolysed (the cell membrane pulls away from the cell wall)</a:t>
            </a:r>
            <a:endParaRPr lang="en-GB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E7A4FC5D-903D-7F38-E839-FD67F8CB8CFB}"/>
              </a:ext>
            </a:extLst>
          </p:cNvPr>
          <p:cNvGrpSpPr/>
          <p:nvPr/>
        </p:nvGrpSpPr>
        <p:grpSpPr>
          <a:xfrm>
            <a:off x="107307" y="145616"/>
            <a:ext cx="3727275" cy="1107996"/>
            <a:chOff x="888972" y="573319"/>
            <a:chExt cx="3727275" cy="1107996"/>
          </a:xfrm>
        </p:grpSpPr>
        <p:sp>
          <p:nvSpPr>
            <p:cNvPr id="7" name="Rounded Rectangle 6">
              <a:extLst>
                <a:ext uri="{FF2B5EF4-FFF2-40B4-BE49-F238E27FC236}">
                  <a16:creationId xmlns:a16="http://schemas.microsoft.com/office/drawing/2014/main" id="{7A711986-59B1-6E39-46CD-24E4A8D1591B}"/>
                </a:ext>
              </a:extLst>
            </p:cNvPr>
            <p:cNvSpPr/>
            <p:nvPr/>
          </p:nvSpPr>
          <p:spPr>
            <a:xfrm>
              <a:off x="988687" y="669072"/>
              <a:ext cx="3494823" cy="1012243"/>
            </a:xfrm>
            <a:prstGeom prst="roundRect">
              <a:avLst>
                <a:gd name="adj" fmla="val 44876"/>
              </a:avLst>
            </a:prstGeom>
            <a:solidFill>
              <a:srgbClr val="EB3515">
                <a:alpha val="67059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>
                <a:latin typeface="Arial Rounded MT Bold" panose="020F0704030504030204" pitchFamily="34" charset="77"/>
              </a:endParaRP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65FDD1B8-5594-3BBC-7C21-C55088B3916D}"/>
                </a:ext>
              </a:extLst>
            </p:cNvPr>
            <p:cNvSpPr/>
            <p:nvPr/>
          </p:nvSpPr>
          <p:spPr>
            <a:xfrm>
              <a:off x="888972" y="573319"/>
              <a:ext cx="3727275" cy="1107996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en-GB" sz="6600" b="0" cap="none" spc="0" dirty="0">
                  <a:ln w="0"/>
                  <a:solidFill>
                    <a:schemeClr val="bg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Arial Rounded MT Bold" panose="020F0704030504030204" pitchFamily="34" charset="77"/>
                </a:rPr>
                <a:t>Answer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757851124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5A3CD99C-B107-3BC9-1264-5EA5517EBFED}"/>
              </a:ext>
            </a:extLst>
          </p:cNvPr>
          <p:cNvSpPr/>
          <p:nvPr/>
        </p:nvSpPr>
        <p:spPr>
          <a:xfrm>
            <a:off x="754086" y="2551837"/>
            <a:ext cx="10683828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GB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What is the type of transport called that requires energy?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B5EE733F-9575-8B01-2FCA-5E21B23888D4}"/>
              </a:ext>
            </a:extLst>
          </p:cNvPr>
          <p:cNvGrpSpPr/>
          <p:nvPr/>
        </p:nvGrpSpPr>
        <p:grpSpPr>
          <a:xfrm>
            <a:off x="107307" y="145616"/>
            <a:ext cx="4107205" cy="1107996"/>
            <a:chOff x="888972" y="573319"/>
            <a:chExt cx="4107205" cy="1107996"/>
          </a:xfrm>
        </p:grpSpPr>
        <p:sp>
          <p:nvSpPr>
            <p:cNvPr id="3" name="Rounded Rectangle 2">
              <a:extLst>
                <a:ext uri="{FF2B5EF4-FFF2-40B4-BE49-F238E27FC236}">
                  <a16:creationId xmlns:a16="http://schemas.microsoft.com/office/drawing/2014/main" id="{F4ED0D77-4667-DAA7-118B-5442D806163F}"/>
                </a:ext>
              </a:extLst>
            </p:cNvPr>
            <p:cNvSpPr/>
            <p:nvPr/>
          </p:nvSpPr>
          <p:spPr>
            <a:xfrm>
              <a:off x="988686" y="669072"/>
              <a:ext cx="3907779" cy="1012243"/>
            </a:xfrm>
            <a:prstGeom prst="roundRect">
              <a:avLst>
                <a:gd name="adj" fmla="val 44876"/>
              </a:avLst>
            </a:prstGeom>
            <a:solidFill>
              <a:srgbClr val="92D050">
                <a:alpha val="67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>
                <a:latin typeface="Arial Rounded MT Bold" panose="020F0704030504030204" pitchFamily="34" charset="77"/>
              </a:endParaRPr>
            </a:p>
          </p:txBody>
        </p:sp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3678B569-3189-5E27-56F2-78F423568DCE}"/>
                </a:ext>
              </a:extLst>
            </p:cNvPr>
            <p:cNvSpPr/>
            <p:nvPr/>
          </p:nvSpPr>
          <p:spPr>
            <a:xfrm>
              <a:off x="888972" y="573319"/>
              <a:ext cx="4107205" cy="1107996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en-GB" sz="6600" b="0" cap="none" spc="0" dirty="0">
                  <a:ln w="0"/>
                  <a:solidFill>
                    <a:schemeClr val="bg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Arial Rounded MT Bold" panose="020F0704030504030204" pitchFamily="34" charset="77"/>
                </a:rPr>
                <a:t>Question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492951826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43915F4A-3946-3981-1C8A-E281FE727325}"/>
              </a:ext>
            </a:extLst>
          </p:cNvPr>
          <p:cNvSpPr/>
          <p:nvPr/>
        </p:nvSpPr>
        <p:spPr>
          <a:xfrm>
            <a:off x="877884" y="2873757"/>
            <a:ext cx="10683828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GB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Active Transport</a:t>
            </a:r>
            <a:endParaRPr lang="en-GB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E7A4FC5D-903D-7F38-E839-FD67F8CB8CFB}"/>
              </a:ext>
            </a:extLst>
          </p:cNvPr>
          <p:cNvGrpSpPr/>
          <p:nvPr/>
        </p:nvGrpSpPr>
        <p:grpSpPr>
          <a:xfrm>
            <a:off x="107307" y="145616"/>
            <a:ext cx="3727275" cy="1107996"/>
            <a:chOff x="888972" y="573319"/>
            <a:chExt cx="3727275" cy="1107996"/>
          </a:xfrm>
        </p:grpSpPr>
        <p:sp>
          <p:nvSpPr>
            <p:cNvPr id="7" name="Rounded Rectangle 6">
              <a:extLst>
                <a:ext uri="{FF2B5EF4-FFF2-40B4-BE49-F238E27FC236}">
                  <a16:creationId xmlns:a16="http://schemas.microsoft.com/office/drawing/2014/main" id="{7A711986-59B1-6E39-46CD-24E4A8D1591B}"/>
                </a:ext>
              </a:extLst>
            </p:cNvPr>
            <p:cNvSpPr/>
            <p:nvPr/>
          </p:nvSpPr>
          <p:spPr>
            <a:xfrm>
              <a:off x="988687" y="669072"/>
              <a:ext cx="3494823" cy="1012243"/>
            </a:xfrm>
            <a:prstGeom prst="roundRect">
              <a:avLst>
                <a:gd name="adj" fmla="val 44876"/>
              </a:avLst>
            </a:prstGeom>
            <a:solidFill>
              <a:srgbClr val="EB3515">
                <a:alpha val="67059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>
                <a:latin typeface="Arial Rounded MT Bold" panose="020F0704030504030204" pitchFamily="34" charset="77"/>
              </a:endParaRP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65FDD1B8-5594-3BBC-7C21-C55088B3916D}"/>
                </a:ext>
              </a:extLst>
            </p:cNvPr>
            <p:cNvSpPr/>
            <p:nvPr/>
          </p:nvSpPr>
          <p:spPr>
            <a:xfrm>
              <a:off x="888972" y="573319"/>
              <a:ext cx="3727275" cy="1107996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en-GB" sz="6600" b="0" cap="none" spc="0" dirty="0">
                  <a:ln w="0"/>
                  <a:solidFill>
                    <a:schemeClr val="bg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Arial Rounded MT Bold" panose="020F0704030504030204" pitchFamily="34" charset="77"/>
                </a:rPr>
                <a:t>Answer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408234995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5A3CD99C-B107-3BC9-1264-5EA5517EBFED}"/>
              </a:ext>
            </a:extLst>
          </p:cNvPr>
          <p:cNvSpPr/>
          <p:nvPr/>
        </p:nvSpPr>
        <p:spPr>
          <a:xfrm>
            <a:off x="754086" y="2699321"/>
            <a:ext cx="10683828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GB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Which direction does active transport move </a:t>
            </a:r>
            <a:r>
              <a:rPr lang="en-GB" sz="5400" b="0" cap="none" spc="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moleccules</a:t>
            </a:r>
            <a:r>
              <a:rPr lang="en-GB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?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B5EE733F-9575-8B01-2FCA-5E21B23888D4}"/>
              </a:ext>
            </a:extLst>
          </p:cNvPr>
          <p:cNvGrpSpPr/>
          <p:nvPr/>
        </p:nvGrpSpPr>
        <p:grpSpPr>
          <a:xfrm>
            <a:off x="107307" y="145616"/>
            <a:ext cx="4107205" cy="1107996"/>
            <a:chOff x="888972" y="573319"/>
            <a:chExt cx="4107205" cy="1107996"/>
          </a:xfrm>
        </p:grpSpPr>
        <p:sp>
          <p:nvSpPr>
            <p:cNvPr id="3" name="Rounded Rectangle 2">
              <a:extLst>
                <a:ext uri="{FF2B5EF4-FFF2-40B4-BE49-F238E27FC236}">
                  <a16:creationId xmlns:a16="http://schemas.microsoft.com/office/drawing/2014/main" id="{F4ED0D77-4667-DAA7-118B-5442D806163F}"/>
                </a:ext>
              </a:extLst>
            </p:cNvPr>
            <p:cNvSpPr/>
            <p:nvPr/>
          </p:nvSpPr>
          <p:spPr>
            <a:xfrm>
              <a:off x="988686" y="669072"/>
              <a:ext cx="3907779" cy="1012243"/>
            </a:xfrm>
            <a:prstGeom prst="roundRect">
              <a:avLst>
                <a:gd name="adj" fmla="val 44876"/>
              </a:avLst>
            </a:prstGeom>
            <a:solidFill>
              <a:srgbClr val="92D050">
                <a:alpha val="67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>
                <a:latin typeface="Arial Rounded MT Bold" panose="020F0704030504030204" pitchFamily="34" charset="77"/>
              </a:endParaRPr>
            </a:p>
          </p:txBody>
        </p:sp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3678B569-3189-5E27-56F2-78F423568DCE}"/>
                </a:ext>
              </a:extLst>
            </p:cNvPr>
            <p:cNvSpPr/>
            <p:nvPr/>
          </p:nvSpPr>
          <p:spPr>
            <a:xfrm>
              <a:off x="888972" y="573319"/>
              <a:ext cx="4107205" cy="1107996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en-GB" sz="6600" b="0" cap="none" spc="0" dirty="0">
                  <a:ln w="0"/>
                  <a:solidFill>
                    <a:schemeClr val="bg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Arial Rounded MT Bold" panose="020F0704030504030204" pitchFamily="34" charset="77"/>
                </a:rPr>
                <a:t>Question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754720515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43915F4A-3946-3981-1C8A-E281FE727325}"/>
              </a:ext>
            </a:extLst>
          </p:cNvPr>
          <p:cNvSpPr/>
          <p:nvPr/>
        </p:nvSpPr>
        <p:spPr>
          <a:xfrm>
            <a:off x="1015536" y="2372311"/>
            <a:ext cx="10683828" cy="258532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GB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Active transport moves molecules and ions against the concentration gradient. </a:t>
            </a: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E7A4FC5D-903D-7F38-E839-FD67F8CB8CFB}"/>
              </a:ext>
            </a:extLst>
          </p:cNvPr>
          <p:cNvGrpSpPr/>
          <p:nvPr/>
        </p:nvGrpSpPr>
        <p:grpSpPr>
          <a:xfrm>
            <a:off x="107307" y="145616"/>
            <a:ext cx="3727275" cy="1107996"/>
            <a:chOff x="888972" y="573319"/>
            <a:chExt cx="3727275" cy="1107996"/>
          </a:xfrm>
        </p:grpSpPr>
        <p:sp>
          <p:nvSpPr>
            <p:cNvPr id="7" name="Rounded Rectangle 6">
              <a:extLst>
                <a:ext uri="{FF2B5EF4-FFF2-40B4-BE49-F238E27FC236}">
                  <a16:creationId xmlns:a16="http://schemas.microsoft.com/office/drawing/2014/main" id="{7A711986-59B1-6E39-46CD-24E4A8D1591B}"/>
                </a:ext>
              </a:extLst>
            </p:cNvPr>
            <p:cNvSpPr/>
            <p:nvPr/>
          </p:nvSpPr>
          <p:spPr>
            <a:xfrm>
              <a:off x="988687" y="669072"/>
              <a:ext cx="3494823" cy="1012243"/>
            </a:xfrm>
            <a:prstGeom prst="roundRect">
              <a:avLst>
                <a:gd name="adj" fmla="val 44876"/>
              </a:avLst>
            </a:prstGeom>
            <a:solidFill>
              <a:srgbClr val="EB3515">
                <a:alpha val="67059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>
                <a:latin typeface="Arial Rounded MT Bold" panose="020F0704030504030204" pitchFamily="34" charset="77"/>
              </a:endParaRP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65FDD1B8-5594-3BBC-7C21-C55088B3916D}"/>
                </a:ext>
              </a:extLst>
            </p:cNvPr>
            <p:cNvSpPr/>
            <p:nvPr/>
          </p:nvSpPr>
          <p:spPr>
            <a:xfrm>
              <a:off x="888972" y="573319"/>
              <a:ext cx="3727275" cy="1107996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en-GB" sz="6600" b="0" cap="none" spc="0" dirty="0">
                  <a:ln w="0"/>
                  <a:solidFill>
                    <a:schemeClr val="bg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Arial Rounded MT Bold" panose="020F0704030504030204" pitchFamily="34" charset="77"/>
                </a:rPr>
                <a:t>Answer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015309900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A5BD9C-0E63-CB7B-36DB-7DF1C6A0DA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8697" y="334537"/>
            <a:ext cx="10515600" cy="1325563"/>
          </a:xfrm>
        </p:spPr>
        <p:txBody>
          <a:bodyPr/>
          <a:lstStyle/>
          <a:p>
            <a:r>
              <a:rPr lang="en-US" dirty="0"/>
              <a:t>KA 1.3 </a:t>
            </a:r>
            <a:r>
              <a:rPr lang="en-US" b="1" dirty="0"/>
              <a:t>DNA and the production of proteins</a:t>
            </a:r>
          </a:p>
        </p:txBody>
      </p:sp>
      <p:pic>
        <p:nvPicPr>
          <p:cNvPr id="9218" name="Picture 2" descr="How do Cells Read Genes?">
            <a:extLst>
              <a:ext uri="{FF2B5EF4-FFF2-40B4-BE49-F238E27FC236}">
                <a16:creationId xmlns:a16="http://schemas.microsoft.com/office/drawing/2014/main" id="{472A6E87-C319-1EFB-445B-1CD8FAFE465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43250" y="1405479"/>
            <a:ext cx="5905500" cy="54525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56009166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5A3CD99C-B107-3BC9-1264-5EA5517EBFED}"/>
              </a:ext>
            </a:extLst>
          </p:cNvPr>
          <p:cNvSpPr/>
          <p:nvPr/>
        </p:nvSpPr>
        <p:spPr>
          <a:xfrm>
            <a:off x="754086" y="2551837"/>
            <a:ext cx="10683828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GB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How would you describe the twisted </a:t>
            </a:r>
            <a:r>
              <a:rPr lang="en-GB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structure of DNA?</a:t>
            </a:r>
            <a:endParaRPr lang="en-GB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B5EE733F-9575-8B01-2FCA-5E21B23888D4}"/>
              </a:ext>
            </a:extLst>
          </p:cNvPr>
          <p:cNvGrpSpPr/>
          <p:nvPr/>
        </p:nvGrpSpPr>
        <p:grpSpPr>
          <a:xfrm>
            <a:off x="107307" y="145616"/>
            <a:ext cx="4107205" cy="1107996"/>
            <a:chOff x="888972" y="573319"/>
            <a:chExt cx="4107205" cy="1107996"/>
          </a:xfrm>
        </p:grpSpPr>
        <p:sp>
          <p:nvSpPr>
            <p:cNvPr id="3" name="Rounded Rectangle 2">
              <a:extLst>
                <a:ext uri="{FF2B5EF4-FFF2-40B4-BE49-F238E27FC236}">
                  <a16:creationId xmlns:a16="http://schemas.microsoft.com/office/drawing/2014/main" id="{F4ED0D77-4667-DAA7-118B-5442D806163F}"/>
                </a:ext>
              </a:extLst>
            </p:cNvPr>
            <p:cNvSpPr/>
            <p:nvPr/>
          </p:nvSpPr>
          <p:spPr>
            <a:xfrm>
              <a:off x="988686" y="669072"/>
              <a:ext cx="3907779" cy="1012243"/>
            </a:xfrm>
            <a:prstGeom prst="roundRect">
              <a:avLst>
                <a:gd name="adj" fmla="val 44876"/>
              </a:avLst>
            </a:prstGeom>
            <a:solidFill>
              <a:srgbClr val="92D050">
                <a:alpha val="67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>
                <a:latin typeface="Arial Rounded MT Bold" panose="020F0704030504030204" pitchFamily="34" charset="77"/>
              </a:endParaRPr>
            </a:p>
          </p:txBody>
        </p:sp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3678B569-3189-5E27-56F2-78F423568DCE}"/>
                </a:ext>
              </a:extLst>
            </p:cNvPr>
            <p:cNvSpPr/>
            <p:nvPr/>
          </p:nvSpPr>
          <p:spPr>
            <a:xfrm>
              <a:off x="888972" y="573319"/>
              <a:ext cx="4107205" cy="1107996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en-GB" sz="6600" b="0" cap="none" spc="0" dirty="0">
                  <a:ln w="0"/>
                  <a:solidFill>
                    <a:schemeClr val="bg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Arial Rounded MT Bold" panose="020F0704030504030204" pitchFamily="34" charset="77"/>
                </a:rPr>
                <a:t>Question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272658863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43915F4A-3946-3981-1C8A-E281FE727325}"/>
              </a:ext>
            </a:extLst>
          </p:cNvPr>
          <p:cNvSpPr/>
          <p:nvPr/>
        </p:nvSpPr>
        <p:spPr>
          <a:xfrm>
            <a:off x="1015535" y="2883589"/>
            <a:ext cx="10683828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GB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Double stranded helix</a:t>
            </a:r>
            <a:endParaRPr lang="en-GB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E7A4FC5D-903D-7F38-E839-FD67F8CB8CFB}"/>
              </a:ext>
            </a:extLst>
          </p:cNvPr>
          <p:cNvGrpSpPr/>
          <p:nvPr/>
        </p:nvGrpSpPr>
        <p:grpSpPr>
          <a:xfrm>
            <a:off x="107307" y="145616"/>
            <a:ext cx="3727275" cy="1107996"/>
            <a:chOff x="888972" y="573319"/>
            <a:chExt cx="3727275" cy="1107996"/>
          </a:xfrm>
        </p:grpSpPr>
        <p:sp>
          <p:nvSpPr>
            <p:cNvPr id="7" name="Rounded Rectangle 6">
              <a:extLst>
                <a:ext uri="{FF2B5EF4-FFF2-40B4-BE49-F238E27FC236}">
                  <a16:creationId xmlns:a16="http://schemas.microsoft.com/office/drawing/2014/main" id="{7A711986-59B1-6E39-46CD-24E4A8D1591B}"/>
                </a:ext>
              </a:extLst>
            </p:cNvPr>
            <p:cNvSpPr/>
            <p:nvPr/>
          </p:nvSpPr>
          <p:spPr>
            <a:xfrm>
              <a:off x="988687" y="669072"/>
              <a:ext cx="3494823" cy="1012243"/>
            </a:xfrm>
            <a:prstGeom prst="roundRect">
              <a:avLst>
                <a:gd name="adj" fmla="val 44876"/>
              </a:avLst>
            </a:prstGeom>
            <a:solidFill>
              <a:srgbClr val="EB3515">
                <a:alpha val="67059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>
                <a:latin typeface="Arial Rounded MT Bold" panose="020F0704030504030204" pitchFamily="34" charset="77"/>
              </a:endParaRP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65FDD1B8-5594-3BBC-7C21-C55088B3916D}"/>
                </a:ext>
              </a:extLst>
            </p:cNvPr>
            <p:cNvSpPr/>
            <p:nvPr/>
          </p:nvSpPr>
          <p:spPr>
            <a:xfrm>
              <a:off x="888972" y="573319"/>
              <a:ext cx="3727275" cy="1107996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en-GB" sz="6600" b="0" cap="none" spc="0" dirty="0">
                  <a:ln w="0"/>
                  <a:solidFill>
                    <a:schemeClr val="bg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Arial Rounded MT Bold" panose="020F0704030504030204" pitchFamily="34" charset="77"/>
                </a:rPr>
                <a:t>Answer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705930081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5A3CD99C-B107-3BC9-1264-5EA5517EBFED}"/>
              </a:ext>
            </a:extLst>
          </p:cNvPr>
          <p:cNvSpPr/>
          <p:nvPr/>
        </p:nvSpPr>
        <p:spPr>
          <a:xfrm>
            <a:off x="754086" y="2551837"/>
            <a:ext cx="10683828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GB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How are the two strands of DNA held together?</a:t>
            </a:r>
            <a:endParaRPr lang="en-GB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B5EE733F-9575-8B01-2FCA-5E21B23888D4}"/>
              </a:ext>
            </a:extLst>
          </p:cNvPr>
          <p:cNvGrpSpPr/>
          <p:nvPr/>
        </p:nvGrpSpPr>
        <p:grpSpPr>
          <a:xfrm>
            <a:off x="107307" y="145616"/>
            <a:ext cx="4107205" cy="1107996"/>
            <a:chOff x="888972" y="573319"/>
            <a:chExt cx="4107205" cy="1107996"/>
          </a:xfrm>
        </p:grpSpPr>
        <p:sp>
          <p:nvSpPr>
            <p:cNvPr id="3" name="Rounded Rectangle 2">
              <a:extLst>
                <a:ext uri="{FF2B5EF4-FFF2-40B4-BE49-F238E27FC236}">
                  <a16:creationId xmlns:a16="http://schemas.microsoft.com/office/drawing/2014/main" id="{F4ED0D77-4667-DAA7-118B-5442D806163F}"/>
                </a:ext>
              </a:extLst>
            </p:cNvPr>
            <p:cNvSpPr/>
            <p:nvPr/>
          </p:nvSpPr>
          <p:spPr>
            <a:xfrm>
              <a:off x="988686" y="669072"/>
              <a:ext cx="3907779" cy="1012243"/>
            </a:xfrm>
            <a:prstGeom prst="roundRect">
              <a:avLst>
                <a:gd name="adj" fmla="val 44876"/>
              </a:avLst>
            </a:prstGeom>
            <a:solidFill>
              <a:srgbClr val="92D050">
                <a:alpha val="67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>
                <a:latin typeface="Arial Rounded MT Bold" panose="020F0704030504030204" pitchFamily="34" charset="77"/>
              </a:endParaRPr>
            </a:p>
          </p:txBody>
        </p:sp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3678B569-3189-5E27-56F2-78F423568DCE}"/>
                </a:ext>
              </a:extLst>
            </p:cNvPr>
            <p:cNvSpPr/>
            <p:nvPr/>
          </p:nvSpPr>
          <p:spPr>
            <a:xfrm>
              <a:off x="888972" y="573319"/>
              <a:ext cx="4107205" cy="1107996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en-GB" sz="6600" b="0" cap="none" spc="0" dirty="0">
                  <a:ln w="0"/>
                  <a:solidFill>
                    <a:schemeClr val="bg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Arial Rounded MT Bold" panose="020F0704030504030204" pitchFamily="34" charset="77"/>
                </a:rPr>
                <a:t>Question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864076344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43915F4A-3946-3981-1C8A-E281FE727325}"/>
              </a:ext>
            </a:extLst>
          </p:cNvPr>
          <p:cNvSpPr/>
          <p:nvPr/>
        </p:nvSpPr>
        <p:spPr>
          <a:xfrm>
            <a:off x="828722" y="2873757"/>
            <a:ext cx="10683828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GB" sz="5400" u="sng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Complimentary </a:t>
            </a:r>
            <a:r>
              <a:rPr lang="en-GB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base pairs</a:t>
            </a:r>
            <a:endParaRPr lang="en-GB" sz="5400" b="0" u="sng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E7A4FC5D-903D-7F38-E839-FD67F8CB8CFB}"/>
              </a:ext>
            </a:extLst>
          </p:cNvPr>
          <p:cNvGrpSpPr/>
          <p:nvPr/>
        </p:nvGrpSpPr>
        <p:grpSpPr>
          <a:xfrm>
            <a:off x="107307" y="145616"/>
            <a:ext cx="3727275" cy="1107996"/>
            <a:chOff x="888972" y="573319"/>
            <a:chExt cx="3727275" cy="1107996"/>
          </a:xfrm>
        </p:grpSpPr>
        <p:sp>
          <p:nvSpPr>
            <p:cNvPr id="7" name="Rounded Rectangle 6">
              <a:extLst>
                <a:ext uri="{FF2B5EF4-FFF2-40B4-BE49-F238E27FC236}">
                  <a16:creationId xmlns:a16="http://schemas.microsoft.com/office/drawing/2014/main" id="{7A711986-59B1-6E39-46CD-24E4A8D1591B}"/>
                </a:ext>
              </a:extLst>
            </p:cNvPr>
            <p:cNvSpPr/>
            <p:nvPr/>
          </p:nvSpPr>
          <p:spPr>
            <a:xfrm>
              <a:off x="988687" y="669072"/>
              <a:ext cx="3494823" cy="1012243"/>
            </a:xfrm>
            <a:prstGeom prst="roundRect">
              <a:avLst>
                <a:gd name="adj" fmla="val 44876"/>
              </a:avLst>
            </a:prstGeom>
            <a:solidFill>
              <a:srgbClr val="EB3515">
                <a:alpha val="67059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>
                <a:latin typeface="Arial Rounded MT Bold" panose="020F0704030504030204" pitchFamily="34" charset="77"/>
              </a:endParaRP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65FDD1B8-5594-3BBC-7C21-C55088B3916D}"/>
                </a:ext>
              </a:extLst>
            </p:cNvPr>
            <p:cNvSpPr/>
            <p:nvPr/>
          </p:nvSpPr>
          <p:spPr>
            <a:xfrm>
              <a:off x="888972" y="573319"/>
              <a:ext cx="3727275" cy="1107996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en-GB" sz="6600" b="0" cap="none" spc="0" dirty="0">
                  <a:ln w="0"/>
                  <a:solidFill>
                    <a:schemeClr val="bg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Arial Rounded MT Bold" panose="020F0704030504030204" pitchFamily="34" charset="77"/>
                </a:rPr>
                <a:t>Answer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5928847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5A3CD99C-B107-3BC9-1264-5EA5517EBFED}"/>
              </a:ext>
            </a:extLst>
          </p:cNvPr>
          <p:cNvSpPr/>
          <p:nvPr/>
        </p:nvSpPr>
        <p:spPr>
          <a:xfrm>
            <a:off x="754086" y="2551837"/>
            <a:ext cx="10683828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GB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What is the function of a chloroplast?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B5EE733F-9575-8B01-2FCA-5E21B23888D4}"/>
              </a:ext>
            </a:extLst>
          </p:cNvPr>
          <p:cNvGrpSpPr/>
          <p:nvPr/>
        </p:nvGrpSpPr>
        <p:grpSpPr>
          <a:xfrm>
            <a:off x="107307" y="145616"/>
            <a:ext cx="4107205" cy="1107996"/>
            <a:chOff x="888972" y="573319"/>
            <a:chExt cx="4107205" cy="1107996"/>
          </a:xfrm>
        </p:grpSpPr>
        <p:sp>
          <p:nvSpPr>
            <p:cNvPr id="3" name="Rounded Rectangle 2">
              <a:extLst>
                <a:ext uri="{FF2B5EF4-FFF2-40B4-BE49-F238E27FC236}">
                  <a16:creationId xmlns:a16="http://schemas.microsoft.com/office/drawing/2014/main" id="{F4ED0D77-4667-DAA7-118B-5442D806163F}"/>
                </a:ext>
              </a:extLst>
            </p:cNvPr>
            <p:cNvSpPr/>
            <p:nvPr/>
          </p:nvSpPr>
          <p:spPr>
            <a:xfrm>
              <a:off x="988686" y="669072"/>
              <a:ext cx="3907779" cy="1012243"/>
            </a:xfrm>
            <a:prstGeom prst="roundRect">
              <a:avLst>
                <a:gd name="adj" fmla="val 44876"/>
              </a:avLst>
            </a:prstGeom>
            <a:solidFill>
              <a:srgbClr val="92D050">
                <a:alpha val="67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>
                <a:latin typeface="Arial Rounded MT Bold" panose="020F0704030504030204" pitchFamily="34" charset="77"/>
              </a:endParaRPr>
            </a:p>
          </p:txBody>
        </p:sp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3678B569-3189-5E27-56F2-78F423568DCE}"/>
                </a:ext>
              </a:extLst>
            </p:cNvPr>
            <p:cNvSpPr/>
            <p:nvPr/>
          </p:nvSpPr>
          <p:spPr>
            <a:xfrm>
              <a:off x="888972" y="573319"/>
              <a:ext cx="4107205" cy="1107996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en-GB" sz="6600" b="0" cap="none" spc="0" dirty="0">
                  <a:ln w="0"/>
                  <a:solidFill>
                    <a:schemeClr val="bg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Arial Rounded MT Bold" panose="020F0704030504030204" pitchFamily="34" charset="77"/>
                </a:rPr>
                <a:t>Question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17720333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5A3CD99C-B107-3BC9-1264-5EA5517EBFED}"/>
              </a:ext>
            </a:extLst>
          </p:cNvPr>
          <p:cNvSpPr/>
          <p:nvPr/>
        </p:nvSpPr>
        <p:spPr>
          <a:xfrm>
            <a:off x="754086" y="2551837"/>
            <a:ext cx="10683828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GB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What are the four bases?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B5EE733F-9575-8B01-2FCA-5E21B23888D4}"/>
              </a:ext>
            </a:extLst>
          </p:cNvPr>
          <p:cNvGrpSpPr/>
          <p:nvPr/>
        </p:nvGrpSpPr>
        <p:grpSpPr>
          <a:xfrm>
            <a:off x="107307" y="145616"/>
            <a:ext cx="4107205" cy="1107996"/>
            <a:chOff x="888972" y="573319"/>
            <a:chExt cx="4107205" cy="1107996"/>
          </a:xfrm>
        </p:grpSpPr>
        <p:sp>
          <p:nvSpPr>
            <p:cNvPr id="3" name="Rounded Rectangle 2">
              <a:extLst>
                <a:ext uri="{FF2B5EF4-FFF2-40B4-BE49-F238E27FC236}">
                  <a16:creationId xmlns:a16="http://schemas.microsoft.com/office/drawing/2014/main" id="{F4ED0D77-4667-DAA7-118B-5442D806163F}"/>
                </a:ext>
              </a:extLst>
            </p:cNvPr>
            <p:cNvSpPr/>
            <p:nvPr/>
          </p:nvSpPr>
          <p:spPr>
            <a:xfrm>
              <a:off x="988686" y="669072"/>
              <a:ext cx="3907779" cy="1012243"/>
            </a:xfrm>
            <a:prstGeom prst="roundRect">
              <a:avLst>
                <a:gd name="adj" fmla="val 44876"/>
              </a:avLst>
            </a:prstGeom>
            <a:solidFill>
              <a:srgbClr val="92D050">
                <a:alpha val="67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>
                <a:latin typeface="Arial Rounded MT Bold" panose="020F0704030504030204" pitchFamily="34" charset="77"/>
              </a:endParaRPr>
            </a:p>
          </p:txBody>
        </p:sp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3678B569-3189-5E27-56F2-78F423568DCE}"/>
                </a:ext>
              </a:extLst>
            </p:cNvPr>
            <p:cNvSpPr/>
            <p:nvPr/>
          </p:nvSpPr>
          <p:spPr>
            <a:xfrm>
              <a:off x="888972" y="573319"/>
              <a:ext cx="4107205" cy="1107996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en-GB" sz="6600" b="0" cap="none" spc="0" dirty="0">
                  <a:ln w="0"/>
                  <a:solidFill>
                    <a:schemeClr val="bg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Arial Rounded MT Bold" panose="020F0704030504030204" pitchFamily="34" charset="77"/>
                </a:rPr>
                <a:t>Question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01913353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43915F4A-3946-3981-1C8A-E281FE727325}"/>
              </a:ext>
            </a:extLst>
          </p:cNvPr>
          <p:cNvSpPr/>
          <p:nvPr/>
        </p:nvSpPr>
        <p:spPr>
          <a:xfrm>
            <a:off x="1045032" y="2136338"/>
            <a:ext cx="10683828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GB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Adenine, guanine, thymine and cytosine.</a:t>
            </a:r>
            <a:endParaRPr lang="en-GB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E7A4FC5D-903D-7F38-E839-FD67F8CB8CFB}"/>
              </a:ext>
            </a:extLst>
          </p:cNvPr>
          <p:cNvGrpSpPr/>
          <p:nvPr/>
        </p:nvGrpSpPr>
        <p:grpSpPr>
          <a:xfrm>
            <a:off x="107307" y="145616"/>
            <a:ext cx="3727275" cy="1107996"/>
            <a:chOff x="888972" y="573319"/>
            <a:chExt cx="3727275" cy="1107996"/>
          </a:xfrm>
        </p:grpSpPr>
        <p:sp>
          <p:nvSpPr>
            <p:cNvPr id="7" name="Rounded Rectangle 6">
              <a:extLst>
                <a:ext uri="{FF2B5EF4-FFF2-40B4-BE49-F238E27FC236}">
                  <a16:creationId xmlns:a16="http://schemas.microsoft.com/office/drawing/2014/main" id="{7A711986-59B1-6E39-46CD-24E4A8D1591B}"/>
                </a:ext>
              </a:extLst>
            </p:cNvPr>
            <p:cNvSpPr/>
            <p:nvPr/>
          </p:nvSpPr>
          <p:spPr>
            <a:xfrm>
              <a:off x="988687" y="669072"/>
              <a:ext cx="3494823" cy="1012243"/>
            </a:xfrm>
            <a:prstGeom prst="roundRect">
              <a:avLst>
                <a:gd name="adj" fmla="val 44876"/>
              </a:avLst>
            </a:prstGeom>
            <a:solidFill>
              <a:srgbClr val="EB3515">
                <a:alpha val="67059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>
                <a:latin typeface="Arial Rounded MT Bold" panose="020F0704030504030204" pitchFamily="34" charset="77"/>
              </a:endParaRP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65FDD1B8-5594-3BBC-7C21-C55088B3916D}"/>
                </a:ext>
              </a:extLst>
            </p:cNvPr>
            <p:cNvSpPr/>
            <p:nvPr/>
          </p:nvSpPr>
          <p:spPr>
            <a:xfrm>
              <a:off x="888972" y="573319"/>
              <a:ext cx="3727275" cy="1107996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en-GB" sz="6600" b="0" cap="none" spc="0" dirty="0">
                  <a:ln w="0"/>
                  <a:solidFill>
                    <a:schemeClr val="bg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Arial Rounded MT Bold" panose="020F0704030504030204" pitchFamily="34" charset="77"/>
                </a:rPr>
                <a:t>Answer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733210706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5A3CD99C-B107-3BC9-1264-5EA5517EBFED}"/>
              </a:ext>
            </a:extLst>
          </p:cNvPr>
          <p:cNvSpPr/>
          <p:nvPr/>
        </p:nvSpPr>
        <p:spPr>
          <a:xfrm>
            <a:off x="754086" y="2551837"/>
            <a:ext cx="10683828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GB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Which bases are complimentary to each other?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B5EE733F-9575-8B01-2FCA-5E21B23888D4}"/>
              </a:ext>
            </a:extLst>
          </p:cNvPr>
          <p:cNvGrpSpPr/>
          <p:nvPr/>
        </p:nvGrpSpPr>
        <p:grpSpPr>
          <a:xfrm>
            <a:off x="107307" y="145616"/>
            <a:ext cx="4107205" cy="1107996"/>
            <a:chOff x="888972" y="573319"/>
            <a:chExt cx="4107205" cy="1107996"/>
          </a:xfrm>
        </p:grpSpPr>
        <p:sp>
          <p:nvSpPr>
            <p:cNvPr id="3" name="Rounded Rectangle 2">
              <a:extLst>
                <a:ext uri="{FF2B5EF4-FFF2-40B4-BE49-F238E27FC236}">
                  <a16:creationId xmlns:a16="http://schemas.microsoft.com/office/drawing/2014/main" id="{F4ED0D77-4667-DAA7-118B-5442D806163F}"/>
                </a:ext>
              </a:extLst>
            </p:cNvPr>
            <p:cNvSpPr/>
            <p:nvPr/>
          </p:nvSpPr>
          <p:spPr>
            <a:xfrm>
              <a:off x="988686" y="669072"/>
              <a:ext cx="3907779" cy="1012243"/>
            </a:xfrm>
            <a:prstGeom prst="roundRect">
              <a:avLst>
                <a:gd name="adj" fmla="val 44876"/>
              </a:avLst>
            </a:prstGeom>
            <a:solidFill>
              <a:srgbClr val="92D050">
                <a:alpha val="67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>
                <a:latin typeface="Arial Rounded MT Bold" panose="020F0704030504030204" pitchFamily="34" charset="77"/>
              </a:endParaRPr>
            </a:p>
          </p:txBody>
        </p:sp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3678B569-3189-5E27-56F2-78F423568DCE}"/>
                </a:ext>
              </a:extLst>
            </p:cNvPr>
            <p:cNvSpPr/>
            <p:nvPr/>
          </p:nvSpPr>
          <p:spPr>
            <a:xfrm>
              <a:off x="888972" y="573319"/>
              <a:ext cx="4107205" cy="1107996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en-GB" sz="6600" b="0" cap="none" spc="0" dirty="0">
                  <a:ln w="0"/>
                  <a:solidFill>
                    <a:schemeClr val="bg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Arial Rounded MT Bold" panose="020F0704030504030204" pitchFamily="34" charset="77"/>
                </a:rPr>
                <a:t>Question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222788309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43915F4A-3946-3981-1C8A-E281FE727325}"/>
              </a:ext>
            </a:extLst>
          </p:cNvPr>
          <p:cNvSpPr/>
          <p:nvPr/>
        </p:nvSpPr>
        <p:spPr>
          <a:xfrm>
            <a:off x="986038" y="2726273"/>
            <a:ext cx="10683828" cy="286232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GB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Adenine + Thymine</a:t>
            </a:r>
          </a:p>
          <a:p>
            <a:pPr algn="ctr"/>
            <a:r>
              <a:rPr lang="en-GB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Guanine + Cytosine </a:t>
            </a:r>
          </a:p>
          <a:p>
            <a:pPr algn="ctr"/>
            <a:r>
              <a:rPr lang="en-GB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(Straight letters AT</a:t>
            </a:r>
          </a:p>
          <a:p>
            <a:pPr algn="ctr"/>
            <a:r>
              <a:rPr lang="en-GB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Curly letters GC)</a:t>
            </a: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E7A4FC5D-903D-7F38-E839-FD67F8CB8CFB}"/>
              </a:ext>
            </a:extLst>
          </p:cNvPr>
          <p:cNvGrpSpPr/>
          <p:nvPr/>
        </p:nvGrpSpPr>
        <p:grpSpPr>
          <a:xfrm>
            <a:off x="107307" y="145616"/>
            <a:ext cx="3727275" cy="1107996"/>
            <a:chOff x="888972" y="573319"/>
            <a:chExt cx="3727275" cy="1107996"/>
          </a:xfrm>
        </p:grpSpPr>
        <p:sp>
          <p:nvSpPr>
            <p:cNvPr id="7" name="Rounded Rectangle 6">
              <a:extLst>
                <a:ext uri="{FF2B5EF4-FFF2-40B4-BE49-F238E27FC236}">
                  <a16:creationId xmlns:a16="http://schemas.microsoft.com/office/drawing/2014/main" id="{7A711986-59B1-6E39-46CD-24E4A8D1591B}"/>
                </a:ext>
              </a:extLst>
            </p:cNvPr>
            <p:cNvSpPr/>
            <p:nvPr/>
          </p:nvSpPr>
          <p:spPr>
            <a:xfrm>
              <a:off x="988687" y="669072"/>
              <a:ext cx="3494823" cy="1012243"/>
            </a:xfrm>
            <a:prstGeom prst="roundRect">
              <a:avLst>
                <a:gd name="adj" fmla="val 44876"/>
              </a:avLst>
            </a:prstGeom>
            <a:solidFill>
              <a:srgbClr val="EB3515">
                <a:alpha val="67059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>
                <a:latin typeface="Arial Rounded MT Bold" panose="020F0704030504030204" pitchFamily="34" charset="77"/>
              </a:endParaRP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65FDD1B8-5594-3BBC-7C21-C55088B3916D}"/>
                </a:ext>
              </a:extLst>
            </p:cNvPr>
            <p:cNvSpPr/>
            <p:nvPr/>
          </p:nvSpPr>
          <p:spPr>
            <a:xfrm>
              <a:off x="888972" y="573319"/>
              <a:ext cx="3727275" cy="1107996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en-GB" sz="6600" b="0" cap="none" spc="0" dirty="0">
                  <a:ln w="0"/>
                  <a:solidFill>
                    <a:schemeClr val="bg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Arial Rounded MT Bold" panose="020F0704030504030204" pitchFamily="34" charset="77"/>
                </a:rPr>
                <a:t>Answer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806342205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5A3CD99C-B107-3BC9-1264-5EA5517EBFED}"/>
              </a:ext>
            </a:extLst>
          </p:cNvPr>
          <p:cNvSpPr/>
          <p:nvPr/>
        </p:nvSpPr>
        <p:spPr>
          <a:xfrm>
            <a:off x="754086" y="2551837"/>
            <a:ext cx="10683828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GB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What does the base sequenc</a:t>
            </a:r>
            <a:r>
              <a:rPr lang="en-GB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 of DNA determine?</a:t>
            </a:r>
            <a:endParaRPr lang="en-GB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B5EE733F-9575-8B01-2FCA-5E21B23888D4}"/>
              </a:ext>
            </a:extLst>
          </p:cNvPr>
          <p:cNvGrpSpPr/>
          <p:nvPr/>
        </p:nvGrpSpPr>
        <p:grpSpPr>
          <a:xfrm>
            <a:off x="107307" y="145616"/>
            <a:ext cx="4107205" cy="1107996"/>
            <a:chOff x="888972" y="573319"/>
            <a:chExt cx="4107205" cy="1107996"/>
          </a:xfrm>
        </p:grpSpPr>
        <p:sp>
          <p:nvSpPr>
            <p:cNvPr id="3" name="Rounded Rectangle 2">
              <a:extLst>
                <a:ext uri="{FF2B5EF4-FFF2-40B4-BE49-F238E27FC236}">
                  <a16:creationId xmlns:a16="http://schemas.microsoft.com/office/drawing/2014/main" id="{F4ED0D77-4667-DAA7-118B-5442D806163F}"/>
                </a:ext>
              </a:extLst>
            </p:cNvPr>
            <p:cNvSpPr/>
            <p:nvPr/>
          </p:nvSpPr>
          <p:spPr>
            <a:xfrm>
              <a:off x="988686" y="669072"/>
              <a:ext cx="3907779" cy="1012243"/>
            </a:xfrm>
            <a:prstGeom prst="roundRect">
              <a:avLst>
                <a:gd name="adj" fmla="val 44876"/>
              </a:avLst>
            </a:prstGeom>
            <a:solidFill>
              <a:srgbClr val="92D050">
                <a:alpha val="67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>
                <a:latin typeface="Arial Rounded MT Bold" panose="020F0704030504030204" pitchFamily="34" charset="77"/>
              </a:endParaRPr>
            </a:p>
          </p:txBody>
        </p:sp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3678B569-3189-5E27-56F2-78F423568DCE}"/>
                </a:ext>
              </a:extLst>
            </p:cNvPr>
            <p:cNvSpPr/>
            <p:nvPr/>
          </p:nvSpPr>
          <p:spPr>
            <a:xfrm>
              <a:off x="888972" y="573319"/>
              <a:ext cx="4107205" cy="1107996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en-GB" sz="6600" b="0" cap="none" spc="0" dirty="0">
                  <a:ln w="0"/>
                  <a:solidFill>
                    <a:schemeClr val="bg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Arial Rounded MT Bold" panose="020F0704030504030204" pitchFamily="34" charset="77"/>
                </a:rPr>
                <a:t>Question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151355024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43915F4A-3946-3981-1C8A-E281FE727325}"/>
              </a:ext>
            </a:extLst>
          </p:cNvPr>
          <p:cNvSpPr/>
          <p:nvPr/>
        </p:nvSpPr>
        <p:spPr>
          <a:xfrm>
            <a:off x="976207" y="2967335"/>
            <a:ext cx="10683828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GB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The amino acid sequence in proteins.</a:t>
            </a:r>
            <a:endParaRPr lang="en-GB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E7A4FC5D-903D-7F38-E839-FD67F8CB8CFB}"/>
              </a:ext>
            </a:extLst>
          </p:cNvPr>
          <p:cNvGrpSpPr/>
          <p:nvPr/>
        </p:nvGrpSpPr>
        <p:grpSpPr>
          <a:xfrm>
            <a:off x="107307" y="145616"/>
            <a:ext cx="3727275" cy="1107996"/>
            <a:chOff x="888972" y="573319"/>
            <a:chExt cx="3727275" cy="1107996"/>
          </a:xfrm>
        </p:grpSpPr>
        <p:sp>
          <p:nvSpPr>
            <p:cNvPr id="7" name="Rounded Rectangle 6">
              <a:extLst>
                <a:ext uri="{FF2B5EF4-FFF2-40B4-BE49-F238E27FC236}">
                  <a16:creationId xmlns:a16="http://schemas.microsoft.com/office/drawing/2014/main" id="{7A711986-59B1-6E39-46CD-24E4A8D1591B}"/>
                </a:ext>
              </a:extLst>
            </p:cNvPr>
            <p:cNvSpPr/>
            <p:nvPr/>
          </p:nvSpPr>
          <p:spPr>
            <a:xfrm>
              <a:off x="988687" y="669072"/>
              <a:ext cx="3494823" cy="1012243"/>
            </a:xfrm>
            <a:prstGeom prst="roundRect">
              <a:avLst>
                <a:gd name="adj" fmla="val 44876"/>
              </a:avLst>
            </a:prstGeom>
            <a:solidFill>
              <a:srgbClr val="EB3515">
                <a:alpha val="67059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>
                <a:latin typeface="Arial Rounded MT Bold" panose="020F0704030504030204" pitchFamily="34" charset="77"/>
              </a:endParaRP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65FDD1B8-5594-3BBC-7C21-C55088B3916D}"/>
                </a:ext>
              </a:extLst>
            </p:cNvPr>
            <p:cNvSpPr/>
            <p:nvPr/>
          </p:nvSpPr>
          <p:spPr>
            <a:xfrm>
              <a:off x="888972" y="573319"/>
              <a:ext cx="3727275" cy="1107996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en-GB" sz="6600" b="0" cap="none" spc="0" dirty="0">
                  <a:ln w="0"/>
                  <a:solidFill>
                    <a:schemeClr val="bg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Arial Rounded MT Bold" panose="020F0704030504030204" pitchFamily="34" charset="77"/>
                </a:rPr>
                <a:t>Answer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617920764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5A3CD99C-B107-3BC9-1264-5EA5517EBFED}"/>
              </a:ext>
            </a:extLst>
          </p:cNvPr>
          <p:cNvSpPr/>
          <p:nvPr/>
        </p:nvSpPr>
        <p:spPr>
          <a:xfrm>
            <a:off x="754086" y="2551837"/>
            <a:ext cx="10683828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GB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What is a gene?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B5EE733F-9575-8B01-2FCA-5E21B23888D4}"/>
              </a:ext>
            </a:extLst>
          </p:cNvPr>
          <p:cNvGrpSpPr/>
          <p:nvPr/>
        </p:nvGrpSpPr>
        <p:grpSpPr>
          <a:xfrm>
            <a:off x="107307" y="145616"/>
            <a:ext cx="4107205" cy="1107996"/>
            <a:chOff x="888972" y="573319"/>
            <a:chExt cx="4107205" cy="1107996"/>
          </a:xfrm>
        </p:grpSpPr>
        <p:sp>
          <p:nvSpPr>
            <p:cNvPr id="3" name="Rounded Rectangle 2">
              <a:extLst>
                <a:ext uri="{FF2B5EF4-FFF2-40B4-BE49-F238E27FC236}">
                  <a16:creationId xmlns:a16="http://schemas.microsoft.com/office/drawing/2014/main" id="{F4ED0D77-4667-DAA7-118B-5442D806163F}"/>
                </a:ext>
              </a:extLst>
            </p:cNvPr>
            <p:cNvSpPr/>
            <p:nvPr/>
          </p:nvSpPr>
          <p:spPr>
            <a:xfrm>
              <a:off x="988686" y="669072"/>
              <a:ext cx="3907779" cy="1012243"/>
            </a:xfrm>
            <a:prstGeom prst="roundRect">
              <a:avLst>
                <a:gd name="adj" fmla="val 44876"/>
              </a:avLst>
            </a:prstGeom>
            <a:solidFill>
              <a:srgbClr val="92D050">
                <a:alpha val="67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>
                <a:latin typeface="Arial Rounded MT Bold" panose="020F0704030504030204" pitchFamily="34" charset="77"/>
              </a:endParaRPr>
            </a:p>
          </p:txBody>
        </p:sp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3678B569-3189-5E27-56F2-78F423568DCE}"/>
                </a:ext>
              </a:extLst>
            </p:cNvPr>
            <p:cNvSpPr/>
            <p:nvPr/>
          </p:nvSpPr>
          <p:spPr>
            <a:xfrm>
              <a:off x="888972" y="573319"/>
              <a:ext cx="4107205" cy="1107996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en-GB" sz="6600" b="0" cap="none" spc="0" dirty="0">
                  <a:ln w="0"/>
                  <a:solidFill>
                    <a:schemeClr val="bg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Arial Rounded MT Bold" panose="020F0704030504030204" pitchFamily="34" charset="77"/>
                </a:rPr>
                <a:t>Question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471282272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43915F4A-3946-3981-1C8A-E281FE727325}"/>
              </a:ext>
            </a:extLst>
          </p:cNvPr>
          <p:cNvSpPr/>
          <p:nvPr/>
        </p:nvSpPr>
        <p:spPr>
          <a:xfrm>
            <a:off x="897548" y="2883590"/>
            <a:ext cx="10683828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GB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 section of DNA which codes for a protein.</a:t>
            </a:r>
            <a:endParaRPr lang="en-GB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E7A4FC5D-903D-7F38-E839-FD67F8CB8CFB}"/>
              </a:ext>
            </a:extLst>
          </p:cNvPr>
          <p:cNvGrpSpPr/>
          <p:nvPr/>
        </p:nvGrpSpPr>
        <p:grpSpPr>
          <a:xfrm>
            <a:off x="107307" y="145616"/>
            <a:ext cx="3727275" cy="1107996"/>
            <a:chOff x="888972" y="573319"/>
            <a:chExt cx="3727275" cy="1107996"/>
          </a:xfrm>
        </p:grpSpPr>
        <p:sp>
          <p:nvSpPr>
            <p:cNvPr id="7" name="Rounded Rectangle 6">
              <a:extLst>
                <a:ext uri="{FF2B5EF4-FFF2-40B4-BE49-F238E27FC236}">
                  <a16:creationId xmlns:a16="http://schemas.microsoft.com/office/drawing/2014/main" id="{7A711986-59B1-6E39-46CD-24E4A8D1591B}"/>
                </a:ext>
              </a:extLst>
            </p:cNvPr>
            <p:cNvSpPr/>
            <p:nvPr/>
          </p:nvSpPr>
          <p:spPr>
            <a:xfrm>
              <a:off x="988687" y="669072"/>
              <a:ext cx="3494823" cy="1012243"/>
            </a:xfrm>
            <a:prstGeom prst="roundRect">
              <a:avLst>
                <a:gd name="adj" fmla="val 44876"/>
              </a:avLst>
            </a:prstGeom>
            <a:solidFill>
              <a:srgbClr val="EB3515">
                <a:alpha val="67059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>
                <a:latin typeface="Arial Rounded MT Bold" panose="020F0704030504030204" pitchFamily="34" charset="77"/>
              </a:endParaRP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65FDD1B8-5594-3BBC-7C21-C55088B3916D}"/>
                </a:ext>
              </a:extLst>
            </p:cNvPr>
            <p:cNvSpPr/>
            <p:nvPr/>
          </p:nvSpPr>
          <p:spPr>
            <a:xfrm>
              <a:off x="888972" y="573319"/>
              <a:ext cx="3727275" cy="1107996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en-GB" sz="6600" b="0" cap="none" spc="0" dirty="0">
                  <a:ln w="0"/>
                  <a:solidFill>
                    <a:schemeClr val="bg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Arial Rounded MT Bold" panose="020F0704030504030204" pitchFamily="34" charset="77"/>
                </a:rPr>
                <a:t>Answer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138612353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5A3CD99C-B107-3BC9-1264-5EA5517EBFED}"/>
              </a:ext>
            </a:extLst>
          </p:cNvPr>
          <p:cNvSpPr/>
          <p:nvPr/>
        </p:nvSpPr>
        <p:spPr>
          <a:xfrm>
            <a:off x="754086" y="2551837"/>
            <a:ext cx="10683828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GB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What is mRNA and what does it do?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B5EE733F-9575-8B01-2FCA-5E21B23888D4}"/>
              </a:ext>
            </a:extLst>
          </p:cNvPr>
          <p:cNvGrpSpPr/>
          <p:nvPr/>
        </p:nvGrpSpPr>
        <p:grpSpPr>
          <a:xfrm>
            <a:off x="107307" y="145616"/>
            <a:ext cx="4107205" cy="1107996"/>
            <a:chOff x="888972" y="573319"/>
            <a:chExt cx="4107205" cy="1107996"/>
          </a:xfrm>
        </p:grpSpPr>
        <p:sp>
          <p:nvSpPr>
            <p:cNvPr id="3" name="Rounded Rectangle 2">
              <a:extLst>
                <a:ext uri="{FF2B5EF4-FFF2-40B4-BE49-F238E27FC236}">
                  <a16:creationId xmlns:a16="http://schemas.microsoft.com/office/drawing/2014/main" id="{F4ED0D77-4667-DAA7-118B-5442D806163F}"/>
                </a:ext>
              </a:extLst>
            </p:cNvPr>
            <p:cNvSpPr/>
            <p:nvPr/>
          </p:nvSpPr>
          <p:spPr>
            <a:xfrm>
              <a:off x="988686" y="669072"/>
              <a:ext cx="3907779" cy="1012243"/>
            </a:xfrm>
            <a:prstGeom prst="roundRect">
              <a:avLst>
                <a:gd name="adj" fmla="val 44876"/>
              </a:avLst>
            </a:prstGeom>
            <a:solidFill>
              <a:srgbClr val="92D050">
                <a:alpha val="67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>
                <a:latin typeface="Arial Rounded MT Bold" panose="020F0704030504030204" pitchFamily="34" charset="77"/>
              </a:endParaRPr>
            </a:p>
          </p:txBody>
        </p:sp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3678B569-3189-5E27-56F2-78F423568DCE}"/>
                </a:ext>
              </a:extLst>
            </p:cNvPr>
            <p:cNvSpPr/>
            <p:nvPr/>
          </p:nvSpPr>
          <p:spPr>
            <a:xfrm>
              <a:off x="888972" y="573319"/>
              <a:ext cx="4107205" cy="1107996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en-GB" sz="6600" b="0" cap="none" spc="0" dirty="0">
                  <a:ln w="0"/>
                  <a:solidFill>
                    <a:schemeClr val="bg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Arial Rounded MT Bold" panose="020F0704030504030204" pitchFamily="34" charset="77"/>
                </a:rPr>
                <a:t>Question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576433355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43915F4A-3946-3981-1C8A-E281FE727325}"/>
              </a:ext>
            </a:extLst>
          </p:cNvPr>
          <p:cNvSpPr/>
          <p:nvPr/>
        </p:nvSpPr>
        <p:spPr>
          <a:xfrm>
            <a:off x="1045032" y="2136338"/>
            <a:ext cx="10683828" cy="34163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GB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Messenger RNA is a molecule which carries a complimentary copy of the genetic code form the DNA, in the nucleus, to a ribosome.</a:t>
            </a:r>
            <a:endParaRPr lang="en-GB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E7A4FC5D-903D-7F38-E839-FD67F8CB8CFB}"/>
              </a:ext>
            </a:extLst>
          </p:cNvPr>
          <p:cNvGrpSpPr/>
          <p:nvPr/>
        </p:nvGrpSpPr>
        <p:grpSpPr>
          <a:xfrm>
            <a:off x="107307" y="145616"/>
            <a:ext cx="3727275" cy="1107996"/>
            <a:chOff x="888972" y="573319"/>
            <a:chExt cx="3727275" cy="1107996"/>
          </a:xfrm>
        </p:grpSpPr>
        <p:sp>
          <p:nvSpPr>
            <p:cNvPr id="7" name="Rounded Rectangle 6">
              <a:extLst>
                <a:ext uri="{FF2B5EF4-FFF2-40B4-BE49-F238E27FC236}">
                  <a16:creationId xmlns:a16="http://schemas.microsoft.com/office/drawing/2014/main" id="{7A711986-59B1-6E39-46CD-24E4A8D1591B}"/>
                </a:ext>
              </a:extLst>
            </p:cNvPr>
            <p:cNvSpPr/>
            <p:nvPr/>
          </p:nvSpPr>
          <p:spPr>
            <a:xfrm>
              <a:off x="988687" y="669072"/>
              <a:ext cx="3494823" cy="1012243"/>
            </a:xfrm>
            <a:prstGeom prst="roundRect">
              <a:avLst>
                <a:gd name="adj" fmla="val 44876"/>
              </a:avLst>
            </a:prstGeom>
            <a:solidFill>
              <a:srgbClr val="EB3515">
                <a:alpha val="67059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>
                <a:latin typeface="Arial Rounded MT Bold" panose="020F0704030504030204" pitchFamily="34" charset="77"/>
              </a:endParaRP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65FDD1B8-5594-3BBC-7C21-C55088B3916D}"/>
                </a:ext>
              </a:extLst>
            </p:cNvPr>
            <p:cNvSpPr/>
            <p:nvPr/>
          </p:nvSpPr>
          <p:spPr>
            <a:xfrm>
              <a:off x="888972" y="573319"/>
              <a:ext cx="3727275" cy="1107996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en-GB" sz="6600" b="0" cap="none" spc="0" dirty="0">
                  <a:ln w="0"/>
                  <a:solidFill>
                    <a:schemeClr val="bg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Arial Rounded MT Bold" panose="020F0704030504030204" pitchFamily="34" charset="77"/>
                </a:rPr>
                <a:t>Answer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6263049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43915F4A-3946-3981-1C8A-E281FE727325}"/>
              </a:ext>
            </a:extLst>
          </p:cNvPr>
          <p:cNvSpPr/>
          <p:nvPr/>
        </p:nvSpPr>
        <p:spPr>
          <a:xfrm>
            <a:off x="1074529" y="2967335"/>
            <a:ext cx="10683828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GB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Site of photosynthesis</a:t>
            </a:r>
            <a:endParaRPr lang="en-GB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E7A4FC5D-903D-7F38-E839-FD67F8CB8CFB}"/>
              </a:ext>
            </a:extLst>
          </p:cNvPr>
          <p:cNvGrpSpPr/>
          <p:nvPr/>
        </p:nvGrpSpPr>
        <p:grpSpPr>
          <a:xfrm>
            <a:off x="107307" y="145616"/>
            <a:ext cx="3727275" cy="1107996"/>
            <a:chOff x="888972" y="573319"/>
            <a:chExt cx="3727275" cy="1107996"/>
          </a:xfrm>
        </p:grpSpPr>
        <p:sp>
          <p:nvSpPr>
            <p:cNvPr id="7" name="Rounded Rectangle 6">
              <a:extLst>
                <a:ext uri="{FF2B5EF4-FFF2-40B4-BE49-F238E27FC236}">
                  <a16:creationId xmlns:a16="http://schemas.microsoft.com/office/drawing/2014/main" id="{7A711986-59B1-6E39-46CD-24E4A8D1591B}"/>
                </a:ext>
              </a:extLst>
            </p:cNvPr>
            <p:cNvSpPr/>
            <p:nvPr/>
          </p:nvSpPr>
          <p:spPr>
            <a:xfrm>
              <a:off x="988687" y="669072"/>
              <a:ext cx="3494823" cy="1012243"/>
            </a:xfrm>
            <a:prstGeom prst="roundRect">
              <a:avLst>
                <a:gd name="adj" fmla="val 44876"/>
              </a:avLst>
            </a:prstGeom>
            <a:solidFill>
              <a:srgbClr val="EB3515">
                <a:alpha val="67059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>
                <a:latin typeface="Arial Rounded MT Bold" panose="020F0704030504030204" pitchFamily="34" charset="77"/>
              </a:endParaRP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65FDD1B8-5594-3BBC-7C21-C55088B3916D}"/>
                </a:ext>
              </a:extLst>
            </p:cNvPr>
            <p:cNvSpPr/>
            <p:nvPr/>
          </p:nvSpPr>
          <p:spPr>
            <a:xfrm>
              <a:off x="888972" y="573319"/>
              <a:ext cx="3727275" cy="1107996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en-GB" sz="6600" b="0" cap="none" spc="0" dirty="0">
                  <a:ln w="0"/>
                  <a:solidFill>
                    <a:schemeClr val="bg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Arial Rounded MT Bold" panose="020F0704030504030204" pitchFamily="34" charset="77"/>
                </a:rPr>
                <a:t>Answer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423830578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5A3CD99C-B107-3BC9-1264-5EA5517EBFED}"/>
              </a:ext>
            </a:extLst>
          </p:cNvPr>
          <p:cNvSpPr/>
          <p:nvPr/>
        </p:nvSpPr>
        <p:spPr>
          <a:xfrm>
            <a:off x="754086" y="2551837"/>
            <a:ext cx="10683828" cy="258532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GB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What happens after the complementary copy of the genetic code reaches the ribosome?</a:t>
            </a:r>
            <a:endParaRPr lang="en-GB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B5EE733F-9575-8B01-2FCA-5E21B23888D4}"/>
              </a:ext>
            </a:extLst>
          </p:cNvPr>
          <p:cNvGrpSpPr/>
          <p:nvPr/>
        </p:nvGrpSpPr>
        <p:grpSpPr>
          <a:xfrm>
            <a:off x="107307" y="145616"/>
            <a:ext cx="4107205" cy="1107996"/>
            <a:chOff x="888972" y="573319"/>
            <a:chExt cx="4107205" cy="1107996"/>
          </a:xfrm>
        </p:grpSpPr>
        <p:sp>
          <p:nvSpPr>
            <p:cNvPr id="3" name="Rounded Rectangle 2">
              <a:extLst>
                <a:ext uri="{FF2B5EF4-FFF2-40B4-BE49-F238E27FC236}">
                  <a16:creationId xmlns:a16="http://schemas.microsoft.com/office/drawing/2014/main" id="{F4ED0D77-4667-DAA7-118B-5442D806163F}"/>
                </a:ext>
              </a:extLst>
            </p:cNvPr>
            <p:cNvSpPr/>
            <p:nvPr/>
          </p:nvSpPr>
          <p:spPr>
            <a:xfrm>
              <a:off x="988686" y="669072"/>
              <a:ext cx="3907779" cy="1012243"/>
            </a:xfrm>
            <a:prstGeom prst="roundRect">
              <a:avLst>
                <a:gd name="adj" fmla="val 44876"/>
              </a:avLst>
            </a:prstGeom>
            <a:solidFill>
              <a:srgbClr val="92D050">
                <a:alpha val="67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>
                <a:latin typeface="Arial Rounded MT Bold" panose="020F0704030504030204" pitchFamily="34" charset="77"/>
              </a:endParaRPr>
            </a:p>
          </p:txBody>
        </p:sp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3678B569-3189-5E27-56F2-78F423568DCE}"/>
                </a:ext>
              </a:extLst>
            </p:cNvPr>
            <p:cNvSpPr/>
            <p:nvPr/>
          </p:nvSpPr>
          <p:spPr>
            <a:xfrm>
              <a:off x="888972" y="573319"/>
              <a:ext cx="4107205" cy="1107996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en-GB" sz="6600" b="0" cap="none" spc="0" dirty="0">
                  <a:ln w="0"/>
                  <a:solidFill>
                    <a:schemeClr val="bg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Arial Rounded MT Bold" panose="020F0704030504030204" pitchFamily="34" charset="77"/>
                </a:rPr>
                <a:t>Question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298094661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43915F4A-3946-3981-1C8A-E281FE727325}"/>
              </a:ext>
            </a:extLst>
          </p:cNvPr>
          <p:cNvSpPr/>
          <p:nvPr/>
        </p:nvSpPr>
        <p:spPr>
          <a:xfrm>
            <a:off x="976206" y="2854093"/>
            <a:ext cx="10683828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GB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Amino acids are assembled to make a protein. </a:t>
            </a:r>
            <a:endParaRPr lang="en-GB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E7A4FC5D-903D-7F38-E839-FD67F8CB8CFB}"/>
              </a:ext>
            </a:extLst>
          </p:cNvPr>
          <p:cNvGrpSpPr/>
          <p:nvPr/>
        </p:nvGrpSpPr>
        <p:grpSpPr>
          <a:xfrm>
            <a:off x="107307" y="145616"/>
            <a:ext cx="3727275" cy="1107996"/>
            <a:chOff x="888972" y="573319"/>
            <a:chExt cx="3727275" cy="1107996"/>
          </a:xfrm>
        </p:grpSpPr>
        <p:sp>
          <p:nvSpPr>
            <p:cNvPr id="7" name="Rounded Rectangle 6">
              <a:extLst>
                <a:ext uri="{FF2B5EF4-FFF2-40B4-BE49-F238E27FC236}">
                  <a16:creationId xmlns:a16="http://schemas.microsoft.com/office/drawing/2014/main" id="{7A711986-59B1-6E39-46CD-24E4A8D1591B}"/>
                </a:ext>
              </a:extLst>
            </p:cNvPr>
            <p:cNvSpPr/>
            <p:nvPr/>
          </p:nvSpPr>
          <p:spPr>
            <a:xfrm>
              <a:off x="988687" y="669072"/>
              <a:ext cx="3494823" cy="1012243"/>
            </a:xfrm>
            <a:prstGeom prst="roundRect">
              <a:avLst>
                <a:gd name="adj" fmla="val 44876"/>
              </a:avLst>
            </a:prstGeom>
            <a:solidFill>
              <a:srgbClr val="EB3515">
                <a:alpha val="67059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>
                <a:latin typeface="Arial Rounded MT Bold" panose="020F0704030504030204" pitchFamily="34" charset="77"/>
              </a:endParaRP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65FDD1B8-5594-3BBC-7C21-C55088B3916D}"/>
                </a:ext>
              </a:extLst>
            </p:cNvPr>
            <p:cNvSpPr/>
            <p:nvPr/>
          </p:nvSpPr>
          <p:spPr>
            <a:xfrm>
              <a:off x="888972" y="573319"/>
              <a:ext cx="3727275" cy="1107996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en-GB" sz="6600" b="0" cap="none" spc="0" dirty="0">
                  <a:ln w="0"/>
                  <a:solidFill>
                    <a:schemeClr val="bg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Arial Rounded MT Bold" panose="020F0704030504030204" pitchFamily="34" charset="77"/>
                </a:rPr>
                <a:t>Answer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680410691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A5BD9C-0E63-CB7B-36DB-7DF1C6A0DA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8697" y="334537"/>
            <a:ext cx="10515600" cy="1325563"/>
          </a:xfrm>
        </p:spPr>
        <p:txBody>
          <a:bodyPr/>
          <a:lstStyle/>
          <a:p>
            <a:r>
              <a:rPr lang="en-US" dirty="0"/>
              <a:t>KA 1.4 </a:t>
            </a:r>
            <a:r>
              <a:rPr lang="en-US" b="1" dirty="0"/>
              <a:t>Proteins</a:t>
            </a:r>
          </a:p>
        </p:txBody>
      </p:sp>
      <p:pic>
        <p:nvPicPr>
          <p:cNvPr id="10242" name="Picture 2" descr="Lesson Video: Proteins | Nagwa">
            <a:extLst>
              <a:ext uri="{FF2B5EF4-FFF2-40B4-BE49-F238E27FC236}">
                <a16:creationId xmlns:a16="http://schemas.microsoft.com/office/drawing/2014/main" id="{E7705591-6119-A10B-BBCE-FCBBAC2D9F9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703" y="1251347"/>
            <a:ext cx="10001250" cy="56257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84755861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5A3CD99C-B107-3BC9-1264-5EA5517EBFED}"/>
              </a:ext>
            </a:extLst>
          </p:cNvPr>
          <p:cNvSpPr/>
          <p:nvPr/>
        </p:nvSpPr>
        <p:spPr>
          <a:xfrm>
            <a:off x="754086" y="2551837"/>
            <a:ext cx="10683828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GB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Why </a:t>
            </a:r>
            <a:r>
              <a:rPr lang="en-GB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do proteins have a v</a:t>
            </a:r>
            <a:r>
              <a:rPr lang="en-GB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ariety of shapes and functions?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B5EE733F-9575-8B01-2FCA-5E21B23888D4}"/>
              </a:ext>
            </a:extLst>
          </p:cNvPr>
          <p:cNvGrpSpPr/>
          <p:nvPr/>
        </p:nvGrpSpPr>
        <p:grpSpPr>
          <a:xfrm>
            <a:off x="107307" y="145616"/>
            <a:ext cx="4107205" cy="1107996"/>
            <a:chOff x="888972" y="573319"/>
            <a:chExt cx="4107205" cy="1107996"/>
          </a:xfrm>
        </p:grpSpPr>
        <p:sp>
          <p:nvSpPr>
            <p:cNvPr id="3" name="Rounded Rectangle 2">
              <a:extLst>
                <a:ext uri="{FF2B5EF4-FFF2-40B4-BE49-F238E27FC236}">
                  <a16:creationId xmlns:a16="http://schemas.microsoft.com/office/drawing/2014/main" id="{F4ED0D77-4667-DAA7-118B-5442D806163F}"/>
                </a:ext>
              </a:extLst>
            </p:cNvPr>
            <p:cNvSpPr/>
            <p:nvPr/>
          </p:nvSpPr>
          <p:spPr>
            <a:xfrm>
              <a:off x="988686" y="669072"/>
              <a:ext cx="3907779" cy="1012243"/>
            </a:xfrm>
            <a:prstGeom prst="roundRect">
              <a:avLst>
                <a:gd name="adj" fmla="val 44876"/>
              </a:avLst>
            </a:prstGeom>
            <a:solidFill>
              <a:srgbClr val="92D050">
                <a:alpha val="67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>
                <a:latin typeface="Arial Rounded MT Bold" panose="020F0704030504030204" pitchFamily="34" charset="77"/>
              </a:endParaRPr>
            </a:p>
          </p:txBody>
        </p:sp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3678B569-3189-5E27-56F2-78F423568DCE}"/>
                </a:ext>
              </a:extLst>
            </p:cNvPr>
            <p:cNvSpPr/>
            <p:nvPr/>
          </p:nvSpPr>
          <p:spPr>
            <a:xfrm>
              <a:off x="888972" y="573319"/>
              <a:ext cx="4107205" cy="1107996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en-GB" sz="6600" b="0" cap="none" spc="0" dirty="0">
                  <a:ln w="0"/>
                  <a:solidFill>
                    <a:schemeClr val="bg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Arial Rounded MT Bold" panose="020F0704030504030204" pitchFamily="34" charset="77"/>
                </a:rPr>
                <a:t>Question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240984185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43915F4A-3946-3981-1C8A-E281FE727325}"/>
              </a:ext>
            </a:extLst>
          </p:cNvPr>
          <p:cNvSpPr/>
          <p:nvPr/>
        </p:nvSpPr>
        <p:spPr>
          <a:xfrm>
            <a:off x="1015536" y="2967335"/>
            <a:ext cx="10683828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GB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The difference in the sequence of amino acids.</a:t>
            </a:r>
            <a:endParaRPr lang="en-GB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E7A4FC5D-903D-7F38-E839-FD67F8CB8CFB}"/>
              </a:ext>
            </a:extLst>
          </p:cNvPr>
          <p:cNvGrpSpPr/>
          <p:nvPr/>
        </p:nvGrpSpPr>
        <p:grpSpPr>
          <a:xfrm>
            <a:off x="107307" y="145616"/>
            <a:ext cx="3727275" cy="1107996"/>
            <a:chOff x="888972" y="573319"/>
            <a:chExt cx="3727275" cy="1107996"/>
          </a:xfrm>
        </p:grpSpPr>
        <p:sp>
          <p:nvSpPr>
            <p:cNvPr id="7" name="Rounded Rectangle 6">
              <a:extLst>
                <a:ext uri="{FF2B5EF4-FFF2-40B4-BE49-F238E27FC236}">
                  <a16:creationId xmlns:a16="http://schemas.microsoft.com/office/drawing/2014/main" id="{7A711986-59B1-6E39-46CD-24E4A8D1591B}"/>
                </a:ext>
              </a:extLst>
            </p:cNvPr>
            <p:cNvSpPr/>
            <p:nvPr/>
          </p:nvSpPr>
          <p:spPr>
            <a:xfrm>
              <a:off x="988687" y="669072"/>
              <a:ext cx="3494823" cy="1012243"/>
            </a:xfrm>
            <a:prstGeom prst="roundRect">
              <a:avLst>
                <a:gd name="adj" fmla="val 44876"/>
              </a:avLst>
            </a:prstGeom>
            <a:solidFill>
              <a:srgbClr val="EB3515">
                <a:alpha val="67059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>
                <a:latin typeface="Arial Rounded MT Bold" panose="020F0704030504030204" pitchFamily="34" charset="77"/>
              </a:endParaRP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65FDD1B8-5594-3BBC-7C21-C55088B3916D}"/>
                </a:ext>
              </a:extLst>
            </p:cNvPr>
            <p:cNvSpPr/>
            <p:nvPr/>
          </p:nvSpPr>
          <p:spPr>
            <a:xfrm>
              <a:off x="888972" y="573319"/>
              <a:ext cx="3727275" cy="1107996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en-GB" sz="6600" b="0" cap="none" spc="0" dirty="0">
                  <a:ln w="0"/>
                  <a:solidFill>
                    <a:schemeClr val="bg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Arial Rounded MT Bold" panose="020F0704030504030204" pitchFamily="34" charset="77"/>
                </a:rPr>
                <a:t>Answer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967234266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5A3CD99C-B107-3BC9-1264-5EA5517EBFED}"/>
              </a:ext>
            </a:extLst>
          </p:cNvPr>
          <p:cNvSpPr/>
          <p:nvPr/>
        </p:nvSpPr>
        <p:spPr>
          <a:xfrm>
            <a:off x="754086" y="2551837"/>
            <a:ext cx="10683828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GB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What are the 5 main functions of proteins?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B5EE733F-9575-8B01-2FCA-5E21B23888D4}"/>
              </a:ext>
            </a:extLst>
          </p:cNvPr>
          <p:cNvGrpSpPr/>
          <p:nvPr/>
        </p:nvGrpSpPr>
        <p:grpSpPr>
          <a:xfrm>
            <a:off x="107307" y="145616"/>
            <a:ext cx="4107205" cy="1107996"/>
            <a:chOff x="888972" y="573319"/>
            <a:chExt cx="4107205" cy="1107996"/>
          </a:xfrm>
        </p:grpSpPr>
        <p:sp>
          <p:nvSpPr>
            <p:cNvPr id="3" name="Rounded Rectangle 2">
              <a:extLst>
                <a:ext uri="{FF2B5EF4-FFF2-40B4-BE49-F238E27FC236}">
                  <a16:creationId xmlns:a16="http://schemas.microsoft.com/office/drawing/2014/main" id="{F4ED0D77-4667-DAA7-118B-5442D806163F}"/>
                </a:ext>
              </a:extLst>
            </p:cNvPr>
            <p:cNvSpPr/>
            <p:nvPr/>
          </p:nvSpPr>
          <p:spPr>
            <a:xfrm>
              <a:off x="988686" y="669072"/>
              <a:ext cx="3907779" cy="1012243"/>
            </a:xfrm>
            <a:prstGeom prst="roundRect">
              <a:avLst>
                <a:gd name="adj" fmla="val 44876"/>
              </a:avLst>
            </a:prstGeom>
            <a:solidFill>
              <a:srgbClr val="92D050">
                <a:alpha val="67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>
                <a:latin typeface="Arial Rounded MT Bold" panose="020F0704030504030204" pitchFamily="34" charset="77"/>
              </a:endParaRPr>
            </a:p>
          </p:txBody>
        </p:sp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3678B569-3189-5E27-56F2-78F423568DCE}"/>
                </a:ext>
              </a:extLst>
            </p:cNvPr>
            <p:cNvSpPr/>
            <p:nvPr/>
          </p:nvSpPr>
          <p:spPr>
            <a:xfrm>
              <a:off x="888972" y="573319"/>
              <a:ext cx="4107205" cy="1107996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en-GB" sz="6600" b="0" cap="none" spc="0" dirty="0">
                  <a:ln w="0"/>
                  <a:solidFill>
                    <a:schemeClr val="bg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Arial Rounded MT Bold" panose="020F0704030504030204" pitchFamily="34" charset="77"/>
                </a:rPr>
                <a:t>Question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428510500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43915F4A-3946-3981-1C8A-E281FE727325}"/>
              </a:ext>
            </a:extLst>
          </p:cNvPr>
          <p:cNvSpPr/>
          <p:nvPr/>
        </p:nvSpPr>
        <p:spPr>
          <a:xfrm>
            <a:off x="1045032" y="2136338"/>
            <a:ext cx="10683828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GB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Structural, hormones, antibodies, receptors and enzymes (SHARE)</a:t>
            </a:r>
            <a:endParaRPr lang="en-GB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E7A4FC5D-903D-7F38-E839-FD67F8CB8CFB}"/>
              </a:ext>
            </a:extLst>
          </p:cNvPr>
          <p:cNvGrpSpPr/>
          <p:nvPr/>
        </p:nvGrpSpPr>
        <p:grpSpPr>
          <a:xfrm>
            <a:off x="107307" y="145616"/>
            <a:ext cx="3727275" cy="1107996"/>
            <a:chOff x="888972" y="573319"/>
            <a:chExt cx="3727275" cy="1107996"/>
          </a:xfrm>
        </p:grpSpPr>
        <p:sp>
          <p:nvSpPr>
            <p:cNvPr id="7" name="Rounded Rectangle 6">
              <a:extLst>
                <a:ext uri="{FF2B5EF4-FFF2-40B4-BE49-F238E27FC236}">
                  <a16:creationId xmlns:a16="http://schemas.microsoft.com/office/drawing/2014/main" id="{7A711986-59B1-6E39-46CD-24E4A8D1591B}"/>
                </a:ext>
              </a:extLst>
            </p:cNvPr>
            <p:cNvSpPr/>
            <p:nvPr/>
          </p:nvSpPr>
          <p:spPr>
            <a:xfrm>
              <a:off x="988687" y="669072"/>
              <a:ext cx="3494823" cy="1012243"/>
            </a:xfrm>
            <a:prstGeom prst="roundRect">
              <a:avLst>
                <a:gd name="adj" fmla="val 44876"/>
              </a:avLst>
            </a:prstGeom>
            <a:solidFill>
              <a:srgbClr val="EB3515">
                <a:alpha val="67059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>
                <a:latin typeface="Arial Rounded MT Bold" panose="020F0704030504030204" pitchFamily="34" charset="77"/>
              </a:endParaRP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65FDD1B8-5594-3BBC-7C21-C55088B3916D}"/>
                </a:ext>
              </a:extLst>
            </p:cNvPr>
            <p:cNvSpPr/>
            <p:nvPr/>
          </p:nvSpPr>
          <p:spPr>
            <a:xfrm>
              <a:off x="888972" y="573319"/>
              <a:ext cx="3727275" cy="1107996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en-GB" sz="6600" b="0" cap="none" spc="0" dirty="0">
                  <a:ln w="0"/>
                  <a:solidFill>
                    <a:schemeClr val="bg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Arial Rounded MT Bold" panose="020F0704030504030204" pitchFamily="34" charset="77"/>
                </a:rPr>
                <a:t>Answer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694428001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5A3CD99C-B107-3BC9-1264-5EA5517EBFED}"/>
              </a:ext>
            </a:extLst>
          </p:cNvPr>
          <p:cNvSpPr/>
          <p:nvPr/>
        </p:nvSpPr>
        <p:spPr>
          <a:xfrm>
            <a:off x="754086" y="2551837"/>
            <a:ext cx="10683828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GB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What is an enzyme?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B5EE733F-9575-8B01-2FCA-5E21B23888D4}"/>
              </a:ext>
            </a:extLst>
          </p:cNvPr>
          <p:cNvGrpSpPr/>
          <p:nvPr/>
        </p:nvGrpSpPr>
        <p:grpSpPr>
          <a:xfrm>
            <a:off x="107307" y="145616"/>
            <a:ext cx="4107205" cy="1107996"/>
            <a:chOff x="888972" y="573319"/>
            <a:chExt cx="4107205" cy="1107996"/>
          </a:xfrm>
        </p:grpSpPr>
        <p:sp>
          <p:nvSpPr>
            <p:cNvPr id="3" name="Rounded Rectangle 2">
              <a:extLst>
                <a:ext uri="{FF2B5EF4-FFF2-40B4-BE49-F238E27FC236}">
                  <a16:creationId xmlns:a16="http://schemas.microsoft.com/office/drawing/2014/main" id="{F4ED0D77-4667-DAA7-118B-5442D806163F}"/>
                </a:ext>
              </a:extLst>
            </p:cNvPr>
            <p:cNvSpPr/>
            <p:nvPr/>
          </p:nvSpPr>
          <p:spPr>
            <a:xfrm>
              <a:off x="988686" y="669072"/>
              <a:ext cx="3907779" cy="1012243"/>
            </a:xfrm>
            <a:prstGeom prst="roundRect">
              <a:avLst>
                <a:gd name="adj" fmla="val 44876"/>
              </a:avLst>
            </a:prstGeom>
            <a:solidFill>
              <a:srgbClr val="92D050">
                <a:alpha val="67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>
                <a:latin typeface="Arial Rounded MT Bold" panose="020F0704030504030204" pitchFamily="34" charset="77"/>
              </a:endParaRPr>
            </a:p>
          </p:txBody>
        </p:sp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3678B569-3189-5E27-56F2-78F423568DCE}"/>
                </a:ext>
              </a:extLst>
            </p:cNvPr>
            <p:cNvSpPr/>
            <p:nvPr/>
          </p:nvSpPr>
          <p:spPr>
            <a:xfrm>
              <a:off x="888972" y="573319"/>
              <a:ext cx="4107205" cy="1107996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en-GB" sz="6600" b="0" cap="none" spc="0" dirty="0">
                  <a:ln w="0"/>
                  <a:solidFill>
                    <a:schemeClr val="bg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Arial Rounded MT Bold" panose="020F0704030504030204" pitchFamily="34" charset="77"/>
                </a:rPr>
                <a:t>Question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867193660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43915F4A-3946-3981-1C8A-E281FE727325}"/>
              </a:ext>
            </a:extLst>
          </p:cNvPr>
          <p:cNvSpPr/>
          <p:nvPr/>
        </p:nvSpPr>
        <p:spPr>
          <a:xfrm>
            <a:off x="1045032" y="2136338"/>
            <a:ext cx="10683828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GB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Biological Catalyst</a:t>
            </a:r>
            <a:endParaRPr lang="en-GB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E7A4FC5D-903D-7F38-E839-FD67F8CB8CFB}"/>
              </a:ext>
            </a:extLst>
          </p:cNvPr>
          <p:cNvGrpSpPr/>
          <p:nvPr/>
        </p:nvGrpSpPr>
        <p:grpSpPr>
          <a:xfrm>
            <a:off x="107307" y="145616"/>
            <a:ext cx="3727275" cy="1107996"/>
            <a:chOff x="888972" y="573319"/>
            <a:chExt cx="3727275" cy="1107996"/>
          </a:xfrm>
        </p:grpSpPr>
        <p:sp>
          <p:nvSpPr>
            <p:cNvPr id="7" name="Rounded Rectangle 6">
              <a:extLst>
                <a:ext uri="{FF2B5EF4-FFF2-40B4-BE49-F238E27FC236}">
                  <a16:creationId xmlns:a16="http://schemas.microsoft.com/office/drawing/2014/main" id="{7A711986-59B1-6E39-46CD-24E4A8D1591B}"/>
                </a:ext>
              </a:extLst>
            </p:cNvPr>
            <p:cNvSpPr/>
            <p:nvPr/>
          </p:nvSpPr>
          <p:spPr>
            <a:xfrm>
              <a:off x="988687" y="669072"/>
              <a:ext cx="3494823" cy="1012243"/>
            </a:xfrm>
            <a:prstGeom prst="roundRect">
              <a:avLst>
                <a:gd name="adj" fmla="val 44876"/>
              </a:avLst>
            </a:prstGeom>
            <a:solidFill>
              <a:srgbClr val="EB3515">
                <a:alpha val="67059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>
                <a:latin typeface="Arial Rounded MT Bold" panose="020F0704030504030204" pitchFamily="34" charset="77"/>
              </a:endParaRP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65FDD1B8-5594-3BBC-7C21-C55088B3916D}"/>
                </a:ext>
              </a:extLst>
            </p:cNvPr>
            <p:cNvSpPr/>
            <p:nvPr/>
          </p:nvSpPr>
          <p:spPr>
            <a:xfrm>
              <a:off x="888972" y="573319"/>
              <a:ext cx="3727275" cy="1107996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en-GB" sz="6600" b="0" cap="none" spc="0" dirty="0">
                  <a:ln w="0"/>
                  <a:solidFill>
                    <a:schemeClr val="bg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Arial Rounded MT Bold" panose="020F0704030504030204" pitchFamily="34" charset="77"/>
                </a:rPr>
                <a:t>Answer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698114148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5A3CD99C-B107-3BC9-1264-5EA5517EBFED}"/>
              </a:ext>
            </a:extLst>
          </p:cNvPr>
          <p:cNvSpPr/>
          <p:nvPr/>
        </p:nvSpPr>
        <p:spPr>
          <a:xfrm>
            <a:off x="754086" y="2551837"/>
            <a:ext cx="10683828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GB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What are biological catalysts?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B5EE733F-9575-8B01-2FCA-5E21B23888D4}"/>
              </a:ext>
            </a:extLst>
          </p:cNvPr>
          <p:cNvGrpSpPr/>
          <p:nvPr/>
        </p:nvGrpSpPr>
        <p:grpSpPr>
          <a:xfrm>
            <a:off x="107307" y="145616"/>
            <a:ext cx="4107205" cy="1107996"/>
            <a:chOff x="888972" y="573319"/>
            <a:chExt cx="4107205" cy="1107996"/>
          </a:xfrm>
        </p:grpSpPr>
        <p:sp>
          <p:nvSpPr>
            <p:cNvPr id="3" name="Rounded Rectangle 2">
              <a:extLst>
                <a:ext uri="{FF2B5EF4-FFF2-40B4-BE49-F238E27FC236}">
                  <a16:creationId xmlns:a16="http://schemas.microsoft.com/office/drawing/2014/main" id="{F4ED0D77-4667-DAA7-118B-5442D806163F}"/>
                </a:ext>
              </a:extLst>
            </p:cNvPr>
            <p:cNvSpPr/>
            <p:nvPr/>
          </p:nvSpPr>
          <p:spPr>
            <a:xfrm>
              <a:off x="988686" y="669072"/>
              <a:ext cx="3907779" cy="1012243"/>
            </a:xfrm>
            <a:prstGeom prst="roundRect">
              <a:avLst>
                <a:gd name="adj" fmla="val 44876"/>
              </a:avLst>
            </a:prstGeom>
            <a:solidFill>
              <a:srgbClr val="92D050">
                <a:alpha val="67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>
                <a:latin typeface="Arial Rounded MT Bold" panose="020F0704030504030204" pitchFamily="34" charset="77"/>
              </a:endParaRPr>
            </a:p>
          </p:txBody>
        </p:sp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3678B569-3189-5E27-56F2-78F423568DCE}"/>
                </a:ext>
              </a:extLst>
            </p:cNvPr>
            <p:cNvSpPr/>
            <p:nvPr/>
          </p:nvSpPr>
          <p:spPr>
            <a:xfrm>
              <a:off x="888972" y="573319"/>
              <a:ext cx="4107205" cy="1107996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en-GB" sz="6600" b="0" cap="none" spc="0" dirty="0">
                  <a:ln w="0"/>
                  <a:solidFill>
                    <a:schemeClr val="bg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Arial Rounded MT Bold" panose="020F0704030504030204" pitchFamily="34" charset="77"/>
                </a:rPr>
                <a:t>Question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191709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5A3CD99C-B107-3BC9-1264-5EA5517EBFED}"/>
              </a:ext>
            </a:extLst>
          </p:cNvPr>
          <p:cNvSpPr/>
          <p:nvPr/>
        </p:nvSpPr>
        <p:spPr>
          <a:xfrm>
            <a:off x="754086" y="2551837"/>
            <a:ext cx="10683828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GB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What is the function of a cell membrane?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B5EE733F-9575-8B01-2FCA-5E21B23888D4}"/>
              </a:ext>
            </a:extLst>
          </p:cNvPr>
          <p:cNvGrpSpPr/>
          <p:nvPr/>
        </p:nvGrpSpPr>
        <p:grpSpPr>
          <a:xfrm>
            <a:off x="107307" y="145616"/>
            <a:ext cx="4107205" cy="1107996"/>
            <a:chOff x="888972" y="573319"/>
            <a:chExt cx="4107205" cy="1107996"/>
          </a:xfrm>
        </p:grpSpPr>
        <p:sp>
          <p:nvSpPr>
            <p:cNvPr id="3" name="Rounded Rectangle 2">
              <a:extLst>
                <a:ext uri="{FF2B5EF4-FFF2-40B4-BE49-F238E27FC236}">
                  <a16:creationId xmlns:a16="http://schemas.microsoft.com/office/drawing/2014/main" id="{F4ED0D77-4667-DAA7-118B-5442D806163F}"/>
                </a:ext>
              </a:extLst>
            </p:cNvPr>
            <p:cNvSpPr/>
            <p:nvPr/>
          </p:nvSpPr>
          <p:spPr>
            <a:xfrm>
              <a:off x="988686" y="669072"/>
              <a:ext cx="3907779" cy="1012243"/>
            </a:xfrm>
            <a:prstGeom prst="roundRect">
              <a:avLst>
                <a:gd name="adj" fmla="val 44876"/>
              </a:avLst>
            </a:prstGeom>
            <a:solidFill>
              <a:srgbClr val="92D050">
                <a:alpha val="67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>
                <a:latin typeface="Arial Rounded MT Bold" panose="020F0704030504030204" pitchFamily="34" charset="77"/>
              </a:endParaRPr>
            </a:p>
          </p:txBody>
        </p:sp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3678B569-3189-5E27-56F2-78F423568DCE}"/>
                </a:ext>
              </a:extLst>
            </p:cNvPr>
            <p:cNvSpPr/>
            <p:nvPr/>
          </p:nvSpPr>
          <p:spPr>
            <a:xfrm>
              <a:off x="888972" y="573319"/>
              <a:ext cx="4107205" cy="1107996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en-GB" sz="6600" b="0" cap="none" spc="0" dirty="0">
                  <a:ln w="0"/>
                  <a:solidFill>
                    <a:schemeClr val="bg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Arial Rounded MT Bold" panose="020F0704030504030204" pitchFamily="34" charset="77"/>
                </a:rPr>
                <a:t>Question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637705615"/>
      </p:ext>
    </p:extLst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43915F4A-3946-3981-1C8A-E281FE727325}"/>
              </a:ext>
            </a:extLst>
          </p:cNvPr>
          <p:cNvSpPr/>
          <p:nvPr/>
        </p:nvSpPr>
        <p:spPr>
          <a:xfrm>
            <a:off x="1005703" y="2967335"/>
            <a:ext cx="10683828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GB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Speed up chemical reactions</a:t>
            </a:r>
            <a:endParaRPr lang="en-GB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E7A4FC5D-903D-7F38-E839-FD67F8CB8CFB}"/>
              </a:ext>
            </a:extLst>
          </p:cNvPr>
          <p:cNvGrpSpPr/>
          <p:nvPr/>
        </p:nvGrpSpPr>
        <p:grpSpPr>
          <a:xfrm>
            <a:off x="107307" y="145616"/>
            <a:ext cx="3727275" cy="1107996"/>
            <a:chOff x="888972" y="573319"/>
            <a:chExt cx="3727275" cy="1107996"/>
          </a:xfrm>
        </p:grpSpPr>
        <p:sp>
          <p:nvSpPr>
            <p:cNvPr id="7" name="Rounded Rectangle 6">
              <a:extLst>
                <a:ext uri="{FF2B5EF4-FFF2-40B4-BE49-F238E27FC236}">
                  <a16:creationId xmlns:a16="http://schemas.microsoft.com/office/drawing/2014/main" id="{7A711986-59B1-6E39-46CD-24E4A8D1591B}"/>
                </a:ext>
              </a:extLst>
            </p:cNvPr>
            <p:cNvSpPr/>
            <p:nvPr/>
          </p:nvSpPr>
          <p:spPr>
            <a:xfrm>
              <a:off x="988687" y="669072"/>
              <a:ext cx="3494823" cy="1012243"/>
            </a:xfrm>
            <a:prstGeom prst="roundRect">
              <a:avLst>
                <a:gd name="adj" fmla="val 44876"/>
              </a:avLst>
            </a:prstGeom>
            <a:solidFill>
              <a:srgbClr val="EB3515">
                <a:alpha val="67059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>
                <a:latin typeface="Arial Rounded MT Bold" panose="020F0704030504030204" pitchFamily="34" charset="77"/>
              </a:endParaRP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65FDD1B8-5594-3BBC-7C21-C55088B3916D}"/>
                </a:ext>
              </a:extLst>
            </p:cNvPr>
            <p:cNvSpPr/>
            <p:nvPr/>
          </p:nvSpPr>
          <p:spPr>
            <a:xfrm>
              <a:off x="888972" y="573319"/>
              <a:ext cx="3727275" cy="1107996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en-GB" sz="6600" b="0" cap="none" spc="0" dirty="0">
                  <a:ln w="0"/>
                  <a:solidFill>
                    <a:schemeClr val="bg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Arial Rounded MT Bold" panose="020F0704030504030204" pitchFamily="34" charset="77"/>
                </a:rPr>
                <a:t>Answer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732972834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5A3CD99C-B107-3BC9-1264-5EA5517EBFED}"/>
              </a:ext>
            </a:extLst>
          </p:cNvPr>
          <p:cNvSpPr/>
          <p:nvPr/>
        </p:nvSpPr>
        <p:spPr>
          <a:xfrm>
            <a:off x="754086" y="2551837"/>
            <a:ext cx="10683828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GB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True or false: Enzymes are made by all living cells.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B5EE733F-9575-8B01-2FCA-5E21B23888D4}"/>
              </a:ext>
            </a:extLst>
          </p:cNvPr>
          <p:cNvGrpSpPr/>
          <p:nvPr/>
        </p:nvGrpSpPr>
        <p:grpSpPr>
          <a:xfrm>
            <a:off x="107307" y="145616"/>
            <a:ext cx="4107205" cy="1107996"/>
            <a:chOff x="888972" y="573319"/>
            <a:chExt cx="4107205" cy="1107996"/>
          </a:xfrm>
        </p:grpSpPr>
        <p:sp>
          <p:nvSpPr>
            <p:cNvPr id="3" name="Rounded Rectangle 2">
              <a:extLst>
                <a:ext uri="{FF2B5EF4-FFF2-40B4-BE49-F238E27FC236}">
                  <a16:creationId xmlns:a16="http://schemas.microsoft.com/office/drawing/2014/main" id="{F4ED0D77-4667-DAA7-118B-5442D806163F}"/>
                </a:ext>
              </a:extLst>
            </p:cNvPr>
            <p:cNvSpPr/>
            <p:nvPr/>
          </p:nvSpPr>
          <p:spPr>
            <a:xfrm>
              <a:off x="988686" y="669072"/>
              <a:ext cx="3907779" cy="1012243"/>
            </a:xfrm>
            <a:prstGeom prst="roundRect">
              <a:avLst>
                <a:gd name="adj" fmla="val 44876"/>
              </a:avLst>
            </a:prstGeom>
            <a:solidFill>
              <a:srgbClr val="92D050">
                <a:alpha val="67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>
                <a:latin typeface="Arial Rounded MT Bold" panose="020F0704030504030204" pitchFamily="34" charset="77"/>
              </a:endParaRPr>
            </a:p>
          </p:txBody>
        </p:sp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3678B569-3189-5E27-56F2-78F423568DCE}"/>
                </a:ext>
              </a:extLst>
            </p:cNvPr>
            <p:cNvSpPr/>
            <p:nvPr/>
          </p:nvSpPr>
          <p:spPr>
            <a:xfrm>
              <a:off x="888972" y="573319"/>
              <a:ext cx="4107205" cy="1107996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en-GB" sz="6600" b="0" cap="none" spc="0" dirty="0">
                  <a:ln w="0"/>
                  <a:solidFill>
                    <a:schemeClr val="bg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Arial Rounded MT Bold" panose="020F0704030504030204" pitchFamily="34" charset="77"/>
                </a:rPr>
                <a:t>Question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450721665"/>
      </p:ext>
    </p:extLst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43915F4A-3946-3981-1C8A-E281FE727325}"/>
              </a:ext>
            </a:extLst>
          </p:cNvPr>
          <p:cNvSpPr/>
          <p:nvPr/>
        </p:nvSpPr>
        <p:spPr>
          <a:xfrm>
            <a:off x="1045032" y="2136338"/>
            <a:ext cx="10683828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GB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True: Enzymes are made by all living cells.</a:t>
            </a:r>
            <a:endParaRPr lang="en-GB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E7A4FC5D-903D-7F38-E839-FD67F8CB8CFB}"/>
              </a:ext>
            </a:extLst>
          </p:cNvPr>
          <p:cNvGrpSpPr/>
          <p:nvPr/>
        </p:nvGrpSpPr>
        <p:grpSpPr>
          <a:xfrm>
            <a:off x="107307" y="145616"/>
            <a:ext cx="3727275" cy="1107996"/>
            <a:chOff x="888972" y="573319"/>
            <a:chExt cx="3727275" cy="1107996"/>
          </a:xfrm>
        </p:grpSpPr>
        <p:sp>
          <p:nvSpPr>
            <p:cNvPr id="7" name="Rounded Rectangle 6">
              <a:extLst>
                <a:ext uri="{FF2B5EF4-FFF2-40B4-BE49-F238E27FC236}">
                  <a16:creationId xmlns:a16="http://schemas.microsoft.com/office/drawing/2014/main" id="{7A711986-59B1-6E39-46CD-24E4A8D1591B}"/>
                </a:ext>
              </a:extLst>
            </p:cNvPr>
            <p:cNvSpPr/>
            <p:nvPr/>
          </p:nvSpPr>
          <p:spPr>
            <a:xfrm>
              <a:off x="988687" y="669072"/>
              <a:ext cx="3494823" cy="1012243"/>
            </a:xfrm>
            <a:prstGeom prst="roundRect">
              <a:avLst>
                <a:gd name="adj" fmla="val 44876"/>
              </a:avLst>
            </a:prstGeom>
            <a:solidFill>
              <a:srgbClr val="EB3515">
                <a:alpha val="67059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>
                <a:latin typeface="Arial Rounded MT Bold" panose="020F0704030504030204" pitchFamily="34" charset="77"/>
              </a:endParaRP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65FDD1B8-5594-3BBC-7C21-C55088B3916D}"/>
                </a:ext>
              </a:extLst>
            </p:cNvPr>
            <p:cNvSpPr/>
            <p:nvPr/>
          </p:nvSpPr>
          <p:spPr>
            <a:xfrm>
              <a:off x="888972" y="573319"/>
              <a:ext cx="3727275" cy="1107996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en-GB" sz="6600" b="0" cap="none" spc="0" dirty="0">
                  <a:ln w="0"/>
                  <a:solidFill>
                    <a:schemeClr val="bg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Arial Rounded MT Bold" panose="020F0704030504030204" pitchFamily="34" charset="77"/>
                </a:rPr>
                <a:t>Answer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771816640"/>
      </p:ext>
    </p:extLst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5A3CD99C-B107-3BC9-1264-5EA5517EBFED}"/>
              </a:ext>
            </a:extLst>
          </p:cNvPr>
          <p:cNvSpPr/>
          <p:nvPr/>
        </p:nvSpPr>
        <p:spPr>
          <a:xfrm>
            <a:off x="754086" y="2551837"/>
            <a:ext cx="10683828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GB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True or False: Enzymes are changed in the process.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B5EE733F-9575-8B01-2FCA-5E21B23888D4}"/>
              </a:ext>
            </a:extLst>
          </p:cNvPr>
          <p:cNvGrpSpPr/>
          <p:nvPr/>
        </p:nvGrpSpPr>
        <p:grpSpPr>
          <a:xfrm>
            <a:off x="107307" y="145616"/>
            <a:ext cx="4107205" cy="1107996"/>
            <a:chOff x="888972" y="573319"/>
            <a:chExt cx="4107205" cy="1107996"/>
          </a:xfrm>
        </p:grpSpPr>
        <p:sp>
          <p:nvSpPr>
            <p:cNvPr id="3" name="Rounded Rectangle 2">
              <a:extLst>
                <a:ext uri="{FF2B5EF4-FFF2-40B4-BE49-F238E27FC236}">
                  <a16:creationId xmlns:a16="http://schemas.microsoft.com/office/drawing/2014/main" id="{F4ED0D77-4667-DAA7-118B-5442D806163F}"/>
                </a:ext>
              </a:extLst>
            </p:cNvPr>
            <p:cNvSpPr/>
            <p:nvPr/>
          </p:nvSpPr>
          <p:spPr>
            <a:xfrm>
              <a:off x="988686" y="669072"/>
              <a:ext cx="3907779" cy="1012243"/>
            </a:xfrm>
            <a:prstGeom prst="roundRect">
              <a:avLst>
                <a:gd name="adj" fmla="val 44876"/>
              </a:avLst>
            </a:prstGeom>
            <a:solidFill>
              <a:srgbClr val="92D050">
                <a:alpha val="67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>
                <a:latin typeface="Arial Rounded MT Bold" panose="020F0704030504030204" pitchFamily="34" charset="77"/>
              </a:endParaRPr>
            </a:p>
          </p:txBody>
        </p:sp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3678B569-3189-5E27-56F2-78F423568DCE}"/>
                </a:ext>
              </a:extLst>
            </p:cNvPr>
            <p:cNvSpPr/>
            <p:nvPr/>
          </p:nvSpPr>
          <p:spPr>
            <a:xfrm>
              <a:off x="888972" y="573319"/>
              <a:ext cx="4107205" cy="1107996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en-GB" sz="6600" b="0" cap="none" spc="0" dirty="0">
                  <a:ln w="0"/>
                  <a:solidFill>
                    <a:schemeClr val="bg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Arial Rounded MT Bold" panose="020F0704030504030204" pitchFamily="34" charset="77"/>
                </a:rPr>
                <a:t>Question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306913532"/>
      </p:ext>
    </p:extLst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43915F4A-3946-3981-1C8A-E281FE727325}"/>
              </a:ext>
            </a:extLst>
          </p:cNvPr>
          <p:cNvSpPr/>
          <p:nvPr/>
        </p:nvSpPr>
        <p:spPr>
          <a:xfrm>
            <a:off x="1045032" y="2136338"/>
            <a:ext cx="10683828" cy="258532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GB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False: Enzymes remain unchanged in the process (can be used again and again!)</a:t>
            </a:r>
            <a:endParaRPr lang="en-GB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E7A4FC5D-903D-7F38-E839-FD67F8CB8CFB}"/>
              </a:ext>
            </a:extLst>
          </p:cNvPr>
          <p:cNvGrpSpPr/>
          <p:nvPr/>
        </p:nvGrpSpPr>
        <p:grpSpPr>
          <a:xfrm>
            <a:off x="107307" y="145616"/>
            <a:ext cx="3727275" cy="1107996"/>
            <a:chOff x="888972" y="573319"/>
            <a:chExt cx="3727275" cy="1107996"/>
          </a:xfrm>
        </p:grpSpPr>
        <p:sp>
          <p:nvSpPr>
            <p:cNvPr id="7" name="Rounded Rectangle 6">
              <a:extLst>
                <a:ext uri="{FF2B5EF4-FFF2-40B4-BE49-F238E27FC236}">
                  <a16:creationId xmlns:a16="http://schemas.microsoft.com/office/drawing/2014/main" id="{7A711986-59B1-6E39-46CD-24E4A8D1591B}"/>
                </a:ext>
              </a:extLst>
            </p:cNvPr>
            <p:cNvSpPr/>
            <p:nvPr/>
          </p:nvSpPr>
          <p:spPr>
            <a:xfrm>
              <a:off x="988687" y="669072"/>
              <a:ext cx="3494823" cy="1012243"/>
            </a:xfrm>
            <a:prstGeom prst="roundRect">
              <a:avLst>
                <a:gd name="adj" fmla="val 44876"/>
              </a:avLst>
            </a:prstGeom>
            <a:solidFill>
              <a:srgbClr val="EB3515">
                <a:alpha val="67059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>
                <a:latin typeface="Arial Rounded MT Bold" panose="020F0704030504030204" pitchFamily="34" charset="77"/>
              </a:endParaRP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65FDD1B8-5594-3BBC-7C21-C55088B3916D}"/>
                </a:ext>
              </a:extLst>
            </p:cNvPr>
            <p:cNvSpPr/>
            <p:nvPr/>
          </p:nvSpPr>
          <p:spPr>
            <a:xfrm>
              <a:off x="888972" y="573319"/>
              <a:ext cx="3727275" cy="1107996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en-GB" sz="6600" b="0" cap="none" spc="0" dirty="0">
                  <a:ln w="0"/>
                  <a:solidFill>
                    <a:schemeClr val="bg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Arial Rounded MT Bold" panose="020F0704030504030204" pitchFamily="34" charset="77"/>
                </a:rPr>
                <a:t>Answer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188941603"/>
      </p:ext>
    </p:extLst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5A3CD99C-B107-3BC9-1264-5EA5517EBFED}"/>
              </a:ext>
            </a:extLst>
          </p:cNvPr>
          <p:cNvSpPr/>
          <p:nvPr/>
        </p:nvSpPr>
        <p:spPr>
          <a:xfrm>
            <a:off x="419789" y="2505670"/>
            <a:ext cx="5853191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GB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Label the enzyme: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B5EE733F-9575-8B01-2FCA-5E21B23888D4}"/>
              </a:ext>
            </a:extLst>
          </p:cNvPr>
          <p:cNvGrpSpPr/>
          <p:nvPr/>
        </p:nvGrpSpPr>
        <p:grpSpPr>
          <a:xfrm>
            <a:off x="107307" y="145616"/>
            <a:ext cx="4107205" cy="1107996"/>
            <a:chOff x="888972" y="573319"/>
            <a:chExt cx="4107205" cy="1107996"/>
          </a:xfrm>
        </p:grpSpPr>
        <p:sp>
          <p:nvSpPr>
            <p:cNvPr id="3" name="Rounded Rectangle 2">
              <a:extLst>
                <a:ext uri="{FF2B5EF4-FFF2-40B4-BE49-F238E27FC236}">
                  <a16:creationId xmlns:a16="http://schemas.microsoft.com/office/drawing/2014/main" id="{F4ED0D77-4667-DAA7-118B-5442D806163F}"/>
                </a:ext>
              </a:extLst>
            </p:cNvPr>
            <p:cNvSpPr/>
            <p:nvPr/>
          </p:nvSpPr>
          <p:spPr>
            <a:xfrm>
              <a:off x="988686" y="669072"/>
              <a:ext cx="3907779" cy="1012243"/>
            </a:xfrm>
            <a:prstGeom prst="roundRect">
              <a:avLst>
                <a:gd name="adj" fmla="val 44876"/>
              </a:avLst>
            </a:prstGeom>
            <a:solidFill>
              <a:srgbClr val="92D050">
                <a:alpha val="67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>
                <a:latin typeface="Arial Rounded MT Bold" panose="020F0704030504030204" pitchFamily="34" charset="77"/>
              </a:endParaRPr>
            </a:p>
          </p:txBody>
        </p:sp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3678B569-3189-5E27-56F2-78F423568DCE}"/>
                </a:ext>
              </a:extLst>
            </p:cNvPr>
            <p:cNvSpPr/>
            <p:nvPr/>
          </p:nvSpPr>
          <p:spPr>
            <a:xfrm>
              <a:off x="888972" y="573319"/>
              <a:ext cx="4107205" cy="1107996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en-GB" sz="6600" b="0" cap="none" spc="0" dirty="0">
                  <a:ln w="0"/>
                  <a:solidFill>
                    <a:schemeClr val="bg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Arial Rounded MT Bold" panose="020F0704030504030204" pitchFamily="34" charset="77"/>
                </a:rPr>
                <a:t>Question</a:t>
              </a:r>
            </a:p>
          </p:txBody>
        </p:sp>
      </p:grpSp>
      <p:pic>
        <p:nvPicPr>
          <p:cNvPr id="1026" name="Picture 2" descr="Quia - gBio: Section 2-4 Enzymes">
            <a:extLst>
              <a:ext uri="{FF2B5EF4-FFF2-40B4-BE49-F238E27FC236}">
                <a16:creationId xmlns:a16="http://schemas.microsoft.com/office/drawing/2014/main" id="{D3144BE4-C2F8-43D4-77F8-837FFFC6DB6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69626" y="1573270"/>
            <a:ext cx="5071560" cy="37114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51631805"/>
      </p:ext>
    </p:extLst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>
            <a:extLst>
              <a:ext uri="{FF2B5EF4-FFF2-40B4-BE49-F238E27FC236}">
                <a16:creationId xmlns:a16="http://schemas.microsoft.com/office/drawing/2014/main" id="{E7A4FC5D-903D-7F38-E839-FD67F8CB8CFB}"/>
              </a:ext>
            </a:extLst>
          </p:cNvPr>
          <p:cNvGrpSpPr/>
          <p:nvPr/>
        </p:nvGrpSpPr>
        <p:grpSpPr>
          <a:xfrm>
            <a:off x="107307" y="145616"/>
            <a:ext cx="3727275" cy="1107996"/>
            <a:chOff x="888972" y="573319"/>
            <a:chExt cx="3727275" cy="1107996"/>
          </a:xfrm>
        </p:grpSpPr>
        <p:sp>
          <p:nvSpPr>
            <p:cNvPr id="7" name="Rounded Rectangle 6">
              <a:extLst>
                <a:ext uri="{FF2B5EF4-FFF2-40B4-BE49-F238E27FC236}">
                  <a16:creationId xmlns:a16="http://schemas.microsoft.com/office/drawing/2014/main" id="{7A711986-59B1-6E39-46CD-24E4A8D1591B}"/>
                </a:ext>
              </a:extLst>
            </p:cNvPr>
            <p:cNvSpPr/>
            <p:nvPr/>
          </p:nvSpPr>
          <p:spPr>
            <a:xfrm>
              <a:off x="988687" y="669072"/>
              <a:ext cx="3494823" cy="1012243"/>
            </a:xfrm>
            <a:prstGeom prst="roundRect">
              <a:avLst>
                <a:gd name="adj" fmla="val 44876"/>
              </a:avLst>
            </a:prstGeom>
            <a:solidFill>
              <a:srgbClr val="EB3515">
                <a:alpha val="67059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>
                <a:latin typeface="Arial Rounded MT Bold" panose="020F0704030504030204" pitchFamily="34" charset="77"/>
              </a:endParaRP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65FDD1B8-5594-3BBC-7C21-C55088B3916D}"/>
                </a:ext>
              </a:extLst>
            </p:cNvPr>
            <p:cNvSpPr/>
            <p:nvPr/>
          </p:nvSpPr>
          <p:spPr>
            <a:xfrm>
              <a:off x="888972" y="573319"/>
              <a:ext cx="3727275" cy="1107996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en-GB" sz="6600" b="0" cap="none" spc="0" dirty="0">
                  <a:ln w="0"/>
                  <a:solidFill>
                    <a:schemeClr val="bg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Arial Rounded MT Bold" panose="020F0704030504030204" pitchFamily="34" charset="77"/>
                </a:rPr>
                <a:t>Answer</a:t>
              </a:r>
            </a:p>
          </p:txBody>
        </p:sp>
      </p:grpSp>
      <p:pic>
        <p:nvPicPr>
          <p:cNvPr id="2" name="Picture 2" descr="Quia - gBio: Section 2-4 Enzymes">
            <a:extLst>
              <a:ext uri="{FF2B5EF4-FFF2-40B4-BE49-F238E27FC236}">
                <a16:creationId xmlns:a16="http://schemas.microsoft.com/office/drawing/2014/main" id="{3B4BF341-5B81-0096-0CCB-6DADC99CE84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74300" y="1253612"/>
            <a:ext cx="6663625" cy="48765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43915F4A-3946-3981-1C8A-E281FE727325}"/>
              </a:ext>
            </a:extLst>
          </p:cNvPr>
          <p:cNvSpPr/>
          <p:nvPr/>
        </p:nvSpPr>
        <p:spPr>
          <a:xfrm>
            <a:off x="1627905" y="1780250"/>
            <a:ext cx="2656813" cy="1754326"/>
          </a:xfrm>
          <a:prstGeom prst="rect">
            <a:avLst/>
          </a:prstGeom>
          <a:solidFill>
            <a:schemeClr val="bg1"/>
          </a:solidFill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GB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Active Site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990FE262-F794-A4C9-9845-C907044F5498}"/>
              </a:ext>
            </a:extLst>
          </p:cNvPr>
          <p:cNvSpPr/>
          <p:nvPr/>
        </p:nvSpPr>
        <p:spPr>
          <a:xfrm>
            <a:off x="4887299" y="4430044"/>
            <a:ext cx="2656813" cy="923330"/>
          </a:xfrm>
          <a:prstGeom prst="rect">
            <a:avLst/>
          </a:prstGeom>
          <a:solidFill>
            <a:schemeClr val="bg1"/>
          </a:solidFill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GB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Enzyme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C73E588-53D1-CBDD-1E22-4526FB36143F}"/>
              </a:ext>
            </a:extLst>
          </p:cNvPr>
          <p:cNvSpPr/>
          <p:nvPr/>
        </p:nvSpPr>
        <p:spPr>
          <a:xfrm>
            <a:off x="8254848" y="1544276"/>
            <a:ext cx="2929472" cy="923330"/>
          </a:xfrm>
          <a:prstGeom prst="rect">
            <a:avLst/>
          </a:prstGeom>
          <a:solidFill>
            <a:schemeClr val="bg1"/>
          </a:solidFill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GB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Substrate</a:t>
            </a:r>
          </a:p>
        </p:txBody>
      </p:sp>
    </p:spTree>
    <p:extLst>
      <p:ext uri="{BB962C8B-B14F-4D97-AF65-F5344CB8AC3E}">
        <p14:creationId xmlns:p14="http://schemas.microsoft.com/office/powerpoint/2010/main" val="3931704690"/>
      </p:ext>
    </p:extLst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5A3CD99C-B107-3BC9-1264-5EA5517EBFED}"/>
              </a:ext>
            </a:extLst>
          </p:cNvPr>
          <p:cNvSpPr/>
          <p:nvPr/>
        </p:nvSpPr>
        <p:spPr>
          <a:xfrm>
            <a:off x="754086" y="2551837"/>
            <a:ext cx="10683828" cy="258532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GB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What word would you use to describe the shape of the active site to the substrate?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B5EE733F-9575-8B01-2FCA-5E21B23888D4}"/>
              </a:ext>
            </a:extLst>
          </p:cNvPr>
          <p:cNvGrpSpPr/>
          <p:nvPr/>
        </p:nvGrpSpPr>
        <p:grpSpPr>
          <a:xfrm>
            <a:off x="107307" y="145616"/>
            <a:ext cx="4107205" cy="1107996"/>
            <a:chOff x="888972" y="573319"/>
            <a:chExt cx="4107205" cy="1107996"/>
          </a:xfrm>
        </p:grpSpPr>
        <p:sp>
          <p:nvSpPr>
            <p:cNvPr id="3" name="Rounded Rectangle 2">
              <a:extLst>
                <a:ext uri="{FF2B5EF4-FFF2-40B4-BE49-F238E27FC236}">
                  <a16:creationId xmlns:a16="http://schemas.microsoft.com/office/drawing/2014/main" id="{F4ED0D77-4667-DAA7-118B-5442D806163F}"/>
                </a:ext>
              </a:extLst>
            </p:cNvPr>
            <p:cNvSpPr/>
            <p:nvPr/>
          </p:nvSpPr>
          <p:spPr>
            <a:xfrm>
              <a:off x="988686" y="669072"/>
              <a:ext cx="3907779" cy="1012243"/>
            </a:xfrm>
            <a:prstGeom prst="roundRect">
              <a:avLst>
                <a:gd name="adj" fmla="val 44876"/>
              </a:avLst>
            </a:prstGeom>
            <a:solidFill>
              <a:srgbClr val="92D050">
                <a:alpha val="67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>
                <a:latin typeface="Arial Rounded MT Bold" panose="020F0704030504030204" pitchFamily="34" charset="77"/>
              </a:endParaRPr>
            </a:p>
          </p:txBody>
        </p:sp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3678B569-3189-5E27-56F2-78F423568DCE}"/>
                </a:ext>
              </a:extLst>
            </p:cNvPr>
            <p:cNvSpPr/>
            <p:nvPr/>
          </p:nvSpPr>
          <p:spPr>
            <a:xfrm>
              <a:off x="888972" y="573319"/>
              <a:ext cx="4107205" cy="1107996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en-GB" sz="6600" b="0" cap="none" spc="0" dirty="0">
                  <a:ln w="0"/>
                  <a:solidFill>
                    <a:schemeClr val="bg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Arial Rounded MT Bold" panose="020F0704030504030204" pitchFamily="34" charset="77"/>
                </a:rPr>
                <a:t>Question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859469138"/>
      </p:ext>
    </p:extLst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43915F4A-3946-3981-1C8A-E281FE727325}"/>
              </a:ext>
            </a:extLst>
          </p:cNvPr>
          <p:cNvSpPr/>
          <p:nvPr/>
        </p:nvSpPr>
        <p:spPr>
          <a:xfrm>
            <a:off x="986038" y="2598454"/>
            <a:ext cx="10683828" cy="258532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GB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Enzyme active sites are </a:t>
            </a:r>
            <a:r>
              <a:rPr lang="en-GB" sz="5400" u="sng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complimentary</a:t>
            </a:r>
            <a:r>
              <a:rPr lang="en-GB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to their specific substrate.</a:t>
            </a:r>
            <a:endParaRPr lang="en-GB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E7A4FC5D-903D-7F38-E839-FD67F8CB8CFB}"/>
              </a:ext>
            </a:extLst>
          </p:cNvPr>
          <p:cNvGrpSpPr/>
          <p:nvPr/>
        </p:nvGrpSpPr>
        <p:grpSpPr>
          <a:xfrm>
            <a:off x="107307" y="145616"/>
            <a:ext cx="3727275" cy="1107996"/>
            <a:chOff x="888972" y="573319"/>
            <a:chExt cx="3727275" cy="1107996"/>
          </a:xfrm>
        </p:grpSpPr>
        <p:sp>
          <p:nvSpPr>
            <p:cNvPr id="7" name="Rounded Rectangle 6">
              <a:extLst>
                <a:ext uri="{FF2B5EF4-FFF2-40B4-BE49-F238E27FC236}">
                  <a16:creationId xmlns:a16="http://schemas.microsoft.com/office/drawing/2014/main" id="{7A711986-59B1-6E39-46CD-24E4A8D1591B}"/>
                </a:ext>
              </a:extLst>
            </p:cNvPr>
            <p:cNvSpPr/>
            <p:nvPr/>
          </p:nvSpPr>
          <p:spPr>
            <a:xfrm>
              <a:off x="988687" y="669072"/>
              <a:ext cx="3494823" cy="1012243"/>
            </a:xfrm>
            <a:prstGeom prst="roundRect">
              <a:avLst>
                <a:gd name="adj" fmla="val 44876"/>
              </a:avLst>
            </a:prstGeom>
            <a:solidFill>
              <a:srgbClr val="EB3515">
                <a:alpha val="67059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>
                <a:latin typeface="Arial Rounded MT Bold" panose="020F0704030504030204" pitchFamily="34" charset="77"/>
              </a:endParaRP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65FDD1B8-5594-3BBC-7C21-C55088B3916D}"/>
                </a:ext>
              </a:extLst>
            </p:cNvPr>
            <p:cNvSpPr/>
            <p:nvPr/>
          </p:nvSpPr>
          <p:spPr>
            <a:xfrm>
              <a:off x="888972" y="573319"/>
              <a:ext cx="3727275" cy="1107996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en-GB" sz="6600" b="0" cap="none" spc="0" dirty="0">
                  <a:ln w="0"/>
                  <a:solidFill>
                    <a:schemeClr val="bg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Arial Rounded MT Bold" panose="020F0704030504030204" pitchFamily="34" charset="77"/>
                </a:rPr>
                <a:t>Answer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83638268"/>
      </p:ext>
    </p:extLst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5A3CD99C-B107-3BC9-1264-5EA5517EBFED}"/>
              </a:ext>
            </a:extLst>
          </p:cNvPr>
          <p:cNvSpPr/>
          <p:nvPr/>
        </p:nvSpPr>
        <p:spPr>
          <a:xfrm>
            <a:off x="754086" y="1253612"/>
            <a:ext cx="10683828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GB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What type of enzyme reaction is this?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B5EE733F-9575-8B01-2FCA-5E21B23888D4}"/>
              </a:ext>
            </a:extLst>
          </p:cNvPr>
          <p:cNvGrpSpPr/>
          <p:nvPr/>
        </p:nvGrpSpPr>
        <p:grpSpPr>
          <a:xfrm>
            <a:off x="107307" y="145616"/>
            <a:ext cx="4107205" cy="1107996"/>
            <a:chOff x="888972" y="573319"/>
            <a:chExt cx="4107205" cy="1107996"/>
          </a:xfrm>
        </p:grpSpPr>
        <p:sp>
          <p:nvSpPr>
            <p:cNvPr id="3" name="Rounded Rectangle 2">
              <a:extLst>
                <a:ext uri="{FF2B5EF4-FFF2-40B4-BE49-F238E27FC236}">
                  <a16:creationId xmlns:a16="http://schemas.microsoft.com/office/drawing/2014/main" id="{F4ED0D77-4667-DAA7-118B-5442D806163F}"/>
                </a:ext>
              </a:extLst>
            </p:cNvPr>
            <p:cNvSpPr/>
            <p:nvPr/>
          </p:nvSpPr>
          <p:spPr>
            <a:xfrm>
              <a:off x="988686" y="669072"/>
              <a:ext cx="3907779" cy="1012243"/>
            </a:xfrm>
            <a:prstGeom prst="roundRect">
              <a:avLst>
                <a:gd name="adj" fmla="val 44876"/>
              </a:avLst>
            </a:prstGeom>
            <a:solidFill>
              <a:srgbClr val="92D050">
                <a:alpha val="67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>
                <a:latin typeface="Arial Rounded MT Bold" panose="020F0704030504030204" pitchFamily="34" charset="77"/>
              </a:endParaRPr>
            </a:p>
          </p:txBody>
        </p:sp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3678B569-3189-5E27-56F2-78F423568DCE}"/>
                </a:ext>
              </a:extLst>
            </p:cNvPr>
            <p:cNvSpPr/>
            <p:nvPr/>
          </p:nvSpPr>
          <p:spPr>
            <a:xfrm>
              <a:off x="888972" y="573319"/>
              <a:ext cx="4107205" cy="1107996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en-GB" sz="6600" b="0" cap="none" spc="0" dirty="0">
                  <a:ln w="0"/>
                  <a:solidFill>
                    <a:schemeClr val="bg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Arial Rounded MT Bold" panose="020F0704030504030204" pitchFamily="34" charset="77"/>
                </a:rPr>
                <a:t>Question</a:t>
              </a:r>
            </a:p>
          </p:txBody>
        </p:sp>
      </p:grpSp>
      <p:pic>
        <p:nvPicPr>
          <p:cNvPr id="2050" name="Picture 2" descr="Enzymes Flashcards | Quizlet">
            <a:extLst>
              <a:ext uri="{FF2B5EF4-FFF2-40B4-BE49-F238E27FC236}">
                <a16:creationId xmlns:a16="http://schemas.microsoft.com/office/drawing/2014/main" id="{AD978151-3191-BD57-C49E-5B31412DCFC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23535" y="2556399"/>
            <a:ext cx="6439822" cy="3591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781409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43915F4A-3946-3981-1C8A-E281FE727325}"/>
              </a:ext>
            </a:extLst>
          </p:cNvPr>
          <p:cNvSpPr/>
          <p:nvPr/>
        </p:nvSpPr>
        <p:spPr>
          <a:xfrm>
            <a:off x="1045032" y="2136338"/>
            <a:ext cx="10683828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GB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Controls what enters and exits the cell.</a:t>
            </a:r>
            <a:endParaRPr lang="en-GB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E7A4FC5D-903D-7F38-E839-FD67F8CB8CFB}"/>
              </a:ext>
            </a:extLst>
          </p:cNvPr>
          <p:cNvGrpSpPr/>
          <p:nvPr/>
        </p:nvGrpSpPr>
        <p:grpSpPr>
          <a:xfrm>
            <a:off x="107307" y="145616"/>
            <a:ext cx="3727275" cy="1107996"/>
            <a:chOff x="888972" y="573319"/>
            <a:chExt cx="3727275" cy="1107996"/>
          </a:xfrm>
        </p:grpSpPr>
        <p:sp>
          <p:nvSpPr>
            <p:cNvPr id="7" name="Rounded Rectangle 6">
              <a:extLst>
                <a:ext uri="{FF2B5EF4-FFF2-40B4-BE49-F238E27FC236}">
                  <a16:creationId xmlns:a16="http://schemas.microsoft.com/office/drawing/2014/main" id="{7A711986-59B1-6E39-46CD-24E4A8D1591B}"/>
                </a:ext>
              </a:extLst>
            </p:cNvPr>
            <p:cNvSpPr/>
            <p:nvPr/>
          </p:nvSpPr>
          <p:spPr>
            <a:xfrm>
              <a:off x="988687" y="669072"/>
              <a:ext cx="3494823" cy="1012243"/>
            </a:xfrm>
            <a:prstGeom prst="roundRect">
              <a:avLst>
                <a:gd name="adj" fmla="val 44876"/>
              </a:avLst>
            </a:prstGeom>
            <a:solidFill>
              <a:srgbClr val="EB3515">
                <a:alpha val="67059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>
                <a:latin typeface="Arial Rounded MT Bold" panose="020F0704030504030204" pitchFamily="34" charset="77"/>
              </a:endParaRP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65FDD1B8-5594-3BBC-7C21-C55088B3916D}"/>
                </a:ext>
              </a:extLst>
            </p:cNvPr>
            <p:cNvSpPr/>
            <p:nvPr/>
          </p:nvSpPr>
          <p:spPr>
            <a:xfrm>
              <a:off x="888972" y="573319"/>
              <a:ext cx="3727275" cy="1107996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en-GB" sz="6600" b="0" cap="none" spc="0" dirty="0">
                  <a:ln w="0"/>
                  <a:solidFill>
                    <a:schemeClr val="bg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Arial Rounded MT Bold" panose="020F0704030504030204" pitchFamily="34" charset="77"/>
                </a:rPr>
                <a:t>Answer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363792460"/>
      </p:ext>
    </p:extLst>
  </p:cSld>
  <p:clrMapOvr>
    <a:masterClrMapping/>
  </p:clrMapOvr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43915F4A-3946-3981-1C8A-E281FE727325}"/>
              </a:ext>
            </a:extLst>
          </p:cNvPr>
          <p:cNvSpPr/>
          <p:nvPr/>
        </p:nvSpPr>
        <p:spPr>
          <a:xfrm>
            <a:off x="107307" y="1349365"/>
            <a:ext cx="12248180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GB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Degradation reaction (larger molecule broken down into smaller molecules)</a:t>
            </a:r>
            <a:endParaRPr lang="en-GB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E7A4FC5D-903D-7F38-E839-FD67F8CB8CFB}"/>
              </a:ext>
            </a:extLst>
          </p:cNvPr>
          <p:cNvGrpSpPr/>
          <p:nvPr/>
        </p:nvGrpSpPr>
        <p:grpSpPr>
          <a:xfrm>
            <a:off x="107307" y="145616"/>
            <a:ext cx="3727275" cy="1107996"/>
            <a:chOff x="888972" y="573319"/>
            <a:chExt cx="3727275" cy="1107996"/>
          </a:xfrm>
        </p:grpSpPr>
        <p:sp>
          <p:nvSpPr>
            <p:cNvPr id="7" name="Rounded Rectangle 6">
              <a:extLst>
                <a:ext uri="{FF2B5EF4-FFF2-40B4-BE49-F238E27FC236}">
                  <a16:creationId xmlns:a16="http://schemas.microsoft.com/office/drawing/2014/main" id="{7A711986-59B1-6E39-46CD-24E4A8D1591B}"/>
                </a:ext>
              </a:extLst>
            </p:cNvPr>
            <p:cNvSpPr/>
            <p:nvPr/>
          </p:nvSpPr>
          <p:spPr>
            <a:xfrm>
              <a:off x="988687" y="669072"/>
              <a:ext cx="3494823" cy="1012243"/>
            </a:xfrm>
            <a:prstGeom prst="roundRect">
              <a:avLst>
                <a:gd name="adj" fmla="val 44876"/>
              </a:avLst>
            </a:prstGeom>
            <a:solidFill>
              <a:srgbClr val="EB3515">
                <a:alpha val="67059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>
                <a:latin typeface="Arial Rounded MT Bold" panose="020F0704030504030204" pitchFamily="34" charset="77"/>
              </a:endParaRP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65FDD1B8-5594-3BBC-7C21-C55088B3916D}"/>
                </a:ext>
              </a:extLst>
            </p:cNvPr>
            <p:cNvSpPr/>
            <p:nvPr/>
          </p:nvSpPr>
          <p:spPr>
            <a:xfrm>
              <a:off x="888972" y="573319"/>
              <a:ext cx="3727275" cy="1107996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en-GB" sz="6600" b="0" cap="none" spc="0" dirty="0">
                  <a:ln w="0"/>
                  <a:solidFill>
                    <a:schemeClr val="bg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Arial Rounded MT Bold" panose="020F0704030504030204" pitchFamily="34" charset="77"/>
                </a:rPr>
                <a:t>Answer</a:t>
              </a:r>
            </a:p>
          </p:txBody>
        </p:sp>
      </p:grpSp>
      <p:pic>
        <p:nvPicPr>
          <p:cNvPr id="4098" name="Picture 2" descr="Enzymes Flashcards | Quizlet">
            <a:extLst>
              <a:ext uri="{FF2B5EF4-FFF2-40B4-BE49-F238E27FC236}">
                <a16:creationId xmlns:a16="http://schemas.microsoft.com/office/drawing/2014/main" id="{8751F001-A0EA-9F58-7C9A-478A496AFDD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96781" y="3251176"/>
            <a:ext cx="5398438" cy="30111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96047523"/>
      </p:ext>
    </p:extLst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5A3CD99C-B107-3BC9-1264-5EA5517EBFED}"/>
              </a:ext>
            </a:extLst>
          </p:cNvPr>
          <p:cNvSpPr/>
          <p:nvPr/>
        </p:nvSpPr>
        <p:spPr>
          <a:xfrm>
            <a:off x="754086" y="1778363"/>
            <a:ext cx="10683828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GB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What type of enzyme reaction is this?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B5EE733F-9575-8B01-2FCA-5E21B23888D4}"/>
              </a:ext>
            </a:extLst>
          </p:cNvPr>
          <p:cNvGrpSpPr/>
          <p:nvPr/>
        </p:nvGrpSpPr>
        <p:grpSpPr>
          <a:xfrm>
            <a:off x="107307" y="145616"/>
            <a:ext cx="4107205" cy="1107996"/>
            <a:chOff x="888972" y="573319"/>
            <a:chExt cx="4107205" cy="1107996"/>
          </a:xfrm>
        </p:grpSpPr>
        <p:sp>
          <p:nvSpPr>
            <p:cNvPr id="3" name="Rounded Rectangle 2">
              <a:extLst>
                <a:ext uri="{FF2B5EF4-FFF2-40B4-BE49-F238E27FC236}">
                  <a16:creationId xmlns:a16="http://schemas.microsoft.com/office/drawing/2014/main" id="{F4ED0D77-4667-DAA7-118B-5442D806163F}"/>
                </a:ext>
              </a:extLst>
            </p:cNvPr>
            <p:cNvSpPr/>
            <p:nvPr/>
          </p:nvSpPr>
          <p:spPr>
            <a:xfrm>
              <a:off x="988686" y="669072"/>
              <a:ext cx="3907779" cy="1012243"/>
            </a:xfrm>
            <a:prstGeom prst="roundRect">
              <a:avLst>
                <a:gd name="adj" fmla="val 44876"/>
              </a:avLst>
            </a:prstGeom>
            <a:solidFill>
              <a:srgbClr val="92D050">
                <a:alpha val="67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>
                <a:latin typeface="Arial Rounded MT Bold" panose="020F0704030504030204" pitchFamily="34" charset="77"/>
              </a:endParaRPr>
            </a:p>
          </p:txBody>
        </p:sp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3678B569-3189-5E27-56F2-78F423568DCE}"/>
                </a:ext>
              </a:extLst>
            </p:cNvPr>
            <p:cNvSpPr/>
            <p:nvPr/>
          </p:nvSpPr>
          <p:spPr>
            <a:xfrm>
              <a:off x="888972" y="573319"/>
              <a:ext cx="4107205" cy="1107996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en-GB" sz="6600" b="0" cap="none" spc="0" dirty="0">
                  <a:ln w="0"/>
                  <a:solidFill>
                    <a:schemeClr val="bg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Arial Rounded MT Bold" panose="020F0704030504030204" pitchFamily="34" charset="77"/>
                </a:rPr>
                <a:t>Question</a:t>
              </a:r>
            </a:p>
          </p:txBody>
        </p:sp>
      </p:grpSp>
      <p:pic>
        <p:nvPicPr>
          <p:cNvPr id="5122" name="Picture 2" descr="Enzyme Mechanisms">
            <a:extLst>
              <a:ext uri="{FF2B5EF4-FFF2-40B4-BE49-F238E27FC236}">
                <a16:creationId xmlns:a16="http://schemas.microsoft.com/office/drawing/2014/main" id="{66E2528D-810B-F9FD-DBE3-299F27108EE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866" b="7261"/>
          <a:stretch/>
        </p:blipFill>
        <p:spPr bwMode="auto">
          <a:xfrm>
            <a:off x="3185652" y="3226445"/>
            <a:ext cx="5623898" cy="36315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31295222"/>
      </p:ext>
    </p:extLst>
  </p:cSld>
  <p:clrMapOvr>
    <a:masterClrMapping/>
  </p:clrMapOvr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43915F4A-3946-3981-1C8A-E281FE727325}"/>
              </a:ext>
            </a:extLst>
          </p:cNvPr>
          <p:cNvSpPr/>
          <p:nvPr/>
        </p:nvSpPr>
        <p:spPr>
          <a:xfrm>
            <a:off x="858220" y="1362865"/>
            <a:ext cx="10683828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GB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Synthesis reaction (smaller molecules build up into a larger molecule)</a:t>
            </a:r>
            <a:endParaRPr lang="en-GB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E7A4FC5D-903D-7F38-E839-FD67F8CB8CFB}"/>
              </a:ext>
            </a:extLst>
          </p:cNvPr>
          <p:cNvGrpSpPr/>
          <p:nvPr/>
        </p:nvGrpSpPr>
        <p:grpSpPr>
          <a:xfrm>
            <a:off x="107307" y="145616"/>
            <a:ext cx="3727275" cy="1107996"/>
            <a:chOff x="888972" y="573319"/>
            <a:chExt cx="3727275" cy="1107996"/>
          </a:xfrm>
        </p:grpSpPr>
        <p:sp>
          <p:nvSpPr>
            <p:cNvPr id="7" name="Rounded Rectangle 6">
              <a:extLst>
                <a:ext uri="{FF2B5EF4-FFF2-40B4-BE49-F238E27FC236}">
                  <a16:creationId xmlns:a16="http://schemas.microsoft.com/office/drawing/2014/main" id="{7A711986-59B1-6E39-46CD-24E4A8D1591B}"/>
                </a:ext>
              </a:extLst>
            </p:cNvPr>
            <p:cNvSpPr/>
            <p:nvPr/>
          </p:nvSpPr>
          <p:spPr>
            <a:xfrm>
              <a:off x="988687" y="669072"/>
              <a:ext cx="3494823" cy="1012243"/>
            </a:xfrm>
            <a:prstGeom prst="roundRect">
              <a:avLst>
                <a:gd name="adj" fmla="val 44876"/>
              </a:avLst>
            </a:prstGeom>
            <a:solidFill>
              <a:srgbClr val="EB3515">
                <a:alpha val="67059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>
                <a:latin typeface="Arial Rounded MT Bold" panose="020F0704030504030204" pitchFamily="34" charset="77"/>
              </a:endParaRP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65FDD1B8-5594-3BBC-7C21-C55088B3916D}"/>
                </a:ext>
              </a:extLst>
            </p:cNvPr>
            <p:cNvSpPr/>
            <p:nvPr/>
          </p:nvSpPr>
          <p:spPr>
            <a:xfrm>
              <a:off x="888972" y="573319"/>
              <a:ext cx="3727275" cy="1107996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en-GB" sz="6600" b="0" cap="none" spc="0" dirty="0">
                  <a:ln w="0"/>
                  <a:solidFill>
                    <a:schemeClr val="bg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Arial Rounded MT Bold" panose="020F0704030504030204" pitchFamily="34" charset="77"/>
                </a:rPr>
                <a:t>Answer</a:t>
              </a:r>
            </a:p>
          </p:txBody>
        </p:sp>
      </p:grpSp>
      <p:pic>
        <p:nvPicPr>
          <p:cNvPr id="2" name="Picture 2" descr="Enzyme Mechanisms">
            <a:extLst>
              <a:ext uri="{FF2B5EF4-FFF2-40B4-BE49-F238E27FC236}">
                <a16:creationId xmlns:a16="http://schemas.microsoft.com/office/drawing/2014/main" id="{F30A1130-F36C-87EF-5B62-B4005931733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866" b="7261"/>
          <a:stretch/>
        </p:blipFill>
        <p:spPr bwMode="auto">
          <a:xfrm>
            <a:off x="3185652" y="3226445"/>
            <a:ext cx="5623898" cy="36315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85678031"/>
      </p:ext>
    </p:extLst>
  </p:cSld>
  <p:clrMapOvr>
    <a:masterClrMapping/>
  </p:clrMapOvr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5A3CD99C-B107-3BC9-1264-5EA5517EBFED}"/>
              </a:ext>
            </a:extLst>
          </p:cNvPr>
          <p:cNvSpPr/>
          <p:nvPr/>
        </p:nvSpPr>
        <p:spPr>
          <a:xfrm>
            <a:off x="754086" y="1696430"/>
            <a:ext cx="10683828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GB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Fill in the diagram: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B5EE733F-9575-8B01-2FCA-5E21B23888D4}"/>
              </a:ext>
            </a:extLst>
          </p:cNvPr>
          <p:cNvGrpSpPr/>
          <p:nvPr/>
        </p:nvGrpSpPr>
        <p:grpSpPr>
          <a:xfrm>
            <a:off x="107307" y="145616"/>
            <a:ext cx="4107205" cy="1107996"/>
            <a:chOff x="888972" y="573319"/>
            <a:chExt cx="4107205" cy="1107996"/>
          </a:xfrm>
        </p:grpSpPr>
        <p:sp>
          <p:nvSpPr>
            <p:cNvPr id="3" name="Rounded Rectangle 2">
              <a:extLst>
                <a:ext uri="{FF2B5EF4-FFF2-40B4-BE49-F238E27FC236}">
                  <a16:creationId xmlns:a16="http://schemas.microsoft.com/office/drawing/2014/main" id="{F4ED0D77-4667-DAA7-118B-5442D806163F}"/>
                </a:ext>
              </a:extLst>
            </p:cNvPr>
            <p:cNvSpPr/>
            <p:nvPr/>
          </p:nvSpPr>
          <p:spPr>
            <a:xfrm>
              <a:off x="988686" y="669072"/>
              <a:ext cx="3907779" cy="1012243"/>
            </a:xfrm>
            <a:prstGeom prst="roundRect">
              <a:avLst>
                <a:gd name="adj" fmla="val 44876"/>
              </a:avLst>
            </a:prstGeom>
            <a:solidFill>
              <a:srgbClr val="92D050">
                <a:alpha val="67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>
                <a:latin typeface="Arial Rounded MT Bold" panose="020F0704030504030204" pitchFamily="34" charset="77"/>
              </a:endParaRPr>
            </a:p>
          </p:txBody>
        </p:sp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3678B569-3189-5E27-56F2-78F423568DCE}"/>
                </a:ext>
              </a:extLst>
            </p:cNvPr>
            <p:cNvSpPr/>
            <p:nvPr/>
          </p:nvSpPr>
          <p:spPr>
            <a:xfrm>
              <a:off x="888972" y="573319"/>
              <a:ext cx="4107205" cy="1107996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en-GB" sz="6600" b="0" cap="none" spc="0" dirty="0">
                  <a:ln w="0"/>
                  <a:solidFill>
                    <a:schemeClr val="bg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Arial Rounded MT Bold" panose="020F0704030504030204" pitchFamily="34" charset="77"/>
                </a:rPr>
                <a:t>Question</a:t>
              </a:r>
            </a:p>
          </p:txBody>
        </p:sp>
      </p:grpSp>
      <p:sp>
        <p:nvSpPr>
          <p:cNvPr id="6" name="Rectangle 5">
            <a:extLst>
              <a:ext uri="{FF2B5EF4-FFF2-40B4-BE49-F238E27FC236}">
                <a16:creationId xmlns:a16="http://schemas.microsoft.com/office/drawing/2014/main" id="{8DE993AD-3090-293B-90EC-265074D5F1C5}"/>
              </a:ext>
            </a:extLst>
          </p:cNvPr>
          <p:cNvSpPr/>
          <p:nvPr/>
        </p:nvSpPr>
        <p:spPr>
          <a:xfrm>
            <a:off x="629265" y="3637935"/>
            <a:ext cx="2723535" cy="67842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F3B25BF-9DBC-AB72-E7B2-00B994FB2AB3}"/>
              </a:ext>
            </a:extLst>
          </p:cNvPr>
          <p:cNvSpPr/>
          <p:nvPr/>
        </p:nvSpPr>
        <p:spPr>
          <a:xfrm>
            <a:off x="4596580" y="2959509"/>
            <a:ext cx="2723535" cy="67842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0D15A25E-4932-AC14-FB5B-FA2FFD65E7F4}"/>
              </a:ext>
            </a:extLst>
          </p:cNvPr>
          <p:cNvSpPr/>
          <p:nvPr/>
        </p:nvSpPr>
        <p:spPr>
          <a:xfrm>
            <a:off x="8563896" y="3637935"/>
            <a:ext cx="2723535" cy="67842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775EA013-785E-0D8F-56DF-C0D9E83C1621}"/>
              </a:ext>
            </a:extLst>
          </p:cNvPr>
          <p:cNvCxnSpPr/>
          <p:nvPr/>
        </p:nvCxnSpPr>
        <p:spPr>
          <a:xfrm>
            <a:off x="3618271" y="3977148"/>
            <a:ext cx="4660490" cy="0"/>
          </a:xfrm>
          <a:prstGeom prst="straightConnector1">
            <a:avLst/>
          </a:prstGeom>
          <a:ln w="7620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08817020"/>
      </p:ext>
    </p:extLst>
  </p:cSld>
  <p:clrMapOvr>
    <a:masterClrMapping/>
  </p:clrMapOvr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>
            <a:extLst>
              <a:ext uri="{FF2B5EF4-FFF2-40B4-BE49-F238E27FC236}">
                <a16:creationId xmlns:a16="http://schemas.microsoft.com/office/drawing/2014/main" id="{E7A4FC5D-903D-7F38-E839-FD67F8CB8CFB}"/>
              </a:ext>
            </a:extLst>
          </p:cNvPr>
          <p:cNvGrpSpPr/>
          <p:nvPr/>
        </p:nvGrpSpPr>
        <p:grpSpPr>
          <a:xfrm>
            <a:off x="107307" y="145616"/>
            <a:ext cx="3727275" cy="1107996"/>
            <a:chOff x="888972" y="573319"/>
            <a:chExt cx="3727275" cy="1107996"/>
          </a:xfrm>
        </p:grpSpPr>
        <p:sp>
          <p:nvSpPr>
            <p:cNvPr id="7" name="Rounded Rectangle 6">
              <a:extLst>
                <a:ext uri="{FF2B5EF4-FFF2-40B4-BE49-F238E27FC236}">
                  <a16:creationId xmlns:a16="http://schemas.microsoft.com/office/drawing/2014/main" id="{7A711986-59B1-6E39-46CD-24E4A8D1591B}"/>
                </a:ext>
              </a:extLst>
            </p:cNvPr>
            <p:cNvSpPr/>
            <p:nvPr/>
          </p:nvSpPr>
          <p:spPr>
            <a:xfrm>
              <a:off x="988687" y="669072"/>
              <a:ext cx="3494823" cy="1012243"/>
            </a:xfrm>
            <a:prstGeom prst="roundRect">
              <a:avLst>
                <a:gd name="adj" fmla="val 44876"/>
              </a:avLst>
            </a:prstGeom>
            <a:solidFill>
              <a:srgbClr val="EB3515">
                <a:alpha val="67059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>
                <a:latin typeface="Arial Rounded MT Bold" panose="020F0704030504030204" pitchFamily="34" charset="77"/>
              </a:endParaRP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65FDD1B8-5594-3BBC-7C21-C55088B3916D}"/>
                </a:ext>
              </a:extLst>
            </p:cNvPr>
            <p:cNvSpPr/>
            <p:nvPr/>
          </p:nvSpPr>
          <p:spPr>
            <a:xfrm>
              <a:off x="888972" y="573319"/>
              <a:ext cx="3727275" cy="1107996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en-GB" sz="6600" b="0" cap="none" spc="0" dirty="0">
                  <a:ln w="0"/>
                  <a:solidFill>
                    <a:schemeClr val="bg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Arial Rounded MT Bold" panose="020F0704030504030204" pitchFamily="34" charset="77"/>
                </a:rPr>
                <a:t>Answer</a:t>
              </a:r>
            </a:p>
          </p:txBody>
        </p:sp>
      </p:grpSp>
      <p:sp>
        <p:nvSpPr>
          <p:cNvPr id="2" name="Rectangle 1">
            <a:extLst>
              <a:ext uri="{FF2B5EF4-FFF2-40B4-BE49-F238E27FC236}">
                <a16:creationId xmlns:a16="http://schemas.microsoft.com/office/drawing/2014/main" id="{06F72B50-E631-FF18-0C2F-42E445DF29C7}"/>
              </a:ext>
            </a:extLst>
          </p:cNvPr>
          <p:cNvSpPr/>
          <p:nvPr/>
        </p:nvSpPr>
        <p:spPr>
          <a:xfrm>
            <a:off x="629265" y="3637935"/>
            <a:ext cx="2723535" cy="67842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7DDB8C8C-E0F3-8B91-9C1B-D04E3B82A33A}"/>
              </a:ext>
            </a:extLst>
          </p:cNvPr>
          <p:cNvSpPr/>
          <p:nvPr/>
        </p:nvSpPr>
        <p:spPr>
          <a:xfrm>
            <a:off x="4596580" y="2959509"/>
            <a:ext cx="2723535" cy="67842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9ECDE7D-1F5C-AC8A-DBA3-A76EF3483F6D}"/>
              </a:ext>
            </a:extLst>
          </p:cNvPr>
          <p:cNvSpPr/>
          <p:nvPr/>
        </p:nvSpPr>
        <p:spPr>
          <a:xfrm>
            <a:off x="8563896" y="3637935"/>
            <a:ext cx="2723535" cy="67842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B02E2B72-5656-4C57-C410-6EC5F28BAFF4}"/>
              </a:ext>
            </a:extLst>
          </p:cNvPr>
          <p:cNvCxnSpPr/>
          <p:nvPr/>
        </p:nvCxnSpPr>
        <p:spPr>
          <a:xfrm>
            <a:off x="3618271" y="3977148"/>
            <a:ext cx="4660490" cy="0"/>
          </a:xfrm>
          <a:prstGeom prst="straightConnector1">
            <a:avLst/>
          </a:prstGeom>
          <a:ln w="7620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" name="Rectangle 3">
            <a:extLst>
              <a:ext uri="{FF2B5EF4-FFF2-40B4-BE49-F238E27FC236}">
                <a16:creationId xmlns:a16="http://schemas.microsoft.com/office/drawing/2014/main" id="{43915F4A-3946-3981-1C8A-E281FE727325}"/>
              </a:ext>
            </a:extLst>
          </p:cNvPr>
          <p:cNvSpPr/>
          <p:nvPr/>
        </p:nvSpPr>
        <p:spPr>
          <a:xfrm>
            <a:off x="4142193" y="2837057"/>
            <a:ext cx="344831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GB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Enzyme</a:t>
            </a:r>
            <a:endParaRPr lang="en-GB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7854B7C-DDE6-81AD-982A-8977EA55E564}"/>
              </a:ext>
            </a:extLst>
          </p:cNvPr>
          <p:cNvSpPr/>
          <p:nvPr/>
        </p:nvSpPr>
        <p:spPr>
          <a:xfrm>
            <a:off x="266877" y="3515483"/>
            <a:ext cx="344831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GB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Substrate</a:t>
            </a:r>
            <a:endParaRPr lang="en-GB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D1B8569C-420C-6B86-DE7D-903D11BEA5C1}"/>
              </a:ext>
            </a:extLst>
          </p:cNvPr>
          <p:cNvSpPr/>
          <p:nvPr/>
        </p:nvSpPr>
        <p:spPr>
          <a:xfrm>
            <a:off x="8278761" y="3504748"/>
            <a:ext cx="344831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GB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Product</a:t>
            </a:r>
            <a:endParaRPr lang="en-GB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060991689"/>
      </p:ext>
    </p:extLst>
  </p:cSld>
  <p:clrMapOvr>
    <a:masterClrMapping/>
  </p:clrMapOvr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5A3CD99C-B107-3BC9-1264-5EA5517EBFED}"/>
              </a:ext>
            </a:extLst>
          </p:cNvPr>
          <p:cNvSpPr/>
          <p:nvPr/>
        </p:nvSpPr>
        <p:spPr>
          <a:xfrm>
            <a:off x="754086" y="2551837"/>
            <a:ext cx="10683828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GB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Give an example of a degradation reaction.</a:t>
            </a:r>
            <a:endParaRPr lang="en-GB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B5EE733F-9575-8B01-2FCA-5E21B23888D4}"/>
              </a:ext>
            </a:extLst>
          </p:cNvPr>
          <p:cNvGrpSpPr/>
          <p:nvPr/>
        </p:nvGrpSpPr>
        <p:grpSpPr>
          <a:xfrm>
            <a:off x="107307" y="145616"/>
            <a:ext cx="4107205" cy="1107996"/>
            <a:chOff x="888972" y="573319"/>
            <a:chExt cx="4107205" cy="1107996"/>
          </a:xfrm>
        </p:grpSpPr>
        <p:sp>
          <p:nvSpPr>
            <p:cNvPr id="3" name="Rounded Rectangle 2">
              <a:extLst>
                <a:ext uri="{FF2B5EF4-FFF2-40B4-BE49-F238E27FC236}">
                  <a16:creationId xmlns:a16="http://schemas.microsoft.com/office/drawing/2014/main" id="{F4ED0D77-4667-DAA7-118B-5442D806163F}"/>
                </a:ext>
              </a:extLst>
            </p:cNvPr>
            <p:cNvSpPr/>
            <p:nvPr/>
          </p:nvSpPr>
          <p:spPr>
            <a:xfrm>
              <a:off x="988686" y="669072"/>
              <a:ext cx="3907779" cy="1012243"/>
            </a:xfrm>
            <a:prstGeom prst="roundRect">
              <a:avLst>
                <a:gd name="adj" fmla="val 44876"/>
              </a:avLst>
            </a:prstGeom>
            <a:solidFill>
              <a:srgbClr val="92D050">
                <a:alpha val="67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>
                <a:latin typeface="Arial Rounded MT Bold" panose="020F0704030504030204" pitchFamily="34" charset="77"/>
              </a:endParaRPr>
            </a:p>
          </p:txBody>
        </p:sp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3678B569-3189-5E27-56F2-78F423568DCE}"/>
                </a:ext>
              </a:extLst>
            </p:cNvPr>
            <p:cNvSpPr/>
            <p:nvPr/>
          </p:nvSpPr>
          <p:spPr>
            <a:xfrm>
              <a:off x="888972" y="573319"/>
              <a:ext cx="4107205" cy="1107996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en-GB" sz="6600" b="0" cap="none" spc="0" dirty="0">
                  <a:ln w="0"/>
                  <a:solidFill>
                    <a:schemeClr val="bg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Arial Rounded MT Bold" panose="020F0704030504030204" pitchFamily="34" charset="77"/>
                </a:rPr>
                <a:t>Question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028359105"/>
      </p:ext>
    </p:extLst>
  </p:cSld>
  <p:clrMapOvr>
    <a:masterClrMapping/>
  </p:clrMapOvr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43915F4A-3946-3981-1C8A-E281FE727325}"/>
              </a:ext>
            </a:extLst>
          </p:cNvPr>
          <p:cNvSpPr/>
          <p:nvPr/>
        </p:nvSpPr>
        <p:spPr>
          <a:xfrm>
            <a:off x="1045032" y="2136338"/>
            <a:ext cx="10683828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GB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SAM</a:t>
            </a:r>
          </a:p>
          <a:p>
            <a:pPr algn="ctr"/>
            <a:endParaRPr lang="en-GB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E7A4FC5D-903D-7F38-E839-FD67F8CB8CFB}"/>
              </a:ext>
            </a:extLst>
          </p:cNvPr>
          <p:cNvGrpSpPr/>
          <p:nvPr/>
        </p:nvGrpSpPr>
        <p:grpSpPr>
          <a:xfrm>
            <a:off x="107307" y="145616"/>
            <a:ext cx="3727275" cy="1107996"/>
            <a:chOff x="888972" y="573319"/>
            <a:chExt cx="3727275" cy="1107996"/>
          </a:xfrm>
        </p:grpSpPr>
        <p:sp>
          <p:nvSpPr>
            <p:cNvPr id="7" name="Rounded Rectangle 6">
              <a:extLst>
                <a:ext uri="{FF2B5EF4-FFF2-40B4-BE49-F238E27FC236}">
                  <a16:creationId xmlns:a16="http://schemas.microsoft.com/office/drawing/2014/main" id="{7A711986-59B1-6E39-46CD-24E4A8D1591B}"/>
                </a:ext>
              </a:extLst>
            </p:cNvPr>
            <p:cNvSpPr/>
            <p:nvPr/>
          </p:nvSpPr>
          <p:spPr>
            <a:xfrm>
              <a:off x="988687" y="669072"/>
              <a:ext cx="3494823" cy="1012243"/>
            </a:xfrm>
            <a:prstGeom prst="roundRect">
              <a:avLst>
                <a:gd name="adj" fmla="val 44876"/>
              </a:avLst>
            </a:prstGeom>
            <a:solidFill>
              <a:srgbClr val="EB3515">
                <a:alpha val="67059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>
                <a:latin typeface="Arial Rounded MT Bold" panose="020F0704030504030204" pitchFamily="34" charset="77"/>
              </a:endParaRP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65FDD1B8-5594-3BBC-7C21-C55088B3916D}"/>
                </a:ext>
              </a:extLst>
            </p:cNvPr>
            <p:cNvSpPr/>
            <p:nvPr/>
          </p:nvSpPr>
          <p:spPr>
            <a:xfrm>
              <a:off x="888972" y="573319"/>
              <a:ext cx="3727275" cy="1107996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en-GB" sz="6600" b="0" cap="none" spc="0" dirty="0">
                  <a:ln w="0"/>
                  <a:solidFill>
                    <a:schemeClr val="bg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Arial Rounded MT Bold" panose="020F0704030504030204" pitchFamily="34" charset="77"/>
                </a:rPr>
                <a:t>Answer</a:t>
              </a:r>
            </a:p>
          </p:txBody>
        </p:sp>
      </p:grpSp>
      <p:sp>
        <p:nvSpPr>
          <p:cNvPr id="2" name="Rectangle 1">
            <a:extLst>
              <a:ext uri="{FF2B5EF4-FFF2-40B4-BE49-F238E27FC236}">
                <a16:creationId xmlns:a16="http://schemas.microsoft.com/office/drawing/2014/main" id="{48273D48-1F65-E58E-A515-524CD4F048AD}"/>
              </a:ext>
            </a:extLst>
          </p:cNvPr>
          <p:cNvSpPr/>
          <p:nvPr/>
        </p:nvSpPr>
        <p:spPr>
          <a:xfrm>
            <a:off x="845576" y="3910608"/>
            <a:ext cx="2723535" cy="67842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AD24EE72-52AF-A618-DE8B-28EBA5037398}"/>
              </a:ext>
            </a:extLst>
          </p:cNvPr>
          <p:cNvSpPr/>
          <p:nvPr/>
        </p:nvSpPr>
        <p:spPr>
          <a:xfrm>
            <a:off x="4812891" y="3232182"/>
            <a:ext cx="2723535" cy="67842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D5F1F6E-7EE0-F0B3-E43F-418FBB71DD07}"/>
              </a:ext>
            </a:extLst>
          </p:cNvPr>
          <p:cNvSpPr/>
          <p:nvPr/>
        </p:nvSpPr>
        <p:spPr>
          <a:xfrm>
            <a:off x="8780207" y="3910608"/>
            <a:ext cx="2723535" cy="67842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09D5A9B4-B378-A7BC-B0B8-0BF89761A9DD}"/>
              </a:ext>
            </a:extLst>
          </p:cNvPr>
          <p:cNvCxnSpPr/>
          <p:nvPr/>
        </p:nvCxnSpPr>
        <p:spPr>
          <a:xfrm>
            <a:off x="3834582" y="4249821"/>
            <a:ext cx="4660490" cy="0"/>
          </a:xfrm>
          <a:prstGeom prst="straightConnector1">
            <a:avLst/>
          </a:prstGeom>
          <a:ln w="7620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0" name="Rectangle 9">
            <a:extLst>
              <a:ext uri="{FF2B5EF4-FFF2-40B4-BE49-F238E27FC236}">
                <a16:creationId xmlns:a16="http://schemas.microsoft.com/office/drawing/2014/main" id="{69EE1F87-90E3-7AD0-9679-B77DAAC70141}"/>
              </a:ext>
            </a:extLst>
          </p:cNvPr>
          <p:cNvSpPr/>
          <p:nvPr/>
        </p:nvSpPr>
        <p:spPr>
          <a:xfrm>
            <a:off x="4358504" y="3109730"/>
            <a:ext cx="344831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GB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Amylase</a:t>
            </a:r>
            <a:endParaRPr lang="en-GB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E847946-21C6-C3BB-B774-A1D023F82BDE}"/>
              </a:ext>
            </a:extLst>
          </p:cNvPr>
          <p:cNvSpPr/>
          <p:nvPr/>
        </p:nvSpPr>
        <p:spPr>
          <a:xfrm>
            <a:off x="483188" y="3788156"/>
            <a:ext cx="344831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GB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Starch</a:t>
            </a:r>
            <a:endParaRPr lang="en-GB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E8617AB7-695F-826C-26D0-3909F11BDC41}"/>
              </a:ext>
            </a:extLst>
          </p:cNvPr>
          <p:cNvSpPr/>
          <p:nvPr/>
        </p:nvSpPr>
        <p:spPr>
          <a:xfrm>
            <a:off x="8495072" y="3777421"/>
            <a:ext cx="344831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GB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Maltose</a:t>
            </a:r>
            <a:endParaRPr lang="en-GB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562213712"/>
      </p:ext>
    </p:extLst>
  </p:cSld>
  <p:clrMapOvr>
    <a:masterClrMapping/>
  </p:clrMapOvr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5A3CD99C-B107-3BC9-1264-5EA5517EBFED}"/>
              </a:ext>
            </a:extLst>
          </p:cNvPr>
          <p:cNvSpPr/>
          <p:nvPr/>
        </p:nvSpPr>
        <p:spPr>
          <a:xfrm>
            <a:off x="754086" y="2551837"/>
            <a:ext cx="10683828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GB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What are enzymes, and other proteins, affected by?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B5EE733F-9575-8B01-2FCA-5E21B23888D4}"/>
              </a:ext>
            </a:extLst>
          </p:cNvPr>
          <p:cNvGrpSpPr/>
          <p:nvPr/>
        </p:nvGrpSpPr>
        <p:grpSpPr>
          <a:xfrm>
            <a:off x="107307" y="145616"/>
            <a:ext cx="4107205" cy="1107996"/>
            <a:chOff x="888972" y="573319"/>
            <a:chExt cx="4107205" cy="1107996"/>
          </a:xfrm>
        </p:grpSpPr>
        <p:sp>
          <p:nvSpPr>
            <p:cNvPr id="3" name="Rounded Rectangle 2">
              <a:extLst>
                <a:ext uri="{FF2B5EF4-FFF2-40B4-BE49-F238E27FC236}">
                  <a16:creationId xmlns:a16="http://schemas.microsoft.com/office/drawing/2014/main" id="{F4ED0D77-4667-DAA7-118B-5442D806163F}"/>
                </a:ext>
              </a:extLst>
            </p:cNvPr>
            <p:cNvSpPr/>
            <p:nvPr/>
          </p:nvSpPr>
          <p:spPr>
            <a:xfrm>
              <a:off x="988686" y="669072"/>
              <a:ext cx="3907779" cy="1012243"/>
            </a:xfrm>
            <a:prstGeom prst="roundRect">
              <a:avLst>
                <a:gd name="adj" fmla="val 44876"/>
              </a:avLst>
            </a:prstGeom>
            <a:solidFill>
              <a:srgbClr val="92D050">
                <a:alpha val="67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>
                <a:latin typeface="Arial Rounded MT Bold" panose="020F0704030504030204" pitchFamily="34" charset="77"/>
              </a:endParaRPr>
            </a:p>
          </p:txBody>
        </p:sp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3678B569-3189-5E27-56F2-78F423568DCE}"/>
                </a:ext>
              </a:extLst>
            </p:cNvPr>
            <p:cNvSpPr/>
            <p:nvPr/>
          </p:nvSpPr>
          <p:spPr>
            <a:xfrm>
              <a:off x="888972" y="573319"/>
              <a:ext cx="4107205" cy="1107996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en-GB" sz="6600" b="0" cap="none" spc="0" dirty="0">
                  <a:ln w="0"/>
                  <a:solidFill>
                    <a:schemeClr val="bg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Arial Rounded MT Bold" panose="020F0704030504030204" pitchFamily="34" charset="77"/>
                </a:rPr>
                <a:t>Question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856634003"/>
      </p:ext>
    </p:extLst>
  </p:cSld>
  <p:clrMapOvr>
    <a:masterClrMapping/>
  </p:clrMapOvr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43915F4A-3946-3981-1C8A-E281FE727325}"/>
              </a:ext>
            </a:extLst>
          </p:cNvPr>
          <p:cNvSpPr/>
          <p:nvPr/>
        </p:nvSpPr>
        <p:spPr>
          <a:xfrm>
            <a:off x="1015535" y="2883589"/>
            <a:ext cx="10683828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GB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Temperature and pH</a:t>
            </a:r>
            <a:endParaRPr lang="en-GB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E7A4FC5D-903D-7F38-E839-FD67F8CB8CFB}"/>
              </a:ext>
            </a:extLst>
          </p:cNvPr>
          <p:cNvGrpSpPr/>
          <p:nvPr/>
        </p:nvGrpSpPr>
        <p:grpSpPr>
          <a:xfrm>
            <a:off x="107307" y="145616"/>
            <a:ext cx="3727275" cy="1107996"/>
            <a:chOff x="888972" y="573319"/>
            <a:chExt cx="3727275" cy="1107996"/>
          </a:xfrm>
        </p:grpSpPr>
        <p:sp>
          <p:nvSpPr>
            <p:cNvPr id="7" name="Rounded Rectangle 6">
              <a:extLst>
                <a:ext uri="{FF2B5EF4-FFF2-40B4-BE49-F238E27FC236}">
                  <a16:creationId xmlns:a16="http://schemas.microsoft.com/office/drawing/2014/main" id="{7A711986-59B1-6E39-46CD-24E4A8D1591B}"/>
                </a:ext>
              </a:extLst>
            </p:cNvPr>
            <p:cNvSpPr/>
            <p:nvPr/>
          </p:nvSpPr>
          <p:spPr>
            <a:xfrm>
              <a:off x="988687" y="669072"/>
              <a:ext cx="3494823" cy="1012243"/>
            </a:xfrm>
            <a:prstGeom prst="roundRect">
              <a:avLst>
                <a:gd name="adj" fmla="val 44876"/>
              </a:avLst>
            </a:prstGeom>
            <a:solidFill>
              <a:srgbClr val="EB3515">
                <a:alpha val="67059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>
                <a:latin typeface="Arial Rounded MT Bold" panose="020F0704030504030204" pitchFamily="34" charset="77"/>
              </a:endParaRP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65FDD1B8-5594-3BBC-7C21-C55088B3916D}"/>
                </a:ext>
              </a:extLst>
            </p:cNvPr>
            <p:cNvSpPr/>
            <p:nvPr/>
          </p:nvSpPr>
          <p:spPr>
            <a:xfrm>
              <a:off x="888972" y="573319"/>
              <a:ext cx="3727275" cy="1107996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en-GB" sz="6600" b="0" cap="none" spc="0" dirty="0">
                  <a:ln w="0"/>
                  <a:solidFill>
                    <a:schemeClr val="bg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Arial Rounded MT Bold" panose="020F0704030504030204" pitchFamily="34" charset="77"/>
                </a:rPr>
                <a:t>Answer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957113384"/>
      </p:ext>
    </p:extLst>
  </p:cSld>
  <p:clrMapOvr>
    <a:masterClrMapping/>
  </p:clrMapOvr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5A3CD99C-B107-3BC9-1264-5EA5517EBFED}"/>
              </a:ext>
            </a:extLst>
          </p:cNvPr>
          <p:cNvSpPr/>
          <p:nvPr/>
        </p:nvSpPr>
        <p:spPr>
          <a:xfrm>
            <a:off x="754086" y="2551837"/>
            <a:ext cx="10683828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GB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What happens to an enzyme if the temperature is too high?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B5EE733F-9575-8B01-2FCA-5E21B23888D4}"/>
              </a:ext>
            </a:extLst>
          </p:cNvPr>
          <p:cNvGrpSpPr/>
          <p:nvPr/>
        </p:nvGrpSpPr>
        <p:grpSpPr>
          <a:xfrm>
            <a:off x="107307" y="145616"/>
            <a:ext cx="4107205" cy="1107996"/>
            <a:chOff x="888972" y="573319"/>
            <a:chExt cx="4107205" cy="1107996"/>
          </a:xfrm>
        </p:grpSpPr>
        <p:sp>
          <p:nvSpPr>
            <p:cNvPr id="3" name="Rounded Rectangle 2">
              <a:extLst>
                <a:ext uri="{FF2B5EF4-FFF2-40B4-BE49-F238E27FC236}">
                  <a16:creationId xmlns:a16="http://schemas.microsoft.com/office/drawing/2014/main" id="{F4ED0D77-4667-DAA7-118B-5442D806163F}"/>
                </a:ext>
              </a:extLst>
            </p:cNvPr>
            <p:cNvSpPr/>
            <p:nvPr/>
          </p:nvSpPr>
          <p:spPr>
            <a:xfrm>
              <a:off x="988686" y="669072"/>
              <a:ext cx="3907779" cy="1012243"/>
            </a:xfrm>
            <a:prstGeom prst="roundRect">
              <a:avLst>
                <a:gd name="adj" fmla="val 44876"/>
              </a:avLst>
            </a:prstGeom>
            <a:solidFill>
              <a:srgbClr val="92D050">
                <a:alpha val="67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>
                <a:latin typeface="Arial Rounded MT Bold" panose="020F0704030504030204" pitchFamily="34" charset="77"/>
              </a:endParaRPr>
            </a:p>
          </p:txBody>
        </p:sp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3678B569-3189-5E27-56F2-78F423568DCE}"/>
                </a:ext>
              </a:extLst>
            </p:cNvPr>
            <p:cNvSpPr/>
            <p:nvPr/>
          </p:nvSpPr>
          <p:spPr>
            <a:xfrm>
              <a:off x="888972" y="573319"/>
              <a:ext cx="4107205" cy="1107996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en-GB" sz="6600" b="0" cap="none" spc="0" dirty="0">
                  <a:ln w="0"/>
                  <a:solidFill>
                    <a:schemeClr val="bg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Arial Rounded MT Bold" panose="020F0704030504030204" pitchFamily="34" charset="77"/>
                </a:rPr>
                <a:t>Question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849202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1625</TotalTime>
  <Words>1509</Words>
  <Application>Microsoft Office PowerPoint</Application>
  <PresentationFormat>Widescreen</PresentationFormat>
  <Paragraphs>301</Paragraphs>
  <Slides>144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144</vt:i4>
      </vt:variant>
    </vt:vector>
  </HeadingPairs>
  <TitlesOfParts>
    <vt:vector size="149" baseType="lpstr">
      <vt:lpstr>Arial</vt:lpstr>
      <vt:lpstr>Arial Rounded MT Bold</vt:lpstr>
      <vt:lpstr>Calibri</vt:lpstr>
      <vt:lpstr>Calibri Light</vt:lpstr>
      <vt:lpstr>Office Theme</vt:lpstr>
      <vt:lpstr>KA 1.1 Cell Structure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KA 1.2 Transport across membranes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KA 1.3 DNA and the production of proteins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KA 1.4 Proteins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KA 1.5 Genetic Engineering</vt:lpstr>
      <vt:lpstr>PowerPoint Presentation</vt:lpstr>
      <vt:lpstr>PowerPoint Presentation</vt:lpstr>
      <vt:lpstr>PowerPoint Presentation</vt:lpstr>
      <vt:lpstr>PowerPoint Presentation</vt:lpstr>
      <vt:lpstr>KA 1.6 Cellular Respiration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Kirsty McBride</dc:creator>
  <cp:lastModifiedBy>Kirsty McBride</cp:lastModifiedBy>
  <cp:revision>5</cp:revision>
  <dcterms:created xsi:type="dcterms:W3CDTF">2023-02-08T15:04:19Z</dcterms:created>
  <dcterms:modified xsi:type="dcterms:W3CDTF">2023-03-03T10:01:32Z</dcterms:modified>
</cp:coreProperties>
</file>