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1" r:id="rId2"/>
    <p:sldId id="260" r:id="rId3"/>
    <p:sldId id="262" r:id="rId4"/>
    <p:sldId id="362" r:id="rId5"/>
    <p:sldId id="364" r:id="rId6"/>
    <p:sldId id="363" r:id="rId7"/>
    <p:sldId id="265" r:id="rId8"/>
    <p:sldId id="366" r:id="rId9"/>
    <p:sldId id="377" r:id="rId10"/>
    <p:sldId id="368" r:id="rId11"/>
    <p:sldId id="281" r:id="rId12"/>
    <p:sldId id="282" r:id="rId13"/>
    <p:sldId id="284" r:id="rId14"/>
    <p:sldId id="283" r:id="rId15"/>
    <p:sldId id="285" r:id="rId16"/>
    <p:sldId id="369" r:id="rId17"/>
    <p:sldId id="287" r:id="rId18"/>
    <p:sldId id="286" r:id="rId19"/>
    <p:sldId id="380" r:id="rId20"/>
    <p:sldId id="376" r:id="rId21"/>
    <p:sldId id="375" r:id="rId22"/>
    <p:sldId id="3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91F9A-536B-40A6-B299-649B097E414F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6DAFD-D676-4571-B172-C4C368BDF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2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5A16-693C-4DA3-B2A2-024151100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70EB9-1813-43DB-B7C6-EEE579823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E6EEA-C428-4E98-84E9-1FDE26C6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11B6F-344E-4A73-A48B-72A3A748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08348-BC27-4544-A0CA-767FB81A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1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4BE8-CB53-4A10-817A-6E7A3A183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18C5EF-9F5F-44C0-8052-A88EAF0D8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F959E-536D-4C22-828B-A4C18D89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C78F2-181C-4555-A370-FFB2D0BF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2D918-5E09-4FFC-8604-7DC9AF3B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43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470F11-AE4C-400B-9BF6-8B230E08E6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D83D41-7214-4786-AB18-1C2610384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16D53-C5A0-4472-8782-AF1714C9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5764B-B2A6-431F-AB83-26871ED0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ADF03-4AF9-4C52-BB93-F8A082889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266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EE4380-F310-48C5-83CA-3957408B0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7EA381-C480-44EC-B734-1AD4AED394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876C92-EAE5-461F-B91E-62A5CA45B5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11B52-548A-4E3C-B0BA-34A017A3A6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184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6398-1F44-49D8-B8AD-9047BFCDE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9DEB7-AF86-4133-9573-78D50860A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1A3D0-C382-4D81-A719-437B22CBE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73AD6-FE91-4FDD-A94D-3FEFFAE5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F0887-806F-4360-8C92-E54F960D7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38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6401-0B0B-47A6-A7AC-597D528A1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74AD1-D63C-4610-B426-38424F32B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7FA05-B372-465B-8E18-D1F7B0C74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D357C-E54D-4686-8E2A-329D057E7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8F3E0-6100-4F7C-A61B-E0C960DF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10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9B771-BD3E-4571-A2A0-288AC652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FA831-B8C5-4AE7-B24B-C2680D786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F38B3-FDFA-4BAC-9D27-EEE470F04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1BA5C-3ECB-4043-AF8B-4DB18A48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3332D-8F7D-48C0-AFA6-E777A667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6D56A-7880-4EF0-8F68-7A44BC3B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130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7628-DEEB-4E2E-A11F-3282E62F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5BE3C-6F9F-465C-9545-06893E31A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7543A-D5FC-4C64-8771-9F014624D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803348-7D79-42C2-B101-BD2DC4316B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0533D6-C7FF-49B3-9000-491E08ABF7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E9D75A-4D75-48B9-8E88-8185AD91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8718B-6C92-4AD5-828E-4718A9B98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B016F-3558-4C5D-9B6B-966738EF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34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54C91-E6C9-4090-9EE4-E2F22A97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4F01E-0F83-43DE-8D1E-5B8C026E2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629591-10D9-4653-BF19-0D7073DB3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D4C6-CB87-4D87-A50A-FED75EA4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98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B5F69-555D-48B5-A074-59B3D4F1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D8D22-320F-4F1E-A7C2-E9AED73B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4233F-32E1-44CF-AF10-963C4A5C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88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87151-70DF-4119-AF24-51893EE46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F5E22-2FF8-4688-9EB5-C0578480C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8CDE8-1E80-4669-BB5B-7917E5C36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31AC0-8DFA-432F-8FDB-21A5E237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30696-BCBA-442B-AA1E-4E94C1E3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A38A7-6F83-4337-B2F2-1A89E690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04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8641E-9C47-4589-98B6-8C8B4091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FFC9D9-4B84-4030-B2F7-DF65398614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2A783-A3F1-4027-8E50-FEF92CE27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5CC8A-DCBC-4F1B-8A92-31639C5B7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2957A-F61B-40F7-A34B-E12E74DE8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77709-DFDA-4C89-B7EE-412629D6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17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DBEA83-751A-4369-A669-DE24748CC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D4CC4-3773-491E-9666-BCD77C9FB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19E91-583E-4A34-B355-D35CBB218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12295-68AC-4C69-8564-68B0B51F1F2D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C2444-4054-4BC7-BF83-2351AA8B2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7291-0DB9-4FAB-B877-7665A6351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23C28-45C0-477B-82FC-8DD7F69D56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99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d2r5da613aq50s.cloudfront.net/wp-content/uploads/161449.image0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11388" y="476672"/>
            <a:ext cx="7772400" cy="720080"/>
          </a:xfrm>
          <a:prstGeom prst="rect">
            <a:avLst/>
          </a:prstGeom>
          <a:solidFill>
            <a:schemeClr val="bg2">
              <a:alpha val="89018"/>
            </a:schemeClr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altLang="en-US" sz="4400" dirty="0">
                <a:latin typeface="+mn-lt"/>
              </a:rPr>
              <a:t>Unit 1: Cell Biology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03712" y="1628800"/>
            <a:ext cx="5472608" cy="1368152"/>
          </a:xfrm>
          <a:prstGeom prst="rect">
            <a:avLst/>
          </a:prstGeom>
          <a:solidFill>
            <a:schemeClr val="bg2">
              <a:alpha val="83136"/>
            </a:schemeClr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en-US" sz="4400" dirty="0"/>
              <a:t>1.2 Transport across membranes</a:t>
            </a:r>
          </a:p>
        </p:txBody>
      </p:sp>
      <p:pic>
        <p:nvPicPr>
          <p:cNvPr id="1026" name="Picture 2" descr="http://d2r5da613aq50s.cloudfront.net/wp-content/uploads/161449.image0.jpg"/>
          <p:cNvPicPr>
            <a:picLocks noChangeAspect="1" noChangeArrowheads="1"/>
          </p:cNvPicPr>
          <p:nvPr/>
        </p:nvPicPr>
        <p:blipFill>
          <a:blip r:embed="rId2" r:link="rId3" cstate="print"/>
          <a:srcRect l="3011" t="3883" r="3169" b="3883"/>
          <a:stretch>
            <a:fillRect/>
          </a:stretch>
        </p:blipFill>
        <p:spPr bwMode="auto">
          <a:xfrm>
            <a:off x="3647729" y="3140969"/>
            <a:ext cx="522128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678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2D8312-7A06-41BB-A65F-66C1FB9CB352}"/>
              </a:ext>
            </a:extLst>
          </p:cNvPr>
          <p:cNvSpPr/>
          <p:nvPr/>
        </p:nvSpPr>
        <p:spPr>
          <a:xfrm>
            <a:off x="589560" y="856180"/>
            <a:ext cx="5279408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Diffusion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The most crowded categories in Apple Podcasts (February 2020 edition) | by  Dan Misener | Pacific Content">
            <a:extLst>
              <a:ext uri="{FF2B5EF4-FFF2-40B4-BE49-F238E27FC236}">
                <a16:creationId xmlns:a16="http://schemas.microsoft.com/office/drawing/2014/main" id="{062A79BF-177A-4462-BE81-389BE4EA6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" r="1" b="11551"/>
          <a:stretch/>
        </p:blipFill>
        <p:spPr bwMode="auto">
          <a:xfrm>
            <a:off x="7066322" y="558424"/>
            <a:ext cx="4395569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erson, standing, grass field, daytime, people, alone, travel, adventure,  CC0, public domain, royalty free | Piqsels">
            <a:extLst>
              <a:ext uri="{FF2B5EF4-FFF2-40B4-BE49-F238E27FC236}">
                <a16:creationId xmlns:a16="http://schemas.microsoft.com/office/drawing/2014/main" id="{D18A7D8A-0F52-4BFE-ACC2-E0439D2D4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2" r="4" b="4"/>
          <a:stretch/>
        </p:blipFill>
        <p:spPr bwMode="auto">
          <a:xfrm>
            <a:off x="7073714" y="3707894"/>
            <a:ext cx="4397433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02CE40E0-4510-4F25-AB49-5F01F7C0DC0B}"/>
              </a:ext>
            </a:extLst>
          </p:cNvPr>
          <p:cNvSpPr/>
          <p:nvPr/>
        </p:nvSpPr>
        <p:spPr>
          <a:xfrm>
            <a:off x="7916912" y="2076086"/>
            <a:ext cx="504329" cy="109414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2AE3B59-FBBD-4571-9CD4-86C03D826914}"/>
              </a:ext>
            </a:extLst>
          </p:cNvPr>
          <p:cNvSpPr/>
          <p:nvPr/>
        </p:nvSpPr>
        <p:spPr>
          <a:xfrm>
            <a:off x="9011941" y="2084240"/>
            <a:ext cx="504329" cy="109414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A3F86F2-0531-4832-9F93-9961E4BF2BBF}"/>
              </a:ext>
            </a:extLst>
          </p:cNvPr>
          <p:cNvSpPr/>
          <p:nvPr/>
        </p:nvSpPr>
        <p:spPr>
          <a:xfrm>
            <a:off x="9948681" y="2084240"/>
            <a:ext cx="504329" cy="109414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04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1.25E-6 0.2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00065 0.204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0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0013 0.2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DD28D2-C46A-4F7D-9FBB-E7634D122A97}"/>
              </a:ext>
            </a:extLst>
          </p:cNvPr>
          <p:cNvSpPr/>
          <p:nvPr/>
        </p:nvSpPr>
        <p:spPr>
          <a:xfrm>
            <a:off x="439396" y="3197716"/>
            <a:ext cx="750907" cy="600165"/>
          </a:xfrm>
          <a:prstGeom prst="roundRect">
            <a:avLst/>
          </a:prstGeom>
          <a:solidFill>
            <a:srgbClr val="90E83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74B5A3-5DF2-4216-BD33-9C39B3B00BAE}"/>
              </a:ext>
            </a:extLst>
          </p:cNvPr>
          <p:cNvSpPr/>
          <p:nvPr/>
        </p:nvSpPr>
        <p:spPr>
          <a:xfrm>
            <a:off x="4702158" y="3197716"/>
            <a:ext cx="651774" cy="600165"/>
          </a:xfrm>
          <a:prstGeom prst="roundRect">
            <a:avLst/>
          </a:prstGeom>
          <a:solidFill>
            <a:srgbClr val="90E83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33B0A2-85A1-4736-AD48-8157E4868BD1}"/>
              </a:ext>
            </a:extLst>
          </p:cNvPr>
          <p:cNvSpPr/>
          <p:nvPr/>
        </p:nvSpPr>
        <p:spPr>
          <a:xfrm>
            <a:off x="5218542" y="1327975"/>
            <a:ext cx="1777758" cy="600165"/>
          </a:xfrm>
          <a:prstGeom prst="roundRect">
            <a:avLst/>
          </a:prstGeom>
          <a:solidFill>
            <a:srgbClr val="90E83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B07B67-910D-429D-A116-7E8DD97C188D}"/>
              </a:ext>
            </a:extLst>
          </p:cNvPr>
          <p:cNvSpPr/>
          <p:nvPr/>
        </p:nvSpPr>
        <p:spPr>
          <a:xfrm>
            <a:off x="436840" y="5229942"/>
            <a:ext cx="3964623" cy="600165"/>
          </a:xfrm>
          <a:prstGeom prst="roundRect">
            <a:avLst/>
          </a:prstGeom>
          <a:solidFill>
            <a:srgbClr val="90E83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C354EB-1FCA-476D-8E2D-6B4E0A7B9471}"/>
              </a:ext>
            </a:extLst>
          </p:cNvPr>
          <p:cNvSpPr txBox="1">
            <a:spLocks/>
          </p:cNvSpPr>
          <p:nvPr/>
        </p:nvSpPr>
        <p:spPr>
          <a:xfrm>
            <a:off x="447583" y="258593"/>
            <a:ext cx="2235328" cy="9842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The Students Teacher" panose="02000503000000000000" pitchFamily="2" charset="0"/>
              </a:rPr>
              <a:t>Diffusion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17D28-3B1A-4DD1-B1C7-F7499012F236}"/>
              </a:ext>
            </a:extLst>
          </p:cNvPr>
          <p:cNvSpPr txBox="1"/>
          <p:nvPr/>
        </p:nvSpPr>
        <p:spPr>
          <a:xfrm>
            <a:off x="447581" y="1327975"/>
            <a:ext cx="74906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600" dirty="0">
                <a:latin typeface="The Students Teacher" panose="02000503000000000000" pitchFamily="2" charset="0"/>
              </a:rPr>
              <a:t>Diffusion is the movement of molecules through the cell membrane.</a:t>
            </a:r>
          </a:p>
          <a:p>
            <a:pPr marL="0" indent="0">
              <a:buNone/>
            </a:pPr>
            <a:endParaRPr lang="en-GB" sz="2400" b="1" dirty="0">
              <a:latin typeface="The Students Teacher" panose="02000503000000000000" pitchFamily="2" charset="0"/>
            </a:endParaRPr>
          </a:p>
        </p:txBody>
      </p:sp>
      <p:pic>
        <p:nvPicPr>
          <p:cNvPr id="7170" name="Picture 2" descr="Plant Life: Cells and Diffusion">
            <a:extLst>
              <a:ext uri="{FF2B5EF4-FFF2-40B4-BE49-F238E27FC236}">
                <a16:creationId xmlns:a16="http://schemas.microsoft.com/office/drawing/2014/main" id="{413B90DE-9946-4832-9BEC-B9D3E740E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49" y="138625"/>
            <a:ext cx="4374487" cy="32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AA265C-8A07-4BFF-B695-01D8C5E32A85}"/>
              </a:ext>
            </a:extLst>
          </p:cNvPr>
          <p:cNvSpPr txBox="1"/>
          <p:nvPr/>
        </p:nvSpPr>
        <p:spPr>
          <a:xfrm>
            <a:off x="447580" y="2644170"/>
            <a:ext cx="71914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600" dirty="0">
                <a:latin typeface="The Students Teacher" panose="02000503000000000000" pitchFamily="2" charset="0"/>
              </a:rPr>
              <a:t>Molecules will naturally move from a higher concentration to a lower concentration. </a:t>
            </a:r>
          </a:p>
          <a:p>
            <a:pPr marL="0" indent="0">
              <a:buNone/>
            </a:pPr>
            <a:endParaRPr lang="en-GB" sz="2400" b="1" dirty="0">
              <a:latin typeface="The Students Teacher" panose="02000503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B5DC-E0BD-489A-9D9E-DC71B550BF6C}"/>
              </a:ext>
            </a:extLst>
          </p:cNvPr>
          <p:cNvSpPr txBox="1"/>
          <p:nvPr/>
        </p:nvSpPr>
        <p:spPr>
          <a:xfrm>
            <a:off x="436840" y="4629777"/>
            <a:ext cx="6805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600" dirty="0">
                <a:latin typeface="The Students Teacher" panose="02000503000000000000" pitchFamily="2" charset="0"/>
              </a:rPr>
              <a:t>Because this is a passive process it doesn’t require energy to happen.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0C7DD4-76F2-49BE-ACCC-83AD1BAE2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045" y="3613665"/>
            <a:ext cx="2241285" cy="302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6" grpId="0" animBg="1"/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C354EB-1FCA-476D-8E2D-6B4E0A7B9471}"/>
              </a:ext>
            </a:extLst>
          </p:cNvPr>
          <p:cNvSpPr txBox="1">
            <a:spLocks/>
          </p:cNvSpPr>
          <p:nvPr/>
        </p:nvSpPr>
        <p:spPr>
          <a:xfrm>
            <a:off x="447583" y="258593"/>
            <a:ext cx="2235328" cy="9842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The Students Teacher" panose="02000503000000000000" pitchFamily="2" charset="0"/>
              </a:rPr>
              <a:t>Diffusion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3852B7-A08B-45DC-8741-7AF722D8271F}"/>
              </a:ext>
            </a:extLst>
          </p:cNvPr>
          <p:cNvSpPr txBox="1"/>
          <p:nvPr/>
        </p:nvSpPr>
        <p:spPr>
          <a:xfrm>
            <a:off x="447584" y="1345730"/>
            <a:ext cx="49500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3200" dirty="0">
                <a:latin typeface="The Students Teacher" panose="02000503000000000000" pitchFamily="2" charset="0"/>
              </a:rPr>
              <a:t>Your cells are always carrying out diffusion to obtain required substances and to get rid of waste products. </a:t>
            </a:r>
            <a:endParaRPr lang="en-GB" sz="2000" b="1" dirty="0">
              <a:latin typeface="The Students Teacher" panose="02000503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AF31F-6862-41D7-AC89-8D99E2137BE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1870" y="4415323"/>
            <a:ext cx="9808260" cy="1749321"/>
          </a:xfrm>
          <a:prstGeom prst="rect">
            <a:avLst/>
          </a:prstGeom>
        </p:spPr>
      </p:pic>
      <p:pic>
        <p:nvPicPr>
          <p:cNvPr id="8194" name="Picture 2" descr="Cell Diffusion HD Stock Images | Shutterstock">
            <a:extLst>
              <a:ext uri="{FF2B5EF4-FFF2-40B4-BE49-F238E27FC236}">
                <a16:creationId xmlns:a16="http://schemas.microsoft.com/office/drawing/2014/main" id="{BB972546-8F3A-48CB-9EB9-04E20FC81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57" b="22681"/>
          <a:stretch/>
        </p:blipFill>
        <p:spPr bwMode="auto">
          <a:xfrm>
            <a:off x="5397624" y="693356"/>
            <a:ext cx="6522508" cy="27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83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5A32-5596-4CA5-9963-025F0D0D2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5302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>
                <a:latin typeface="The Students Teacher" panose="02000503000000000000" pitchFamily="2" charset="0"/>
              </a:rPr>
              <a:t>Diffusion definition to take note of…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62580-7BC1-4DC5-A374-A583F92C7CF2}"/>
              </a:ext>
            </a:extLst>
          </p:cNvPr>
          <p:cNvSpPr txBox="1"/>
          <p:nvPr/>
        </p:nvSpPr>
        <p:spPr>
          <a:xfrm>
            <a:off x="2693264" y="1700288"/>
            <a:ext cx="68054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4400" b="1" dirty="0">
                <a:latin typeface="The Students Teacher" panose="02000503000000000000" pitchFamily="2" charset="0"/>
              </a:rPr>
              <a:t>The movement of molecules from a high concentration to a low concentration.</a:t>
            </a:r>
          </a:p>
        </p:txBody>
      </p:sp>
      <p:pic>
        <p:nvPicPr>
          <p:cNvPr id="5" name="Picture 4" descr="Best Selective Permeability GIFs | Gfycat">
            <a:extLst>
              <a:ext uri="{FF2B5EF4-FFF2-40B4-BE49-F238E27FC236}">
                <a16:creationId xmlns:a16="http://schemas.microsoft.com/office/drawing/2014/main" id="{C3DF3B3F-54E9-4366-9ECD-3781A9DB89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301" y="3823946"/>
            <a:ext cx="4931397" cy="277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67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E11C4C-9984-47B0-88B9-4ED3F53D0EAF}"/>
              </a:ext>
            </a:extLst>
          </p:cNvPr>
          <p:cNvSpPr txBox="1">
            <a:spLocks/>
          </p:cNvSpPr>
          <p:nvPr/>
        </p:nvSpPr>
        <p:spPr>
          <a:xfrm>
            <a:off x="447583" y="258593"/>
            <a:ext cx="2011532" cy="9842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The Students Teacher" panose="02000503000000000000" pitchFamily="2" charset="0"/>
              </a:rPr>
              <a:t>Osmosis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488D34-B850-4C08-B7C5-35B2111FAA49}"/>
              </a:ext>
            </a:extLst>
          </p:cNvPr>
          <p:cNvSpPr txBox="1"/>
          <p:nvPr/>
        </p:nvSpPr>
        <p:spPr>
          <a:xfrm>
            <a:off x="447584" y="1345730"/>
            <a:ext cx="49500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3200" dirty="0">
                <a:latin typeface="The Students Teacher" panose="02000503000000000000" pitchFamily="2" charset="0"/>
              </a:rPr>
              <a:t>Osmosis is the second </a:t>
            </a:r>
            <a:r>
              <a:rPr lang="en-GB" sz="3200" b="1" dirty="0">
                <a:latin typeface="The Students Teacher" panose="02000503000000000000" pitchFamily="2" charset="0"/>
              </a:rPr>
              <a:t>passive</a:t>
            </a:r>
            <a:r>
              <a:rPr lang="en-GB" sz="3200" dirty="0">
                <a:latin typeface="The Students Teacher" panose="02000503000000000000" pitchFamily="2" charset="0"/>
              </a:rPr>
              <a:t> process you need to know.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CC300-0FE3-40DC-A65F-FBC73223E79E}"/>
              </a:ext>
            </a:extLst>
          </p:cNvPr>
          <p:cNvSpPr txBox="1"/>
          <p:nvPr/>
        </p:nvSpPr>
        <p:spPr>
          <a:xfrm>
            <a:off x="447584" y="2661104"/>
            <a:ext cx="45594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3200" dirty="0">
                <a:latin typeface="The Students Teacher" panose="02000503000000000000" pitchFamily="2" charset="0"/>
              </a:rPr>
              <a:t>Water molecules are moving this time, from a high water concentration to a low water concentration. 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A70475-E18D-4E54-9358-2457733B84A5}"/>
              </a:ext>
            </a:extLst>
          </p:cNvPr>
          <p:cNvSpPr txBox="1"/>
          <p:nvPr/>
        </p:nvSpPr>
        <p:spPr>
          <a:xfrm>
            <a:off x="447583" y="4927495"/>
            <a:ext cx="4950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3200" dirty="0">
                <a:latin typeface="The Students Teacher" panose="02000503000000000000" pitchFamily="2" charset="0"/>
              </a:rPr>
              <a:t>No energy required. </a:t>
            </a:r>
          </a:p>
        </p:txBody>
      </p:sp>
      <p:pic>
        <p:nvPicPr>
          <p:cNvPr id="9218" name="Picture 2" descr="Fresh Water GIFs - Get the best GIF on GIPHY">
            <a:extLst>
              <a:ext uri="{FF2B5EF4-FFF2-40B4-BE49-F238E27FC236}">
                <a16:creationId xmlns:a16="http://schemas.microsoft.com/office/drawing/2014/main" id="{9CDC96F3-D5B7-4AAB-A721-3F08DAAAA1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98" y="1884339"/>
            <a:ext cx="5492318" cy="308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08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5A32-5596-4CA5-9963-025F0D0D2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5302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>
                <a:latin typeface="The Students Teacher" panose="02000503000000000000" pitchFamily="2" charset="0"/>
              </a:rPr>
              <a:t>Osmosis definition to take note of…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5DDC3-BF7F-4E9B-B174-1219DFEABAE5}"/>
              </a:ext>
            </a:extLst>
          </p:cNvPr>
          <p:cNvSpPr txBox="1"/>
          <p:nvPr/>
        </p:nvSpPr>
        <p:spPr>
          <a:xfrm>
            <a:off x="2515709" y="2348907"/>
            <a:ext cx="755156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4400" b="1" dirty="0">
                <a:latin typeface="The Students Teacher" panose="02000503000000000000" pitchFamily="2" charset="0"/>
              </a:rPr>
              <a:t>The movement of water molecules from a high water concentration to a low water concentration across a selectively-permeable membrane.</a:t>
            </a:r>
          </a:p>
        </p:txBody>
      </p:sp>
    </p:spTree>
    <p:extLst>
      <p:ext uri="{BB962C8B-B14F-4D97-AF65-F5344CB8AC3E}">
        <p14:creationId xmlns:p14="http://schemas.microsoft.com/office/powerpoint/2010/main" val="77392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5CB4B1-AF11-42E8-A2FE-080538A88FBF}"/>
              </a:ext>
            </a:extLst>
          </p:cNvPr>
          <p:cNvSpPr/>
          <p:nvPr/>
        </p:nvSpPr>
        <p:spPr>
          <a:xfrm>
            <a:off x="5927324" y="301840"/>
            <a:ext cx="168676" cy="914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201089-35BB-4B3D-A5E8-3995BE5914EF}"/>
              </a:ext>
            </a:extLst>
          </p:cNvPr>
          <p:cNvSpPr/>
          <p:nvPr/>
        </p:nvSpPr>
        <p:spPr>
          <a:xfrm>
            <a:off x="5927324" y="1618695"/>
            <a:ext cx="168676" cy="914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E8FE8F-196B-4544-AAA2-1679D186ED2D}"/>
              </a:ext>
            </a:extLst>
          </p:cNvPr>
          <p:cNvSpPr/>
          <p:nvPr/>
        </p:nvSpPr>
        <p:spPr>
          <a:xfrm>
            <a:off x="5927324" y="2961442"/>
            <a:ext cx="168676" cy="914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675402-4975-4920-9D58-229D9A25925F}"/>
              </a:ext>
            </a:extLst>
          </p:cNvPr>
          <p:cNvSpPr/>
          <p:nvPr/>
        </p:nvSpPr>
        <p:spPr>
          <a:xfrm>
            <a:off x="5927324" y="4278297"/>
            <a:ext cx="168676" cy="914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8744BD-EEA0-4AA6-84A2-6A0C469589C0}"/>
              </a:ext>
            </a:extLst>
          </p:cNvPr>
          <p:cNvSpPr/>
          <p:nvPr/>
        </p:nvSpPr>
        <p:spPr>
          <a:xfrm>
            <a:off x="5927324" y="5641760"/>
            <a:ext cx="168676" cy="914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760FEE-2BDB-4770-904B-7FD562E37860}"/>
              </a:ext>
            </a:extLst>
          </p:cNvPr>
          <p:cNvSpPr/>
          <p:nvPr/>
        </p:nvSpPr>
        <p:spPr>
          <a:xfrm>
            <a:off x="3622089" y="1305017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33F2BE-5478-4D90-9638-2681C6250E31}"/>
              </a:ext>
            </a:extLst>
          </p:cNvPr>
          <p:cNvSpPr/>
          <p:nvPr/>
        </p:nvSpPr>
        <p:spPr>
          <a:xfrm>
            <a:off x="3401627" y="4421819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EB2720-B9A5-45F9-B882-96627447411A}"/>
              </a:ext>
            </a:extLst>
          </p:cNvPr>
          <p:cNvSpPr/>
          <p:nvPr/>
        </p:nvSpPr>
        <p:spPr>
          <a:xfrm>
            <a:off x="1306497" y="2491666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4D28F83-26CE-4B84-9EA1-BC837C5D4AF1}"/>
              </a:ext>
            </a:extLst>
          </p:cNvPr>
          <p:cNvSpPr/>
          <p:nvPr/>
        </p:nvSpPr>
        <p:spPr>
          <a:xfrm>
            <a:off x="3108664" y="3418642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2378E5-8785-43F9-9E1A-B322D500D158}"/>
              </a:ext>
            </a:extLst>
          </p:cNvPr>
          <p:cNvSpPr/>
          <p:nvPr/>
        </p:nvSpPr>
        <p:spPr>
          <a:xfrm>
            <a:off x="4671133" y="3104964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30063F2-4854-4B1E-886B-1AA46F3EB78C}"/>
              </a:ext>
            </a:extLst>
          </p:cNvPr>
          <p:cNvSpPr/>
          <p:nvPr/>
        </p:nvSpPr>
        <p:spPr>
          <a:xfrm>
            <a:off x="1578002" y="5484921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21667F-CBB5-4478-9E58-B97122EC61D7}"/>
              </a:ext>
            </a:extLst>
          </p:cNvPr>
          <p:cNvSpPr/>
          <p:nvPr/>
        </p:nvSpPr>
        <p:spPr>
          <a:xfrm>
            <a:off x="4524651" y="5328082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2C6081-A708-4DA4-832A-DFBECA77D2CF}"/>
              </a:ext>
            </a:extLst>
          </p:cNvPr>
          <p:cNvSpPr/>
          <p:nvPr/>
        </p:nvSpPr>
        <p:spPr>
          <a:xfrm>
            <a:off x="2815701" y="2222376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13D55B-BFC1-4159-AB69-8B7ED537BB13}"/>
              </a:ext>
            </a:extLst>
          </p:cNvPr>
          <p:cNvSpPr/>
          <p:nvPr/>
        </p:nvSpPr>
        <p:spPr>
          <a:xfrm>
            <a:off x="7983987" y="1618695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03B6096-31E8-4800-ADC4-325C77F73AF6}"/>
              </a:ext>
            </a:extLst>
          </p:cNvPr>
          <p:cNvSpPr/>
          <p:nvPr/>
        </p:nvSpPr>
        <p:spPr>
          <a:xfrm>
            <a:off x="10716828" y="3527393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FFFC364-DEBE-4885-98F5-45D994BAB811}"/>
              </a:ext>
            </a:extLst>
          </p:cNvPr>
          <p:cNvSpPr/>
          <p:nvPr/>
        </p:nvSpPr>
        <p:spPr>
          <a:xfrm>
            <a:off x="8621697" y="4738456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0B3758F-F144-4450-B450-6D1CD15D2EB2}"/>
              </a:ext>
            </a:extLst>
          </p:cNvPr>
          <p:cNvSpPr/>
          <p:nvPr/>
        </p:nvSpPr>
        <p:spPr>
          <a:xfrm>
            <a:off x="8914660" y="2450237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6A4FB21-1974-4B52-B1E0-BFAF8E4F6A55}"/>
              </a:ext>
            </a:extLst>
          </p:cNvPr>
          <p:cNvSpPr/>
          <p:nvPr/>
        </p:nvSpPr>
        <p:spPr>
          <a:xfrm>
            <a:off x="4557201" y="1919056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3D8D825-6D77-405F-A3F6-8B3E2E909713}"/>
              </a:ext>
            </a:extLst>
          </p:cNvPr>
          <p:cNvSpPr/>
          <p:nvPr/>
        </p:nvSpPr>
        <p:spPr>
          <a:xfrm>
            <a:off x="10030286" y="1978981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82E5F5-04C6-4DAA-9DA0-B658DC410F33}"/>
              </a:ext>
            </a:extLst>
          </p:cNvPr>
          <p:cNvSpPr/>
          <p:nvPr/>
        </p:nvSpPr>
        <p:spPr>
          <a:xfrm>
            <a:off x="1599460" y="902562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5F1BB8D-81E2-46E9-A104-31B9F399B89D}"/>
              </a:ext>
            </a:extLst>
          </p:cNvPr>
          <p:cNvSpPr/>
          <p:nvPr/>
        </p:nvSpPr>
        <p:spPr>
          <a:xfrm>
            <a:off x="10080593" y="4879019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8CD8362-985E-4A6B-84C2-82D2903EC5A8}"/>
              </a:ext>
            </a:extLst>
          </p:cNvPr>
          <p:cNvSpPr/>
          <p:nvPr/>
        </p:nvSpPr>
        <p:spPr>
          <a:xfrm>
            <a:off x="2138779" y="4421819"/>
            <a:ext cx="292963" cy="313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4791587-F283-4FC2-9258-F93937F87D8B}"/>
              </a:ext>
            </a:extLst>
          </p:cNvPr>
          <p:cNvSpPr/>
          <p:nvPr/>
        </p:nvSpPr>
        <p:spPr>
          <a:xfrm>
            <a:off x="3768570" y="319965"/>
            <a:ext cx="843379" cy="878150"/>
          </a:xfrm>
          <a:prstGeom prst="ellipse">
            <a:avLst/>
          </a:prstGeom>
          <a:solidFill>
            <a:srgbClr val="F57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A04F9DA-047E-4DB1-A5CE-E35A9CDC96D1}"/>
              </a:ext>
            </a:extLst>
          </p:cNvPr>
          <p:cNvSpPr/>
          <p:nvPr/>
        </p:nvSpPr>
        <p:spPr>
          <a:xfrm>
            <a:off x="1452978" y="5983050"/>
            <a:ext cx="843379" cy="878150"/>
          </a:xfrm>
          <a:prstGeom prst="ellipse">
            <a:avLst/>
          </a:prstGeom>
          <a:solidFill>
            <a:srgbClr val="F57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0CA6C8F-5472-479D-996C-E80C27D14B49}"/>
              </a:ext>
            </a:extLst>
          </p:cNvPr>
          <p:cNvSpPr/>
          <p:nvPr/>
        </p:nvSpPr>
        <p:spPr>
          <a:xfrm>
            <a:off x="4135511" y="3839222"/>
            <a:ext cx="843379" cy="878150"/>
          </a:xfrm>
          <a:prstGeom prst="ellipse">
            <a:avLst/>
          </a:prstGeom>
          <a:solidFill>
            <a:srgbClr val="F57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D8209A-FAD1-443A-8C54-8CFA3589E28F}"/>
              </a:ext>
            </a:extLst>
          </p:cNvPr>
          <p:cNvSpPr/>
          <p:nvPr/>
        </p:nvSpPr>
        <p:spPr>
          <a:xfrm>
            <a:off x="1791068" y="3071859"/>
            <a:ext cx="843379" cy="878150"/>
          </a:xfrm>
          <a:prstGeom prst="ellipse">
            <a:avLst/>
          </a:prstGeom>
          <a:solidFill>
            <a:srgbClr val="F57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D85ECE2-20DA-4D30-A570-017A17CECEC3}"/>
              </a:ext>
            </a:extLst>
          </p:cNvPr>
          <p:cNvSpPr/>
          <p:nvPr/>
        </p:nvSpPr>
        <p:spPr>
          <a:xfrm>
            <a:off x="78312" y="6098960"/>
            <a:ext cx="13569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Starch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A479C1F-0FCF-4B18-8B45-B532B9A7C723}"/>
              </a:ext>
            </a:extLst>
          </p:cNvPr>
          <p:cNvSpPr/>
          <p:nvPr/>
        </p:nvSpPr>
        <p:spPr>
          <a:xfrm>
            <a:off x="82322" y="5242024"/>
            <a:ext cx="13344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40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28073 0.001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9192 0.1502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7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41185 0.0634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31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25807 -0.0814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40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0.19727 0.0229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C 0.06901 1.85185E-6 0.125 0.05602 0.125 0.125 C 0.125 0.19398 0.06901 0.25 2.08333E-7 0.25 C -0.06901 0.25 -0.125 0.19398 -0.125 0.125 C -0.125 0.05602 -0.06901 1.85185E-6 2.08333E-7 1.85185E-6 Z " pathEditMode="relative" rAng="0" ptsTypes="AAAAA">
                                      <p:cBhvr>
                                        <p:cTn id="18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3" grpId="0" animBg="1"/>
      <p:bldP spid="25" grpId="0" animBg="1"/>
      <p:bldP spid="34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ater Balance of Cells Without Cell Walls - Chromoscience">
            <a:extLst>
              <a:ext uri="{FF2B5EF4-FFF2-40B4-BE49-F238E27FC236}">
                <a16:creationId xmlns:a16="http://schemas.microsoft.com/office/drawing/2014/main" id="{65D54EF3-5212-4176-B765-C07F645A2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7085"/>
          <a:stretch/>
        </p:blipFill>
        <p:spPr bwMode="auto">
          <a:xfrm>
            <a:off x="1830117" y="253956"/>
            <a:ext cx="8531765" cy="66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536A49-A4CE-45E2-B0EF-7A6AEBF4A10D}"/>
              </a:ext>
            </a:extLst>
          </p:cNvPr>
          <p:cNvSpPr/>
          <p:nvPr/>
        </p:nvSpPr>
        <p:spPr>
          <a:xfrm>
            <a:off x="8372191" y="2319265"/>
            <a:ext cx="1058302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Shrunk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77FEF0-795C-43D4-AB34-67A8564B0285}"/>
              </a:ext>
            </a:extLst>
          </p:cNvPr>
          <p:cNvSpPr/>
          <p:nvPr/>
        </p:nvSpPr>
        <p:spPr>
          <a:xfrm>
            <a:off x="3087809" y="2462787"/>
            <a:ext cx="834779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Burst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2D5E14-0430-458E-B039-D11E92DDD93C}"/>
              </a:ext>
            </a:extLst>
          </p:cNvPr>
          <p:cNvSpPr/>
          <p:nvPr/>
        </p:nvSpPr>
        <p:spPr>
          <a:xfrm>
            <a:off x="1830117" y="253956"/>
            <a:ext cx="2972702" cy="2670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86338-7A3F-4140-B18C-A6FB58F0F353}"/>
              </a:ext>
            </a:extLst>
          </p:cNvPr>
          <p:cNvSpPr/>
          <p:nvPr/>
        </p:nvSpPr>
        <p:spPr>
          <a:xfrm>
            <a:off x="7541580" y="253956"/>
            <a:ext cx="2972702" cy="2670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A33D9-3336-4B5A-8767-6A75F1411599}"/>
              </a:ext>
            </a:extLst>
          </p:cNvPr>
          <p:cNvSpPr/>
          <p:nvPr/>
        </p:nvSpPr>
        <p:spPr>
          <a:xfrm>
            <a:off x="1523999" y="3025268"/>
            <a:ext cx="2972702" cy="357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B6333D-7F4D-4CF6-AEEF-BF1C8D804E49}"/>
              </a:ext>
            </a:extLst>
          </p:cNvPr>
          <p:cNvSpPr/>
          <p:nvPr/>
        </p:nvSpPr>
        <p:spPr>
          <a:xfrm>
            <a:off x="7695301" y="3056851"/>
            <a:ext cx="2972702" cy="357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8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E11C4C-9984-47B0-88B9-4ED3F53D0EAF}"/>
              </a:ext>
            </a:extLst>
          </p:cNvPr>
          <p:cNvSpPr txBox="1">
            <a:spLocks/>
          </p:cNvSpPr>
          <p:nvPr/>
        </p:nvSpPr>
        <p:spPr>
          <a:xfrm>
            <a:off x="447582" y="258593"/>
            <a:ext cx="3059098" cy="7179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The Students Teacher" panose="02000503000000000000" pitchFamily="2" charset="0"/>
              </a:rPr>
              <a:t>Active Transport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488D34-B850-4C08-B7C5-35B2111FAA49}"/>
              </a:ext>
            </a:extLst>
          </p:cNvPr>
          <p:cNvSpPr txBox="1"/>
          <p:nvPr/>
        </p:nvSpPr>
        <p:spPr>
          <a:xfrm>
            <a:off x="392468" y="1070522"/>
            <a:ext cx="62284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3200" dirty="0">
                <a:latin typeface="The Students Teacher" panose="02000503000000000000" pitchFamily="2" charset="0"/>
              </a:rPr>
              <a:t>Sometimes molecules need to still move across the cell membrane but there isn’t enough of them to do it passively from a high to low concentration.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9E1578-9EC8-4A83-81A8-0A403824C3F2}"/>
              </a:ext>
            </a:extLst>
          </p:cNvPr>
          <p:cNvSpPr txBox="1"/>
          <p:nvPr/>
        </p:nvSpPr>
        <p:spPr>
          <a:xfrm>
            <a:off x="392468" y="3309174"/>
            <a:ext cx="6228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3200" dirty="0">
                <a:latin typeface="The Students Teacher" panose="02000503000000000000" pitchFamily="2" charset="0"/>
              </a:rPr>
              <a:t>It can still make its way through the membrane through a process called </a:t>
            </a:r>
            <a:r>
              <a:rPr lang="en-GB" sz="3200" b="1" dirty="0">
                <a:latin typeface="The Students Teacher" panose="02000503000000000000" pitchFamily="2" charset="0"/>
              </a:rPr>
              <a:t> active transport</a:t>
            </a:r>
            <a:r>
              <a:rPr lang="en-GB" sz="3200" dirty="0">
                <a:latin typeface="The Students Teacher" panose="02000503000000000000" pitchFamily="2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62C7F5-CB07-4AE0-BABD-A9B7E5197830}"/>
              </a:ext>
            </a:extLst>
          </p:cNvPr>
          <p:cNvSpPr txBox="1"/>
          <p:nvPr/>
        </p:nvSpPr>
        <p:spPr>
          <a:xfrm>
            <a:off x="392468" y="5086005"/>
            <a:ext cx="62284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3200" dirty="0">
                <a:latin typeface="The Students Teacher" panose="02000503000000000000" pitchFamily="2" charset="0"/>
              </a:rPr>
              <a:t>This uses energy as it is against the concentration gradient (low to high).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C0306-2A04-4CE8-9814-F934C4403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226" y="3839301"/>
            <a:ext cx="3539100" cy="3606298"/>
          </a:xfrm>
          <a:prstGeom prst="rect">
            <a:avLst/>
          </a:prstGeom>
        </p:spPr>
      </p:pic>
      <p:pic>
        <p:nvPicPr>
          <p:cNvPr id="10" name="Picture 4" descr="Na/K Pump Active Transport GIF | Gfycat">
            <a:extLst>
              <a:ext uri="{FF2B5EF4-FFF2-40B4-BE49-F238E27FC236}">
                <a16:creationId xmlns:a16="http://schemas.microsoft.com/office/drawing/2014/main" id="{4253621F-41CB-4E9F-A056-75E470186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783" y="479326"/>
            <a:ext cx="5132433" cy="294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6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D9D50AE-F272-4CAD-971A-A7BFE498C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90234"/>
              </p:ext>
            </p:extLst>
          </p:nvPr>
        </p:nvGraphicFramePr>
        <p:xfrm>
          <a:off x="2301860" y="2362199"/>
          <a:ext cx="7588280" cy="2715829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702645">
                  <a:extLst>
                    <a:ext uri="{9D8B030D-6E8A-4147-A177-3AD203B41FA5}">
                      <a16:colId xmlns:a16="http://schemas.microsoft.com/office/drawing/2014/main" val="2129456705"/>
                    </a:ext>
                  </a:extLst>
                </a:gridCol>
                <a:gridCol w="3885635">
                  <a:extLst>
                    <a:ext uri="{9D8B030D-6E8A-4147-A177-3AD203B41FA5}">
                      <a16:colId xmlns:a16="http://schemas.microsoft.com/office/drawing/2014/main" val="1812781947"/>
                    </a:ext>
                  </a:extLst>
                </a:gridCol>
              </a:tblGrid>
              <a:tr h="988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effectLst/>
                        </a:rPr>
                        <a:t>Useful substance needed by cells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effectLst/>
                        </a:rPr>
                        <a:t>Waste product removed from cells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2431111"/>
                  </a:ext>
                </a:extLst>
              </a:tr>
              <a:tr h="575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dirty="0">
                          <a:effectLst/>
                        </a:rPr>
                        <a:t>Glucose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dirty="0">
                          <a:effectLst/>
                        </a:rPr>
                        <a:t>Carbon Dioxide 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5328757"/>
                  </a:ext>
                </a:extLst>
              </a:tr>
              <a:tr h="575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dirty="0">
                          <a:effectLst/>
                        </a:rPr>
                        <a:t> Oxygen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dirty="0">
                          <a:effectLst/>
                        </a:rPr>
                        <a:t>Urea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8294869"/>
                  </a:ext>
                </a:extLst>
              </a:tr>
              <a:tr h="575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</a:rPr>
                        <a:t>Water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670273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93058ED-E650-4862-800F-3DD7C099E237}"/>
              </a:ext>
            </a:extLst>
          </p:cNvPr>
          <p:cNvSpPr/>
          <p:nvPr/>
        </p:nvSpPr>
        <p:spPr>
          <a:xfrm>
            <a:off x="1331825" y="161633"/>
            <a:ext cx="952835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cells need and wha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waste products do they produce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7072D8-A81F-4823-A86E-0F2422D261F1}"/>
              </a:ext>
            </a:extLst>
          </p:cNvPr>
          <p:cNvCxnSpPr>
            <a:cxnSpLocks/>
          </p:cNvCxnSpPr>
          <p:nvPr/>
        </p:nvCxnSpPr>
        <p:spPr>
          <a:xfrm>
            <a:off x="5994400" y="2362199"/>
            <a:ext cx="0" cy="2715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6E2C40-A69E-482F-8B72-10700837EA03}"/>
              </a:ext>
            </a:extLst>
          </p:cNvPr>
          <p:cNvCxnSpPr>
            <a:cxnSpLocks/>
          </p:cNvCxnSpPr>
          <p:nvPr/>
        </p:nvCxnSpPr>
        <p:spPr>
          <a:xfrm>
            <a:off x="2301860" y="2362198"/>
            <a:ext cx="0" cy="2715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132D0B-8125-49ED-AEF2-60B2EFA3D2C9}"/>
              </a:ext>
            </a:extLst>
          </p:cNvPr>
          <p:cNvCxnSpPr>
            <a:cxnSpLocks/>
          </p:cNvCxnSpPr>
          <p:nvPr/>
        </p:nvCxnSpPr>
        <p:spPr>
          <a:xfrm>
            <a:off x="9869055" y="2362198"/>
            <a:ext cx="0" cy="2715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27DE265-4D6E-4774-9B40-34C481006883}"/>
              </a:ext>
            </a:extLst>
          </p:cNvPr>
          <p:cNvSpPr/>
          <p:nvPr/>
        </p:nvSpPr>
        <p:spPr>
          <a:xfrm>
            <a:off x="3066473" y="3429000"/>
            <a:ext cx="2309086" cy="394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25B877-214D-4B9F-ABF3-A1A4E12A4AC2}"/>
              </a:ext>
            </a:extLst>
          </p:cNvPr>
          <p:cNvSpPr/>
          <p:nvPr/>
        </p:nvSpPr>
        <p:spPr>
          <a:xfrm>
            <a:off x="3066473" y="4567574"/>
            <a:ext cx="2309086" cy="394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3C073F-7D45-44EA-9824-A499F73257F7}"/>
              </a:ext>
            </a:extLst>
          </p:cNvPr>
          <p:cNvSpPr/>
          <p:nvPr/>
        </p:nvSpPr>
        <p:spPr>
          <a:xfrm>
            <a:off x="3066473" y="3987511"/>
            <a:ext cx="2309086" cy="394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C45BA-8B2B-4279-BDF5-71233A15195C}"/>
              </a:ext>
            </a:extLst>
          </p:cNvPr>
          <p:cNvSpPr/>
          <p:nvPr/>
        </p:nvSpPr>
        <p:spPr>
          <a:xfrm>
            <a:off x="6899874" y="4006849"/>
            <a:ext cx="2309086" cy="394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939E17-DFF1-43F0-9D83-1E322DBD62CC}"/>
              </a:ext>
            </a:extLst>
          </p:cNvPr>
          <p:cNvSpPr/>
          <p:nvPr/>
        </p:nvSpPr>
        <p:spPr>
          <a:xfrm>
            <a:off x="6899874" y="3440738"/>
            <a:ext cx="2309086" cy="394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95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2D78B-6A9C-456B-9FA5-EC85354B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94104"/>
            <a:ext cx="6329779" cy="993157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>
                <a:latin typeface="The Students Teacher" panose="02000503000000000000" pitchFamily="2" charset="0"/>
              </a:rPr>
              <a:t>1.2 Transport Across Membranes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A95461-C4B1-4466-9D9A-AC5C8275A2AA}"/>
              </a:ext>
            </a:extLst>
          </p:cNvPr>
          <p:cNvGrpSpPr/>
          <p:nvPr/>
        </p:nvGrpSpPr>
        <p:grpSpPr>
          <a:xfrm>
            <a:off x="1029532" y="1665439"/>
            <a:ext cx="9823525" cy="4419675"/>
            <a:chOff x="702961" y="1578354"/>
            <a:chExt cx="7563906" cy="30375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8FAB16-374A-42A9-87E5-5577CDC24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61" y="1578354"/>
              <a:ext cx="7563906" cy="10669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8F79DA-EE82-4757-BB5E-EA47D6B67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821" y="2634417"/>
              <a:ext cx="7516274" cy="1981477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5F68EEE-46ED-4048-A18F-B0A1E1FCB6C7}"/>
              </a:ext>
            </a:extLst>
          </p:cNvPr>
          <p:cNvSpPr/>
          <p:nvPr/>
        </p:nvSpPr>
        <p:spPr>
          <a:xfrm>
            <a:off x="1338943" y="2552155"/>
            <a:ext cx="2841171" cy="343445"/>
          </a:xfrm>
          <a:prstGeom prst="round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FA8159-3DC3-41F1-A34B-69D139731BF1}"/>
              </a:ext>
            </a:extLst>
          </p:cNvPr>
          <p:cNvSpPr/>
          <p:nvPr/>
        </p:nvSpPr>
        <p:spPr>
          <a:xfrm>
            <a:off x="1338944" y="2928257"/>
            <a:ext cx="2427514" cy="289612"/>
          </a:xfrm>
          <a:prstGeom prst="round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311A806-F956-4F18-8C19-BAFE31212536}"/>
              </a:ext>
            </a:extLst>
          </p:cNvPr>
          <p:cNvSpPr/>
          <p:nvPr/>
        </p:nvSpPr>
        <p:spPr>
          <a:xfrm>
            <a:off x="1367220" y="3467868"/>
            <a:ext cx="1876724" cy="353018"/>
          </a:xfrm>
          <a:prstGeom prst="round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B5614B9-9EFF-475F-BA8D-D42D729021D9}"/>
              </a:ext>
            </a:extLst>
          </p:cNvPr>
          <p:cNvSpPr/>
          <p:nvPr/>
        </p:nvSpPr>
        <p:spPr>
          <a:xfrm>
            <a:off x="1367220" y="4898946"/>
            <a:ext cx="973209" cy="353018"/>
          </a:xfrm>
          <a:prstGeom prst="round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124" name="Picture 4" descr="30 Label The Cell Membrane - Label Design Ideas 2020">
            <a:extLst>
              <a:ext uri="{FF2B5EF4-FFF2-40B4-BE49-F238E27FC236}">
                <a16:creationId xmlns:a16="http://schemas.microsoft.com/office/drawing/2014/main" id="{D57671B1-B517-49FA-AEFF-89DEBE23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76" y="1839685"/>
            <a:ext cx="5729149" cy="37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226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92E7B9E-0D61-4FA8-8932-942B80D2F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115889"/>
            <a:ext cx="8229600" cy="865187"/>
          </a:xfrm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GB" altLang="en-US" sz="4000">
                <a:latin typeface="Comic Sans MS" panose="030F0702030302020204" pitchFamily="66" charset="0"/>
              </a:rPr>
              <a:t>Effect of osmosis on plant cells</a:t>
            </a:r>
            <a:endParaRPr lang="en-US" altLang="en-US" sz="4000">
              <a:latin typeface="Comic Sans MS" panose="030F0702030302020204" pitchFamily="66" charset="0"/>
            </a:endParaRP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532BEAAC-3C4E-418C-BBF0-DD5C5317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r="33073"/>
          <a:stretch>
            <a:fillRect/>
          </a:stretch>
        </p:blipFill>
        <p:spPr bwMode="auto">
          <a:xfrm>
            <a:off x="2711451" y="1052513"/>
            <a:ext cx="9509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>
            <a:extLst>
              <a:ext uri="{FF2B5EF4-FFF2-40B4-BE49-F238E27FC236}">
                <a16:creationId xmlns:a16="http://schemas.microsoft.com/office/drawing/2014/main" id="{6952F73C-F697-46DB-90D3-89BFE2F1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r="33073"/>
          <a:stretch>
            <a:fillRect/>
          </a:stretch>
        </p:blipFill>
        <p:spPr bwMode="auto">
          <a:xfrm>
            <a:off x="5664201" y="1052513"/>
            <a:ext cx="9509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>
            <a:extLst>
              <a:ext uri="{FF2B5EF4-FFF2-40B4-BE49-F238E27FC236}">
                <a16:creationId xmlns:a16="http://schemas.microsoft.com/office/drawing/2014/main" id="{2DDF7BE6-0EEA-461D-8E95-59B30A3DA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2924176"/>
            <a:ext cx="1871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Potato in water</a:t>
            </a: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8ECED0CF-053F-4B93-8891-A9625E574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2924175"/>
            <a:ext cx="2016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Potato in strong salt solution</a:t>
            </a:r>
            <a:endParaRPr lang="en-US" altLang="en-US" sz="1800">
              <a:latin typeface="Comic Sans MS" panose="030F0702030302020204" pitchFamily="66" charset="0"/>
            </a:endParaRPr>
          </a:p>
        </p:txBody>
      </p:sp>
      <p:graphicFrame>
        <p:nvGraphicFramePr>
          <p:cNvPr id="246791" name="Group 7">
            <a:extLst>
              <a:ext uri="{FF2B5EF4-FFF2-40B4-BE49-F238E27FC236}">
                <a16:creationId xmlns:a16="http://schemas.microsoft.com/office/drawing/2014/main" id="{C7414BD0-C08A-401F-A239-C10E94B88D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92314" y="3573464"/>
          <a:ext cx="8243887" cy="3108325"/>
        </p:xfrm>
        <a:graphic>
          <a:graphicData uri="http://schemas.openxmlformats.org/drawingml/2006/table">
            <a:tbl>
              <a:tblPr/>
              <a:tblGrid>
                <a:gridCol w="142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5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0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Mass at start (g)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Mass after 24 hours  (g)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Change in mass (g)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Texture of potato at end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Potato in water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Potato in strong salt solution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Potato in weak salt solution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7623" name="Picture 41">
            <a:extLst>
              <a:ext uri="{FF2B5EF4-FFF2-40B4-BE49-F238E27FC236}">
                <a16:creationId xmlns:a16="http://schemas.microsoft.com/office/drawing/2014/main" id="{6C225091-DF54-4C2D-A6E4-C6A63C8C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r="33073"/>
          <a:stretch>
            <a:fillRect/>
          </a:stretch>
        </p:blipFill>
        <p:spPr bwMode="auto">
          <a:xfrm>
            <a:off x="8328026" y="1050925"/>
            <a:ext cx="9509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24" name="Text Box 42">
            <a:extLst>
              <a:ext uri="{FF2B5EF4-FFF2-40B4-BE49-F238E27FC236}">
                <a16:creationId xmlns:a16="http://schemas.microsoft.com/office/drawing/2014/main" id="{81914846-32BA-40AC-964E-A3FA7743E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2924175"/>
            <a:ext cx="2087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Potato in weak salt solution</a:t>
            </a:r>
            <a:endParaRPr lang="en-US" altLang="en-US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47EA878E-A9FB-4485-8F57-90B1835AE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0394" y="1100579"/>
            <a:ext cx="11451211" cy="6310165"/>
          </a:xfrm>
        </p:spPr>
        <p:txBody>
          <a:bodyPr>
            <a:normAutofit/>
          </a:bodyPr>
          <a:lstStyle/>
          <a:p>
            <a:pPr marL="609600" indent="-609600">
              <a:lnSpc>
                <a:spcPct val="110000"/>
              </a:lnSpc>
              <a:buFontTx/>
              <a:buAutoNum type="arabicPeriod"/>
            </a:pPr>
            <a:r>
              <a:rPr lang="en-GB" altLang="en-US" sz="2400" dirty="0">
                <a:latin typeface="Comic Sans MS" panose="030F0702030302020204" pitchFamily="66" charset="0"/>
              </a:rPr>
              <a:t>Cut three cylinders of potato with a cork borer, cut them to the same length</a:t>
            </a:r>
          </a:p>
          <a:p>
            <a:pPr marL="609600" indent="-609600">
              <a:lnSpc>
                <a:spcPct val="110000"/>
              </a:lnSpc>
              <a:buFontTx/>
              <a:buAutoNum type="arabicPeriod"/>
            </a:pPr>
            <a:r>
              <a:rPr lang="en-GB" altLang="en-US" sz="2400" dirty="0">
                <a:latin typeface="Comic Sans MS" panose="030F0702030302020204" pitchFamily="66" charset="0"/>
              </a:rPr>
              <a:t>Dry the outside of the potato cylinder with a paper towel</a:t>
            </a:r>
          </a:p>
          <a:p>
            <a:pPr marL="609600" indent="-609600">
              <a:lnSpc>
                <a:spcPct val="110000"/>
              </a:lnSpc>
              <a:buFontTx/>
              <a:buAutoNum type="arabicPeriod"/>
            </a:pPr>
            <a:r>
              <a:rPr lang="en-GB" altLang="en-US" sz="2400" dirty="0">
                <a:latin typeface="Comic Sans MS" panose="030F0702030302020204" pitchFamily="66" charset="0"/>
              </a:rPr>
              <a:t>Use a balance to work out the mass of each potato and record it in your table</a:t>
            </a:r>
          </a:p>
          <a:p>
            <a:pPr marL="609600" indent="-609600">
              <a:lnSpc>
                <a:spcPct val="110000"/>
              </a:lnSpc>
              <a:buFontTx/>
              <a:buAutoNum type="arabicPeriod"/>
            </a:pPr>
            <a:r>
              <a:rPr lang="en-GB" altLang="en-US" sz="2400" dirty="0">
                <a:latin typeface="Comic Sans MS" panose="030F0702030302020204" pitchFamily="66" charset="0"/>
              </a:rPr>
              <a:t>Place one cylinder in a test tube with 10cm</a:t>
            </a:r>
            <a:r>
              <a:rPr lang="en-GB" altLang="en-US" sz="2400" baseline="30000" dirty="0">
                <a:latin typeface="Comic Sans MS" panose="030F0702030302020204" pitchFamily="66" charset="0"/>
              </a:rPr>
              <a:t>3</a:t>
            </a:r>
            <a:r>
              <a:rPr lang="en-GB" altLang="en-US" sz="2400" dirty="0">
                <a:latin typeface="Comic Sans MS" panose="030F0702030302020204" pitchFamily="66" charset="0"/>
              </a:rPr>
              <a:t> of water, label it</a:t>
            </a:r>
          </a:p>
          <a:p>
            <a:pPr marL="609600" indent="-609600">
              <a:lnSpc>
                <a:spcPct val="110000"/>
              </a:lnSpc>
              <a:buFontTx/>
              <a:buAutoNum type="arabicPeriod"/>
            </a:pPr>
            <a:r>
              <a:rPr lang="en-GB" altLang="en-US" sz="2400" dirty="0">
                <a:latin typeface="Comic Sans MS" panose="030F0702030302020204" pitchFamily="66" charset="0"/>
              </a:rPr>
              <a:t>Place another cylinder in a test tube with 10cm</a:t>
            </a:r>
            <a:r>
              <a:rPr lang="en-GB" altLang="en-US" sz="2400" baseline="30000" dirty="0">
                <a:latin typeface="Comic Sans MS" panose="030F0702030302020204" pitchFamily="66" charset="0"/>
              </a:rPr>
              <a:t>3</a:t>
            </a:r>
            <a:r>
              <a:rPr lang="en-GB" altLang="en-US" sz="2400" dirty="0">
                <a:latin typeface="Comic Sans MS" panose="030F0702030302020204" pitchFamily="66" charset="0"/>
              </a:rPr>
              <a:t> of strong salt solution, label it</a:t>
            </a:r>
          </a:p>
          <a:p>
            <a:pPr marL="609600" indent="-609600">
              <a:lnSpc>
                <a:spcPct val="110000"/>
              </a:lnSpc>
              <a:buFontTx/>
              <a:buAutoNum type="arabicPeriod"/>
            </a:pPr>
            <a:r>
              <a:rPr lang="en-GB" altLang="en-US" sz="2400" dirty="0">
                <a:latin typeface="Comic Sans MS" panose="030F0702030302020204" pitchFamily="66" charset="0"/>
              </a:rPr>
              <a:t>Place the last cylinder in a test tube with 10cm</a:t>
            </a:r>
            <a:r>
              <a:rPr lang="en-GB" altLang="en-US" sz="2400" baseline="30000" dirty="0">
                <a:latin typeface="Comic Sans MS" panose="030F0702030302020204" pitchFamily="66" charset="0"/>
              </a:rPr>
              <a:t>3</a:t>
            </a:r>
            <a:r>
              <a:rPr lang="en-GB" altLang="en-US" sz="2400" dirty="0">
                <a:latin typeface="Comic Sans MS" panose="030F0702030302020204" pitchFamily="66" charset="0"/>
              </a:rPr>
              <a:t> of weak salt solution, label it</a:t>
            </a:r>
          </a:p>
          <a:p>
            <a:pPr marL="609600" indent="-609600">
              <a:lnSpc>
                <a:spcPct val="110000"/>
              </a:lnSpc>
              <a:buFontTx/>
              <a:buAutoNum type="arabicPeriod"/>
            </a:pPr>
            <a:r>
              <a:rPr lang="en-GB" altLang="en-US" sz="2400" dirty="0">
                <a:latin typeface="Comic Sans MS" panose="030F0702030302020204" pitchFamily="66" charset="0"/>
              </a:rPr>
              <a:t>Leave the cylinders until the next lesson and then reweigh them and record your results</a:t>
            </a:r>
            <a:endParaRPr lang="en-US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62F9626-5827-4C90-B0B4-5D6819386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333375"/>
            <a:ext cx="8229600" cy="865188"/>
          </a:xfrm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GB" altLang="en-US" sz="4000">
                <a:latin typeface="Comic Sans MS" panose="030F0702030302020204" pitchFamily="66" charset="0"/>
              </a:rPr>
              <a:t>Effect of osmosis on plant cells</a:t>
            </a:r>
            <a:endParaRPr lang="en-US" altLang="en-US" sz="40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unny-science-news-experiments-memes-things-you-learn-in-prison">
            <a:extLst>
              <a:ext uri="{FF2B5EF4-FFF2-40B4-BE49-F238E27FC236}">
                <a16:creationId xmlns:a16="http://schemas.microsoft.com/office/drawing/2014/main" id="{BA97D9FD-7D46-46A7-AF3B-052C6D090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"/>
          <a:stretch/>
        </p:blipFill>
        <p:spPr>
          <a:xfrm>
            <a:off x="2959408" y="152400"/>
            <a:ext cx="671799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1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2D78B-6A9C-456B-9FA5-EC85354B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94104"/>
            <a:ext cx="6329779" cy="993157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>
                <a:latin typeface="The Students Teacher" panose="02000503000000000000" pitchFamily="2" charset="0"/>
              </a:rPr>
              <a:t>1.2 Transport Across Membranes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10A4D1-4BE3-4D6E-AE4C-7462B975EF5B}"/>
              </a:ext>
            </a:extLst>
          </p:cNvPr>
          <p:cNvGrpSpPr/>
          <p:nvPr/>
        </p:nvGrpSpPr>
        <p:grpSpPr>
          <a:xfrm>
            <a:off x="725418" y="1807028"/>
            <a:ext cx="9855496" cy="4397830"/>
            <a:chOff x="409733" y="1523999"/>
            <a:chExt cx="7497221" cy="31694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101537-1553-41FA-9F64-1CFB188D1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926" y="1523999"/>
              <a:ext cx="7411484" cy="23720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5025BF-6E93-44BD-B205-3EF7D27EA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33" y="3855152"/>
              <a:ext cx="7497221" cy="838317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D96EB1-DAD6-4A21-AE94-581C26073AA5}"/>
              </a:ext>
            </a:extLst>
          </p:cNvPr>
          <p:cNvSpPr/>
          <p:nvPr/>
        </p:nvSpPr>
        <p:spPr>
          <a:xfrm>
            <a:off x="1073305" y="1849015"/>
            <a:ext cx="973209" cy="353018"/>
          </a:xfrm>
          <a:prstGeom prst="round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73C062-2BA3-4CDF-8E14-04A8DADFACB4}"/>
              </a:ext>
            </a:extLst>
          </p:cNvPr>
          <p:cNvSpPr/>
          <p:nvPr/>
        </p:nvSpPr>
        <p:spPr>
          <a:xfrm>
            <a:off x="2804134" y="3582165"/>
            <a:ext cx="603095" cy="353018"/>
          </a:xfrm>
          <a:prstGeom prst="round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4F79D1-4D84-4293-BB11-45D1028B70DB}"/>
              </a:ext>
            </a:extLst>
          </p:cNvPr>
          <p:cNvSpPr/>
          <p:nvPr/>
        </p:nvSpPr>
        <p:spPr>
          <a:xfrm>
            <a:off x="3631448" y="3582165"/>
            <a:ext cx="701066" cy="304035"/>
          </a:xfrm>
          <a:prstGeom prst="round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36874EF-A383-47D7-8FA6-B35095E049C9}"/>
              </a:ext>
            </a:extLst>
          </p:cNvPr>
          <p:cNvSpPr/>
          <p:nvPr/>
        </p:nvSpPr>
        <p:spPr>
          <a:xfrm>
            <a:off x="2905799" y="3940627"/>
            <a:ext cx="664715" cy="239486"/>
          </a:xfrm>
          <a:prstGeom prst="round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7A9449-0C2E-4DD7-881D-117C1E09F873}"/>
              </a:ext>
            </a:extLst>
          </p:cNvPr>
          <p:cNvSpPr/>
          <p:nvPr/>
        </p:nvSpPr>
        <p:spPr>
          <a:xfrm>
            <a:off x="3794732" y="3897085"/>
            <a:ext cx="1463067" cy="293915"/>
          </a:xfrm>
          <a:prstGeom prst="round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45F7CB-9DA0-425D-BAEC-73B3E01FAED8}"/>
              </a:ext>
            </a:extLst>
          </p:cNvPr>
          <p:cNvSpPr/>
          <p:nvPr/>
        </p:nvSpPr>
        <p:spPr>
          <a:xfrm>
            <a:off x="1029762" y="5201815"/>
            <a:ext cx="1774372" cy="353018"/>
          </a:xfrm>
          <a:prstGeom prst="round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83C335-9AAB-43B5-8872-67667B5B0C36}"/>
              </a:ext>
            </a:extLst>
          </p:cNvPr>
          <p:cNvSpPr/>
          <p:nvPr/>
        </p:nvSpPr>
        <p:spPr>
          <a:xfrm>
            <a:off x="5780314" y="4126871"/>
            <a:ext cx="5388429" cy="84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8DB255-2083-4BB3-B8A2-933265608431}"/>
              </a:ext>
            </a:extLst>
          </p:cNvPr>
          <p:cNvSpPr/>
          <p:nvPr/>
        </p:nvSpPr>
        <p:spPr>
          <a:xfrm>
            <a:off x="5780314" y="4922900"/>
            <a:ext cx="5388429" cy="84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81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4E678CC-1BA7-489C-8D8E-79EABCB3E2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7761" y="122809"/>
            <a:ext cx="3074632" cy="124435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5400" dirty="0"/>
              <a:t>How </a:t>
            </a:r>
            <a:r>
              <a:rPr lang="en-GB" altLang="en-US" sz="5400" dirty="0">
                <a:latin typeface="Helvetica" panose="020B0604020202020204" pitchFamily="34" charset="0"/>
              </a:rPr>
              <a:t>…</a:t>
            </a:r>
            <a:endParaRPr lang="en-US" altLang="en-US" sz="54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EAFEED8-C282-425A-9FBF-D4276A8DB24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45077" y="1198484"/>
            <a:ext cx="9579006" cy="1811045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3600" dirty="0"/>
              <a:t>… do substances get in and out of a cell?</a:t>
            </a:r>
            <a:endParaRPr lang="en-US" altLang="en-US" sz="3600" dirty="0"/>
          </a:p>
        </p:txBody>
      </p:sp>
      <p:pic>
        <p:nvPicPr>
          <p:cNvPr id="18436" name="Picture 4" descr="dog01">
            <a:extLst>
              <a:ext uri="{FF2B5EF4-FFF2-40B4-BE49-F238E27FC236}">
                <a16:creationId xmlns:a16="http://schemas.microsoft.com/office/drawing/2014/main" id="{52B92E07-BA62-452A-BC68-BE31FCED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918" y="1852107"/>
            <a:ext cx="7372164" cy="488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E18FD0-2A5C-45C0-B5AB-153BF7A94CE1}"/>
              </a:ext>
            </a:extLst>
          </p:cNvPr>
          <p:cNvSpPr/>
          <p:nvPr/>
        </p:nvSpPr>
        <p:spPr>
          <a:xfrm>
            <a:off x="0" y="-77706"/>
            <a:ext cx="11203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Lets look closer at the cell membrane…</a:t>
            </a:r>
          </a:p>
        </p:txBody>
      </p:sp>
      <p:pic>
        <p:nvPicPr>
          <p:cNvPr id="3074" name="Picture 2" descr="Cell Membrane: Lipid Bilayer GIF | Gfycat">
            <a:extLst>
              <a:ext uri="{FF2B5EF4-FFF2-40B4-BE49-F238E27FC236}">
                <a16:creationId xmlns:a16="http://schemas.microsoft.com/office/drawing/2014/main" id="{C2B596F3-EA9B-4062-A036-FE55BA67CF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" y="2626232"/>
            <a:ext cx="6972716" cy="401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3EDD8E-8730-47C7-A6D2-00B6CE3874F5}"/>
              </a:ext>
            </a:extLst>
          </p:cNvPr>
          <p:cNvSpPr/>
          <p:nvPr/>
        </p:nvSpPr>
        <p:spPr>
          <a:xfrm>
            <a:off x="688917" y="1607175"/>
            <a:ext cx="6670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FLUID MOSAIC MODEL</a:t>
            </a:r>
          </a:p>
        </p:txBody>
      </p:sp>
      <p:pic>
        <p:nvPicPr>
          <p:cNvPr id="3076" name="Picture 4" descr="Phospholipids Images, Stock Photos &amp; Vectors | Shutterstock">
            <a:extLst>
              <a:ext uri="{FF2B5EF4-FFF2-40B4-BE49-F238E27FC236}">
                <a16:creationId xmlns:a16="http://schemas.microsoft.com/office/drawing/2014/main" id="{320EB390-9F2E-4687-922D-0F6FF453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r="34190" b="9806"/>
          <a:stretch/>
        </p:blipFill>
        <p:spPr bwMode="auto">
          <a:xfrm>
            <a:off x="7581530" y="845624"/>
            <a:ext cx="4223597" cy="284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hospholipids Images, Stock Photos &amp; Vectors | Shutterstock">
            <a:extLst>
              <a:ext uri="{FF2B5EF4-FFF2-40B4-BE49-F238E27FC236}">
                <a16:creationId xmlns:a16="http://schemas.microsoft.com/office/drawing/2014/main" id="{38F9FC92-4339-41A5-B491-6A1406742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0" t="23000" r="2823" b="8141"/>
          <a:stretch/>
        </p:blipFill>
        <p:spPr bwMode="auto">
          <a:xfrm>
            <a:off x="8877502" y="3969940"/>
            <a:ext cx="3071841" cy="302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13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l Cell Images, Stock Photos &amp; Vectors | Shutterstock">
            <a:extLst>
              <a:ext uri="{FF2B5EF4-FFF2-40B4-BE49-F238E27FC236}">
                <a16:creationId xmlns:a16="http://schemas.microsoft.com/office/drawing/2014/main" id="{8C11BF67-8E06-4697-8C90-EC253E4E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9"/>
          <a:stretch/>
        </p:blipFill>
        <p:spPr bwMode="auto">
          <a:xfrm>
            <a:off x="190408" y="2638422"/>
            <a:ext cx="8677275" cy="40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ungi Structure Diagram and Taxonomic Position of Fungi">
            <a:extLst>
              <a:ext uri="{FF2B5EF4-FFF2-40B4-BE49-F238E27FC236}">
                <a16:creationId xmlns:a16="http://schemas.microsoft.com/office/drawing/2014/main" id="{3F09F80E-B91A-4AB4-826B-76F810CDD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64" b="88268" l="25540" r="75540">
                        <a14:foregroundMark x1="25899" y1="58659" x2="34173" y2="33520"/>
                        <a14:foregroundMark x1="34173" y1="33520" x2="38849" y2="30168"/>
                        <a14:foregroundMark x1="43525" y1="28492" x2="61151" y2="27374"/>
                        <a14:foregroundMark x1="61151" y1="27374" x2="70863" y2="40782"/>
                        <a14:foregroundMark x1="70863" y1="47486" x2="75540" y2="69832"/>
                        <a14:foregroundMark x1="70144" y1="76536" x2="52158" y2="88268"/>
                        <a14:foregroundMark x1="52158" y1="88268" x2="36691" y2="78771"/>
                        <a14:foregroundMark x1="61151" y1="60335" x2="64029" y2="48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8" t="18157" r="21597" b="13351"/>
          <a:stretch/>
        </p:blipFill>
        <p:spPr bwMode="auto">
          <a:xfrm>
            <a:off x="9044032" y="3700647"/>
            <a:ext cx="2612347" cy="210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DF5076-393E-4E01-BD50-07D15C16A2E1}"/>
              </a:ext>
            </a:extLst>
          </p:cNvPr>
          <p:cNvSpPr/>
          <p:nvPr/>
        </p:nvSpPr>
        <p:spPr>
          <a:xfrm>
            <a:off x="9862797" y="6323094"/>
            <a:ext cx="97481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Fungal Cell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EC224-A90D-4399-BF37-BA2A9478997D}"/>
              </a:ext>
            </a:extLst>
          </p:cNvPr>
          <p:cNvSpPr/>
          <p:nvPr/>
        </p:nvSpPr>
        <p:spPr>
          <a:xfrm>
            <a:off x="4110361" y="811499"/>
            <a:ext cx="71267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ALL CELLS HAVE CELL MEMBRANES!</a:t>
            </a:r>
          </a:p>
        </p:txBody>
      </p:sp>
      <p:pic>
        <p:nvPicPr>
          <p:cNvPr id="1030" name="Picture 6" descr="I like it. Simple. Easy to Remember. - Capt Jack Sparrow | Meme Generator">
            <a:extLst>
              <a:ext uri="{FF2B5EF4-FFF2-40B4-BE49-F238E27FC236}">
                <a16:creationId xmlns:a16="http://schemas.microsoft.com/office/drawing/2014/main" id="{E17D1F6D-C8D5-44A7-B5CA-68CF840A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8" y="183309"/>
            <a:ext cx="2455113" cy="245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C8690-FB47-4A2B-83C9-268CAE6C8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82" y="258593"/>
            <a:ext cx="5962095" cy="984281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>
                <a:latin typeface="The Students Teacher" panose="02000503000000000000" pitchFamily="2" charset="0"/>
              </a:rPr>
              <a:t>Cell Membrane Structure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264C4AB-AEA5-4E36-841D-6F56A78B1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1912" b="30844"/>
          <a:stretch/>
        </p:blipFill>
        <p:spPr bwMode="auto">
          <a:xfrm>
            <a:off x="6968971" y="1914794"/>
            <a:ext cx="4313438" cy="302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BA00C5-024A-4DF7-87DA-AB51236FD45E}"/>
              </a:ext>
            </a:extLst>
          </p:cNvPr>
          <p:cNvSpPr txBox="1"/>
          <p:nvPr/>
        </p:nvSpPr>
        <p:spPr>
          <a:xfrm>
            <a:off x="447582" y="1327975"/>
            <a:ext cx="61912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600" dirty="0">
                <a:latin typeface="The Students Teacher" panose="02000503000000000000" pitchFamily="2" charset="0"/>
              </a:rPr>
              <a:t>The cell membrane is made up of two layers of phospholipids. </a:t>
            </a:r>
          </a:p>
          <a:p>
            <a:pPr marL="0" indent="0">
              <a:buNone/>
            </a:pPr>
            <a:endParaRPr lang="en-GB" sz="3600" dirty="0">
              <a:latin typeface="The Students Teacher" panose="02000503000000000000" pitchFamily="2" charset="0"/>
            </a:endParaRPr>
          </a:p>
          <a:p>
            <a:pPr marL="0" indent="0">
              <a:buNone/>
            </a:pPr>
            <a:r>
              <a:rPr lang="en-GB" sz="3600" dirty="0">
                <a:latin typeface="The Students Teacher" panose="02000503000000000000" pitchFamily="2" charset="0"/>
              </a:rPr>
              <a:t>This is called a </a:t>
            </a:r>
            <a:r>
              <a:rPr lang="en-GB" sz="3600" b="1" dirty="0">
                <a:latin typeface="The Students Teacher" panose="02000503000000000000" pitchFamily="2" charset="0"/>
              </a:rPr>
              <a:t>phospholipid bilayer.</a:t>
            </a:r>
            <a:endParaRPr lang="en-GB" sz="3600" dirty="0">
              <a:latin typeface="The Students Teacher" panose="02000503000000000000" pitchFamily="2" charset="0"/>
            </a:endParaRPr>
          </a:p>
          <a:p>
            <a:pPr marL="0" indent="0">
              <a:buNone/>
            </a:pPr>
            <a:endParaRPr lang="en-GB" sz="2400" b="1" dirty="0">
              <a:latin typeface="The Students Teacher" panose="02000503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4A8736-5C2A-47C1-9218-F3FC571ABFD1}"/>
              </a:ext>
            </a:extLst>
          </p:cNvPr>
          <p:cNvSpPr/>
          <p:nvPr/>
        </p:nvSpPr>
        <p:spPr>
          <a:xfrm>
            <a:off x="7737907" y="2123419"/>
            <a:ext cx="372862" cy="2819785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DE995B-460F-44CC-9989-5EB0C2B88BD0}"/>
              </a:ext>
            </a:extLst>
          </p:cNvPr>
          <p:cNvSpPr/>
          <p:nvPr/>
        </p:nvSpPr>
        <p:spPr>
          <a:xfrm>
            <a:off x="9731406" y="1979720"/>
            <a:ext cx="852256" cy="576871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E8B63A-A730-4A96-83DA-CD4971A21ECB}"/>
              </a:ext>
            </a:extLst>
          </p:cNvPr>
          <p:cNvSpPr txBox="1"/>
          <p:nvPr/>
        </p:nvSpPr>
        <p:spPr>
          <a:xfrm>
            <a:off x="373787" y="3921751"/>
            <a:ext cx="619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600" dirty="0">
                <a:latin typeface="The Students Teacher" panose="02000503000000000000" pitchFamily="2" charset="0"/>
              </a:rPr>
              <a:t> It is </a:t>
            </a:r>
            <a:r>
              <a:rPr lang="en-GB" sz="3600" b="1" dirty="0">
                <a:latin typeface="The Students Teacher" panose="02000503000000000000" pitchFamily="2" charset="0"/>
              </a:rPr>
              <a:t>selectively permeable.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A90070-4AC2-4046-BABD-8346FD723B5A}"/>
              </a:ext>
            </a:extLst>
          </p:cNvPr>
          <p:cNvSpPr/>
          <p:nvPr/>
        </p:nvSpPr>
        <p:spPr>
          <a:xfrm>
            <a:off x="8273711" y="2123419"/>
            <a:ext cx="372862" cy="2819785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1DA964-6262-4641-8FA9-556656F27346}"/>
              </a:ext>
            </a:extLst>
          </p:cNvPr>
          <p:cNvSpPr/>
          <p:nvPr/>
        </p:nvSpPr>
        <p:spPr>
          <a:xfrm>
            <a:off x="7752241" y="5823752"/>
            <a:ext cx="227675" cy="213064"/>
          </a:xfrm>
          <a:prstGeom prst="ellipse">
            <a:avLst/>
          </a:prstGeom>
          <a:solidFill>
            <a:srgbClr val="E525C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0A2CF8-747A-4B4C-A2F8-2288ECF641A4}"/>
              </a:ext>
            </a:extLst>
          </p:cNvPr>
          <p:cNvSpPr/>
          <p:nvPr/>
        </p:nvSpPr>
        <p:spPr>
          <a:xfrm>
            <a:off x="9383697" y="5539666"/>
            <a:ext cx="532660" cy="497150"/>
          </a:xfrm>
          <a:prstGeom prst="ellipse">
            <a:avLst/>
          </a:prstGeom>
          <a:solidFill>
            <a:srgbClr val="90E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77E99D-93A7-4887-A0BE-64CA7AE818DD}"/>
              </a:ext>
            </a:extLst>
          </p:cNvPr>
          <p:cNvSpPr txBox="1"/>
          <p:nvPr/>
        </p:nvSpPr>
        <p:spPr>
          <a:xfrm>
            <a:off x="378102" y="5058889"/>
            <a:ext cx="6191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600" dirty="0">
                <a:latin typeface="The Students Teacher" panose="02000503000000000000" pitchFamily="2" charset="0"/>
              </a:rPr>
              <a:t>There are proteins within this membrane</a:t>
            </a:r>
            <a:r>
              <a:rPr lang="en-GB" sz="3600" b="1" dirty="0">
                <a:latin typeface="The Students Teacher" panose="02000503000000000000" pitchFamily="2" charset="0"/>
              </a:rPr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83E1254-6D74-41DE-9671-94A598A1642B}"/>
              </a:ext>
            </a:extLst>
          </p:cNvPr>
          <p:cNvSpPr txBox="1">
            <a:spLocks/>
          </p:cNvSpPr>
          <p:nvPr/>
        </p:nvSpPr>
        <p:spPr>
          <a:xfrm>
            <a:off x="592392" y="2135830"/>
            <a:ext cx="5901629" cy="2677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3200" dirty="0">
                <a:solidFill>
                  <a:srgbClr val="231F20"/>
                </a:solidFill>
                <a:latin typeface="The Students Teacher" panose="02000503000000000000" pitchFamily="2" charset="0"/>
              </a:rPr>
              <a:t>S</a:t>
            </a:r>
            <a:r>
              <a:rPr lang="en-GB" sz="3200" b="0" i="0" dirty="0">
                <a:solidFill>
                  <a:srgbClr val="231F20"/>
                </a:solidFill>
                <a:effectLst/>
                <a:latin typeface="The Students Teacher" panose="02000503000000000000" pitchFamily="2" charset="0"/>
              </a:rPr>
              <a:t>mall molecules such as </a:t>
            </a:r>
            <a:r>
              <a:rPr lang="en-GB" sz="3200" b="1" i="0" dirty="0">
                <a:solidFill>
                  <a:srgbClr val="231F20"/>
                </a:solidFill>
                <a:effectLst/>
                <a:latin typeface="The Students Teacher" panose="02000503000000000000" pitchFamily="2" charset="0"/>
              </a:rPr>
              <a:t>water, oxygen and carbon dioxide </a:t>
            </a:r>
            <a:r>
              <a:rPr lang="en-GB" sz="3200" b="0" i="0" dirty="0">
                <a:solidFill>
                  <a:srgbClr val="231F20"/>
                </a:solidFill>
                <a:effectLst/>
                <a:latin typeface="The Students Teacher" panose="02000503000000000000" pitchFamily="2" charset="0"/>
              </a:rPr>
              <a:t>can pass directly through the phospholipids in the cell membrane. </a:t>
            </a:r>
            <a:r>
              <a:rPr lang="en-GB" sz="3200" b="1" i="0" dirty="0">
                <a:solidFill>
                  <a:srgbClr val="231F20"/>
                </a:solidFill>
                <a:effectLst/>
                <a:latin typeface="The Students Teacher" panose="02000503000000000000" pitchFamily="2" charset="0"/>
              </a:rPr>
              <a:t>Glucos</a:t>
            </a:r>
            <a:r>
              <a:rPr lang="en-GB" sz="3200" b="1" dirty="0">
                <a:solidFill>
                  <a:srgbClr val="231F20"/>
                </a:solidFill>
                <a:latin typeface="The Students Teacher" panose="02000503000000000000" pitchFamily="2" charset="0"/>
              </a:rPr>
              <a:t>e</a:t>
            </a:r>
            <a:r>
              <a:rPr lang="en-GB" sz="3200" dirty="0">
                <a:solidFill>
                  <a:srgbClr val="231F20"/>
                </a:solidFill>
                <a:latin typeface="The Students Teacher" panose="02000503000000000000" pitchFamily="2" charset="0"/>
              </a:rPr>
              <a:t> is an example of a molecule too large to pass through freely.</a:t>
            </a:r>
            <a:endParaRPr lang="en-GB" sz="3200" dirty="0">
              <a:latin typeface="The Students Teache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0648 L 0.00938 -0.00648 C 0.01276 -0.00694 0.01628 -0.00648 0.01953 -0.00787 C 0.02058 -0.00833 0.02123 -0.01018 0.02175 -0.0118 C 0.02487 -0.02199 0.02761 -0.0324 0.03047 -0.04282 C 0.03099 -0.04791 0.03203 -0.05324 0.0319 -0.05833 C 0.03177 -0.06504 0.03047 -0.07129 0.02982 -0.07777 C 0.02943 -0.08032 0.02943 -0.0831 0.02904 -0.08564 C 0.02878 -0.0875 0.028 -0.08888 0.02761 -0.09074 C 0.02461 -0.10486 0.02943 -0.0868 0.02539 -0.10115 C 0.02565 -0.10925 0.02578 -0.11759 0.02617 -0.12569 C 0.02617 -0.12824 0.02683 -0.13078 0.02683 -0.13356 C 0.02683 -0.17569 0.02735 -0.16643 0.02461 -0.19305 C 0.02513 -0.21643 0.02591 -0.23958 0.02617 -0.26296 C 0.02617 -0.27245 0.02526 -0.28194 0.02539 -0.29143 C 0.02565 -0.31921 0.02656 -0.34259 0.02761 -0.36921 C 0.02735 -0.38287 0.02722 -0.39675 0.02683 -0.41064 C 0.02643 -0.42662 0.02552 -0.44236 0.02539 -0.45856 C 0.02526 -0.49467 0.02578 -0.53101 0.02617 -0.56712 C 0.02643 -0.59768 0.02578 -0.58981 0.02761 -0.60601 C 0.02852 -0.63796 0.02826 -0.62245 0.02826 -0.65254 " pathEditMode="relative" ptsTypes="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-0.0206 L -0.02266 -0.0206 C -0.05091 -0.02616 -0.03516 -0.02222 -0.06263 -0.03102 C -0.06966 -0.03333 -0.06459 -0.03102 -0.07214 -0.03495 C -0.07383 -0.0368 -0.07552 -0.03866 -0.07722 -0.04004 C -0.09232 -0.05185 -0.07474 -0.03472 -0.09115 -0.05046 C -0.09453 -0.05393 -0.09805 -0.05694 -0.10131 -0.06088 C -0.10196 -0.0618 -0.10274 -0.06273 -0.10352 -0.06342 C -0.10469 -0.06458 -0.10586 -0.06504 -0.10716 -0.06597 C -0.1125 -0.07037 -0.10769 -0.06736 -0.11224 -0.06991 C -0.11315 -0.07384 -0.11433 -0.07754 -0.11511 -0.08171 C -0.1155 -0.08356 -0.11563 -0.08588 -0.11589 -0.08819 C -0.11628 -0.09236 -0.11667 -0.09815 -0.11732 -0.10231 C -0.11745 -0.1037 -0.11784 -0.10486 -0.11797 -0.10625 C -0.11784 -0.10926 -0.11823 -0.11273 -0.11732 -0.11528 C -0.11693 -0.11643 -0.11589 -0.11435 -0.11511 -0.11389 C -0.1142 -0.11342 -0.11315 -0.11319 -0.11224 -0.11273 C -0.10977 -0.11111 -0.10743 -0.10903 -0.10495 -0.10741 C -0.10352 -0.10671 -0.10196 -0.10579 -0.10052 -0.10486 C -0.09935 -0.10417 -0.09818 -0.10301 -0.09688 -0.10231 C -0.09571 -0.10162 -0.09453 -0.10139 -0.09323 -0.10092 C -0.08946 -0.1 -0.08555 -0.0993 -0.08164 -0.09838 C -0.07878 -0.09676 -0.07591 -0.09398 -0.07292 -0.09329 C -0.04805 -0.08773 -0.06901 -0.09213 -0.00951 -0.08819 C -0.00612 -0.08727 -0.00274 -0.08611 0.00065 -0.08542 C 0.00351 -0.08495 0.00651 -0.08518 0.00937 -0.08426 C 0.01145 -0.08356 0.01328 -0.08148 0.01523 -0.08032 C 0.02031 -0.07731 0.01601 -0.08079 0.02174 -0.07778 C 0.02461 -0.07616 0.02539 -0.07523 0.0276 -0.07245 C 0.03073 -0.06852 0.03164 -0.06782 0.03346 -0.06088 C 0.03437 -0.05717 0.03398 -0.05208 0.03554 -0.0493 L 0.04218 -0.0375 C 0.04257 -0.03588 0.04297 -0.03403 0.04362 -0.03241 C 0.0444 -0.03032 0.04557 -0.02893 0.04648 -0.02708 L 0.04804 -0.02454 " pathEditMode="relative" ptsTypes="AAAAAAAAAAAAAAAAAAAAAAAAAAAAAAAAAAA">
                                      <p:cBhvr>
                                        <p:cTn id="3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504 L -0.03802 0.01504 C -0.0401 0.01736 -0.047 0.0243 -0.04961 0.02777 C -0.05143 0.03032 -0.05299 0.0331 -0.05468 0.03564 C -0.05612 0.04976 -0.05534 0.04513 -0.06054 0.0655 C -0.06302 0.075 -0.06862 0.09398 -0.06862 0.09398 C -0.06888 0.10046 -0.06875 0.10694 -0.06927 0.11342 C -0.06966 0.11782 -0.07083 0.12199 -0.07148 0.12615 C -0.07187 0.1287 -0.072 0.13148 -0.07226 0.13402 C -0.07252 0.14143 -0.07278 0.14861 -0.07291 0.15601 C -0.07487 0.23634 -0.07265 0.16388 -0.07435 0.21944 C -0.07265 0.2324 -0.07161 0.2412 -0.06784 0.25439 C -0.06731 0.25625 -0.06692 0.25787 -0.0664 0.25949 C -0.06419 0.2662 -0.06328 0.26782 -0.06054 0.27384 C -0.06002 0.27685 -0.0595 0.27986 -0.05911 0.28287 C -0.05833 0.28958 -0.05898 0.29282 -0.0569 0.29838 C -0.05638 0.3 -0.05547 0.30115 -0.05468 0.30231 C -0.05169 0.30694 -0.05195 0.30601 -0.04817 0.30879 C -0.04726 0.31041 -0.04622 0.31226 -0.04531 0.31388 C -0.04414 0.31574 -0.04271 0.31713 -0.04166 0.31921 C -0.03619 0.3287 -0.04622 0.3162 -0.03646 0.32824 C -0.03138 0.33449 -0.0345 0.33009 -0.02916 0.33472 C -0.02838 0.33541 -0.02786 0.33657 -0.02708 0.33726 C -0.02552 0.33842 -0.02083 0.34097 -0.01901 0.3412 C -0.01393 0.34143 -0.00885 0.3412 -0.00364 0.3412 " pathEditMode="relative" ptsTypes="AAAAAAAAAAAAAAAAAAAAAAA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5046 L 0.01159 -0.05046 C 0.01419 -0.05532 0.01705 -0.05972 0.01953 -0.06481 C 0.02474 -0.075 0.02916 -0.0912 0.0319 -0.10231 C 0.03307 -0.10694 0.03333 -0.1118 0.03411 -0.11667 C 0.03437 -0.11782 0.0345 -0.11921 0.03489 -0.12037 C 0.03515 -0.12153 0.0358 -0.12222 0.03632 -0.12292 C 0.03685 -0.12477 0.03737 -0.12639 0.03776 -0.12824 C 0.03854 -0.13171 0.03906 -0.13518 0.03997 -0.13866 C 0.04466 -0.15694 0.03971 -0.13241 0.04362 -0.15278 C 0.0444 -0.16528 0.04427 -0.16042 0.04427 -0.1669 " pathEditMode="relative" ptsTypes="AAAAAAA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0.35069 L 0.01823 0.35069 C 0.01849 0.29004 0.01901 0.22939 0.01901 0.16898 C 0.01901 0.1581 0.01927 0.12222 0.01745 0.103 C 0.01667 0.0956 0.01732 0.08726 0.01498 0.08101 C 0.01446 0.07963 0.01367 0.07824 0.01328 0.07662 C 0.01029 0.06296 0.01003 0.05902 0.00834 0.04583 C 0.00808 0.03888 0.00795 0.03217 0.00756 0.02523 C 0.00742 0.02384 0.00716 0.02222 0.00677 0.02083 C 0.00599 0.01875 0.00508 0.01713 0.0043 0.01504 C 0.00404 0.01203 0.00391 0.00925 0.00339 0.00625 C 0.003 0.00324 0.00261 0.00023 0.00183 -0.00255 L -0.00143 -0.01412 " pathEditMode="relative" ptsTypes="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29 -0.15972 L 0.05729 -0.15972 C 0.05755 -0.16829 0.05846 -0.19861 0.05898 -0.2081 C 0.05911 -0.21157 0.05963 -0.21504 0.05976 -0.21852 C 0.06015 -0.22384 0.06028 -0.22917 0.06067 -0.23449 C 0.0608 -0.23842 0.06119 -0.24236 0.06145 -0.24629 C 0.06289 -0.27523 0.06132 -0.25949 0.06315 -0.27569 C 0.06276 -0.28588 0.06263 -0.29606 0.06224 -0.30648 C 0.06211 -0.30972 0.06093 -0.32731 0.06067 -0.33125 C 0.06041 -0.33472 0.06002 -0.33819 0.05976 -0.34143 C 0.05742 -0.38889 0.05976 -0.36713 0.05729 -0.38842 C 0.05703 -0.40856 0.05703 -0.42847 0.05651 -0.44861 C 0.05651 -0.44977 0.05547 -0.46088 0.05481 -0.46319 C 0.05442 -0.46481 0.05377 -0.4662 0.05325 -0.46759 C 0.05299 -0.47129 0.05208 -0.49352 0.05078 -0.49699 C 0.05013 -0.49838 0.04974 -0.5 0.04909 -0.50139 C 0.04557 -0.50856 0.04609 -0.50509 0.04336 -0.51296 C 0.03971 -0.52315 0.04336 -0.51435 0.04088 -0.52477 C 0.03906 -0.53217 0.03698 -0.53935 0.03515 -0.54676 C 0.03112 -0.57986 0.0345 -0.55509 0.0302 -0.58032 C 0.02981 -0.58241 0.02968 -0.58449 0.02929 -0.58634 C 0.02864 -0.58935 0.02773 -0.59213 0.02682 -0.59514 C 0.02578 -0.62106 0.02382 -0.66528 0.02356 -0.6831 C 0.0233 -0.70602 0.02395 -0.72893 0.02435 -0.75185 C 0.02526 -0.7956 0.02526 -0.75208 0.02526 -0.76643 " pathEditMode="relative" ptsTypes="AAAAAAAAAAAAAAAAAAAAAAAAA">
                                      <p:cBhvr>
                                        <p:cTn id="4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 animBg="1"/>
      <p:bldP spid="8" grpId="0" animBg="1"/>
      <p:bldP spid="8" grpId="1" animBg="1"/>
      <p:bldP spid="8" grpId="2" animBg="1"/>
      <p:bldP spid="9" grpId="0"/>
      <p:bldP spid="9" grpId="1"/>
      <p:bldP spid="10" grpId="0" animBg="1"/>
      <p:bldP spid="5" grpId="0" animBg="1"/>
      <p:bldP spid="7" grpId="0" animBg="1"/>
      <p:bldP spid="7" grpId="1" animBg="1"/>
      <p:bldP spid="7" grpId="2" animBg="1"/>
      <p:bldP spid="13" grpId="0"/>
      <p:bldP spid="13" grpId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B3AD21-20C6-4887-B3EC-B31499C2EF21}"/>
              </a:ext>
            </a:extLst>
          </p:cNvPr>
          <p:cNvSpPr/>
          <p:nvPr/>
        </p:nvSpPr>
        <p:spPr>
          <a:xfrm>
            <a:off x="405518" y="57192"/>
            <a:ext cx="11548357" cy="1298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The Cell Membrane is </a:t>
            </a:r>
            <a:r>
              <a:rPr lang="en-US" sz="4400" b="1" kern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SELECTIVELY PERMEABLE.</a:t>
            </a:r>
            <a:endParaRPr lang="en-US" sz="44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0C62-67ED-46F3-8ED0-DF3D654A65F9}"/>
              </a:ext>
            </a:extLst>
          </p:cNvPr>
          <p:cNvSpPr txBox="1"/>
          <p:nvPr/>
        </p:nvSpPr>
        <p:spPr>
          <a:xfrm>
            <a:off x="249540" y="2245016"/>
            <a:ext cx="5340439" cy="3796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0" i="0" dirty="0">
                <a:effectLst/>
              </a:rPr>
              <a:t>This means </a:t>
            </a:r>
            <a:r>
              <a:rPr lang="en-US" sz="4000" dirty="0"/>
              <a:t>it allow</a:t>
            </a:r>
            <a:r>
              <a:rPr lang="en-US" sz="4000" b="0" i="0" dirty="0">
                <a:effectLst/>
              </a:rPr>
              <a:t>s </a:t>
            </a:r>
            <a:r>
              <a:rPr lang="en-US" sz="4000" b="1" i="0" dirty="0">
                <a:effectLst/>
              </a:rPr>
              <a:t>water </a:t>
            </a:r>
            <a:r>
              <a:rPr lang="en-US" sz="4000" b="0" i="0" dirty="0">
                <a:effectLst/>
              </a:rPr>
              <a:t>and other </a:t>
            </a:r>
            <a:r>
              <a:rPr lang="en-US" sz="4000" b="1" i="0" dirty="0">
                <a:effectLst/>
              </a:rPr>
              <a:t>small</a:t>
            </a:r>
            <a:r>
              <a:rPr lang="en-US" sz="4000" b="0" i="0" dirty="0">
                <a:effectLst/>
              </a:rPr>
              <a:t> molecules to pass through tiny pores, but not larger molecules such as starch. </a:t>
            </a:r>
          </a:p>
        </p:txBody>
      </p:sp>
      <p:pic>
        <p:nvPicPr>
          <p:cNvPr id="4102" name="Picture 6" descr="BioDub My GIFs to You - Diffusion &amp; Osmosis - MrDubuque.com">
            <a:extLst>
              <a:ext uri="{FF2B5EF4-FFF2-40B4-BE49-F238E27FC236}">
                <a16:creationId xmlns:a16="http://schemas.microsoft.com/office/drawing/2014/main" id="{D2056EFA-7713-49D9-87AE-E13A778BFF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0539" y="2484255"/>
            <a:ext cx="4992263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67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0950DF-73A3-459E-A65E-7E9853877BAD}"/>
              </a:ext>
            </a:extLst>
          </p:cNvPr>
          <p:cNvSpPr/>
          <p:nvPr/>
        </p:nvSpPr>
        <p:spPr>
          <a:xfrm>
            <a:off x="-105057" y="131771"/>
            <a:ext cx="124021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are 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three</a:t>
            </a:r>
            <a:r>
              <a:rPr lang="en-US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ways of moving molecules in and out of the cell…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EDC14F-66C0-495A-A8C1-10985ACFA545}"/>
              </a:ext>
            </a:extLst>
          </p:cNvPr>
          <p:cNvSpPr/>
          <p:nvPr/>
        </p:nvSpPr>
        <p:spPr>
          <a:xfrm>
            <a:off x="768310" y="1505217"/>
            <a:ext cx="28661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Diffusion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3B5D06-3137-4D66-9339-63225D1DAC75}"/>
              </a:ext>
            </a:extLst>
          </p:cNvPr>
          <p:cNvSpPr/>
          <p:nvPr/>
        </p:nvSpPr>
        <p:spPr>
          <a:xfrm>
            <a:off x="4462154" y="1505217"/>
            <a:ext cx="2847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Osmosis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B1B0D7-D7E1-4CBD-BA3A-29A4312C5D58}"/>
              </a:ext>
            </a:extLst>
          </p:cNvPr>
          <p:cNvSpPr/>
          <p:nvPr/>
        </p:nvSpPr>
        <p:spPr>
          <a:xfrm>
            <a:off x="7309408" y="1507302"/>
            <a:ext cx="5085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Active Transport  </a:t>
            </a:r>
          </a:p>
        </p:txBody>
      </p:sp>
      <p:pic>
        <p:nvPicPr>
          <p:cNvPr id="9218" name="Picture 2" descr="Osmosis gif 7 » GIF Images Download">
            <a:extLst>
              <a:ext uri="{FF2B5EF4-FFF2-40B4-BE49-F238E27FC236}">
                <a16:creationId xmlns:a16="http://schemas.microsoft.com/office/drawing/2014/main" id="{D9A9844F-CA14-4F17-B657-31F04BB61D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5" y="2428547"/>
            <a:ext cx="3706426" cy="26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earning by Osmosis - Pontefract Group">
            <a:extLst>
              <a:ext uri="{FF2B5EF4-FFF2-40B4-BE49-F238E27FC236}">
                <a16:creationId xmlns:a16="http://schemas.microsoft.com/office/drawing/2014/main" id="{419441AF-6C55-4202-827E-E01CA302A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324" y="2486117"/>
            <a:ext cx="29146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iology: Cell Transport GIF | Gfycat">
            <a:extLst>
              <a:ext uri="{FF2B5EF4-FFF2-40B4-BE49-F238E27FC236}">
                <a16:creationId xmlns:a16="http://schemas.microsoft.com/office/drawing/2014/main" id="{228EB817-8EBC-4455-9E15-FB0A62CC28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965" y="2619189"/>
            <a:ext cx="4229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2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570</Words>
  <Application>Microsoft Office PowerPoint</Application>
  <PresentationFormat>Widescreen</PresentationFormat>
  <Paragraphs>74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Helvetica</vt:lpstr>
      <vt:lpstr>The Students Teacher</vt:lpstr>
      <vt:lpstr>Wingdings</vt:lpstr>
      <vt:lpstr>Office Theme</vt:lpstr>
      <vt:lpstr>PowerPoint Presentation</vt:lpstr>
      <vt:lpstr>1.2 Transport Across Membranes</vt:lpstr>
      <vt:lpstr>1.2 Transport Across Membranes</vt:lpstr>
      <vt:lpstr>How …</vt:lpstr>
      <vt:lpstr>PowerPoint Presentation</vt:lpstr>
      <vt:lpstr>PowerPoint Presentation</vt:lpstr>
      <vt:lpstr>Cell Membrane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Diffusion definition to take note of…</vt:lpstr>
      <vt:lpstr>PowerPoint Presentation</vt:lpstr>
      <vt:lpstr>Osmosis definition to take note of…</vt:lpstr>
      <vt:lpstr>PowerPoint Presentation</vt:lpstr>
      <vt:lpstr>PowerPoint Presentation</vt:lpstr>
      <vt:lpstr>PowerPoint Presentation</vt:lpstr>
      <vt:lpstr>PowerPoint Presentation</vt:lpstr>
      <vt:lpstr>Effect of osmosis on plant cells</vt:lpstr>
      <vt:lpstr>Effect of osmosis on plant cells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McBride</dc:creator>
  <cp:lastModifiedBy>Kirsty McBride</cp:lastModifiedBy>
  <cp:revision>14</cp:revision>
  <dcterms:created xsi:type="dcterms:W3CDTF">2020-10-11T10:22:51Z</dcterms:created>
  <dcterms:modified xsi:type="dcterms:W3CDTF">2021-09-28T12:41:41Z</dcterms:modified>
</cp:coreProperties>
</file>