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668" r:id="rId4"/>
    <p:sldId id="669" r:id="rId5"/>
    <p:sldId id="292" r:id="rId6"/>
    <p:sldId id="670" r:id="rId7"/>
    <p:sldId id="293" r:id="rId8"/>
    <p:sldId id="671" r:id="rId9"/>
    <p:sldId id="294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87DDDF"/>
    <a:srgbClr val="C50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F58D3-025C-4EFF-93D5-0F9184068FBE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B6E1-4EAD-45E5-A251-82D509E7B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87F5-6075-4AC5-BCE1-B5C3105BB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EE2B7-ED24-431A-BF8D-1BBB46B74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AC2-6FF4-456C-858D-F06E4DC3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05C75-839A-435C-8DA0-439421AE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71AD-3778-48FC-8AEF-7045AA53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71F1-1C23-4E75-BF69-D943EA23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A9ED2-3611-4FE8-BF4A-DB5555855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670C-60E1-4361-86B3-21CC6163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FB46-16E3-4B77-887F-22544B3F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B02F1-76B9-46AC-940F-ABE7BE3F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4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F0935-0946-4055-944B-D791D8058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A8461-8663-4FA2-B111-54411A15D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D1AF-FB3D-4BA7-A0F2-DEB79399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95128-0EC2-43ED-87AD-F36905D4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B6BCE-10B7-4AD5-B673-BCD79ECF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2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7AFA-71DA-4EDF-BDCD-D5EE3CAF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4EBA-D9A5-4493-A690-94C99917E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42A1-3BA0-4225-9B2E-E845BAEC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8C56-4901-4980-890F-1EC983FF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7E03-98B4-415F-B744-CF336AFD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8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22F8-E43A-421C-ACB7-C89689FD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24D5F-B237-4EC1-AFA7-1A62BB992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DC87-34B8-4303-97BE-D97F4010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27949-407B-45C9-B3CF-3D64884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0F91-0184-434D-B9AD-8A27C6CB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6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D442-B323-405D-96C6-852E5743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B2F8-99A0-4C58-91D7-8219246C1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ACCE2-624E-4404-BCD1-C3549FAA3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7A279-025C-4DC5-82C0-0A608CAC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4002B-ACE6-4E75-BAC4-FB510674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1F254-1E66-4C68-9349-BA583B9B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8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197-7BFA-4A4B-AC53-DB92D009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53047-BFF0-4F2A-A37B-F03EFA58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F21C-F8DA-416E-A871-5FA8D27E7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B42B5-216A-48ED-BBB6-B350BA807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BAAF2-8289-4DAF-84FF-2329EF3CF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806A4-8A51-40F1-BEE5-F4ECAC13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B3CEC-1872-4233-BF92-C5B88BC4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56CDF-8E6A-4B61-B2B2-D936B3B3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2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8C61-5EE5-4776-A823-5E0A68DC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6AE6B-E11D-470D-BB06-A13EE122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6181B-0B16-4983-BC0F-76B5C0C3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3F4E-FDDF-4DFE-B6F9-D4D22421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2D8A6-1A6C-4D9D-8B7A-00765F4D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65704-D780-42B9-B1C7-8999D3D3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267B1-0122-489A-8CE6-9BB5DCC9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8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992F-D1B2-40DD-A2FE-EDE80D5F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6C6F5-750B-45FB-A848-8E7EA91C4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F41-A4FF-4A02-953A-F3DA20ABB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A0525-79EF-4220-9941-21C134B9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3F073-512A-4D14-B672-ED6B26E6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FA7E2-ED8D-4F8C-8DCD-9A12767F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8BB7-5D3C-4661-92BD-38ED72A9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F8631-3774-418D-B521-0B745C394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045AE-05E0-49EF-BDF9-8658F65A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F3DA5-9956-48C9-9F8A-B8CF3D00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245F8-6FDE-43EA-8B28-1B3D7397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65D16-BFAB-43F3-A583-7E962BD9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5D6E9-52B3-4E1C-ACED-0EE28824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85C44-280D-42B7-9761-D8E0DD61A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3A72E-F468-455A-B589-F9A1CD8FE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CF16-2328-4E43-92CB-9922769B985A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3706E-F8F9-4568-9619-1FD97992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8494-F27C-4202-AC9C-123A33EF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7E21-5DBF-43F4-AE89-8598BB70C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7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8AB7F4-EE1F-42C3-B0DA-E836406D5E1D}"/>
              </a:ext>
            </a:extLst>
          </p:cNvPr>
          <p:cNvSpPr txBox="1">
            <a:spLocks/>
          </p:cNvSpPr>
          <p:nvPr/>
        </p:nvSpPr>
        <p:spPr>
          <a:xfrm>
            <a:off x="0" y="143645"/>
            <a:ext cx="2533650" cy="993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he Students Teacher" panose="02000503000000000000" pitchFamily="2" charset="0"/>
              </a:rPr>
              <a:t>1.4 Proteins</a:t>
            </a:r>
            <a:endParaRPr lang="en-GB" dirty="0">
              <a:latin typeface="The Students Teacher" panose="02000503000000000000" pitchFamily="2" charset="0"/>
            </a:endParaRPr>
          </a:p>
        </p:txBody>
      </p:sp>
      <p:pic>
        <p:nvPicPr>
          <p:cNvPr id="1026" name="Picture 2" descr="The Structure and Function of Proteins">
            <a:extLst>
              <a:ext uri="{FF2B5EF4-FFF2-40B4-BE49-F238E27FC236}">
                <a16:creationId xmlns:a16="http://schemas.microsoft.com/office/drawing/2014/main" id="{7A98B3B4-94EC-408E-8313-7E7654345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1477115"/>
            <a:ext cx="70008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in Structure Photographs | Fine Art America">
            <a:extLst>
              <a:ext uri="{FF2B5EF4-FFF2-40B4-BE49-F238E27FC236}">
                <a16:creationId xmlns:a16="http://schemas.microsoft.com/office/drawing/2014/main" id="{A1ABC29D-E2D7-4E51-98C3-4D290FFC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54" y="67031"/>
            <a:ext cx="4109962" cy="30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p Synthase Art | Fine Art America">
            <a:extLst>
              <a:ext uri="{FF2B5EF4-FFF2-40B4-BE49-F238E27FC236}">
                <a16:creationId xmlns:a16="http://schemas.microsoft.com/office/drawing/2014/main" id="{9B4B6AB1-8DEA-4EAE-AD1A-66B2BF25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35" y="314565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8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F9E3-6FE3-43F6-BC6B-EBE004BE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he Students Teacher" panose="02000503000000000000" pitchFamily="2" charset="0"/>
              </a:rPr>
              <a:t>Examples to remember…</a:t>
            </a:r>
          </a:p>
        </p:txBody>
      </p:sp>
      <p:pic>
        <p:nvPicPr>
          <p:cNvPr id="4098" name="Picture 2" descr="Harry Potter for Muggles - A little out of the ordinary since 2000.">
            <a:extLst>
              <a:ext uri="{FF2B5EF4-FFF2-40B4-BE49-F238E27FC236}">
                <a16:creationId xmlns:a16="http://schemas.microsoft.com/office/drawing/2014/main" id="{73E185C5-8896-450C-9972-06D684247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9286"/>
          <a:stretch/>
        </p:blipFill>
        <p:spPr bwMode="auto">
          <a:xfrm>
            <a:off x="9049213" y="-9730"/>
            <a:ext cx="2136651" cy="17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talysts Poster: amylase, enzyme, industry, paper, proteins | Glogster EDU  - Interactive multimedia posters">
            <a:extLst>
              <a:ext uri="{FF2B5EF4-FFF2-40B4-BE49-F238E27FC236}">
                <a16:creationId xmlns:a16="http://schemas.microsoft.com/office/drawing/2014/main" id="{94379954-D032-4EF2-9A56-0FB80D1E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" y="2410149"/>
            <a:ext cx="42576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metabolism?. - ppt download">
            <a:extLst>
              <a:ext uri="{FF2B5EF4-FFF2-40B4-BE49-F238E27FC236}">
                <a16:creationId xmlns:a16="http://schemas.microsoft.com/office/drawing/2014/main" id="{631038FA-E3D6-45EE-B11A-73F402449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41025" r="4688" b="45695"/>
          <a:stretch/>
        </p:blipFill>
        <p:spPr bwMode="auto">
          <a:xfrm>
            <a:off x="6380503" y="1492265"/>
            <a:ext cx="5728037" cy="6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psin | PMG Biology">
            <a:extLst>
              <a:ext uri="{FF2B5EF4-FFF2-40B4-BE49-F238E27FC236}">
                <a16:creationId xmlns:a16="http://schemas.microsoft.com/office/drawing/2014/main" id="{44B7BEDB-A1C0-4B87-B0D6-A92660CD7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113" b="98344" l="62963" r="83889">
                        <a14:foregroundMark x1="63333" y1="44040" x2="63333" y2="44040"/>
                        <a14:foregroundMark x1="84074" y1="43709" x2="84074" y2="43709"/>
                        <a14:foregroundMark x1="73519" y1="68874" x2="73519" y2="68874"/>
                        <a14:foregroundMark x1="73704" y1="70199" x2="73704" y2="70199"/>
                        <a14:foregroundMark x1="66111" y1="83775" x2="66111" y2="83775"/>
                        <a14:foregroundMark x1="73333" y1="83113" x2="73333" y2="83113"/>
                        <a14:foregroundMark x1="74444" y1="95033" x2="74444" y2="95033"/>
                        <a14:foregroundMark x1="69444" y1="95033" x2="69444" y2="95033"/>
                        <a14:foregroundMark x1="74444" y1="98344" x2="74444" y2="98344"/>
                        <a14:foregroundMark x1="80000" y1="87086" x2="80000" y2="87086"/>
                        <a14:foregroundMark x1="78704" y1="78146" x2="78704" y2="78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25831" r="14000"/>
          <a:stretch/>
        </p:blipFill>
        <p:spPr bwMode="auto">
          <a:xfrm rot="16200000">
            <a:off x="6573384" y="4441382"/>
            <a:ext cx="1533525" cy="25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17EFB1-BABB-4BCD-B87C-7EE784FC1000}"/>
              </a:ext>
            </a:extLst>
          </p:cNvPr>
          <p:cNvSpPr/>
          <p:nvPr/>
        </p:nvSpPr>
        <p:spPr>
          <a:xfrm>
            <a:off x="5106295" y="5495280"/>
            <a:ext cx="1213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Proteins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6228F-2BF9-46D2-8051-AE079D8561AF}"/>
              </a:ext>
            </a:extLst>
          </p:cNvPr>
          <p:cNvSpPr/>
          <p:nvPr/>
        </p:nvSpPr>
        <p:spPr>
          <a:xfrm>
            <a:off x="8696347" y="5526057"/>
            <a:ext cx="1260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Peptides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1732C6-63EA-49BF-B30B-E8DCEF332818}"/>
              </a:ext>
            </a:extLst>
          </p:cNvPr>
          <p:cNvSpPr/>
          <p:nvPr/>
        </p:nvSpPr>
        <p:spPr>
          <a:xfrm>
            <a:off x="7037780" y="5326002"/>
            <a:ext cx="8691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</a:rPr>
              <a:t>Pepsin</a:t>
            </a:r>
          </a:p>
        </p:txBody>
      </p:sp>
      <p:pic>
        <p:nvPicPr>
          <p:cNvPr id="5" name="Picture 2" descr="Starch synthesis and its manipulation">
            <a:extLst>
              <a:ext uri="{FF2B5EF4-FFF2-40B4-BE49-F238E27FC236}">
                <a16:creationId xmlns:a16="http://schemas.microsoft.com/office/drawing/2014/main" id="{4B35EA16-0597-4914-AEEF-8FF7121EE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245" b="81915"/>
          <a:stretch/>
        </p:blipFill>
        <p:spPr bwMode="auto">
          <a:xfrm>
            <a:off x="5426013" y="2766201"/>
            <a:ext cx="1782655" cy="9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6CE020-E256-4660-847C-0076F2DF6B59}"/>
              </a:ext>
            </a:extLst>
          </p:cNvPr>
          <p:cNvSpPr/>
          <p:nvPr/>
        </p:nvSpPr>
        <p:spPr>
          <a:xfrm>
            <a:off x="7472354" y="2893768"/>
            <a:ext cx="18939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Phosphorylation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417A-FAE4-43D5-BD64-E6AD84BFE27D}"/>
              </a:ext>
            </a:extLst>
          </p:cNvPr>
          <p:cNvSpPr/>
          <p:nvPr/>
        </p:nvSpPr>
        <p:spPr>
          <a:xfrm>
            <a:off x="9957141" y="3053193"/>
            <a:ext cx="8397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Starch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FE6146-DDD4-4F25-B5DE-B0985A6CF77D}"/>
              </a:ext>
            </a:extLst>
          </p:cNvPr>
          <p:cNvCxnSpPr/>
          <p:nvPr/>
        </p:nvCxnSpPr>
        <p:spPr>
          <a:xfrm>
            <a:off x="7340146" y="3293878"/>
            <a:ext cx="23809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BCAD-F996-4777-AFDC-4D5887E9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8" y="232953"/>
            <a:ext cx="5615866" cy="4739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The Students Teacher" panose="02000503000000000000" pitchFamily="2" charset="0"/>
              </a:rPr>
              <a:t>Each enzyme is most active in its </a:t>
            </a:r>
            <a:r>
              <a:rPr lang="en-GB" sz="3600" b="1" dirty="0">
                <a:latin typeface="The Students Teacher" panose="02000503000000000000" pitchFamily="2" charset="0"/>
              </a:rPr>
              <a:t>optimum</a:t>
            </a:r>
            <a:r>
              <a:rPr lang="en-GB" sz="3600" dirty="0">
                <a:latin typeface="The Students Teacher" panose="02000503000000000000" pitchFamily="2" charset="0"/>
              </a:rPr>
              <a:t> conditions. </a:t>
            </a:r>
          </a:p>
          <a:p>
            <a:pPr marL="0" indent="0">
              <a:buNone/>
            </a:pPr>
            <a:endParaRPr lang="en-GB" sz="3600" dirty="0">
              <a:latin typeface="The Students Teacher" panose="02000503000000000000" pitchFamily="2" charset="0"/>
            </a:endParaRPr>
          </a:p>
          <a:p>
            <a:pPr marL="0" indent="0">
              <a:buNone/>
            </a:pPr>
            <a:r>
              <a:rPr lang="en-GB" sz="3600" dirty="0">
                <a:latin typeface="The Students Teacher" panose="02000503000000000000" pitchFamily="2" charset="0"/>
              </a:rPr>
              <a:t>Enzymes, and other proteins, can be affected by </a:t>
            </a:r>
            <a:r>
              <a:rPr lang="en-GB" sz="3600" b="1" dirty="0">
                <a:latin typeface="The Students Teacher" panose="02000503000000000000" pitchFamily="2" charset="0"/>
              </a:rPr>
              <a:t>temperature</a:t>
            </a:r>
            <a:r>
              <a:rPr lang="en-GB" sz="3600" dirty="0">
                <a:latin typeface="The Students Teacher" panose="02000503000000000000" pitchFamily="2" charset="0"/>
              </a:rPr>
              <a:t> and </a:t>
            </a:r>
            <a:r>
              <a:rPr lang="en-GB" sz="3600" b="1" dirty="0" err="1">
                <a:latin typeface="The Students Teacher" panose="02000503000000000000" pitchFamily="2" charset="0"/>
              </a:rPr>
              <a:t>pH.</a:t>
            </a:r>
            <a:r>
              <a:rPr lang="en-GB" sz="3600" b="1" dirty="0">
                <a:latin typeface="The Students Teacher" panose="02000503000000000000" pitchFamily="2" charset="0"/>
              </a:rPr>
              <a:t> </a:t>
            </a:r>
          </a:p>
          <a:p>
            <a:pPr marL="0" indent="0">
              <a:buNone/>
            </a:pPr>
            <a:endParaRPr lang="en-GB" sz="3600" b="1" dirty="0">
              <a:latin typeface="The Students Teacher" panose="02000503000000000000" pitchFamily="2" charset="0"/>
            </a:endParaRPr>
          </a:p>
          <a:p>
            <a:pPr marL="0" indent="0">
              <a:buNone/>
            </a:pPr>
            <a:r>
              <a:rPr lang="en-GB" sz="3600" dirty="0">
                <a:latin typeface="The Students Teacher" panose="02000503000000000000" pitchFamily="2" charset="0"/>
              </a:rPr>
              <a:t>Enzymes can be </a:t>
            </a:r>
            <a:r>
              <a:rPr lang="en-GB" sz="3600" b="1" dirty="0">
                <a:latin typeface="The Students Teacher" panose="02000503000000000000" pitchFamily="2" charset="0"/>
              </a:rPr>
              <a:t>denatured</a:t>
            </a:r>
            <a:r>
              <a:rPr lang="en-GB" sz="3600" dirty="0">
                <a:latin typeface="The Students Teacher" panose="02000503000000000000" pitchFamily="2" charset="0"/>
              </a:rPr>
              <a:t>, resulting in a change in their shape which will affect the rate of reaction.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55B17-790E-4512-909E-A19107E0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676" y="3428999"/>
            <a:ext cx="4870580" cy="308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AF9800-E8E6-406F-9DD9-F461ABAC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427" y="279092"/>
            <a:ext cx="4419600" cy="3086100"/>
          </a:xfrm>
          <a:prstGeom prst="rect">
            <a:avLst/>
          </a:prstGeom>
        </p:spPr>
      </p:pic>
      <p:pic>
        <p:nvPicPr>
          <p:cNvPr id="2050" name="Picture 2" descr="Optimum rate and denatured enzymes - YouTube">
            <a:extLst>
              <a:ext uri="{FF2B5EF4-FFF2-40B4-BE49-F238E27FC236}">
                <a16:creationId xmlns:a16="http://schemas.microsoft.com/office/drawing/2014/main" id="{B27C5780-3F8C-41F5-9976-80FF7AFE4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34028" r="14766" b="4999"/>
          <a:stretch/>
        </p:blipFill>
        <p:spPr bwMode="auto">
          <a:xfrm>
            <a:off x="2179616" y="4581525"/>
            <a:ext cx="4370995" cy="20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7880D-2E61-4DF0-9EDF-E748D82C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719"/>
          <a:stretch/>
        </p:blipFill>
        <p:spPr>
          <a:xfrm>
            <a:off x="2939986" y="1605760"/>
            <a:ext cx="6312023" cy="3234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F1296-7DFE-4D38-91C3-F35CA37D4278}"/>
              </a:ext>
            </a:extLst>
          </p:cNvPr>
          <p:cNvSpPr txBox="1"/>
          <p:nvPr/>
        </p:nvSpPr>
        <p:spPr>
          <a:xfrm>
            <a:off x="401714" y="196178"/>
            <a:ext cx="95590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rgbClr val="231F20"/>
                </a:solidFill>
                <a:effectLst/>
                <a:latin typeface="The Students Teacher" panose="02000503000000000000" pitchFamily="2" charset="0"/>
              </a:rPr>
              <a:t>The graph shows the effect of pH on the time taken for an enzyme-catalysed reaction to occur.</a:t>
            </a:r>
            <a:endParaRPr lang="en-GB" sz="3200" dirty="0">
              <a:latin typeface="The Students Teacher" panose="020005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37CEE-A6BB-44D7-A24A-3CA973906051}"/>
              </a:ext>
            </a:extLst>
          </p:cNvPr>
          <p:cNvSpPr txBox="1"/>
          <p:nvPr/>
        </p:nvSpPr>
        <p:spPr>
          <a:xfrm>
            <a:off x="3558832" y="5341491"/>
            <a:ext cx="507432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231F20"/>
                </a:solidFill>
                <a:effectLst/>
                <a:latin typeface="The Students Teacher" panose="02000503000000000000" pitchFamily="2" charset="0"/>
              </a:rPr>
              <a:t>What is the optimum pH of the enzyme?</a:t>
            </a:r>
            <a:endParaRPr lang="en-GB" sz="2800" dirty="0">
              <a:latin typeface="The Students Teacher" panose="02000503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5CE24-8AEE-4E74-9113-5F325CC048D6}"/>
              </a:ext>
            </a:extLst>
          </p:cNvPr>
          <p:cNvSpPr/>
          <p:nvPr/>
        </p:nvSpPr>
        <p:spPr>
          <a:xfrm>
            <a:off x="5828134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561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.8: Protein Folding and Unfolding (Denaturation) - Dynamics - Biology  LibreTexts">
            <a:extLst>
              <a:ext uri="{FF2B5EF4-FFF2-40B4-BE49-F238E27FC236}">
                <a16:creationId xmlns:a16="http://schemas.microsoft.com/office/drawing/2014/main" id="{41EFB5B8-E318-45C9-B8C8-644EECA49A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2591" y="1163674"/>
            <a:ext cx="6128165" cy="45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4A7BA-ED3B-4399-A03F-F9CDA127C8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76" y="1348865"/>
            <a:ext cx="7573432" cy="51442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007EE2-1FA2-4858-BB6D-5C552770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645"/>
            <a:ext cx="2533650" cy="99315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latin typeface="The Students Teacher" panose="02000503000000000000" pitchFamily="2" charset="0"/>
              </a:rPr>
              <a:t>1.4 Proteins</a:t>
            </a:r>
          </a:p>
        </p:txBody>
      </p:sp>
    </p:spTree>
    <p:extLst>
      <p:ext uri="{BB962C8B-B14F-4D97-AF65-F5344CB8AC3E}">
        <p14:creationId xmlns:p14="http://schemas.microsoft.com/office/powerpoint/2010/main" val="268114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B8DC8D-9DE9-454C-9E42-681DBB548EFB}"/>
              </a:ext>
            </a:extLst>
          </p:cNvPr>
          <p:cNvGrpSpPr/>
          <p:nvPr/>
        </p:nvGrpSpPr>
        <p:grpSpPr>
          <a:xfrm>
            <a:off x="2160233" y="28852"/>
            <a:ext cx="7640714" cy="5322164"/>
            <a:chOff x="2275643" y="1065320"/>
            <a:chExt cx="7640714" cy="5322164"/>
          </a:xfrm>
        </p:grpSpPr>
        <p:pic>
          <p:nvPicPr>
            <p:cNvPr id="6" name="Picture 5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19FC01AE-8D14-4695-851E-D255F3899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184" y="1065320"/>
              <a:ext cx="7603631" cy="53221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31F8D1-91D9-4C7C-9768-0508AEC826E9}"/>
                </a:ext>
              </a:extLst>
            </p:cNvPr>
            <p:cNvSpPr/>
            <p:nvPr/>
          </p:nvSpPr>
          <p:spPr>
            <a:xfrm>
              <a:off x="2275643" y="1455938"/>
              <a:ext cx="7640714" cy="3968318"/>
            </a:xfrm>
            <a:prstGeom prst="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101B2B-5BB1-4689-B5C4-2C344F6B91A7}"/>
              </a:ext>
            </a:extLst>
          </p:cNvPr>
          <p:cNvSpPr/>
          <p:nvPr/>
        </p:nvSpPr>
        <p:spPr>
          <a:xfrm>
            <a:off x="1333717" y="4620645"/>
            <a:ext cx="95245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latin typeface="Century Gothic" panose="020B0502020202020204" pitchFamily="34" charset="0"/>
              </a:rPr>
              <a:t>The chain of amino acids created by the ribosome fold up to create the coded </a:t>
            </a:r>
            <a:r>
              <a:rPr lang="en-US" sz="4000" b="1" dirty="0">
                <a:ln w="0"/>
                <a:latin typeface="Century Gothic" panose="020B0502020202020204" pitchFamily="34" charset="0"/>
              </a:rPr>
              <a:t>protein</a:t>
            </a:r>
            <a:r>
              <a:rPr lang="en-US" sz="4000" dirty="0">
                <a:ln w="0"/>
                <a:latin typeface="Century Gothic" panose="020B0502020202020204" pitchFamily="34" charset="0"/>
              </a:rPr>
              <a:t>. </a:t>
            </a:r>
            <a:endParaRPr lang="en-US" sz="40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8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.8: Protein Folding and Unfolding (Denaturation) - Dynamics - Biology  LibreTexts">
            <a:extLst>
              <a:ext uri="{FF2B5EF4-FFF2-40B4-BE49-F238E27FC236}">
                <a16:creationId xmlns:a16="http://schemas.microsoft.com/office/drawing/2014/main" id="{56730ACC-1B35-4163-896D-D5BB6E82F7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8595" y="1074142"/>
            <a:ext cx="7071102" cy="52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F51761-8325-4E1B-97D9-3E7423258F78}"/>
              </a:ext>
            </a:extLst>
          </p:cNvPr>
          <p:cNvSpPr/>
          <p:nvPr/>
        </p:nvSpPr>
        <p:spPr>
          <a:xfrm>
            <a:off x="469899" y="501227"/>
            <a:ext cx="6997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latin typeface="Century Gothic" panose="020B0502020202020204" pitchFamily="34" charset="0"/>
              </a:rPr>
              <a:t>The shape of the protein determines its function. </a:t>
            </a:r>
            <a:endParaRPr lang="en-US" sz="40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2B87C-1F11-484C-AD4A-5B2BB93235D8}"/>
              </a:ext>
            </a:extLst>
          </p:cNvPr>
          <p:cNvSpPr/>
          <p:nvPr/>
        </p:nvSpPr>
        <p:spPr>
          <a:xfrm>
            <a:off x="469898" y="2473190"/>
            <a:ext cx="6997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latin typeface="Century Gothic" panose="020B0502020202020204" pitchFamily="34" charset="0"/>
              </a:rPr>
              <a:t>There are 5 functions you need to know at Nat 5.</a:t>
            </a:r>
            <a:endParaRPr lang="en-US" sz="40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2FE9C1-BE9B-407C-A498-6D333ED70201}"/>
              </a:ext>
            </a:extLst>
          </p:cNvPr>
          <p:cNvSpPr/>
          <p:nvPr/>
        </p:nvSpPr>
        <p:spPr>
          <a:xfrm>
            <a:off x="469898" y="4799860"/>
            <a:ext cx="6997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latin typeface="Century Gothic" panose="020B0502020202020204" pitchFamily="34" charset="0"/>
              </a:rPr>
              <a:t>Use the word </a:t>
            </a:r>
            <a:r>
              <a:rPr lang="en-US" sz="4000" b="1" dirty="0">
                <a:ln w="0"/>
                <a:latin typeface="Century Gothic" panose="020B0502020202020204" pitchFamily="34" charset="0"/>
              </a:rPr>
              <a:t>SHARE</a:t>
            </a:r>
            <a:r>
              <a:rPr lang="en-US" sz="4000" dirty="0">
                <a:ln w="0"/>
                <a:latin typeface="Century Gothic" panose="020B0502020202020204" pitchFamily="34" charset="0"/>
              </a:rPr>
              <a:t> to remember.</a:t>
            </a:r>
            <a:endParaRPr lang="en-US" sz="4000" b="0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0A5611-0621-40EE-A03B-DD8477701C41}"/>
              </a:ext>
            </a:extLst>
          </p:cNvPr>
          <p:cNvSpPr txBox="1">
            <a:spLocks/>
          </p:cNvSpPr>
          <p:nvPr/>
        </p:nvSpPr>
        <p:spPr>
          <a:xfrm>
            <a:off x="447582" y="258593"/>
            <a:ext cx="1851735" cy="71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The Students Teacher" panose="02000503000000000000" pitchFamily="2" charset="0"/>
              </a:rPr>
              <a:t>Proteins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0CB48-A6B5-4E42-B3D5-A3BC654D3616}"/>
              </a:ext>
            </a:extLst>
          </p:cNvPr>
          <p:cNvSpPr txBox="1"/>
          <p:nvPr/>
        </p:nvSpPr>
        <p:spPr>
          <a:xfrm>
            <a:off x="2373487" y="323563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The Students Teacher" panose="02000503000000000000" pitchFamily="2" charset="0"/>
              </a:rPr>
              <a:t>SHARE to remember!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749AD-C080-4513-A491-355B7B4BDF76}"/>
              </a:ext>
            </a:extLst>
          </p:cNvPr>
          <p:cNvSpPr/>
          <p:nvPr/>
        </p:nvSpPr>
        <p:spPr>
          <a:xfrm>
            <a:off x="1534657" y="1381213"/>
            <a:ext cx="2788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tructural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291F6-7666-40B0-875F-7C58022401BB}"/>
              </a:ext>
            </a:extLst>
          </p:cNvPr>
          <p:cNvSpPr/>
          <p:nvPr/>
        </p:nvSpPr>
        <p:spPr>
          <a:xfrm>
            <a:off x="1591563" y="2439135"/>
            <a:ext cx="269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ormones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EA9B-CB59-4ECC-A4A4-97EC5D510D82}"/>
              </a:ext>
            </a:extLst>
          </p:cNvPr>
          <p:cNvSpPr/>
          <p:nvPr/>
        </p:nvSpPr>
        <p:spPr>
          <a:xfrm>
            <a:off x="1576335" y="3539837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ntibodies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AA97C0-8596-4F91-B192-EC80ACAC8FBD}"/>
              </a:ext>
            </a:extLst>
          </p:cNvPr>
          <p:cNvSpPr/>
          <p:nvPr/>
        </p:nvSpPr>
        <p:spPr>
          <a:xfrm>
            <a:off x="1558221" y="4463167"/>
            <a:ext cx="2620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eceptors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368C62-D75D-4B0B-9F10-10C7C7B91D00}"/>
              </a:ext>
            </a:extLst>
          </p:cNvPr>
          <p:cNvSpPr/>
          <p:nvPr/>
        </p:nvSpPr>
        <p:spPr>
          <a:xfrm>
            <a:off x="1547990" y="5508280"/>
            <a:ext cx="229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nzymes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82B8E-DB2E-48C3-8EC6-B2F315B58A17}"/>
              </a:ext>
            </a:extLst>
          </p:cNvPr>
          <p:cNvSpPr/>
          <p:nvPr/>
        </p:nvSpPr>
        <p:spPr>
          <a:xfrm>
            <a:off x="1080740" y="1246553"/>
            <a:ext cx="585417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D6401-09F4-432A-ABA5-17D597483276}"/>
              </a:ext>
            </a:extLst>
          </p:cNvPr>
          <p:cNvSpPr/>
          <p:nvPr/>
        </p:nvSpPr>
        <p:spPr>
          <a:xfrm>
            <a:off x="1014215" y="2300862"/>
            <a:ext cx="718466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pct75">
                <a:fgClr>
                  <a:srgbClr val="FF6699"/>
                </a:fgClr>
                <a:bgClr>
                  <a:srgbClr val="C50B68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F479E-1872-49ED-9176-AC67D71CB2D2}"/>
              </a:ext>
            </a:extLst>
          </p:cNvPr>
          <p:cNvSpPr/>
          <p:nvPr/>
        </p:nvSpPr>
        <p:spPr>
          <a:xfrm>
            <a:off x="1035053" y="3408345"/>
            <a:ext cx="69762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D50B73-4BB5-4985-A55E-2E9DA3475D1F}"/>
              </a:ext>
            </a:extLst>
          </p:cNvPr>
          <p:cNvSpPr/>
          <p:nvPr/>
        </p:nvSpPr>
        <p:spPr>
          <a:xfrm>
            <a:off x="1043069" y="4328507"/>
            <a:ext cx="66075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pct75">
                <a:fgClr>
                  <a:srgbClr val="FF6699"/>
                </a:fgClr>
                <a:bgClr>
                  <a:srgbClr val="C50B68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CF9F3A-A57E-4C3B-BA68-2DE91B1A6955}"/>
              </a:ext>
            </a:extLst>
          </p:cNvPr>
          <p:cNvSpPr/>
          <p:nvPr/>
        </p:nvSpPr>
        <p:spPr>
          <a:xfrm>
            <a:off x="1103181" y="5345385"/>
            <a:ext cx="598241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022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8C8C73-D78A-48BA-BDC2-93C1A348FA9A}"/>
              </a:ext>
            </a:extLst>
          </p:cNvPr>
          <p:cNvSpPr/>
          <p:nvPr/>
        </p:nvSpPr>
        <p:spPr>
          <a:xfrm>
            <a:off x="303521" y="1775645"/>
            <a:ext cx="3135611" cy="619696"/>
          </a:xfrm>
          <a:prstGeom prst="roundRect">
            <a:avLst/>
          </a:prstGeom>
          <a:solidFill>
            <a:srgbClr val="87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D706A3-D196-4C34-9438-9C83554D1D27}"/>
              </a:ext>
            </a:extLst>
          </p:cNvPr>
          <p:cNvSpPr/>
          <p:nvPr/>
        </p:nvSpPr>
        <p:spPr>
          <a:xfrm>
            <a:off x="245052" y="3155825"/>
            <a:ext cx="3279303" cy="631373"/>
          </a:xfrm>
          <a:prstGeom prst="roundRect">
            <a:avLst/>
          </a:prstGeom>
          <a:solidFill>
            <a:srgbClr val="87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8944BD5-C9A4-4623-917B-F90AD7908A00}"/>
              </a:ext>
            </a:extLst>
          </p:cNvPr>
          <p:cNvSpPr/>
          <p:nvPr/>
        </p:nvSpPr>
        <p:spPr>
          <a:xfrm>
            <a:off x="248705" y="4588005"/>
            <a:ext cx="3279303" cy="631373"/>
          </a:xfrm>
          <a:prstGeom prst="roundRect">
            <a:avLst/>
          </a:prstGeom>
          <a:solidFill>
            <a:srgbClr val="87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29882ED-B89E-49E0-8023-63F2D4236065}"/>
              </a:ext>
            </a:extLst>
          </p:cNvPr>
          <p:cNvSpPr/>
          <p:nvPr/>
        </p:nvSpPr>
        <p:spPr>
          <a:xfrm>
            <a:off x="280805" y="5949096"/>
            <a:ext cx="2716031" cy="670779"/>
          </a:xfrm>
          <a:prstGeom prst="roundRect">
            <a:avLst/>
          </a:prstGeom>
          <a:solidFill>
            <a:srgbClr val="87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A1CCA7A-F2DC-44E3-83B9-4654B271DE55}"/>
              </a:ext>
            </a:extLst>
          </p:cNvPr>
          <p:cNvSpPr/>
          <p:nvPr/>
        </p:nvSpPr>
        <p:spPr>
          <a:xfrm>
            <a:off x="314010" y="449910"/>
            <a:ext cx="3135611" cy="619696"/>
          </a:xfrm>
          <a:prstGeom prst="roundRect">
            <a:avLst/>
          </a:prstGeom>
          <a:solidFill>
            <a:srgbClr val="87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749AD-C080-4513-A491-355B7B4BDF76}"/>
              </a:ext>
            </a:extLst>
          </p:cNvPr>
          <p:cNvSpPr/>
          <p:nvPr/>
        </p:nvSpPr>
        <p:spPr>
          <a:xfrm>
            <a:off x="746415" y="330716"/>
            <a:ext cx="2831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tructural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291F6-7666-40B0-875F-7C58022401BB}"/>
              </a:ext>
            </a:extLst>
          </p:cNvPr>
          <p:cNvSpPr/>
          <p:nvPr/>
        </p:nvSpPr>
        <p:spPr>
          <a:xfrm>
            <a:off x="757251" y="1643459"/>
            <a:ext cx="27671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ormones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EA9B-CB59-4ECC-A4A4-97EC5D510D82}"/>
              </a:ext>
            </a:extLst>
          </p:cNvPr>
          <p:cNvSpPr/>
          <p:nvPr/>
        </p:nvSpPr>
        <p:spPr>
          <a:xfrm>
            <a:off x="719036" y="3021057"/>
            <a:ext cx="2898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ntibodies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AA97C0-8596-4F91-B192-EC80ACAC8FBD}"/>
              </a:ext>
            </a:extLst>
          </p:cNvPr>
          <p:cNvSpPr/>
          <p:nvPr/>
        </p:nvSpPr>
        <p:spPr>
          <a:xfrm>
            <a:off x="610382" y="4442498"/>
            <a:ext cx="28392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eceptors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368C62-D75D-4B0B-9F10-10C7C7B91D00}"/>
              </a:ext>
            </a:extLst>
          </p:cNvPr>
          <p:cNvSpPr/>
          <p:nvPr/>
        </p:nvSpPr>
        <p:spPr>
          <a:xfrm>
            <a:off x="628880" y="5851414"/>
            <a:ext cx="23679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nzymes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82B8E-DB2E-48C3-8EC6-B2F315B58A17}"/>
              </a:ext>
            </a:extLst>
          </p:cNvPr>
          <p:cNvSpPr/>
          <p:nvPr/>
        </p:nvSpPr>
        <p:spPr>
          <a:xfrm>
            <a:off x="314010" y="196056"/>
            <a:ext cx="585417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D6401-09F4-432A-ABA5-17D597483276}"/>
              </a:ext>
            </a:extLst>
          </p:cNvPr>
          <p:cNvSpPr/>
          <p:nvPr/>
        </p:nvSpPr>
        <p:spPr>
          <a:xfrm>
            <a:off x="218375" y="1505186"/>
            <a:ext cx="718466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pct75">
                <a:fgClr>
                  <a:srgbClr val="FF6699"/>
                </a:fgClr>
                <a:bgClr>
                  <a:srgbClr val="C50B68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F479E-1872-49ED-9176-AC67D71CB2D2}"/>
              </a:ext>
            </a:extLst>
          </p:cNvPr>
          <p:cNvSpPr/>
          <p:nvPr/>
        </p:nvSpPr>
        <p:spPr>
          <a:xfrm>
            <a:off x="226645" y="2889565"/>
            <a:ext cx="69762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D50B73-4BB5-4985-A55E-2E9DA3475D1F}"/>
              </a:ext>
            </a:extLst>
          </p:cNvPr>
          <p:cNvSpPr/>
          <p:nvPr/>
        </p:nvSpPr>
        <p:spPr>
          <a:xfrm>
            <a:off x="204619" y="4307838"/>
            <a:ext cx="66075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pct75">
                <a:fgClr>
                  <a:srgbClr val="FF6699"/>
                </a:fgClr>
                <a:bgClr>
                  <a:srgbClr val="C50B68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CF9F3A-A57E-4C3B-BA68-2DE91B1A6955}"/>
              </a:ext>
            </a:extLst>
          </p:cNvPr>
          <p:cNvSpPr/>
          <p:nvPr/>
        </p:nvSpPr>
        <p:spPr>
          <a:xfrm>
            <a:off x="218375" y="5688519"/>
            <a:ext cx="598241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75">
                  <a:fgClr>
                    <a:srgbClr val="FF6699"/>
                  </a:fgClr>
                  <a:bgClr>
                    <a:srgbClr val="C50B68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8C805-BCD0-4F18-94BF-B92BCF2A856B}"/>
              </a:ext>
            </a:extLst>
          </p:cNvPr>
          <p:cNvSpPr txBox="1"/>
          <p:nvPr/>
        </p:nvSpPr>
        <p:spPr>
          <a:xfrm>
            <a:off x="3524355" y="449910"/>
            <a:ext cx="4401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Forms supporting frameworks inside cells and forms body structures.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2745C4-FDC9-4AB1-AB1B-00712E81090F}"/>
              </a:ext>
            </a:extLst>
          </p:cNvPr>
          <p:cNvSpPr txBox="1"/>
          <p:nvPr/>
        </p:nvSpPr>
        <p:spPr>
          <a:xfrm>
            <a:off x="7926037" y="5215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e.g. spindle fibres during mitosis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EB3DAA-C438-4489-BDCC-49B3DF60B7FC}"/>
              </a:ext>
            </a:extLst>
          </p:cNvPr>
          <p:cNvSpPr txBox="1"/>
          <p:nvPr/>
        </p:nvSpPr>
        <p:spPr>
          <a:xfrm>
            <a:off x="3524355" y="1708314"/>
            <a:ext cx="45337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Communication between different parts of the body. Hormones are released from endocrine glands and are transported in the blood to target cells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F233BF-8414-413E-8283-18CB51A76055}"/>
              </a:ext>
            </a:extLst>
          </p:cNvPr>
          <p:cNvSpPr txBox="1"/>
          <p:nvPr/>
        </p:nvSpPr>
        <p:spPr>
          <a:xfrm>
            <a:off x="7926037" y="1708314"/>
            <a:ext cx="3962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e.g.</a:t>
            </a:r>
            <a:r>
              <a:rPr lang="en-GB" dirty="0">
                <a:solidFill>
                  <a:srgbClr val="231F20"/>
                </a:solidFill>
                <a:latin typeface="Century Gothic" panose="020B0502020202020204" pitchFamily="34" charset="0"/>
              </a:rPr>
              <a:t> </a:t>
            </a:r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Insulin: released from pancreas, stimulates liver cells to take up glucose from the blood and Glucagon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4B9D2-3AD3-402C-878C-73A6D29A657E}"/>
              </a:ext>
            </a:extLst>
          </p:cNvPr>
          <p:cNvSpPr txBox="1"/>
          <p:nvPr/>
        </p:nvSpPr>
        <p:spPr>
          <a:xfrm>
            <a:off x="3581262" y="3252579"/>
            <a:ext cx="4048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Part of the immune system. They are produced by white blood cells (lymphocytes)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60F9E4-6459-4EDC-AB38-7BD3B4EB4193}"/>
              </a:ext>
            </a:extLst>
          </p:cNvPr>
          <p:cNvSpPr txBox="1"/>
          <p:nvPr/>
        </p:nvSpPr>
        <p:spPr>
          <a:xfrm>
            <a:off x="7876106" y="3193118"/>
            <a:ext cx="3805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e.</a:t>
            </a:r>
            <a:r>
              <a:rPr lang="en-GB" dirty="0">
                <a:solidFill>
                  <a:srgbClr val="231F20"/>
                </a:solidFill>
                <a:latin typeface="Century Gothic" panose="020B0502020202020204" pitchFamily="34" charset="0"/>
              </a:rPr>
              <a:t>g. </a:t>
            </a:r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Your body produces around one million different types of antibody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D4B9EA-3A96-4001-8DDA-3126C0529E82}"/>
              </a:ext>
            </a:extLst>
          </p:cNvPr>
          <p:cNvSpPr txBox="1"/>
          <p:nvPr/>
        </p:nvSpPr>
        <p:spPr>
          <a:xfrm>
            <a:off x="3560108" y="47876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Century Gothic" panose="020B0502020202020204" pitchFamily="34" charset="0"/>
              </a:rPr>
              <a:t>Foun</a:t>
            </a:r>
            <a:r>
              <a:rPr lang="en-GB" dirty="0">
                <a:solidFill>
                  <a:srgbClr val="231F20"/>
                </a:solidFill>
                <a:latin typeface="Century Gothic" panose="020B0502020202020204" pitchFamily="34" charset="0"/>
              </a:rPr>
              <a:t>d on the surface of cells.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1BECCD-4135-405F-98F7-7C0A5018F658}"/>
              </a:ext>
            </a:extLst>
          </p:cNvPr>
          <p:cNvSpPr txBox="1"/>
          <p:nvPr/>
        </p:nvSpPr>
        <p:spPr>
          <a:xfrm>
            <a:off x="7898867" y="4515558"/>
            <a:ext cx="3369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Century Gothic" panose="020B0502020202020204" pitchFamily="34" charset="0"/>
              </a:rPr>
              <a:t>e.g. Hormones are complimentary to receptors on their target cells.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B4F54-DE91-4051-82D4-9087802E9525}"/>
              </a:ext>
            </a:extLst>
          </p:cNvPr>
          <p:cNvSpPr txBox="1"/>
          <p:nvPr/>
        </p:nvSpPr>
        <p:spPr>
          <a:xfrm>
            <a:off x="3353367" y="60925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ighlight>
                  <a:srgbClr val="FF6699"/>
                </a:highlight>
                <a:latin typeface="Century Gothic" panose="020B0502020202020204" pitchFamily="34" charset="0"/>
              </a:rPr>
              <a:t>Let’s look at Enzymes in more detail…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B3342F-C5C1-4D29-87C8-A3E74DB353FC}"/>
              </a:ext>
            </a:extLst>
          </p:cNvPr>
          <p:cNvSpPr txBox="1"/>
          <p:nvPr/>
        </p:nvSpPr>
        <p:spPr>
          <a:xfrm>
            <a:off x="4705917" y="121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ighlight>
                  <a:srgbClr val="FF6699"/>
                </a:highlight>
                <a:latin typeface="Century Gothic" panose="020B0502020202020204" pitchFamily="34" charset="0"/>
              </a:rPr>
              <a:t>Function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DC6AFE-673E-4E18-BF27-319C98FCD607}"/>
              </a:ext>
            </a:extLst>
          </p:cNvPr>
          <p:cNvSpPr txBox="1"/>
          <p:nvPr/>
        </p:nvSpPr>
        <p:spPr>
          <a:xfrm>
            <a:off x="9144000" y="360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ighlight>
                  <a:srgbClr val="FF6699"/>
                </a:highlight>
                <a:latin typeface="Century Gothic" panose="020B0502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535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7" grpId="0"/>
      <p:bldP spid="29" grpId="0"/>
      <p:bldP spid="30" grpId="0"/>
      <p:bldP spid="31" grpId="0"/>
      <p:bldP spid="32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ule 1.4: Enzyme activity and controlled reactions: 2021_BIO018_Biology  A&amp;#39; Level and Transition to University">
            <a:extLst>
              <a:ext uri="{FF2B5EF4-FFF2-40B4-BE49-F238E27FC236}">
                <a16:creationId xmlns:a16="http://schemas.microsoft.com/office/drawing/2014/main" id="{94F9FAA2-9FD4-4C42-86FC-DDE146BF93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81" y="1296140"/>
            <a:ext cx="8757783" cy="48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AFED52-60D5-467B-B4A6-714236D9BD2D}"/>
              </a:ext>
            </a:extLst>
          </p:cNvPr>
          <p:cNvSpPr txBox="1">
            <a:spLocks/>
          </p:cNvSpPr>
          <p:nvPr/>
        </p:nvSpPr>
        <p:spPr>
          <a:xfrm>
            <a:off x="204924" y="195762"/>
            <a:ext cx="2174291" cy="842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The Students Teacher" panose="02000503000000000000" pitchFamily="2" charset="0"/>
              </a:rPr>
              <a:t>Enzymes</a:t>
            </a:r>
            <a:endParaRPr lang="en-GB" dirty="0">
              <a:latin typeface="The Students Teache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3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ule 1.4: Enzyme activity and controlled reactions: 2021_BIO018_Biology  A&amp;#39; Level and Transition to University">
            <a:extLst>
              <a:ext uri="{FF2B5EF4-FFF2-40B4-BE49-F238E27FC236}">
                <a16:creationId xmlns:a16="http://schemas.microsoft.com/office/drawing/2014/main" id="{94F9FAA2-9FD4-4C42-86FC-DDE146BF93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69" y="65213"/>
            <a:ext cx="4202097" cy="23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AFED52-60D5-467B-B4A6-714236D9BD2D}"/>
              </a:ext>
            </a:extLst>
          </p:cNvPr>
          <p:cNvSpPr txBox="1">
            <a:spLocks/>
          </p:cNvSpPr>
          <p:nvPr/>
        </p:nvSpPr>
        <p:spPr>
          <a:xfrm>
            <a:off x="447582" y="258593"/>
            <a:ext cx="1851735" cy="71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200" dirty="0">
                <a:latin typeface="The Students Teacher" panose="02000503000000000000" pitchFamily="2" charset="0"/>
              </a:rPr>
              <a:t>Enzymes</a:t>
            </a:r>
            <a:endParaRPr lang="en-GB" dirty="0">
              <a:latin typeface="The Students Teacher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6B9AB-09D3-445F-B9F3-B193C596EFBB}"/>
              </a:ext>
            </a:extLst>
          </p:cNvPr>
          <p:cNvSpPr txBox="1"/>
          <p:nvPr/>
        </p:nvSpPr>
        <p:spPr>
          <a:xfrm>
            <a:off x="447582" y="1225988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Students Teacher" panose="02000503000000000000" pitchFamily="2" charset="0"/>
              </a:rPr>
              <a:t>Enzymes function as biological catalysts and are made by all living cells.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E05F6-F818-42AB-86CB-C4DB48DA57B3}"/>
              </a:ext>
            </a:extLst>
          </p:cNvPr>
          <p:cNvSpPr txBox="1"/>
          <p:nvPr/>
        </p:nvSpPr>
        <p:spPr>
          <a:xfrm>
            <a:off x="427607" y="2474893"/>
            <a:ext cx="6114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Students Teacher" panose="02000503000000000000" pitchFamily="2" charset="0"/>
              </a:rPr>
              <a:t>They speed up cellular reactions and are unchanged in the process.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01204-5099-4EE3-920E-A840483962D8}"/>
              </a:ext>
            </a:extLst>
          </p:cNvPr>
          <p:cNvSpPr txBox="1"/>
          <p:nvPr/>
        </p:nvSpPr>
        <p:spPr>
          <a:xfrm>
            <a:off x="427607" y="3678444"/>
            <a:ext cx="6094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Students Teacher" panose="02000503000000000000" pitchFamily="2" charset="0"/>
              </a:rPr>
              <a:t>The shape of the active site of an enzyme molecule is complementary to its specific substrate(s).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9DFCF8-6375-4DFA-A6B2-2D5378D7936D}"/>
              </a:ext>
            </a:extLst>
          </p:cNvPr>
          <p:cNvSpPr txBox="1"/>
          <p:nvPr/>
        </p:nvSpPr>
        <p:spPr>
          <a:xfrm>
            <a:off x="447582" y="5370402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he Students Teacher" panose="02000503000000000000" pitchFamily="2" charset="0"/>
              </a:rPr>
              <a:t>Enzyme action results in product(s).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67ECF-C1F8-4F92-97E1-EBF09472A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4816" y="4089306"/>
            <a:ext cx="5050002" cy="7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83BCC2-95DD-48ED-9EE8-53ACF0E1BC76}"/>
              </a:ext>
            </a:extLst>
          </p:cNvPr>
          <p:cNvSpPr txBox="1">
            <a:spLocks/>
          </p:cNvSpPr>
          <p:nvPr/>
        </p:nvSpPr>
        <p:spPr>
          <a:xfrm>
            <a:off x="447581" y="258593"/>
            <a:ext cx="8190391" cy="71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The Students Teacher" panose="02000503000000000000" pitchFamily="2" charset="0"/>
              </a:rPr>
              <a:t>Degradation reactions and Synthesis reactions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8EE26-6AF9-4349-9ED1-16FDBE66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100" y="302982"/>
            <a:ext cx="3400900" cy="514422"/>
          </a:xfrm>
          <a:prstGeom prst="rect">
            <a:avLst/>
          </a:prstGeom>
        </p:spPr>
      </p:pic>
      <p:pic>
        <p:nvPicPr>
          <p:cNvPr id="3074" name="Picture 2" descr="BioDub My GIFs to You - Enzyme Reactions - MrDubuque.com">
            <a:extLst>
              <a:ext uri="{FF2B5EF4-FFF2-40B4-BE49-F238E27FC236}">
                <a16:creationId xmlns:a16="http://schemas.microsoft.com/office/drawing/2014/main" id="{E4CB9495-88F0-4EC4-80A3-891EDA5C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639254"/>
            <a:ext cx="3810000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oDub My GIFs to You - Enzyme Reactions - MrDubuque.com">
            <a:extLst>
              <a:ext uri="{FF2B5EF4-FFF2-40B4-BE49-F238E27FC236}">
                <a16:creationId xmlns:a16="http://schemas.microsoft.com/office/drawing/2014/main" id="{42DE0F87-C9AE-41BA-92AC-54E4AAEEA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74" y="2209801"/>
            <a:ext cx="5207001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53CEDC-8423-4DAB-95FE-EF9F2896F07D}"/>
              </a:ext>
            </a:extLst>
          </p:cNvPr>
          <p:cNvSpPr/>
          <p:nvPr/>
        </p:nvSpPr>
        <p:spPr>
          <a:xfrm>
            <a:off x="1821103" y="5378882"/>
            <a:ext cx="3256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Synthesis (building up)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065EA-E2DD-48E8-9116-7C0DB24CE186}"/>
              </a:ext>
            </a:extLst>
          </p:cNvPr>
          <p:cNvSpPr/>
          <p:nvPr/>
        </p:nvSpPr>
        <p:spPr>
          <a:xfrm>
            <a:off x="7304219" y="5275968"/>
            <a:ext cx="40591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Degradation (breaking down)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6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348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The Students Teacher</vt:lpstr>
      <vt:lpstr>Office Theme</vt:lpstr>
      <vt:lpstr>PowerPoint Presentation</vt:lpstr>
      <vt:lpstr>1.4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to remember…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McBride</dc:creator>
  <cp:lastModifiedBy>Kirsty McBride</cp:lastModifiedBy>
  <cp:revision>4</cp:revision>
  <dcterms:created xsi:type="dcterms:W3CDTF">2021-09-29T13:48:08Z</dcterms:created>
  <dcterms:modified xsi:type="dcterms:W3CDTF">2021-09-30T10:20:58Z</dcterms:modified>
</cp:coreProperties>
</file>