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6" r:id="rId4"/>
    <p:sldId id="258" r:id="rId5"/>
    <p:sldId id="259" r:id="rId6"/>
    <p:sldId id="260" r:id="rId7"/>
    <p:sldId id="261" r:id="rId8"/>
    <p:sldId id="262" r:id="rId9"/>
    <p:sldId id="289" r:id="rId10"/>
    <p:sldId id="290" r:id="rId11"/>
    <p:sldId id="287" r:id="rId12"/>
    <p:sldId id="291" r:id="rId13"/>
    <p:sldId id="292" r:id="rId14"/>
    <p:sldId id="293" r:id="rId15"/>
    <p:sldId id="318" r:id="rId16"/>
    <p:sldId id="320" r:id="rId17"/>
    <p:sldId id="321" r:id="rId18"/>
    <p:sldId id="322" r:id="rId19"/>
    <p:sldId id="323" r:id="rId20"/>
    <p:sldId id="263" r:id="rId21"/>
    <p:sldId id="294" r:id="rId22"/>
    <p:sldId id="295"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rsty McBride" initials="KM" lastIdx="1" clrIdx="0">
    <p:extLst>
      <p:ext uri="{19B8F6BF-5375-455C-9EA6-DF929625EA0E}">
        <p15:presenceInfo xmlns:p15="http://schemas.microsoft.com/office/powerpoint/2012/main" userId="S-1-5-21-1714407719-4150407775-672718399-4036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D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p:cViewPr varScale="1">
        <p:scale>
          <a:sx n="90" d="100"/>
          <a:sy n="90" d="100"/>
        </p:scale>
        <p:origin x="4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8A1E-9C2C-4D7C-9A1A-C752E2DBC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10CCE6-B260-4602-B161-83CF234B4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36C0E2-E974-4001-842C-1C3363B0C62D}"/>
              </a:ext>
            </a:extLst>
          </p:cNvPr>
          <p:cNvSpPr>
            <a:spLocks noGrp="1"/>
          </p:cNvSpPr>
          <p:nvPr>
            <p:ph type="dt" sz="half" idx="10"/>
          </p:nvPr>
        </p:nvSpPr>
        <p:spPr/>
        <p:txBody>
          <a:bodyPr/>
          <a:lstStyle/>
          <a:p>
            <a:fld id="{764D0691-BC63-4E64-B2C9-1989BFCFADEC}" type="datetimeFigureOut">
              <a:rPr lang="en-GB" smtClean="0"/>
              <a:t>03/03/2023</a:t>
            </a:fld>
            <a:endParaRPr lang="en-GB"/>
          </a:p>
        </p:txBody>
      </p:sp>
      <p:sp>
        <p:nvSpPr>
          <p:cNvPr id="5" name="Footer Placeholder 4">
            <a:extLst>
              <a:ext uri="{FF2B5EF4-FFF2-40B4-BE49-F238E27FC236}">
                <a16:creationId xmlns:a16="http://schemas.microsoft.com/office/drawing/2014/main" id="{FF58C03E-4071-4CB8-B2CE-FCA05BC892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7F553-4438-47FE-BF2D-ACAEE1E5492D}"/>
              </a:ext>
            </a:extLst>
          </p:cNvPr>
          <p:cNvSpPr>
            <a:spLocks noGrp="1"/>
          </p:cNvSpPr>
          <p:nvPr>
            <p:ph type="sldNum" sz="quarter" idx="12"/>
          </p:nvPr>
        </p:nvSpPr>
        <p:spPr/>
        <p:txBody>
          <a:bodyPr/>
          <a:lstStyle/>
          <a:p>
            <a:fld id="{FBC972B6-F1B5-4911-BAC2-AEC00A4A6FBC}" type="slidenum">
              <a:rPr lang="en-GB" smtClean="0"/>
              <a:t>‹#›</a:t>
            </a:fld>
            <a:endParaRPr lang="en-GB"/>
          </a:p>
        </p:txBody>
      </p:sp>
    </p:spTree>
    <p:extLst>
      <p:ext uri="{BB962C8B-B14F-4D97-AF65-F5344CB8AC3E}">
        <p14:creationId xmlns:p14="http://schemas.microsoft.com/office/powerpoint/2010/main" val="1541637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B5E0D-2870-4F11-9E00-06815004D9E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495ED26-7A80-4BDA-9931-59A159FAA9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B607B1-DBE1-4551-890E-4CD3B0DE0260}"/>
              </a:ext>
            </a:extLst>
          </p:cNvPr>
          <p:cNvSpPr>
            <a:spLocks noGrp="1"/>
          </p:cNvSpPr>
          <p:nvPr>
            <p:ph type="dt" sz="half" idx="10"/>
          </p:nvPr>
        </p:nvSpPr>
        <p:spPr/>
        <p:txBody>
          <a:bodyPr/>
          <a:lstStyle/>
          <a:p>
            <a:fld id="{764D0691-BC63-4E64-B2C9-1989BFCFADEC}" type="datetimeFigureOut">
              <a:rPr lang="en-GB" smtClean="0"/>
              <a:t>03/03/2023</a:t>
            </a:fld>
            <a:endParaRPr lang="en-GB"/>
          </a:p>
        </p:txBody>
      </p:sp>
      <p:sp>
        <p:nvSpPr>
          <p:cNvPr id="5" name="Footer Placeholder 4">
            <a:extLst>
              <a:ext uri="{FF2B5EF4-FFF2-40B4-BE49-F238E27FC236}">
                <a16:creationId xmlns:a16="http://schemas.microsoft.com/office/drawing/2014/main" id="{920BCF6A-1186-46C1-9C14-30B002CC7F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726679-88FC-48FF-9A96-BD561FFB0E49}"/>
              </a:ext>
            </a:extLst>
          </p:cNvPr>
          <p:cNvSpPr>
            <a:spLocks noGrp="1"/>
          </p:cNvSpPr>
          <p:nvPr>
            <p:ph type="sldNum" sz="quarter" idx="12"/>
          </p:nvPr>
        </p:nvSpPr>
        <p:spPr/>
        <p:txBody>
          <a:bodyPr/>
          <a:lstStyle/>
          <a:p>
            <a:fld id="{FBC972B6-F1B5-4911-BAC2-AEC00A4A6FBC}" type="slidenum">
              <a:rPr lang="en-GB" smtClean="0"/>
              <a:t>‹#›</a:t>
            </a:fld>
            <a:endParaRPr lang="en-GB"/>
          </a:p>
        </p:txBody>
      </p:sp>
    </p:spTree>
    <p:extLst>
      <p:ext uri="{BB962C8B-B14F-4D97-AF65-F5344CB8AC3E}">
        <p14:creationId xmlns:p14="http://schemas.microsoft.com/office/powerpoint/2010/main" val="279692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F0DBF-F744-4766-9929-6A5DD7F6ACA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6947EA-6E80-4EDB-AD48-D8214ED63E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5D7F0D-0EFC-4C14-92D0-8038381AED71}"/>
              </a:ext>
            </a:extLst>
          </p:cNvPr>
          <p:cNvSpPr>
            <a:spLocks noGrp="1"/>
          </p:cNvSpPr>
          <p:nvPr>
            <p:ph type="dt" sz="half" idx="10"/>
          </p:nvPr>
        </p:nvSpPr>
        <p:spPr/>
        <p:txBody>
          <a:bodyPr/>
          <a:lstStyle/>
          <a:p>
            <a:fld id="{764D0691-BC63-4E64-B2C9-1989BFCFADEC}" type="datetimeFigureOut">
              <a:rPr lang="en-GB" smtClean="0"/>
              <a:t>03/03/2023</a:t>
            </a:fld>
            <a:endParaRPr lang="en-GB"/>
          </a:p>
        </p:txBody>
      </p:sp>
      <p:sp>
        <p:nvSpPr>
          <p:cNvPr id="5" name="Footer Placeholder 4">
            <a:extLst>
              <a:ext uri="{FF2B5EF4-FFF2-40B4-BE49-F238E27FC236}">
                <a16:creationId xmlns:a16="http://schemas.microsoft.com/office/drawing/2014/main" id="{8F4FE081-BC80-459D-922D-FF306EE658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7B37C2-66FF-46E0-807E-6E8EACF24202}"/>
              </a:ext>
            </a:extLst>
          </p:cNvPr>
          <p:cNvSpPr>
            <a:spLocks noGrp="1"/>
          </p:cNvSpPr>
          <p:nvPr>
            <p:ph type="sldNum" sz="quarter" idx="12"/>
          </p:nvPr>
        </p:nvSpPr>
        <p:spPr/>
        <p:txBody>
          <a:bodyPr/>
          <a:lstStyle/>
          <a:p>
            <a:fld id="{FBC972B6-F1B5-4911-BAC2-AEC00A4A6FBC}" type="slidenum">
              <a:rPr lang="en-GB" smtClean="0"/>
              <a:t>‹#›</a:t>
            </a:fld>
            <a:endParaRPr lang="en-GB"/>
          </a:p>
        </p:txBody>
      </p:sp>
    </p:spTree>
    <p:extLst>
      <p:ext uri="{BB962C8B-B14F-4D97-AF65-F5344CB8AC3E}">
        <p14:creationId xmlns:p14="http://schemas.microsoft.com/office/powerpoint/2010/main" val="12199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5D65-021C-4454-BEA2-A28267274C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591AF8-8601-4B97-B607-E94BE30FF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758AE3-6181-4533-B772-D3C89F0F5FA9}"/>
              </a:ext>
            </a:extLst>
          </p:cNvPr>
          <p:cNvSpPr>
            <a:spLocks noGrp="1"/>
          </p:cNvSpPr>
          <p:nvPr>
            <p:ph type="dt" sz="half" idx="10"/>
          </p:nvPr>
        </p:nvSpPr>
        <p:spPr/>
        <p:txBody>
          <a:bodyPr/>
          <a:lstStyle/>
          <a:p>
            <a:fld id="{764D0691-BC63-4E64-B2C9-1989BFCFADEC}" type="datetimeFigureOut">
              <a:rPr lang="en-GB" smtClean="0"/>
              <a:t>03/03/2023</a:t>
            </a:fld>
            <a:endParaRPr lang="en-GB"/>
          </a:p>
        </p:txBody>
      </p:sp>
      <p:sp>
        <p:nvSpPr>
          <p:cNvPr id="5" name="Footer Placeholder 4">
            <a:extLst>
              <a:ext uri="{FF2B5EF4-FFF2-40B4-BE49-F238E27FC236}">
                <a16:creationId xmlns:a16="http://schemas.microsoft.com/office/drawing/2014/main" id="{7A694615-93CC-46E7-AE1C-0A9062AF5F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238686-4D8B-4ACB-A453-1D773EFD6F55}"/>
              </a:ext>
            </a:extLst>
          </p:cNvPr>
          <p:cNvSpPr>
            <a:spLocks noGrp="1"/>
          </p:cNvSpPr>
          <p:nvPr>
            <p:ph type="sldNum" sz="quarter" idx="12"/>
          </p:nvPr>
        </p:nvSpPr>
        <p:spPr/>
        <p:txBody>
          <a:bodyPr/>
          <a:lstStyle/>
          <a:p>
            <a:fld id="{FBC972B6-F1B5-4911-BAC2-AEC00A4A6FBC}" type="slidenum">
              <a:rPr lang="en-GB" smtClean="0"/>
              <a:t>‹#›</a:t>
            </a:fld>
            <a:endParaRPr lang="en-GB"/>
          </a:p>
        </p:txBody>
      </p:sp>
    </p:spTree>
    <p:extLst>
      <p:ext uri="{BB962C8B-B14F-4D97-AF65-F5344CB8AC3E}">
        <p14:creationId xmlns:p14="http://schemas.microsoft.com/office/powerpoint/2010/main" val="196284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1CCD9-86F1-43A0-B69D-FA06D40F9A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23456-44FC-44B4-AA47-01EBC939FE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48DAC88-FAF0-4594-9490-21725AF6B706}"/>
              </a:ext>
            </a:extLst>
          </p:cNvPr>
          <p:cNvSpPr>
            <a:spLocks noGrp="1"/>
          </p:cNvSpPr>
          <p:nvPr>
            <p:ph type="dt" sz="half" idx="10"/>
          </p:nvPr>
        </p:nvSpPr>
        <p:spPr/>
        <p:txBody>
          <a:bodyPr/>
          <a:lstStyle/>
          <a:p>
            <a:fld id="{764D0691-BC63-4E64-B2C9-1989BFCFADEC}" type="datetimeFigureOut">
              <a:rPr lang="en-GB" smtClean="0"/>
              <a:t>03/03/2023</a:t>
            </a:fld>
            <a:endParaRPr lang="en-GB"/>
          </a:p>
        </p:txBody>
      </p:sp>
      <p:sp>
        <p:nvSpPr>
          <p:cNvPr id="5" name="Footer Placeholder 4">
            <a:extLst>
              <a:ext uri="{FF2B5EF4-FFF2-40B4-BE49-F238E27FC236}">
                <a16:creationId xmlns:a16="http://schemas.microsoft.com/office/drawing/2014/main" id="{3579708F-F316-4BE4-9E7C-98C4B84DC1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81E22E-78A4-4C4E-A79F-9A8898C4D16F}"/>
              </a:ext>
            </a:extLst>
          </p:cNvPr>
          <p:cNvSpPr>
            <a:spLocks noGrp="1"/>
          </p:cNvSpPr>
          <p:nvPr>
            <p:ph type="sldNum" sz="quarter" idx="12"/>
          </p:nvPr>
        </p:nvSpPr>
        <p:spPr/>
        <p:txBody>
          <a:bodyPr/>
          <a:lstStyle/>
          <a:p>
            <a:fld id="{FBC972B6-F1B5-4911-BAC2-AEC00A4A6FBC}" type="slidenum">
              <a:rPr lang="en-GB" smtClean="0"/>
              <a:t>‹#›</a:t>
            </a:fld>
            <a:endParaRPr lang="en-GB"/>
          </a:p>
        </p:txBody>
      </p:sp>
    </p:spTree>
    <p:extLst>
      <p:ext uri="{BB962C8B-B14F-4D97-AF65-F5344CB8AC3E}">
        <p14:creationId xmlns:p14="http://schemas.microsoft.com/office/powerpoint/2010/main" val="148369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3A1AA-0973-4349-8EA6-677E87250C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DD5A8D-979E-4AA0-9D5E-F4542F4507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50FB69-2A03-48C6-B113-E0B76F4FDB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4C83382-25A8-4EB6-947C-0288BF966E6E}"/>
              </a:ext>
            </a:extLst>
          </p:cNvPr>
          <p:cNvSpPr>
            <a:spLocks noGrp="1"/>
          </p:cNvSpPr>
          <p:nvPr>
            <p:ph type="dt" sz="half" idx="10"/>
          </p:nvPr>
        </p:nvSpPr>
        <p:spPr/>
        <p:txBody>
          <a:bodyPr/>
          <a:lstStyle/>
          <a:p>
            <a:fld id="{764D0691-BC63-4E64-B2C9-1989BFCFADEC}" type="datetimeFigureOut">
              <a:rPr lang="en-GB" smtClean="0"/>
              <a:t>03/03/2023</a:t>
            </a:fld>
            <a:endParaRPr lang="en-GB"/>
          </a:p>
        </p:txBody>
      </p:sp>
      <p:sp>
        <p:nvSpPr>
          <p:cNvPr id="6" name="Footer Placeholder 5">
            <a:extLst>
              <a:ext uri="{FF2B5EF4-FFF2-40B4-BE49-F238E27FC236}">
                <a16:creationId xmlns:a16="http://schemas.microsoft.com/office/drawing/2014/main" id="{3CFBA617-05C1-4FE8-A53C-D786A369DF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54635D-805A-49A3-A8EA-FEA72DFF2F14}"/>
              </a:ext>
            </a:extLst>
          </p:cNvPr>
          <p:cNvSpPr>
            <a:spLocks noGrp="1"/>
          </p:cNvSpPr>
          <p:nvPr>
            <p:ph type="sldNum" sz="quarter" idx="12"/>
          </p:nvPr>
        </p:nvSpPr>
        <p:spPr/>
        <p:txBody>
          <a:bodyPr/>
          <a:lstStyle/>
          <a:p>
            <a:fld id="{FBC972B6-F1B5-4911-BAC2-AEC00A4A6FBC}" type="slidenum">
              <a:rPr lang="en-GB" smtClean="0"/>
              <a:t>‹#›</a:t>
            </a:fld>
            <a:endParaRPr lang="en-GB"/>
          </a:p>
        </p:txBody>
      </p:sp>
    </p:spTree>
    <p:extLst>
      <p:ext uri="{BB962C8B-B14F-4D97-AF65-F5344CB8AC3E}">
        <p14:creationId xmlns:p14="http://schemas.microsoft.com/office/powerpoint/2010/main" val="348993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69F24-4DFC-4082-8C86-088E848C1F2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3D1FE1-C967-497E-9EE3-CEB06F7E1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42E2C6B-2BD5-449C-97C1-5833BD4690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61A487-D3EE-4F8E-8B5A-7BA772B60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433B84F-4C4C-4B79-99F7-20BF18BBCC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5138A5-6803-4E40-9B87-3547B875FC2F}"/>
              </a:ext>
            </a:extLst>
          </p:cNvPr>
          <p:cNvSpPr>
            <a:spLocks noGrp="1"/>
          </p:cNvSpPr>
          <p:nvPr>
            <p:ph type="dt" sz="half" idx="10"/>
          </p:nvPr>
        </p:nvSpPr>
        <p:spPr/>
        <p:txBody>
          <a:bodyPr/>
          <a:lstStyle/>
          <a:p>
            <a:fld id="{764D0691-BC63-4E64-B2C9-1989BFCFADEC}" type="datetimeFigureOut">
              <a:rPr lang="en-GB" smtClean="0"/>
              <a:t>03/03/2023</a:t>
            </a:fld>
            <a:endParaRPr lang="en-GB"/>
          </a:p>
        </p:txBody>
      </p:sp>
      <p:sp>
        <p:nvSpPr>
          <p:cNvPr id="8" name="Footer Placeholder 7">
            <a:extLst>
              <a:ext uri="{FF2B5EF4-FFF2-40B4-BE49-F238E27FC236}">
                <a16:creationId xmlns:a16="http://schemas.microsoft.com/office/drawing/2014/main" id="{0E18478B-E6AB-4D27-B62B-45AFBF4C766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EBC1288-7C6C-42DE-B3C1-AF7B7E00D33F}"/>
              </a:ext>
            </a:extLst>
          </p:cNvPr>
          <p:cNvSpPr>
            <a:spLocks noGrp="1"/>
          </p:cNvSpPr>
          <p:nvPr>
            <p:ph type="sldNum" sz="quarter" idx="12"/>
          </p:nvPr>
        </p:nvSpPr>
        <p:spPr/>
        <p:txBody>
          <a:bodyPr/>
          <a:lstStyle/>
          <a:p>
            <a:fld id="{FBC972B6-F1B5-4911-BAC2-AEC00A4A6FBC}" type="slidenum">
              <a:rPr lang="en-GB" smtClean="0"/>
              <a:t>‹#›</a:t>
            </a:fld>
            <a:endParaRPr lang="en-GB"/>
          </a:p>
        </p:txBody>
      </p:sp>
    </p:spTree>
    <p:extLst>
      <p:ext uri="{BB962C8B-B14F-4D97-AF65-F5344CB8AC3E}">
        <p14:creationId xmlns:p14="http://schemas.microsoft.com/office/powerpoint/2010/main" val="1053711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99FE7-1738-4615-88C3-518E852290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31B3D5-47FD-415D-89E1-1B6F16A7E79E}"/>
              </a:ext>
            </a:extLst>
          </p:cNvPr>
          <p:cNvSpPr>
            <a:spLocks noGrp="1"/>
          </p:cNvSpPr>
          <p:nvPr>
            <p:ph type="dt" sz="half" idx="10"/>
          </p:nvPr>
        </p:nvSpPr>
        <p:spPr/>
        <p:txBody>
          <a:bodyPr/>
          <a:lstStyle/>
          <a:p>
            <a:fld id="{764D0691-BC63-4E64-B2C9-1989BFCFADEC}" type="datetimeFigureOut">
              <a:rPr lang="en-GB" smtClean="0"/>
              <a:t>03/03/2023</a:t>
            </a:fld>
            <a:endParaRPr lang="en-GB"/>
          </a:p>
        </p:txBody>
      </p:sp>
      <p:sp>
        <p:nvSpPr>
          <p:cNvPr id="4" name="Footer Placeholder 3">
            <a:extLst>
              <a:ext uri="{FF2B5EF4-FFF2-40B4-BE49-F238E27FC236}">
                <a16:creationId xmlns:a16="http://schemas.microsoft.com/office/drawing/2014/main" id="{903D0B53-676F-4A25-B5D1-CD98D74172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38D2B8-2942-48A1-9F8A-362468BCF28A}"/>
              </a:ext>
            </a:extLst>
          </p:cNvPr>
          <p:cNvSpPr>
            <a:spLocks noGrp="1"/>
          </p:cNvSpPr>
          <p:nvPr>
            <p:ph type="sldNum" sz="quarter" idx="12"/>
          </p:nvPr>
        </p:nvSpPr>
        <p:spPr/>
        <p:txBody>
          <a:bodyPr/>
          <a:lstStyle/>
          <a:p>
            <a:fld id="{FBC972B6-F1B5-4911-BAC2-AEC00A4A6FBC}" type="slidenum">
              <a:rPr lang="en-GB" smtClean="0"/>
              <a:t>‹#›</a:t>
            </a:fld>
            <a:endParaRPr lang="en-GB"/>
          </a:p>
        </p:txBody>
      </p:sp>
    </p:spTree>
    <p:extLst>
      <p:ext uri="{BB962C8B-B14F-4D97-AF65-F5344CB8AC3E}">
        <p14:creationId xmlns:p14="http://schemas.microsoft.com/office/powerpoint/2010/main" val="281612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2B6145-AFF3-4797-A05F-C082BBC496C8}"/>
              </a:ext>
            </a:extLst>
          </p:cNvPr>
          <p:cNvSpPr>
            <a:spLocks noGrp="1"/>
          </p:cNvSpPr>
          <p:nvPr>
            <p:ph type="dt" sz="half" idx="10"/>
          </p:nvPr>
        </p:nvSpPr>
        <p:spPr/>
        <p:txBody>
          <a:bodyPr/>
          <a:lstStyle/>
          <a:p>
            <a:fld id="{764D0691-BC63-4E64-B2C9-1989BFCFADEC}" type="datetimeFigureOut">
              <a:rPr lang="en-GB" smtClean="0"/>
              <a:t>03/03/2023</a:t>
            </a:fld>
            <a:endParaRPr lang="en-GB"/>
          </a:p>
        </p:txBody>
      </p:sp>
      <p:sp>
        <p:nvSpPr>
          <p:cNvPr id="3" name="Footer Placeholder 2">
            <a:extLst>
              <a:ext uri="{FF2B5EF4-FFF2-40B4-BE49-F238E27FC236}">
                <a16:creationId xmlns:a16="http://schemas.microsoft.com/office/drawing/2014/main" id="{7BFF83F5-0299-44F3-8462-CFD099F433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2C53AD-C50C-4280-B508-254E61310C3B}"/>
              </a:ext>
            </a:extLst>
          </p:cNvPr>
          <p:cNvSpPr>
            <a:spLocks noGrp="1"/>
          </p:cNvSpPr>
          <p:nvPr>
            <p:ph type="sldNum" sz="quarter" idx="12"/>
          </p:nvPr>
        </p:nvSpPr>
        <p:spPr/>
        <p:txBody>
          <a:bodyPr/>
          <a:lstStyle/>
          <a:p>
            <a:fld id="{FBC972B6-F1B5-4911-BAC2-AEC00A4A6FBC}" type="slidenum">
              <a:rPr lang="en-GB" smtClean="0"/>
              <a:t>‹#›</a:t>
            </a:fld>
            <a:endParaRPr lang="en-GB"/>
          </a:p>
        </p:txBody>
      </p:sp>
    </p:spTree>
    <p:extLst>
      <p:ext uri="{BB962C8B-B14F-4D97-AF65-F5344CB8AC3E}">
        <p14:creationId xmlns:p14="http://schemas.microsoft.com/office/powerpoint/2010/main" val="1543813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87A6-9184-4B12-BC5F-3EAF5F5DF1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03984E6-C337-46F5-B034-14B9350AF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14C2F7-BE74-47CD-B1F1-03DF3E2E65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09CCC6-5DF6-4C5F-A195-929349E07EB2}"/>
              </a:ext>
            </a:extLst>
          </p:cNvPr>
          <p:cNvSpPr>
            <a:spLocks noGrp="1"/>
          </p:cNvSpPr>
          <p:nvPr>
            <p:ph type="dt" sz="half" idx="10"/>
          </p:nvPr>
        </p:nvSpPr>
        <p:spPr/>
        <p:txBody>
          <a:bodyPr/>
          <a:lstStyle/>
          <a:p>
            <a:fld id="{764D0691-BC63-4E64-B2C9-1989BFCFADEC}" type="datetimeFigureOut">
              <a:rPr lang="en-GB" smtClean="0"/>
              <a:t>03/03/2023</a:t>
            </a:fld>
            <a:endParaRPr lang="en-GB"/>
          </a:p>
        </p:txBody>
      </p:sp>
      <p:sp>
        <p:nvSpPr>
          <p:cNvPr id="6" name="Footer Placeholder 5">
            <a:extLst>
              <a:ext uri="{FF2B5EF4-FFF2-40B4-BE49-F238E27FC236}">
                <a16:creationId xmlns:a16="http://schemas.microsoft.com/office/drawing/2014/main" id="{A59043EB-8B79-455C-B209-B5C7EACC02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B0518C-26DB-4997-B73A-CA150B036686}"/>
              </a:ext>
            </a:extLst>
          </p:cNvPr>
          <p:cNvSpPr>
            <a:spLocks noGrp="1"/>
          </p:cNvSpPr>
          <p:nvPr>
            <p:ph type="sldNum" sz="quarter" idx="12"/>
          </p:nvPr>
        </p:nvSpPr>
        <p:spPr/>
        <p:txBody>
          <a:bodyPr/>
          <a:lstStyle/>
          <a:p>
            <a:fld id="{FBC972B6-F1B5-4911-BAC2-AEC00A4A6FBC}" type="slidenum">
              <a:rPr lang="en-GB" smtClean="0"/>
              <a:t>‹#›</a:t>
            </a:fld>
            <a:endParaRPr lang="en-GB"/>
          </a:p>
        </p:txBody>
      </p:sp>
    </p:spTree>
    <p:extLst>
      <p:ext uri="{BB962C8B-B14F-4D97-AF65-F5344CB8AC3E}">
        <p14:creationId xmlns:p14="http://schemas.microsoft.com/office/powerpoint/2010/main" val="4268153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58E54-1E51-4A90-9FA7-6D7B3B9088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2DEFA9E-5059-4395-AB05-7683045226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EFD380E-9C05-4DBE-96CD-6CE2193FE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510147-5AE1-43DD-B8B6-16CF74D3CCB9}"/>
              </a:ext>
            </a:extLst>
          </p:cNvPr>
          <p:cNvSpPr>
            <a:spLocks noGrp="1"/>
          </p:cNvSpPr>
          <p:nvPr>
            <p:ph type="dt" sz="half" idx="10"/>
          </p:nvPr>
        </p:nvSpPr>
        <p:spPr/>
        <p:txBody>
          <a:bodyPr/>
          <a:lstStyle/>
          <a:p>
            <a:fld id="{764D0691-BC63-4E64-B2C9-1989BFCFADEC}" type="datetimeFigureOut">
              <a:rPr lang="en-GB" smtClean="0"/>
              <a:t>03/03/2023</a:t>
            </a:fld>
            <a:endParaRPr lang="en-GB"/>
          </a:p>
        </p:txBody>
      </p:sp>
      <p:sp>
        <p:nvSpPr>
          <p:cNvPr id="6" name="Footer Placeholder 5">
            <a:extLst>
              <a:ext uri="{FF2B5EF4-FFF2-40B4-BE49-F238E27FC236}">
                <a16:creationId xmlns:a16="http://schemas.microsoft.com/office/drawing/2014/main" id="{389EF827-E2F0-44B1-9C05-AEE656B8BA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5CA627-A678-4212-848C-2AAADCCF269D}"/>
              </a:ext>
            </a:extLst>
          </p:cNvPr>
          <p:cNvSpPr>
            <a:spLocks noGrp="1"/>
          </p:cNvSpPr>
          <p:nvPr>
            <p:ph type="sldNum" sz="quarter" idx="12"/>
          </p:nvPr>
        </p:nvSpPr>
        <p:spPr/>
        <p:txBody>
          <a:bodyPr/>
          <a:lstStyle/>
          <a:p>
            <a:fld id="{FBC972B6-F1B5-4911-BAC2-AEC00A4A6FBC}" type="slidenum">
              <a:rPr lang="en-GB" smtClean="0"/>
              <a:t>‹#›</a:t>
            </a:fld>
            <a:endParaRPr lang="en-GB"/>
          </a:p>
        </p:txBody>
      </p:sp>
    </p:spTree>
    <p:extLst>
      <p:ext uri="{BB962C8B-B14F-4D97-AF65-F5344CB8AC3E}">
        <p14:creationId xmlns:p14="http://schemas.microsoft.com/office/powerpoint/2010/main" val="84514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DD6C8D-3215-4159-A471-8AD32C77F0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9EFB3A-7A29-4ECE-9917-ABD6F8D7AA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53A2FF-BE29-4808-81CC-3AAB12D0A2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D0691-BC63-4E64-B2C9-1989BFCFADEC}" type="datetimeFigureOut">
              <a:rPr lang="en-GB" smtClean="0"/>
              <a:t>03/03/2023</a:t>
            </a:fld>
            <a:endParaRPr lang="en-GB"/>
          </a:p>
        </p:txBody>
      </p:sp>
      <p:sp>
        <p:nvSpPr>
          <p:cNvPr id="5" name="Footer Placeholder 4">
            <a:extLst>
              <a:ext uri="{FF2B5EF4-FFF2-40B4-BE49-F238E27FC236}">
                <a16:creationId xmlns:a16="http://schemas.microsoft.com/office/drawing/2014/main" id="{463DCAF5-7D3B-43F1-9355-680613E134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C0FDFE-B727-4352-A08E-01117F7C8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972B6-F1B5-4911-BAC2-AEC00A4A6FBC}" type="slidenum">
              <a:rPr lang="en-GB" smtClean="0"/>
              <a:t>‹#›</a:t>
            </a:fld>
            <a:endParaRPr lang="en-GB"/>
          </a:p>
        </p:txBody>
      </p:sp>
    </p:spTree>
    <p:extLst>
      <p:ext uri="{BB962C8B-B14F-4D97-AF65-F5344CB8AC3E}">
        <p14:creationId xmlns:p14="http://schemas.microsoft.com/office/powerpoint/2010/main" val="143744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EA4F743-5570-4932-B7C2-99C60F43CC9E}"/>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AF74A79-52FD-4862-9C2C-0AD0E4C154B5}"/>
              </a:ext>
            </a:extLst>
          </p:cNvPr>
          <p:cNvSpPr>
            <a:spLocks noGrp="1"/>
          </p:cNvSpPr>
          <p:nvPr>
            <p:ph type="ctrTitle"/>
          </p:nvPr>
        </p:nvSpPr>
        <p:spPr>
          <a:xfrm>
            <a:off x="1527141" y="1254338"/>
            <a:ext cx="9144000" cy="2387600"/>
          </a:xfrm>
        </p:spPr>
        <p:txBody>
          <a:bodyPr/>
          <a:lstStyle/>
          <a:p>
            <a:r>
              <a:rPr lang="en-GB">
                <a:solidFill>
                  <a:schemeClr val="bg1"/>
                </a:solidFill>
                <a:latin typeface="Arial Rounded MT Bold" panose="020F0704030504030204" pitchFamily="34" charset="0"/>
              </a:rPr>
              <a:t>National 5</a:t>
            </a:r>
            <a:br>
              <a:rPr lang="en-GB">
                <a:solidFill>
                  <a:schemeClr val="bg1"/>
                </a:solidFill>
                <a:latin typeface="Arial Rounded MT Bold" panose="020F0704030504030204" pitchFamily="34" charset="0"/>
              </a:rPr>
            </a:br>
            <a:r>
              <a:rPr lang="en-GB">
                <a:solidFill>
                  <a:schemeClr val="bg1"/>
                </a:solidFill>
                <a:latin typeface="Arial Rounded MT Bold" panose="020F0704030504030204" pitchFamily="34" charset="0"/>
              </a:rPr>
              <a:t> </a:t>
            </a:r>
            <a:r>
              <a:rPr lang="en-GB" dirty="0">
                <a:solidFill>
                  <a:schemeClr val="bg1"/>
                </a:solidFill>
                <a:latin typeface="Arial Rounded MT Bold" panose="020F0704030504030204" pitchFamily="34" charset="0"/>
              </a:rPr>
              <a:t>SQA 2016 </a:t>
            </a:r>
            <a:r>
              <a:rPr lang="en-GB">
                <a:solidFill>
                  <a:schemeClr val="bg1"/>
                </a:solidFill>
                <a:latin typeface="Arial Rounded MT Bold" panose="020F0704030504030204" pitchFamily="34" charset="0"/>
              </a:rPr>
              <a:t>Past Paper</a:t>
            </a:r>
            <a:endParaRPr lang="en-GB" dirty="0">
              <a:solidFill>
                <a:schemeClr val="bg1"/>
              </a:solidFill>
              <a:latin typeface="Arial Rounded MT Bold" panose="020F0704030504030204" pitchFamily="34" charset="0"/>
            </a:endParaRPr>
          </a:p>
        </p:txBody>
      </p:sp>
      <p:pic>
        <p:nvPicPr>
          <p:cNvPr id="1026" name="Picture 2" descr="Scope of Biology As A Career: Prerequisites &amp; Pathways - Leverage Edu">
            <a:extLst>
              <a:ext uri="{FF2B5EF4-FFF2-40B4-BE49-F238E27FC236}">
                <a16:creationId xmlns:a16="http://schemas.microsoft.com/office/drawing/2014/main" id="{8143C0AC-7EC1-4CCE-907E-3B070C7324A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4886" r="94773">
                        <a14:foregroundMark x1="9091" y1="78545" x2="13523" y2="68909"/>
                        <a14:foregroundMark x1="13523" y1="68909" x2="21364" y2="60000"/>
                        <a14:foregroundMark x1="27386" y1="46909" x2="34091" y2="27455"/>
                        <a14:foregroundMark x1="34091" y1="27455" x2="39545" y2="20000"/>
                        <a14:foregroundMark x1="39545" y1="20000" x2="44091" y2="20364"/>
                        <a14:foregroundMark x1="32955" y1="24000" x2="38864" y2="21091"/>
                        <a14:foregroundMark x1="38864" y1="21091" x2="40568" y2="21091"/>
                        <a14:foregroundMark x1="37841" y1="20182" x2="42159" y2="18545"/>
                        <a14:foregroundMark x1="18864" y1="38000" x2="18864" y2="38000"/>
                        <a14:foregroundMark x1="27500" y1="41091" x2="30114" y2="26727"/>
                        <a14:foregroundMark x1="27727" y1="25091" x2="32273" y2="18545"/>
                        <a14:foregroundMark x1="32273" y1="18545" x2="36932" y2="15273"/>
                        <a14:foregroundMark x1="45341" y1="14000" x2="64659" y2="27818"/>
                        <a14:foregroundMark x1="64659" y1="27818" x2="88068" y2="46000"/>
                        <a14:foregroundMark x1="10909" y1="81273" x2="10909" y2="81273"/>
                        <a14:foregroundMark x1="5341" y1="72364" x2="5341" y2="72364"/>
                        <a14:foregroundMark x1="91591" y1="76545" x2="91591" y2="76545"/>
                        <a14:foregroundMark x1="94886" y1="80000" x2="94886" y2="80000"/>
                        <a14:foregroundMark x1="4886" y1="71273" x2="4886" y2="71273"/>
                      </a14:backgroundRemoval>
                    </a14:imgEffect>
                  </a14:imgLayer>
                </a14:imgProps>
              </a:ext>
              <a:ext uri="{28A0092B-C50C-407E-A947-70E740481C1C}">
                <a14:useLocalDpi xmlns:a14="http://schemas.microsoft.com/office/drawing/2010/main" val="0"/>
              </a:ext>
            </a:extLst>
          </a:blip>
          <a:srcRect/>
          <a:stretch>
            <a:fillRect/>
          </a:stretch>
        </p:blipFill>
        <p:spPr bwMode="auto">
          <a:xfrm>
            <a:off x="3477312" y="3750395"/>
            <a:ext cx="5243659" cy="327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178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30AEB417-3F42-47A9-A451-EEDEB60BFA19}"/>
              </a:ext>
            </a:extLst>
          </p:cNvPr>
          <p:cNvSpPr/>
          <p:nvPr/>
        </p:nvSpPr>
        <p:spPr>
          <a:xfrm>
            <a:off x="360327" y="383730"/>
            <a:ext cx="11611714" cy="523220"/>
          </a:xfrm>
          <a:prstGeom prst="rect">
            <a:avLst/>
          </a:prstGeom>
          <a:noFill/>
        </p:spPr>
        <p:txBody>
          <a:bodyPr wrap="square" lIns="91440" tIns="45720" rIns="91440" bIns="45720">
            <a:spAutoFit/>
          </a:bodyPr>
          <a:lstStyle/>
          <a:p>
            <a:r>
              <a:rPr lang="en-GB" sz="2800" b="1" cap="none" spc="0" dirty="0">
                <a:ln w="22225">
                  <a:noFill/>
                  <a:prstDash val="solid"/>
                </a:ln>
                <a:solidFill>
                  <a:schemeClr val="bg1"/>
                </a:solidFill>
                <a:effectLst/>
                <a:latin typeface="Arial Rounded MT Bold" panose="020F0704030504030204" pitchFamily="34" charset="0"/>
              </a:rPr>
              <a:t>The diagram below shows the heart and associated blood vessels. </a:t>
            </a:r>
            <a:endParaRPr lang="en-US" sz="2800" b="1" cap="none" spc="0" dirty="0">
              <a:ln w="22225">
                <a:noFill/>
                <a:prstDash val="solid"/>
              </a:ln>
              <a:solidFill>
                <a:schemeClr val="bg1"/>
              </a:solidFill>
              <a:effectLst/>
              <a:latin typeface="Arial Rounded MT Bold" panose="020F0704030504030204" pitchFamily="34" charset="0"/>
            </a:endParaRPr>
          </a:p>
        </p:txBody>
      </p:sp>
      <p:pic>
        <p:nvPicPr>
          <p:cNvPr id="5" name="Picture 4">
            <a:extLst>
              <a:ext uri="{FF2B5EF4-FFF2-40B4-BE49-F238E27FC236}">
                <a16:creationId xmlns:a16="http://schemas.microsoft.com/office/drawing/2014/main" id="{63358343-BBD4-4736-BDDB-67703F112AD0}"/>
              </a:ext>
            </a:extLst>
          </p:cNvPr>
          <p:cNvPicPr>
            <a:picLocks noChangeAspect="1"/>
          </p:cNvPicPr>
          <p:nvPr/>
        </p:nvPicPr>
        <p:blipFill>
          <a:blip r:embed="rId2"/>
          <a:stretch>
            <a:fillRect/>
          </a:stretch>
        </p:blipFill>
        <p:spPr>
          <a:xfrm>
            <a:off x="6604059" y="1720125"/>
            <a:ext cx="5058861" cy="3971257"/>
          </a:xfrm>
          <a:prstGeom prst="rect">
            <a:avLst/>
          </a:prstGeom>
        </p:spPr>
      </p:pic>
      <p:sp>
        <p:nvSpPr>
          <p:cNvPr id="15" name="Oval 14">
            <a:extLst>
              <a:ext uri="{FF2B5EF4-FFF2-40B4-BE49-F238E27FC236}">
                <a16:creationId xmlns:a16="http://schemas.microsoft.com/office/drawing/2014/main" id="{9515E849-EFAA-4319-B200-5E92C9B0C031}"/>
              </a:ext>
            </a:extLst>
          </p:cNvPr>
          <p:cNvSpPr/>
          <p:nvPr/>
        </p:nvSpPr>
        <p:spPr>
          <a:xfrm>
            <a:off x="219959" y="3513135"/>
            <a:ext cx="553453" cy="54543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
        <p:nvSpPr>
          <p:cNvPr id="9" name="Rectangle 8">
            <a:extLst>
              <a:ext uri="{FF2B5EF4-FFF2-40B4-BE49-F238E27FC236}">
                <a16:creationId xmlns:a16="http://schemas.microsoft.com/office/drawing/2014/main" id="{85EB6C5F-2330-4F0D-B135-4BB8D532709A}"/>
              </a:ext>
            </a:extLst>
          </p:cNvPr>
          <p:cNvSpPr/>
          <p:nvPr/>
        </p:nvSpPr>
        <p:spPr>
          <a:xfrm>
            <a:off x="219959" y="1369804"/>
            <a:ext cx="6422003" cy="5262979"/>
          </a:xfrm>
          <a:prstGeom prst="rect">
            <a:avLst/>
          </a:prstGeom>
          <a:noFill/>
        </p:spPr>
        <p:txBody>
          <a:bodyPr wrap="square" lIns="91440" tIns="45720" rIns="91440" bIns="45720">
            <a:spAutoFit/>
          </a:bodyPr>
          <a:lstStyle/>
          <a:p>
            <a:r>
              <a:rPr lang="en-GB" sz="2400" b="1" cap="none" spc="0" dirty="0">
                <a:ln w="22225">
                  <a:noFill/>
                  <a:prstDash val="solid"/>
                </a:ln>
                <a:solidFill>
                  <a:schemeClr val="bg1"/>
                </a:solidFill>
                <a:effectLst/>
                <a:latin typeface="Arial Rounded MT Bold" panose="020F0704030504030204" pitchFamily="34" charset="0"/>
              </a:rPr>
              <a:t>Which of the following statements is correct?</a:t>
            </a:r>
          </a:p>
          <a:p>
            <a:endParaRPr lang="en-GB" sz="2400" b="1" cap="none" spc="0" dirty="0">
              <a:ln w="22225">
                <a:noFill/>
                <a:prstDash val="solid"/>
              </a:ln>
              <a:solidFill>
                <a:schemeClr val="bg1"/>
              </a:solidFill>
              <a:effectLst/>
              <a:latin typeface="Arial Rounded MT Bold" panose="020F0704030504030204" pitchFamily="34" charset="0"/>
            </a:endParaRPr>
          </a:p>
          <a:p>
            <a:r>
              <a:rPr lang="en-GB" sz="2400" b="1" cap="none" spc="0" dirty="0">
                <a:ln w="22225">
                  <a:noFill/>
                  <a:prstDash val="solid"/>
                </a:ln>
                <a:solidFill>
                  <a:schemeClr val="bg1"/>
                </a:solidFill>
                <a:effectLst/>
                <a:latin typeface="Arial Rounded MT Bold" panose="020F0704030504030204" pitchFamily="34" charset="0"/>
              </a:rPr>
              <a:t>A	W is the left atrium which receives 	blood from the body.</a:t>
            </a:r>
          </a:p>
          <a:p>
            <a:endParaRPr lang="en-GB" sz="2400" b="1" cap="none" spc="0" dirty="0">
              <a:ln w="22225">
                <a:noFill/>
                <a:prstDash val="solid"/>
              </a:ln>
              <a:solidFill>
                <a:schemeClr val="bg1"/>
              </a:solidFill>
              <a:effectLst/>
              <a:latin typeface="Arial Rounded MT Bold" panose="020F0704030504030204" pitchFamily="34" charset="0"/>
            </a:endParaRPr>
          </a:p>
          <a:p>
            <a:r>
              <a:rPr lang="en-GB" sz="2400" b="1" cap="none" spc="0" dirty="0">
                <a:ln w="22225">
                  <a:noFill/>
                  <a:prstDash val="solid"/>
                </a:ln>
                <a:solidFill>
                  <a:schemeClr val="bg1"/>
                </a:solidFill>
                <a:effectLst/>
                <a:latin typeface="Arial Rounded MT Bold" panose="020F0704030504030204" pitchFamily="34" charset="0"/>
              </a:rPr>
              <a:t>B 	X is the left ventricle which pumps 	blood to the body.</a:t>
            </a:r>
          </a:p>
          <a:p>
            <a:endParaRPr lang="en-GB" sz="2400" b="1" cap="none" spc="0" dirty="0">
              <a:ln w="22225">
                <a:noFill/>
                <a:prstDash val="solid"/>
              </a:ln>
              <a:solidFill>
                <a:schemeClr val="bg1"/>
              </a:solidFill>
              <a:effectLst/>
              <a:latin typeface="Arial Rounded MT Bold" panose="020F0704030504030204" pitchFamily="34" charset="0"/>
            </a:endParaRPr>
          </a:p>
          <a:p>
            <a:r>
              <a:rPr lang="en-GB" sz="2400" b="1" cap="none" spc="0" dirty="0">
                <a:ln w="22225">
                  <a:noFill/>
                  <a:prstDash val="solid"/>
                </a:ln>
                <a:solidFill>
                  <a:schemeClr val="bg1"/>
                </a:solidFill>
                <a:effectLst/>
                <a:latin typeface="Arial Rounded MT Bold" panose="020F0704030504030204" pitchFamily="34" charset="0"/>
              </a:rPr>
              <a:t>C 	Y is the right atrium which receives 	blood from the lungs.</a:t>
            </a:r>
          </a:p>
          <a:p>
            <a:endParaRPr lang="en-GB" sz="2400" b="1" cap="none" spc="0" dirty="0">
              <a:ln w="22225">
                <a:noFill/>
                <a:prstDash val="solid"/>
              </a:ln>
              <a:solidFill>
                <a:schemeClr val="bg1"/>
              </a:solidFill>
              <a:effectLst/>
              <a:latin typeface="Arial Rounded MT Bold" panose="020F0704030504030204" pitchFamily="34" charset="0"/>
            </a:endParaRPr>
          </a:p>
          <a:p>
            <a:r>
              <a:rPr lang="en-GB" sz="2400" b="1" cap="none" spc="0" dirty="0">
                <a:ln w="22225">
                  <a:noFill/>
                  <a:prstDash val="solid"/>
                </a:ln>
                <a:solidFill>
                  <a:schemeClr val="bg1"/>
                </a:solidFill>
                <a:effectLst/>
                <a:latin typeface="Arial Rounded MT Bold" panose="020F0704030504030204" pitchFamily="34" charset="0"/>
              </a:rPr>
              <a:t>D	Z is the right ventricle which pumps 	blood to the lungs.</a:t>
            </a:r>
            <a:endParaRPr lang="en-US" sz="2400" b="1" cap="none" spc="0" dirty="0">
              <a:ln w="22225">
                <a:noFill/>
                <a:prstDash val="solid"/>
              </a:ln>
              <a:solidFill>
                <a:schemeClr val="bg1"/>
              </a:solidFill>
              <a:effectLst/>
              <a:latin typeface="Arial Rounded MT Bold" panose="020F0704030504030204" pitchFamily="34" charset="0"/>
            </a:endParaRPr>
          </a:p>
        </p:txBody>
      </p:sp>
    </p:spTree>
    <p:extLst>
      <p:ext uri="{BB962C8B-B14F-4D97-AF65-F5344CB8AC3E}">
        <p14:creationId xmlns:p14="http://schemas.microsoft.com/office/powerpoint/2010/main" val="27790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2D4BF6D0-F897-416F-A322-53BEC73134DC}"/>
              </a:ext>
            </a:extLst>
          </p:cNvPr>
          <p:cNvSpPr/>
          <p:nvPr/>
        </p:nvSpPr>
        <p:spPr>
          <a:xfrm>
            <a:off x="838200" y="736434"/>
            <a:ext cx="10515600" cy="1384995"/>
          </a:xfrm>
          <a:prstGeom prst="rect">
            <a:avLst/>
          </a:prstGeom>
          <a:noFill/>
        </p:spPr>
        <p:txBody>
          <a:bodyPr wrap="square" lIns="91440" tIns="45720" rIns="91440" bIns="45720">
            <a:spAutoFit/>
          </a:bodyPr>
          <a:lstStyle/>
          <a:p>
            <a:pPr algn="ctr"/>
            <a:r>
              <a:rPr lang="en-GB" sz="2800" b="1" cap="none" spc="0" dirty="0">
                <a:ln w="22225">
                  <a:noFill/>
                  <a:prstDash val="solid"/>
                </a:ln>
                <a:solidFill>
                  <a:schemeClr val="bg1"/>
                </a:solidFill>
                <a:effectLst/>
                <a:latin typeface="Arial Rounded MT Bold" panose="020F0704030504030204" pitchFamily="34" charset="0"/>
              </a:rPr>
              <a:t>Each skin cell in a mouse has 40 chromosomes. How many chromosomes were  present in each cell after dividing four times during cell culture?</a:t>
            </a:r>
            <a:endParaRPr lang="en-US" sz="2800" b="1" cap="none" spc="0" dirty="0">
              <a:ln w="22225">
                <a:noFill/>
                <a:prstDash val="solid"/>
              </a:ln>
              <a:solidFill>
                <a:schemeClr val="bg1"/>
              </a:solidFill>
              <a:effectLst/>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D54372E0-3F5F-4FDE-9BE2-41BD26646702}"/>
              </a:ext>
            </a:extLst>
          </p:cNvPr>
          <p:cNvSpPr/>
          <p:nvPr/>
        </p:nvSpPr>
        <p:spPr>
          <a:xfrm>
            <a:off x="970547" y="2467185"/>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2829161E-18BB-4A07-97B5-CECD9A815FEB}"/>
              </a:ext>
            </a:extLst>
          </p:cNvPr>
          <p:cNvSpPr/>
          <p:nvPr/>
        </p:nvSpPr>
        <p:spPr>
          <a:xfrm>
            <a:off x="6400800" y="2467185"/>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C2AA5344-B4B4-49F2-BEA6-C3FA7CCA5AB2}"/>
              </a:ext>
            </a:extLst>
          </p:cNvPr>
          <p:cNvSpPr/>
          <p:nvPr/>
        </p:nvSpPr>
        <p:spPr>
          <a:xfrm>
            <a:off x="970547" y="4710322"/>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CA9950B4-CD45-4E2E-9850-1A5725B7C0BC}"/>
              </a:ext>
            </a:extLst>
          </p:cNvPr>
          <p:cNvSpPr/>
          <p:nvPr/>
        </p:nvSpPr>
        <p:spPr>
          <a:xfrm>
            <a:off x="6400800" y="4696436"/>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D88DDF0-9970-428B-B0D7-46D9D5EE148A}"/>
              </a:ext>
            </a:extLst>
          </p:cNvPr>
          <p:cNvSpPr/>
          <p:nvPr/>
        </p:nvSpPr>
        <p:spPr>
          <a:xfrm>
            <a:off x="1724526" y="2846562"/>
            <a:ext cx="3184358" cy="707886"/>
          </a:xfrm>
          <a:prstGeom prst="rect">
            <a:avLst/>
          </a:prstGeom>
          <a:noFill/>
        </p:spPr>
        <p:txBody>
          <a:bodyPr wrap="square" lIns="91440" tIns="45720" rIns="91440" bIns="45720">
            <a:spAutoFit/>
          </a:bodyPr>
          <a:lstStyle/>
          <a:p>
            <a:pPr algn="ctr"/>
            <a:r>
              <a:rPr lang="en-US" sz="4000" b="1" dirty="0">
                <a:ln w="22225">
                  <a:noFill/>
                  <a:prstDash val="solid"/>
                </a:ln>
                <a:solidFill>
                  <a:schemeClr val="bg1"/>
                </a:solidFill>
                <a:latin typeface="Arial Rounded MT Bold" panose="020F0704030504030204" pitchFamily="34" charset="0"/>
              </a:rPr>
              <a:t>10</a:t>
            </a:r>
            <a:endParaRPr lang="en-US" sz="4000" b="1" cap="none" spc="0" dirty="0">
              <a:ln w="22225">
                <a:noFill/>
                <a:prstDash val="solid"/>
              </a:ln>
              <a:solidFill>
                <a:schemeClr val="bg1"/>
              </a:solidFill>
              <a:effectLst/>
              <a:latin typeface="Arial Rounded MT Bold" panose="020F0704030504030204" pitchFamily="34" charset="0"/>
            </a:endParaRPr>
          </a:p>
        </p:txBody>
      </p:sp>
      <p:sp>
        <p:nvSpPr>
          <p:cNvPr id="11" name="Rectangle 10">
            <a:extLst>
              <a:ext uri="{FF2B5EF4-FFF2-40B4-BE49-F238E27FC236}">
                <a16:creationId xmlns:a16="http://schemas.microsoft.com/office/drawing/2014/main" id="{6B123DDE-7327-45F0-82CD-2E920A94325D}"/>
              </a:ext>
            </a:extLst>
          </p:cNvPr>
          <p:cNvSpPr/>
          <p:nvPr/>
        </p:nvSpPr>
        <p:spPr>
          <a:xfrm>
            <a:off x="7285121" y="2846562"/>
            <a:ext cx="3184358" cy="707886"/>
          </a:xfrm>
          <a:prstGeom prst="rect">
            <a:avLst/>
          </a:prstGeom>
          <a:noFill/>
        </p:spPr>
        <p:txBody>
          <a:bodyPr wrap="square" lIns="91440" tIns="45720" rIns="91440" bIns="45720">
            <a:spAutoFit/>
          </a:bodyPr>
          <a:lstStyle/>
          <a:p>
            <a:pPr algn="ctr"/>
            <a:r>
              <a:rPr lang="en-US" sz="4000" b="1" dirty="0">
                <a:ln w="22225">
                  <a:noFill/>
                  <a:prstDash val="solid"/>
                </a:ln>
                <a:solidFill>
                  <a:schemeClr val="bg1"/>
                </a:solidFill>
                <a:latin typeface="Arial Rounded MT Bold" panose="020F0704030504030204" pitchFamily="34" charset="0"/>
              </a:rPr>
              <a:t>20</a:t>
            </a:r>
            <a:endParaRPr lang="en-US" sz="4000" b="1" cap="none" spc="0" dirty="0">
              <a:ln w="22225">
                <a:noFill/>
                <a:prstDash val="solid"/>
              </a:ln>
              <a:solidFill>
                <a:schemeClr val="bg1"/>
              </a:solidFill>
              <a:effectLst/>
              <a:latin typeface="Arial Rounded MT Bold" panose="020F0704030504030204" pitchFamily="34" charset="0"/>
            </a:endParaRPr>
          </a:p>
        </p:txBody>
      </p:sp>
      <p:sp>
        <p:nvSpPr>
          <p:cNvPr id="14" name="Rectangle: Rounded Corners 13">
            <a:extLst>
              <a:ext uri="{FF2B5EF4-FFF2-40B4-BE49-F238E27FC236}">
                <a16:creationId xmlns:a16="http://schemas.microsoft.com/office/drawing/2014/main" id="{9C91DF8C-7219-49F8-9E65-E6F36C2A6091}"/>
              </a:ext>
            </a:extLst>
          </p:cNvPr>
          <p:cNvSpPr/>
          <p:nvPr/>
        </p:nvSpPr>
        <p:spPr>
          <a:xfrm>
            <a:off x="6400800" y="4701223"/>
            <a:ext cx="4953000" cy="1466641"/>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D7A8FA0-2C75-4F8D-9FF2-8E2CA12782D2}"/>
              </a:ext>
            </a:extLst>
          </p:cNvPr>
          <p:cNvSpPr/>
          <p:nvPr/>
        </p:nvSpPr>
        <p:spPr>
          <a:xfrm>
            <a:off x="1724526" y="5075813"/>
            <a:ext cx="3184358" cy="707886"/>
          </a:xfrm>
          <a:prstGeom prst="rect">
            <a:avLst/>
          </a:prstGeom>
          <a:noFill/>
        </p:spPr>
        <p:txBody>
          <a:bodyPr wrap="square" lIns="91440" tIns="45720" rIns="91440" bIns="45720">
            <a:spAutoFit/>
          </a:bodyPr>
          <a:lstStyle/>
          <a:p>
            <a:pPr algn="ctr"/>
            <a:r>
              <a:rPr lang="en-US" sz="4000" b="1" dirty="0">
                <a:ln w="22225">
                  <a:noFill/>
                  <a:prstDash val="solid"/>
                </a:ln>
                <a:solidFill>
                  <a:schemeClr val="bg1"/>
                </a:solidFill>
                <a:latin typeface="Arial Rounded MT Bold" panose="020F0704030504030204" pitchFamily="34" charset="0"/>
              </a:rPr>
              <a:t>160</a:t>
            </a:r>
            <a:endParaRPr lang="en-US" sz="4000" b="1" cap="none" spc="0" dirty="0">
              <a:ln w="22225">
                <a:noFill/>
                <a:prstDash val="solid"/>
              </a:ln>
              <a:solidFill>
                <a:schemeClr val="bg1"/>
              </a:solidFill>
              <a:effectLst/>
              <a:latin typeface="Arial Rounded MT Bold" panose="020F0704030504030204" pitchFamily="34" charset="0"/>
            </a:endParaRPr>
          </a:p>
        </p:txBody>
      </p:sp>
      <p:sp>
        <p:nvSpPr>
          <p:cNvPr id="13" name="Rectangle 12">
            <a:extLst>
              <a:ext uri="{FF2B5EF4-FFF2-40B4-BE49-F238E27FC236}">
                <a16:creationId xmlns:a16="http://schemas.microsoft.com/office/drawing/2014/main" id="{87BFBF53-E42A-4AC2-87CE-712A0A26205E}"/>
              </a:ext>
            </a:extLst>
          </p:cNvPr>
          <p:cNvSpPr/>
          <p:nvPr/>
        </p:nvSpPr>
        <p:spPr>
          <a:xfrm>
            <a:off x="7285121" y="5075813"/>
            <a:ext cx="3184358" cy="707886"/>
          </a:xfrm>
          <a:prstGeom prst="rect">
            <a:avLst/>
          </a:prstGeom>
          <a:noFill/>
        </p:spPr>
        <p:txBody>
          <a:bodyPr wrap="square" lIns="91440" tIns="45720" rIns="91440" bIns="45720">
            <a:spAutoFit/>
          </a:bodyPr>
          <a:lstStyle/>
          <a:p>
            <a:pPr algn="ctr"/>
            <a:r>
              <a:rPr lang="en-US" sz="4000" b="1" dirty="0">
                <a:ln w="22225">
                  <a:noFill/>
                  <a:prstDash val="solid"/>
                </a:ln>
                <a:solidFill>
                  <a:schemeClr val="bg1"/>
                </a:solidFill>
                <a:latin typeface="Arial Rounded MT Bold" panose="020F0704030504030204" pitchFamily="34" charset="0"/>
              </a:rPr>
              <a:t>40</a:t>
            </a:r>
            <a:endParaRPr lang="en-US" sz="4000" b="1" cap="none" spc="0" dirty="0">
              <a:ln w="22225">
                <a:noFill/>
                <a:prstDash val="solid"/>
              </a:ln>
              <a:solidFill>
                <a:schemeClr val="bg1"/>
              </a:solidFill>
              <a:effectLst/>
              <a:latin typeface="Arial Rounded MT Bold" panose="020F0704030504030204" pitchFamily="34" charset="0"/>
            </a:endParaRPr>
          </a:p>
        </p:txBody>
      </p:sp>
    </p:spTree>
    <p:extLst>
      <p:ext uri="{BB962C8B-B14F-4D97-AF65-F5344CB8AC3E}">
        <p14:creationId xmlns:p14="http://schemas.microsoft.com/office/powerpoint/2010/main" val="103930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p:bldP spid="11" grpId="0"/>
      <p:bldP spid="14" grpId="0" animBg="1"/>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2D4BF6D0-F897-416F-A322-53BEC73134DC}"/>
              </a:ext>
            </a:extLst>
          </p:cNvPr>
          <p:cNvSpPr/>
          <p:nvPr/>
        </p:nvSpPr>
        <p:spPr>
          <a:xfrm>
            <a:off x="419100" y="429896"/>
            <a:ext cx="11353800" cy="1815882"/>
          </a:xfrm>
          <a:prstGeom prst="rect">
            <a:avLst/>
          </a:prstGeom>
          <a:noFill/>
        </p:spPr>
        <p:txBody>
          <a:bodyPr wrap="square" lIns="91440" tIns="45720" rIns="91440" bIns="45720">
            <a:spAutoFit/>
          </a:bodyPr>
          <a:lstStyle/>
          <a:p>
            <a:pPr algn="ctr"/>
            <a:r>
              <a:rPr lang="en-GB" sz="2800" b="1" cap="none" spc="0" dirty="0">
                <a:ln w="22225">
                  <a:noFill/>
                  <a:prstDash val="solid"/>
                </a:ln>
                <a:solidFill>
                  <a:schemeClr val="bg1"/>
                </a:solidFill>
                <a:effectLst/>
                <a:latin typeface="Arial Rounded MT Bold" panose="020F0704030504030204" pitchFamily="34" charset="0"/>
              </a:rPr>
              <a:t>An ecosystem receives 6 000 000 units of energy from the sun. </a:t>
            </a:r>
          </a:p>
          <a:p>
            <a:pPr algn="ctr"/>
            <a:r>
              <a:rPr lang="en-GB" sz="2800" b="1" cap="none" spc="0" dirty="0">
                <a:ln w="22225">
                  <a:noFill/>
                  <a:prstDash val="solid"/>
                </a:ln>
                <a:solidFill>
                  <a:schemeClr val="bg1"/>
                </a:solidFill>
                <a:effectLst/>
                <a:latin typeface="Arial Rounded MT Bold" panose="020F0704030504030204" pitchFamily="34" charset="0"/>
              </a:rPr>
              <a:t>Of this energy, 95% is not used in photosynthesis.</a:t>
            </a:r>
          </a:p>
          <a:p>
            <a:pPr algn="ctr"/>
            <a:r>
              <a:rPr lang="en-GB" sz="2800" b="1" cap="none" spc="0" dirty="0">
                <a:ln w="22225">
                  <a:noFill/>
                  <a:prstDash val="solid"/>
                </a:ln>
                <a:solidFill>
                  <a:schemeClr val="bg1"/>
                </a:solidFill>
                <a:effectLst/>
                <a:latin typeface="Arial Rounded MT Bold" panose="020F0704030504030204" pitchFamily="34" charset="0"/>
              </a:rPr>
              <a:t>The amount of energy captured by the producers in this ecosystem is…</a:t>
            </a:r>
            <a:endParaRPr lang="en-US" sz="2800" b="1" cap="none" spc="0" dirty="0">
              <a:ln w="22225">
                <a:noFill/>
                <a:prstDash val="solid"/>
              </a:ln>
              <a:solidFill>
                <a:schemeClr val="bg1"/>
              </a:solidFill>
              <a:effectLst/>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D54372E0-3F5F-4FDE-9BE2-41BD26646702}"/>
              </a:ext>
            </a:extLst>
          </p:cNvPr>
          <p:cNvSpPr/>
          <p:nvPr/>
        </p:nvSpPr>
        <p:spPr>
          <a:xfrm>
            <a:off x="970547" y="2467185"/>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2829161E-18BB-4A07-97B5-CECD9A815FEB}"/>
              </a:ext>
            </a:extLst>
          </p:cNvPr>
          <p:cNvSpPr/>
          <p:nvPr/>
        </p:nvSpPr>
        <p:spPr>
          <a:xfrm>
            <a:off x="6400800" y="2467185"/>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C2AA5344-B4B4-49F2-BEA6-C3FA7CCA5AB2}"/>
              </a:ext>
            </a:extLst>
          </p:cNvPr>
          <p:cNvSpPr/>
          <p:nvPr/>
        </p:nvSpPr>
        <p:spPr>
          <a:xfrm>
            <a:off x="970547" y="4710322"/>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CA9950B4-CD45-4E2E-9850-1A5725B7C0BC}"/>
              </a:ext>
            </a:extLst>
          </p:cNvPr>
          <p:cNvSpPr/>
          <p:nvPr/>
        </p:nvSpPr>
        <p:spPr>
          <a:xfrm>
            <a:off x="6400800" y="4696436"/>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D88DDF0-9970-428B-B0D7-46D9D5EE148A}"/>
              </a:ext>
            </a:extLst>
          </p:cNvPr>
          <p:cNvSpPr/>
          <p:nvPr/>
        </p:nvSpPr>
        <p:spPr>
          <a:xfrm>
            <a:off x="1724526" y="2846562"/>
            <a:ext cx="3184358" cy="707886"/>
          </a:xfrm>
          <a:prstGeom prst="rect">
            <a:avLst/>
          </a:prstGeom>
          <a:noFill/>
        </p:spPr>
        <p:txBody>
          <a:bodyPr wrap="square" lIns="91440" tIns="45720" rIns="91440" bIns="45720">
            <a:spAutoFit/>
          </a:bodyPr>
          <a:lstStyle/>
          <a:p>
            <a:pPr algn="ctr"/>
            <a:r>
              <a:rPr lang="en-US" sz="4000" b="1" cap="none" spc="0" dirty="0">
                <a:ln w="22225">
                  <a:noFill/>
                  <a:prstDash val="solid"/>
                </a:ln>
                <a:solidFill>
                  <a:schemeClr val="bg1"/>
                </a:solidFill>
                <a:effectLst/>
                <a:latin typeface="Arial Rounded MT Bold" panose="020F0704030504030204" pitchFamily="34" charset="0"/>
              </a:rPr>
              <a:t>30 000</a:t>
            </a:r>
          </a:p>
        </p:txBody>
      </p:sp>
      <p:sp>
        <p:nvSpPr>
          <p:cNvPr id="14" name="Rectangle: Rounded Corners 13">
            <a:extLst>
              <a:ext uri="{FF2B5EF4-FFF2-40B4-BE49-F238E27FC236}">
                <a16:creationId xmlns:a16="http://schemas.microsoft.com/office/drawing/2014/main" id="{9C91DF8C-7219-49F8-9E65-E6F36C2A6091}"/>
              </a:ext>
            </a:extLst>
          </p:cNvPr>
          <p:cNvSpPr/>
          <p:nvPr/>
        </p:nvSpPr>
        <p:spPr>
          <a:xfrm>
            <a:off x="6400800" y="2474128"/>
            <a:ext cx="4953000" cy="1466641"/>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6B123DDE-7327-45F0-82CD-2E920A94325D}"/>
              </a:ext>
            </a:extLst>
          </p:cNvPr>
          <p:cNvSpPr/>
          <p:nvPr/>
        </p:nvSpPr>
        <p:spPr>
          <a:xfrm>
            <a:off x="7285121" y="2846562"/>
            <a:ext cx="3184358" cy="707886"/>
          </a:xfrm>
          <a:prstGeom prst="rect">
            <a:avLst/>
          </a:prstGeom>
          <a:noFill/>
        </p:spPr>
        <p:txBody>
          <a:bodyPr wrap="square" lIns="91440" tIns="45720" rIns="91440" bIns="45720">
            <a:spAutoFit/>
          </a:bodyPr>
          <a:lstStyle/>
          <a:p>
            <a:pPr algn="ctr"/>
            <a:r>
              <a:rPr lang="en-US" sz="4000" b="1" dirty="0">
                <a:ln w="22225">
                  <a:noFill/>
                  <a:prstDash val="solid"/>
                </a:ln>
                <a:solidFill>
                  <a:schemeClr val="bg1"/>
                </a:solidFill>
                <a:latin typeface="Arial Rounded MT Bold" panose="020F0704030504030204" pitchFamily="34" charset="0"/>
              </a:rPr>
              <a:t>300 000</a:t>
            </a:r>
            <a:endParaRPr lang="en-US" sz="4000" b="1" cap="none" spc="0" dirty="0">
              <a:ln w="22225">
                <a:noFill/>
                <a:prstDash val="solid"/>
              </a:ln>
              <a:solidFill>
                <a:schemeClr val="bg1"/>
              </a:solidFill>
              <a:effectLst/>
              <a:latin typeface="Arial Rounded MT Bold" panose="020F0704030504030204" pitchFamily="34" charset="0"/>
            </a:endParaRPr>
          </a:p>
        </p:txBody>
      </p:sp>
      <p:sp>
        <p:nvSpPr>
          <p:cNvPr id="12" name="Rectangle 11">
            <a:extLst>
              <a:ext uri="{FF2B5EF4-FFF2-40B4-BE49-F238E27FC236}">
                <a16:creationId xmlns:a16="http://schemas.microsoft.com/office/drawing/2014/main" id="{DD7A8FA0-2C75-4F8D-9FF2-8E2CA12782D2}"/>
              </a:ext>
            </a:extLst>
          </p:cNvPr>
          <p:cNvSpPr/>
          <p:nvPr/>
        </p:nvSpPr>
        <p:spPr>
          <a:xfrm>
            <a:off x="1724526" y="5075813"/>
            <a:ext cx="3184358" cy="707886"/>
          </a:xfrm>
          <a:prstGeom prst="rect">
            <a:avLst/>
          </a:prstGeom>
          <a:noFill/>
        </p:spPr>
        <p:txBody>
          <a:bodyPr wrap="square" lIns="91440" tIns="45720" rIns="91440" bIns="45720">
            <a:spAutoFit/>
          </a:bodyPr>
          <a:lstStyle/>
          <a:p>
            <a:pPr algn="ctr"/>
            <a:r>
              <a:rPr lang="en-US" sz="4000" b="1" cap="none" spc="0" dirty="0">
                <a:ln w="22225">
                  <a:noFill/>
                  <a:prstDash val="solid"/>
                </a:ln>
                <a:solidFill>
                  <a:schemeClr val="bg1"/>
                </a:solidFill>
                <a:effectLst/>
                <a:latin typeface="Arial Rounded MT Bold" panose="020F0704030504030204" pitchFamily="34" charset="0"/>
              </a:rPr>
              <a:t>570 000</a:t>
            </a:r>
          </a:p>
        </p:txBody>
      </p:sp>
      <p:sp>
        <p:nvSpPr>
          <p:cNvPr id="13" name="Rectangle 12">
            <a:extLst>
              <a:ext uri="{FF2B5EF4-FFF2-40B4-BE49-F238E27FC236}">
                <a16:creationId xmlns:a16="http://schemas.microsoft.com/office/drawing/2014/main" id="{87BFBF53-E42A-4AC2-87CE-712A0A26205E}"/>
              </a:ext>
            </a:extLst>
          </p:cNvPr>
          <p:cNvSpPr/>
          <p:nvPr/>
        </p:nvSpPr>
        <p:spPr>
          <a:xfrm>
            <a:off x="7285121" y="5075813"/>
            <a:ext cx="3184358" cy="707886"/>
          </a:xfrm>
          <a:prstGeom prst="rect">
            <a:avLst/>
          </a:prstGeom>
          <a:noFill/>
        </p:spPr>
        <p:txBody>
          <a:bodyPr wrap="square" lIns="91440" tIns="45720" rIns="91440" bIns="45720">
            <a:spAutoFit/>
          </a:bodyPr>
          <a:lstStyle/>
          <a:p>
            <a:pPr algn="ctr"/>
            <a:r>
              <a:rPr lang="en-US" sz="4000" b="1" cap="none" spc="0" dirty="0">
                <a:ln w="22225">
                  <a:noFill/>
                  <a:prstDash val="solid"/>
                </a:ln>
                <a:solidFill>
                  <a:schemeClr val="bg1"/>
                </a:solidFill>
                <a:effectLst/>
                <a:latin typeface="Arial Rounded MT Bold" panose="020F0704030504030204" pitchFamily="34" charset="0"/>
              </a:rPr>
              <a:t>5</a:t>
            </a:r>
            <a:r>
              <a:rPr lang="en-US" sz="4000" b="1" dirty="0">
                <a:ln w="22225">
                  <a:noFill/>
                  <a:prstDash val="solid"/>
                </a:ln>
                <a:solidFill>
                  <a:schemeClr val="bg1"/>
                </a:solidFill>
                <a:latin typeface="Arial Rounded MT Bold" panose="020F0704030504030204" pitchFamily="34" charset="0"/>
              </a:rPr>
              <a:t> 700 000</a:t>
            </a:r>
            <a:endParaRPr lang="en-US" sz="4000" b="1" cap="none" spc="0" dirty="0">
              <a:ln w="22225">
                <a:noFill/>
                <a:prstDash val="solid"/>
              </a:ln>
              <a:solidFill>
                <a:schemeClr val="bg1"/>
              </a:solidFill>
              <a:effectLst/>
              <a:latin typeface="Arial Rounded MT Bold" panose="020F0704030504030204" pitchFamily="34" charset="0"/>
            </a:endParaRPr>
          </a:p>
        </p:txBody>
      </p:sp>
    </p:spTree>
    <p:extLst>
      <p:ext uri="{BB962C8B-B14F-4D97-AF65-F5344CB8AC3E}">
        <p14:creationId xmlns:p14="http://schemas.microsoft.com/office/powerpoint/2010/main" val="34542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p:bldP spid="14" grpId="0" animBg="1"/>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2D4BF6D0-F897-416F-A322-53BEC73134DC}"/>
              </a:ext>
            </a:extLst>
          </p:cNvPr>
          <p:cNvSpPr/>
          <p:nvPr/>
        </p:nvSpPr>
        <p:spPr>
          <a:xfrm>
            <a:off x="419100" y="429896"/>
            <a:ext cx="11353800" cy="1446550"/>
          </a:xfrm>
          <a:prstGeom prst="rect">
            <a:avLst/>
          </a:prstGeom>
          <a:noFill/>
        </p:spPr>
        <p:txBody>
          <a:bodyPr wrap="square" lIns="91440" tIns="45720" rIns="91440" bIns="45720">
            <a:spAutoFit/>
          </a:bodyPr>
          <a:lstStyle/>
          <a:p>
            <a:pPr algn="ctr"/>
            <a:r>
              <a:rPr lang="en-GB" sz="4400" b="1" dirty="0">
                <a:ln w="22225">
                  <a:noFill/>
                  <a:prstDash val="solid"/>
                </a:ln>
                <a:solidFill>
                  <a:schemeClr val="bg1"/>
                </a:solidFill>
                <a:latin typeface="Arial Rounded MT Bold" panose="020F0704030504030204" pitchFamily="34" charset="0"/>
              </a:rPr>
              <a:t>Which of the following is a source of new alleles in a population?</a:t>
            </a:r>
            <a:endParaRPr lang="en-GB" sz="4400" b="1" cap="none" spc="0" dirty="0">
              <a:ln w="22225">
                <a:noFill/>
                <a:prstDash val="solid"/>
              </a:ln>
              <a:solidFill>
                <a:schemeClr val="bg1"/>
              </a:solidFill>
              <a:effectLst/>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D54372E0-3F5F-4FDE-9BE2-41BD26646702}"/>
              </a:ext>
            </a:extLst>
          </p:cNvPr>
          <p:cNvSpPr/>
          <p:nvPr/>
        </p:nvSpPr>
        <p:spPr>
          <a:xfrm>
            <a:off x="970547" y="2467185"/>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2829161E-18BB-4A07-97B5-CECD9A815FEB}"/>
              </a:ext>
            </a:extLst>
          </p:cNvPr>
          <p:cNvSpPr/>
          <p:nvPr/>
        </p:nvSpPr>
        <p:spPr>
          <a:xfrm>
            <a:off x="6400800" y="2467185"/>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C2AA5344-B4B4-49F2-BEA6-C3FA7CCA5AB2}"/>
              </a:ext>
            </a:extLst>
          </p:cNvPr>
          <p:cNvSpPr/>
          <p:nvPr/>
        </p:nvSpPr>
        <p:spPr>
          <a:xfrm>
            <a:off x="970547" y="4710322"/>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CA9950B4-CD45-4E2E-9850-1A5725B7C0BC}"/>
              </a:ext>
            </a:extLst>
          </p:cNvPr>
          <p:cNvSpPr/>
          <p:nvPr/>
        </p:nvSpPr>
        <p:spPr>
          <a:xfrm>
            <a:off x="6400800" y="4696436"/>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9C91DF8C-7219-49F8-9E65-E6F36C2A6091}"/>
              </a:ext>
            </a:extLst>
          </p:cNvPr>
          <p:cNvSpPr/>
          <p:nvPr/>
        </p:nvSpPr>
        <p:spPr>
          <a:xfrm>
            <a:off x="970547" y="2466291"/>
            <a:ext cx="4953000" cy="1466641"/>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D88DDF0-9970-428B-B0D7-46D9D5EE148A}"/>
              </a:ext>
            </a:extLst>
          </p:cNvPr>
          <p:cNvSpPr/>
          <p:nvPr/>
        </p:nvSpPr>
        <p:spPr>
          <a:xfrm>
            <a:off x="1724526" y="2846562"/>
            <a:ext cx="3184358" cy="707886"/>
          </a:xfrm>
          <a:prstGeom prst="rect">
            <a:avLst/>
          </a:prstGeom>
          <a:noFill/>
        </p:spPr>
        <p:txBody>
          <a:bodyPr wrap="square" lIns="91440" tIns="45720" rIns="91440" bIns="45720">
            <a:spAutoFit/>
          </a:bodyPr>
          <a:lstStyle/>
          <a:p>
            <a:pPr algn="ctr"/>
            <a:r>
              <a:rPr lang="en-US" sz="4000" b="1" cap="none" spc="0" dirty="0">
                <a:ln w="22225">
                  <a:noFill/>
                  <a:prstDash val="solid"/>
                </a:ln>
                <a:solidFill>
                  <a:schemeClr val="bg1"/>
                </a:solidFill>
                <a:effectLst/>
                <a:latin typeface="Arial Rounded MT Bold" panose="020F0704030504030204" pitchFamily="34" charset="0"/>
              </a:rPr>
              <a:t>Mutation</a:t>
            </a:r>
          </a:p>
        </p:txBody>
      </p:sp>
      <p:sp>
        <p:nvSpPr>
          <p:cNvPr id="11" name="Rectangle 10">
            <a:extLst>
              <a:ext uri="{FF2B5EF4-FFF2-40B4-BE49-F238E27FC236}">
                <a16:creationId xmlns:a16="http://schemas.microsoft.com/office/drawing/2014/main" id="{6B123DDE-7327-45F0-82CD-2E920A94325D}"/>
              </a:ext>
            </a:extLst>
          </p:cNvPr>
          <p:cNvSpPr/>
          <p:nvPr/>
        </p:nvSpPr>
        <p:spPr>
          <a:xfrm>
            <a:off x="7285121" y="2846562"/>
            <a:ext cx="3184358" cy="707886"/>
          </a:xfrm>
          <a:prstGeom prst="rect">
            <a:avLst/>
          </a:prstGeom>
          <a:noFill/>
        </p:spPr>
        <p:txBody>
          <a:bodyPr wrap="square" lIns="91440" tIns="45720" rIns="91440" bIns="45720">
            <a:spAutoFit/>
          </a:bodyPr>
          <a:lstStyle/>
          <a:p>
            <a:pPr algn="ctr"/>
            <a:r>
              <a:rPr lang="en-US" sz="4000" b="1" dirty="0">
                <a:ln w="22225">
                  <a:noFill/>
                  <a:prstDash val="solid"/>
                </a:ln>
                <a:solidFill>
                  <a:schemeClr val="bg1"/>
                </a:solidFill>
                <a:latin typeface="Arial Rounded MT Bold" panose="020F0704030504030204" pitchFamily="34" charset="0"/>
              </a:rPr>
              <a:t>Isolation</a:t>
            </a:r>
            <a:endParaRPr lang="en-US" sz="4000" b="1" cap="none" spc="0" dirty="0">
              <a:ln w="22225">
                <a:noFill/>
                <a:prstDash val="solid"/>
              </a:ln>
              <a:solidFill>
                <a:schemeClr val="bg1"/>
              </a:solidFill>
              <a:effectLst/>
              <a:latin typeface="Arial Rounded MT Bold" panose="020F0704030504030204" pitchFamily="34" charset="0"/>
            </a:endParaRPr>
          </a:p>
        </p:txBody>
      </p:sp>
      <p:sp>
        <p:nvSpPr>
          <p:cNvPr id="12" name="Rectangle 11">
            <a:extLst>
              <a:ext uri="{FF2B5EF4-FFF2-40B4-BE49-F238E27FC236}">
                <a16:creationId xmlns:a16="http://schemas.microsoft.com/office/drawing/2014/main" id="{DD7A8FA0-2C75-4F8D-9FF2-8E2CA12782D2}"/>
              </a:ext>
            </a:extLst>
          </p:cNvPr>
          <p:cNvSpPr/>
          <p:nvPr/>
        </p:nvSpPr>
        <p:spPr>
          <a:xfrm>
            <a:off x="1724526" y="4781922"/>
            <a:ext cx="3184358" cy="1323439"/>
          </a:xfrm>
          <a:prstGeom prst="rect">
            <a:avLst/>
          </a:prstGeom>
          <a:noFill/>
        </p:spPr>
        <p:txBody>
          <a:bodyPr wrap="square" lIns="91440" tIns="45720" rIns="91440" bIns="45720">
            <a:spAutoFit/>
          </a:bodyPr>
          <a:lstStyle/>
          <a:p>
            <a:pPr algn="ctr"/>
            <a:r>
              <a:rPr lang="en-US" sz="4000" b="1" cap="none" spc="0" dirty="0">
                <a:ln w="22225">
                  <a:noFill/>
                  <a:prstDash val="solid"/>
                </a:ln>
                <a:solidFill>
                  <a:schemeClr val="bg1"/>
                </a:solidFill>
                <a:effectLst/>
                <a:latin typeface="Arial Rounded MT Bold" panose="020F0704030504030204" pitchFamily="34" charset="0"/>
              </a:rPr>
              <a:t>Natural Selection</a:t>
            </a:r>
          </a:p>
        </p:txBody>
      </p:sp>
      <p:sp>
        <p:nvSpPr>
          <p:cNvPr id="13" name="Rectangle 12">
            <a:extLst>
              <a:ext uri="{FF2B5EF4-FFF2-40B4-BE49-F238E27FC236}">
                <a16:creationId xmlns:a16="http://schemas.microsoft.com/office/drawing/2014/main" id="{87BFBF53-E42A-4AC2-87CE-712A0A26205E}"/>
              </a:ext>
            </a:extLst>
          </p:cNvPr>
          <p:cNvSpPr/>
          <p:nvPr/>
        </p:nvSpPr>
        <p:spPr>
          <a:xfrm>
            <a:off x="6677526" y="4768036"/>
            <a:ext cx="4545932" cy="1323439"/>
          </a:xfrm>
          <a:prstGeom prst="rect">
            <a:avLst/>
          </a:prstGeom>
          <a:noFill/>
        </p:spPr>
        <p:txBody>
          <a:bodyPr wrap="square" lIns="91440" tIns="45720" rIns="91440" bIns="45720">
            <a:spAutoFit/>
          </a:bodyPr>
          <a:lstStyle/>
          <a:p>
            <a:pPr algn="ctr"/>
            <a:r>
              <a:rPr lang="en-US" sz="4000" b="1" cap="none" spc="0" dirty="0">
                <a:ln w="22225">
                  <a:noFill/>
                  <a:prstDash val="solid"/>
                </a:ln>
                <a:solidFill>
                  <a:schemeClr val="bg1"/>
                </a:solidFill>
                <a:effectLst/>
                <a:latin typeface="Arial Rounded MT Bold" panose="020F0704030504030204" pitchFamily="34" charset="0"/>
              </a:rPr>
              <a:t>Environmental Conditions</a:t>
            </a:r>
          </a:p>
        </p:txBody>
      </p:sp>
    </p:spTree>
    <p:extLst>
      <p:ext uri="{BB962C8B-B14F-4D97-AF65-F5344CB8AC3E}">
        <p14:creationId xmlns:p14="http://schemas.microsoft.com/office/powerpoint/2010/main" val="90922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4" grpId="0" animBg="1"/>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2D4BF6D0-F897-416F-A322-53BEC73134DC}"/>
              </a:ext>
            </a:extLst>
          </p:cNvPr>
          <p:cNvSpPr/>
          <p:nvPr/>
        </p:nvSpPr>
        <p:spPr>
          <a:xfrm>
            <a:off x="419100" y="429896"/>
            <a:ext cx="11353800" cy="1446550"/>
          </a:xfrm>
          <a:prstGeom prst="rect">
            <a:avLst/>
          </a:prstGeom>
          <a:noFill/>
        </p:spPr>
        <p:txBody>
          <a:bodyPr wrap="square" lIns="91440" tIns="45720" rIns="91440" bIns="45720">
            <a:spAutoFit/>
          </a:bodyPr>
          <a:lstStyle/>
          <a:p>
            <a:pPr algn="ctr"/>
            <a:r>
              <a:rPr lang="en-GB" sz="4400" b="1" dirty="0">
                <a:ln w="22225">
                  <a:noFill/>
                  <a:prstDash val="solid"/>
                </a:ln>
                <a:solidFill>
                  <a:schemeClr val="bg1"/>
                </a:solidFill>
                <a:latin typeface="Arial Rounded MT Bold" panose="020F0704030504030204" pitchFamily="34" charset="0"/>
              </a:rPr>
              <a:t>Indicator species can provide information about…</a:t>
            </a:r>
            <a:endParaRPr lang="en-GB" sz="4400" b="1" cap="none" spc="0" dirty="0">
              <a:ln w="22225">
                <a:noFill/>
                <a:prstDash val="solid"/>
              </a:ln>
              <a:solidFill>
                <a:schemeClr val="bg1"/>
              </a:solidFill>
              <a:effectLst/>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D54372E0-3F5F-4FDE-9BE2-41BD26646702}"/>
              </a:ext>
            </a:extLst>
          </p:cNvPr>
          <p:cNvSpPr/>
          <p:nvPr/>
        </p:nvSpPr>
        <p:spPr>
          <a:xfrm>
            <a:off x="970547" y="2467185"/>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2829161E-18BB-4A07-97B5-CECD9A815FEB}"/>
              </a:ext>
            </a:extLst>
          </p:cNvPr>
          <p:cNvSpPr/>
          <p:nvPr/>
        </p:nvSpPr>
        <p:spPr>
          <a:xfrm>
            <a:off x="6400800" y="2467185"/>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C2AA5344-B4B4-49F2-BEA6-C3FA7CCA5AB2}"/>
              </a:ext>
            </a:extLst>
          </p:cNvPr>
          <p:cNvSpPr/>
          <p:nvPr/>
        </p:nvSpPr>
        <p:spPr>
          <a:xfrm>
            <a:off x="970547" y="4710322"/>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CA9950B4-CD45-4E2E-9850-1A5725B7C0BC}"/>
              </a:ext>
            </a:extLst>
          </p:cNvPr>
          <p:cNvSpPr/>
          <p:nvPr/>
        </p:nvSpPr>
        <p:spPr>
          <a:xfrm>
            <a:off x="6400800" y="4696436"/>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9C91DF8C-7219-49F8-9E65-E6F36C2A6091}"/>
              </a:ext>
            </a:extLst>
          </p:cNvPr>
          <p:cNvSpPr/>
          <p:nvPr/>
        </p:nvSpPr>
        <p:spPr>
          <a:xfrm>
            <a:off x="6397436" y="4696705"/>
            <a:ext cx="4953000" cy="1466641"/>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D88DDF0-9970-428B-B0D7-46D9D5EE148A}"/>
              </a:ext>
            </a:extLst>
          </p:cNvPr>
          <p:cNvSpPr/>
          <p:nvPr/>
        </p:nvSpPr>
        <p:spPr>
          <a:xfrm>
            <a:off x="1202155" y="2653783"/>
            <a:ext cx="4489784" cy="1077218"/>
          </a:xfrm>
          <a:prstGeom prst="rect">
            <a:avLst/>
          </a:prstGeom>
          <a:noFill/>
        </p:spPr>
        <p:txBody>
          <a:bodyPr wrap="square" lIns="91440" tIns="45720" rIns="91440" bIns="45720">
            <a:spAutoFit/>
          </a:bodyPr>
          <a:lstStyle/>
          <a:p>
            <a:pPr algn="ctr"/>
            <a:r>
              <a:rPr lang="en-US" sz="3200" b="1" dirty="0">
                <a:ln w="22225">
                  <a:noFill/>
                  <a:prstDash val="solid"/>
                </a:ln>
                <a:solidFill>
                  <a:schemeClr val="bg1"/>
                </a:solidFill>
                <a:latin typeface="Arial Rounded MT Bold" panose="020F0704030504030204" pitchFamily="34" charset="0"/>
              </a:rPr>
              <a:t>Numbers of organisms in a lake</a:t>
            </a:r>
            <a:endParaRPr lang="en-US" sz="3200" b="1" cap="none" spc="0" dirty="0">
              <a:ln w="22225">
                <a:noFill/>
                <a:prstDash val="solid"/>
              </a:ln>
              <a:solidFill>
                <a:schemeClr val="bg1"/>
              </a:solidFill>
              <a:effectLst/>
              <a:latin typeface="Arial Rounded MT Bold" panose="020F0704030504030204" pitchFamily="34" charset="0"/>
            </a:endParaRPr>
          </a:p>
        </p:txBody>
      </p:sp>
      <p:sp>
        <p:nvSpPr>
          <p:cNvPr id="11" name="Rectangle 10">
            <a:extLst>
              <a:ext uri="{FF2B5EF4-FFF2-40B4-BE49-F238E27FC236}">
                <a16:creationId xmlns:a16="http://schemas.microsoft.com/office/drawing/2014/main" id="{6B123DDE-7327-45F0-82CD-2E920A94325D}"/>
              </a:ext>
            </a:extLst>
          </p:cNvPr>
          <p:cNvSpPr/>
          <p:nvPr/>
        </p:nvSpPr>
        <p:spPr>
          <a:xfrm>
            <a:off x="6396789" y="2693965"/>
            <a:ext cx="4961021" cy="1077218"/>
          </a:xfrm>
          <a:prstGeom prst="rect">
            <a:avLst/>
          </a:prstGeom>
          <a:noFill/>
        </p:spPr>
        <p:txBody>
          <a:bodyPr wrap="square" lIns="91440" tIns="45720" rIns="91440" bIns="45720">
            <a:spAutoFit/>
          </a:bodyPr>
          <a:lstStyle/>
          <a:p>
            <a:pPr algn="ctr"/>
            <a:r>
              <a:rPr lang="en-US" sz="3200" b="1" cap="none" spc="0" dirty="0">
                <a:ln w="22225">
                  <a:noFill/>
                  <a:prstDash val="solid"/>
                </a:ln>
                <a:solidFill>
                  <a:schemeClr val="bg1"/>
                </a:solidFill>
                <a:effectLst/>
                <a:latin typeface="Arial Rounded MT Bold" panose="020F0704030504030204" pitchFamily="34" charset="0"/>
              </a:rPr>
              <a:t>Numbers of predators in a woodland</a:t>
            </a:r>
          </a:p>
        </p:txBody>
      </p:sp>
      <p:sp>
        <p:nvSpPr>
          <p:cNvPr id="12" name="Rectangle 11">
            <a:extLst>
              <a:ext uri="{FF2B5EF4-FFF2-40B4-BE49-F238E27FC236}">
                <a16:creationId xmlns:a16="http://schemas.microsoft.com/office/drawing/2014/main" id="{DD7A8FA0-2C75-4F8D-9FF2-8E2CA12782D2}"/>
              </a:ext>
            </a:extLst>
          </p:cNvPr>
          <p:cNvSpPr/>
          <p:nvPr/>
        </p:nvSpPr>
        <p:spPr>
          <a:xfrm>
            <a:off x="1202155" y="4973212"/>
            <a:ext cx="4489784" cy="1077218"/>
          </a:xfrm>
          <a:prstGeom prst="rect">
            <a:avLst/>
          </a:prstGeom>
          <a:noFill/>
        </p:spPr>
        <p:txBody>
          <a:bodyPr wrap="square" lIns="91440" tIns="45720" rIns="91440" bIns="45720">
            <a:spAutoFit/>
          </a:bodyPr>
          <a:lstStyle/>
          <a:p>
            <a:pPr algn="ctr"/>
            <a:r>
              <a:rPr lang="en-US" sz="3200" b="1" cap="none" spc="0" dirty="0">
                <a:ln w="22225">
                  <a:noFill/>
                  <a:prstDash val="solid"/>
                </a:ln>
                <a:solidFill>
                  <a:schemeClr val="bg1"/>
                </a:solidFill>
                <a:effectLst/>
                <a:latin typeface="Arial Rounded MT Bold" panose="020F0704030504030204" pitchFamily="34" charset="0"/>
              </a:rPr>
              <a:t>Levels of light in an ecosystem</a:t>
            </a:r>
          </a:p>
        </p:txBody>
      </p:sp>
      <p:sp>
        <p:nvSpPr>
          <p:cNvPr id="13" name="Rectangle 12">
            <a:extLst>
              <a:ext uri="{FF2B5EF4-FFF2-40B4-BE49-F238E27FC236}">
                <a16:creationId xmlns:a16="http://schemas.microsoft.com/office/drawing/2014/main" id="{87BFBF53-E42A-4AC2-87CE-712A0A26205E}"/>
              </a:ext>
            </a:extLst>
          </p:cNvPr>
          <p:cNvSpPr/>
          <p:nvPr/>
        </p:nvSpPr>
        <p:spPr>
          <a:xfrm>
            <a:off x="6219613" y="4842001"/>
            <a:ext cx="5372814" cy="1077218"/>
          </a:xfrm>
          <a:prstGeom prst="rect">
            <a:avLst/>
          </a:prstGeom>
          <a:noFill/>
        </p:spPr>
        <p:txBody>
          <a:bodyPr wrap="square" lIns="91440" tIns="45720" rIns="91440" bIns="45720">
            <a:spAutoFit/>
          </a:bodyPr>
          <a:lstStyle/>
          <a:p>
            <a:pPr algn="ctr"/>
            <a:r>
              <a:rPr lang="en-US" sz="3200" b="1" cap="none" spc="0" dirty="0">
                <a:ln w="22225">
                  <a:noFill/>
                  <a:prstDash val="solid"/>
                </a:ln>
                <a:solidFill>
                  <a:schemeClr val="bg1"/>
                </a:solidFill>
                <a:effectLst/>
                <a:latin typeface="Arial Rounded MT Bold" panose="020F0704030504030204" pitchFamily="34" charset="0"/>
              </a:rPr>
              <a:t>Levels of pollution in a river</a:t>
            </a:r>
          </a:p>
        </p:txBody>
      </p:sp>
    </p:spTree>
    <p:extLst>
      <p:ext uri="{BB962C8B-B14F-4D97-AF65-F5344CB8AC3E}">
        <p14:creationId xmlns:p14="http://schemas.microsoft.com/office/powerpoint/2010/main" val="364147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4" grpId="0" animBg="1"/>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5" name="Rectangle 4">
            <a:extLst>
              <a:ext uri="{FF2B5EF4-FFF2-40B4-BE49-F238E27FC236}">
                <a16:creationId xmlns:a16="http://schemas.microsoft.com/office/drawing/2014/main" id="{B7B78F09-43A0-4FB4-B93B-7D7225443851}"/>
              </a:ext>
            </a:extLst>
          </p:cNvPr>
          <p:cNvSpPr/>
          <p:nvPr/>
        </p:nvSpPr>
        <p:spPr>
          <a:xfrm>
            <a:off x="417418" y="365125"/>
            <a:ext cx="11353800" cy="830997"/>
          </a:xfrm>
          <a:prstGeom prst="rect">
            <a:avLst/>
          </a:prstGeom>
          <a:noFill/>
        </p:spPr>
        <p:txBody>
          <a:bodyPr wrap="square" lIns="91440" tIns="45720" rIns="91440" bIns="45720">
            <a:spAutoFit/>
          </a:bodyPr>
          <a:lstStyle/>
          <a:p>
            <a:pPr algn="ctr"/>
            <a:r>
              <a:rPr lang="en-GB" sz="2400" b="1" dirty="0">
                <a:ln w="22225">
                  <a:noFill/>
                  <a:prstDash val="solid"/>
                </a:ln>
                <a:solidFill>
                  <a:schemeClr val="bg1"/>
                </a:solidFill>
                <a:latin typeface="Arial Rounded MT Bold" panose="020F0704030504030204" pitchFamily="34" charset="0"/>
              </a:rPr>
              <a:t>The diagram below shows how the enzyme lactase is used in the production of lactose-free milk.</a:t>
            </a:r>
            <a:endParaRPr lang="en-GB" sz="2400" b="1" cap="none" spc="0" dirty="0">
              <a:ln w="22225">
                <a:noFill/>
                <a:prstDash val="solid"/>
              </a:ln>
              <a:solidFill>
                <a:schemeClr val="bg1"/>
              </a:solidFill>
              <a:effectLst/>
              <a:latin typeface="Arial Rounded MT Bold" panose="020F0704030504030204" pitchFamily="34" charset="0"/>
            </a:endParaRPr>
          </a:p>
        </p:txBody>
      </p:sp>
      <p:pic>
        <p:nvPicPr>
          <p:cNvPr id="8" name="Picture 7">
            <a:extLst>
              <a:ext uri="{FF2B5EF4-FFF2-40B4-BE49-F238E27FC236}">
                <a16:creationId xmlns:a16="http://schemas.microsoft.com/office/drawing/2014/main" id="{4724B7FC-674E-45CF-8467-691241ABFB70}"/>
              </a:ext>
            </a:extLst>
          </p:cNvPr>
          <p:cNvPicPr>
            <a:picLocks noChangeAspect="1"/>
          </p:cNvPicPr>
          <p:nvPr/>
        </p:nvPicPr>
        <p:blipFill>
          <a:blip r:embed="rId2"/>
          <a:stretch>
            <a:fillRect/>
          </a:stretch>
        </p:blipFill>
        <p:spPr>
          <a:xfrm>
            <a:off x="672527" y="819577"/>
            <a:ext cx="3536048" cy="3505825"/>
          </a:xfrm>
          <a:prstGeom prst="rect">
            <a:avLst/>
          </a:prstGeom>
        </p:spPr>
      </p:pic>
      <p:sp>
        <p:nvSpPr>
          <p:cNvPr id="9" name="Rectangle 8">
            <a:extLst>
              <a:ext uri="{FF2B5EF4-FFF2-40B4-BE49-F238E27FC236}">
                <a16:creationId xmlns:a16="http://schemas.microsoft.com/office/drawing/2014/main" id="{C436160C-1A65-459C-86D1-DDA043A08D7E}"/>
              </a:ext>
            </a:extLst>
          </p:cNvPr>
          <p:cNvSpPr/>
          <p:nvPr/>
        </p:nvSpPr>
        <p:spPr>
          <a:xfrm>
            <a:off x="4524186" y="1594415"/>
            <a:ext cx="7038323" cy="1200329"/>
          </a:xfrm>
          <a:prstGeom prst="rect">
            <a:avLst/>
          </a:prstGeom>
          <a:noFill/>
        </p:spPr>
        <p:txBody>
          <a:bodyPr wrap="square" lIns="91440" tIns="45720" rIns="91440" bIns="45720">
            <a:spAutoFit/>
          </a:bodyPr>
          <a:lstStyle/>
          <a:p>
            <a:pPr algn="ctr"/>
            <a:r>
              <a:rPr lang="en-GB" sz="2400" b="1" dirty="0">
                <a:ln w="22225">
                  <a:noFill/>
                  <a:prstDash val="solid"/>
                </a:ln>
                <a:solidFill>
                  <a:schemeClr val="bg1"/>
                </a:solidFill>
                <a:latin typeface="Arial Rounded MT Bold" panose="020F0704030504030204" pitchFamily="34" charset="0"/>
              </a:rPr>
              <a:t>The Underline one option in each of the brackets to make the following </a:t>
            </a:r>
          </a:p>
          <a:p>
            <a:pPr algn="ctr"/>
            <a:r>
              <a:rPr lang="en-GB" sz="2400" b="1" dirty="0">
                <a:ln w="22225">
                  <a:noFill/>
                  <a:prstDash val="solid"/>
                </a:ln>
                <a:solidFill>
                  <a:schemeClr val="bg1"/>
                </a:solidFill>
                <a:latin typeface="Arial Rounded MT Bold" panose="020F0704030504030204" pitchFamily="34" charset="0"/>
              </a:rPr>
              <a:t>sentences correct.</a:t>
            </a:r>
            <a:endParaRPr lang="en-GB" sz="2400" b="1" cap="none" spc="0" dirty="0">
              <a:ln w="22225">
                <a:noFill/>
                <a:prstDash val="solid"/>
              </a:ln>
              <a:solidFill>
                <a:schemeClr val="bg1"/>
              </a:solidFill>
              <a:effectLst/>
              <a:latin typeface="Arial Rounded MT Bold" panose="020F0704030504030204" pitchFamily="34" charset="0"/>
            </a:endParaRPr>
          </a:p>
        </p:txBody>
      </p:sp>
      <p:sp>
        <p:nvSpPr>
          <p:cNvPr id="10" name="Rectangle 9">
            <a:extLst>
              <a:ext uri="{FF2B5EF4-FFF2-40B4-BE49-F238E27FC236}">
                <a16:creationId xmlns:a16="http://schemas.microsoft.com/office/drawing/2014/main" id="{4381088D-E269-4007-860C-1516E96E9B33}"/>
              </a:ext>
            </a:extLst>
          </p:cNvPr>
          <p:cNvSpPr/>
          <p:nvPr/>
        </p:nvSpPr>
        <p:spPr>
          <a:xfrm>
            <a:off x="672527" y="4317186"/>
            <a:ext cx="10515599" cy="1938992"/>
          </a:xfrm>
          <a:prstGeom prst="rect">
            <a:avLst/>
          </a:prstGeom>
          <a:noFill/>
        </p:spPr>
        <p:txBody>
          <a:bodyPr wrap="square" lIns="91440" tIns="45720" rIns="91440" bIns="45720">
            <a:spAutoFit/>
          </a:bodyPr>
          <a:lstStyle/>
          <a:p>
            <a:pPr algn="ctr"/>
            <a:r>
              <a:rPr lang="en-GB" sz="2400" b="1" dirty="0">
                <a:ln w="22225">
                  <a:noFill/>
                  <a:prstDash val="solid"/>
                </a:ln>
                <a:solidFill>
                  <a:schemeClr val="bg1"/>
                </a:solidFill>
                <a:latin typeface="Arial Rounded MT Bold" panose="020F0704030504030204" pitchFamily="34" charset="0"/>
              </a:rPr>
              <a:t>This process is an example of a                    			reaction.</a:t>
            </a:r>
          </a:p>
          <a:p>
            <a:pPr algn="ctr"/>
            <a:endParaRPr lang="en-GB" sz="2400" b="1" dirty="0">
              <a:ln w="22225">
                <a:noFill/>
                <a:prstDash val="solid"/>
              </a:ln>
              <a:solidFill>
                <a:schemeClr val="bg1"/>
              </a:solidFill>
              <a:latin typeface="Arial Rounded MT Bold" panose="020F0704030504030204" pitchFamily="34" charset="0"/>
            </a:endParaRPr>
          </a:p>
          <a:p>
            <a:pPr algn="ctr"/>
            <a:endParaRPr lang="en-GB" sz="2400" b="1" dirty="0">
              <a:ln w="22225">
                <a:noFill/>
                <a:prstDash val="solid"/>
              </a:ln>
              <a:solidFill>
                <a:schemeClr val="bg1"/>
              </a:solidFill>
              <a:latin typeface="Arial Rounded MT Bold" panose="020F0704030504030204" pitchFamily="34" charset="0"/>
            </a:endParaRPr>
          </a:p>
          <a:p>
            <a:pPr algn="ctr"/>
            <a:endParaRPr lang="en-GB" sz="2400" b="1" dirty="0">
              <a:ln w="22225">
                <a:noFill/>
                <a:prstDash val="solid"/>
              </a:ln>
              <a:solidFill>
                <a:schemeClr val="bg1"/>
              </a:solidFill>
              <a:latin typeface="Arial Rounded MT Bold" panose="020F0704030504030204" pitchFamily="34" charset="0"/>
            </a:endParaRPr>
          </a:p>
          <a:p>
            <a:pPr algn="ctr"/>
            <a:r>
              <a:rPr lang="en-GB" sz="2400" b="1" dirty="0">
                <a:ln w="22225">
                  <a:noFill/>
                  <a:prstDash val="solid"/>
                </a:ln>
                <a:solidFill>
                  <a:schemeClr val="bg1"/>
                </a:solidFill>
                <a:latin typeface="Arial Rounded MT Bold" panose="020F0704030504030204" pitchFamily="34" charset="0"/>
              </a:rPr>
              <a:t>In this reaction, lactose is the			                   of lactase.</a:t>
            </a:r>
            <a:endParaRPr lang="en-GB" sz="2400" b="1" cap="none" spc="0" dirty="0">
              <a:ln w="22225">
                <a:noFill/>
                <a:prstDash val="solid"/>
              </a:ln>
              <a:solidFill>
                <a:schemeClr val="bg1"/>
              </a:solidFill>
              <a:effectLst/>
              <a:latin typeface="Arial Rounded MT Bold" panose="020F0704030504030204" pitchFamily="34" charset="0"/>
            </a:endParaRPr>
          </a:p>
        </p:txBody>
      </p:sp>
      <p:sp>
        <p:nvSpPr>
          <p:cNvPr id="11" name="Rectangle 10">
            <a:extLst>
              <a:ext uri="{FF2B5EF4-FFF2-40B4-BE49-F238E27FC236}">
                <a16:creationId xmlns:a16="http://schemas.microsoft.com/office/drawing/2014/main" id="{561EF8F1-02A6-4726-B152-96D187487F9E}"/>
              </a:ext>
            </a:extLst>
          </p:cNvPr>
          <p:cNvSpPr/>
          <p:nvPr/>
        </p:nvSpPr>
        <p:spPr>
          <a:xfrm>
            <a:off x="6672936" y="3934462"/>
            <a:ext cx="1837362" cy="523220"/>
          </a:xfrm>
          <a:prstGeom prst="rect">
            <a:avLst/>
          </a:prstGeom>
        </p:spPr>
        <p:txBody>
          <a:bodyPr wrap="none">
            <a:spAutoFit/>
          </a:bodyPr>
          <a:lstStyle/>
          <a:p>
            <a:r>
              <a:rPr lang="en-GB" sz="2800" b="1" dirty="0">
                <a:ln w="22225">
                  <a:noFill/>
                  <a:prstDash val="solid"/>
                </a:ln>
                <a:solidFill>
                  <a:schemeClr val="bg1"/>
                </a:solidFill>
                <a:latin typeface="Arial Rounded MT Bold" panose="020F0704030504030204" pitchFamily="34" charset="0"/>
              </a:rPr>
              <a:t>synthesis</a:t>
            </a:r>
            <a:endParaRPr lang="en-GB" sz="2800" dirty="0"/>
          </a:p>
        </p:txBody>
      </p:sp>
      <p:sp>
        <p:nvSpPr>
          <p:cNvPr id="12" name="Rectangle 11">
            <a:extLst>
              <a:ext uri="{FF2B5EF4-FFF2-40B4-BE49-F238E27FC236}">
                <a16:creationId xmlns:a16="http://schemas.microsoft.com/office/drawing/2014/main" id="{4F338C98-FC17-48C3-BF59-276AE3AF56CB}"/>
              </a:ext>
            </a:extLst>
          </p:cNvPr>
          <p:cNvSpPr/>
          <p:nvPr/>
        </p:nvSpPr>
        <p:spPr>
          <a:xfrm>
            <a:off x="6449349" y="4439966"/>
            <a:ext cx="2284536" cy="523220"/>
          </a:xfrm>
          <a:prstGeom prst="rect">
            <a:avLst/>
          </a:prstGeom>
        </p:spPr>
        <p:txBody>
          <a:bodyPr wrap="none">
            <a:spAutoFit/>
          </a:bodyPr>
          <a:lstStyle/>
          <a:p>
            <a:r>
              <a:rPr lang="en-GB" sz="2800" b="1" dirty="0">
                <a:ln w="22225">
                  <a:noFill/>
                  <a:prstDash val="solid"/>
                </a:ln>
                <a:solidFill>
                  <a:schemeClr val="bg1"/>
                </a:solidFill>
                <a:latin typeface="Arial Rounded MT Bold" panose="020F0704030504030204" pitchFamily="34" charset="0"/>
              </a:rPr>
              <a:t>degradation</a:t>
            </a:r>
            <a:endParaRPr lang="en-GB" sz="2800" dirty="0"/>
          </a:p>
        </p:txBody>
      </p:sp>
      <p:sp>
        <p:nvSpPr>
          <p:cNvPr id="13" name="Rectangle 12">
            <a:extLst>
              <a:ext uri="{FF2B5EF4-FFF2-40B4-BE49-F238E27FC236}">
                <a16:creationId xmlns:a16="http://schemas.microsoft.com/office/drawing/2014/main" id="{ED853690-BBBC-4BAE-B06A-FBC84369D28F}"/>
              </a:ext>
            </a:extLst>
          </p:cNvPr>
          <p:cNvSpPr/>
          <p:nvPr/>
        </p:nvSpPr>
        <p:spPr>
          <a:xfrm>
            <a:off x="6718619" y="5379721"/>
            <a:ext cx="1549591" cy="523220"/>
          </a:xfrm>
          <a:prstGeom prst="rect">
            <a:avLst/>
          </a:prstGeom>
        </p:spPr>
        <p:txBody>
          <a:bodyPr wrap="none">
            <a:spAutoFit/>
          </a:bodyPr>
          <a:lstStyle/>
          <a:p>
            <a:r>
              <a:rPr lang="en-GB" sz="2800" b="1" dirty="0">
                <a:ln w="22225">
                  <a:noFill/>
                  <a:prstDash val="solid"/>
                </a:ln>
                <a:solidFill>
                  <a:schemeClr val="bg1"/>
                </a:solidFill>
                <a:latin typeface="Arial Rounded MT Bold" panose="020F0704030504030204" pitchFamily="34" charset="0"/>
              </a:rPr>
              <a:t>product</a:t>
            </a:r>
            <a:endParaRPr lang="en-GB" sz="2800" dirty="0"/>
          </a:p>
        </p:txBody>
      </p:sp>
      <p:sp>
        <p:nvSpPr>
          <p:cNvPr id="14" name="Rectangle 13">
            <a:extLst>
              <a:ext uri="{FF2B5EF4-FFF2-40B4-BE49-F238E27FC236}">
                <a16:creationId xmlns:a16="http://schemas.microsoft.com/office/drawing/2014/main" id="{5453E737-FDB7-459A-BA30-7A97AC4C7ABE}"/>
              </a:ext>
            </a:extLst>
          </p:cNvPr>
          <p:cNvSpPr/>
          <p:nvPr/>
        </p:nvSpPr>
        <p:spPr>
          <a:xfrm>
            <a:off x="6568758" y="5947390"/>
            <a:ext cx="1835567" cy="523220"/>
          </a:xfrm>
          <a:prstGeom prst="rect">
            <a:avLst/>
          </a:prstGeom>
        </p:spPr>
        <p:txBody>
          <a:bodyPr wrap="none">
            <a:spAutoFit/>
          </a:bodyPr>
          <a:lstStyle/>
          <a:p>
            <a:r>
              <a:rPr lang="en-GB" sz="2800" b="1" dirty="0">
                <a:ln w="22225">
                  <a:noFill/>
                  <a:prstDash val="solid"/>
                </a:ln>
                <a:solidFill>
                  <a:schemeClr val="bg1"/>
                </a:solidFill>
                <a:latin typeface="Arial Rounded MT Bold" panose="020F0704030504030204" pitchFamily="34" charset="0"/>
              </a:rPr>
              <a:t>substrate</a:t>
            </a:r>
            <a:endParaRPr lang="en-GB" sz="2800" dirty="0"/>
          </a:p>
        </p:txBody>
      </p:sp>
      <p:sp>
        <p:nvSpPr>
          <p:cNvPr id="15" name="Double Brace 14">
            <a:extLst>
              <a:ext uri="{FF2B5EF4-FFF2-40B4-BE49-F238E27FC236}">
                <a16:creationId xmlns:a16="http://schemas.microsoft.com/office/drawing/2014/main" id="{61958AD5-9E21-4205-A161-6C4CCB065AFE}"/>
              </a:ext>
            </a:extLst>
          </p:cNvPr>
          <p:cNvSpPr/>
          <p:nvPr/>
        </p:nvSpPr>
        <p:spPr>
          <a:xfrm>
            <a:off x="6342720" y="3950445"/>
            <a:ext cx="2494685" cy="1134175"/>
          </a:xfrm>
          <a:prstGeom prst="bracePair">
            <a:avLst/>
          </a:pr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
        <p:nvSpPr>
          <p:cNvPr id="16" name="Double Brace 15">
            <a:extLst>
              <a:ext uri="{FF2B5EF4-FFF2-40B4-BE49-F238E27FC236}">
                <a16:creationId xmlns:a16="http://schemas.microsoft.com/office/drawing/2014/main" id="{E87CAA57-BC3F-467B-903E-1C27FE3E0311}"/>
              </a:ext>
            </a:extLst>
          </p:cNvPr>
          <p:cNvSpPr/>
          <p:nvPr/>
        </p:nvSpPr>
        <p:spPr>
          <a:xfrm>
            <a:off x="6239200" y="5379721"/>
            <a:ext cx="2494685" cy="1134175"/>
          </a:xfrm>
          <a:prstGeom prst="bracePair">
            <a:avLst/>
          </a:prstGeom>
          <a:ln w="57150"/>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01790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500" fill="hold"/>
                                        <p:tgtEl>
                                          <p:spTgt spid="9"/>
                                        </p:tgtEl>
                                        <p:attrNameLst>
                                          <p:attrName>ppt_w</p:attrName>
                                        </p:attrNameLst>
                                      </p:cBhvr>
                                      <p:tavLst>
                                        <p:tav tm="0">
                                          <p:val>
                                            <p:fltVal val="0"/>
                                          </p:val>
                                        </p:tav>
                                        <p:tav tm="100000">
                                          <p:val>
                                            <p:strVal val="#ppt_w"/>
                                          </p:val>
                                        </p:tav>
                                      </p:tavLst>
                                    </p:anim>
                                    <p:anim calcmode="lin" valueType="num">
                                      <p:cBhvr>
                                        <p:cTn id="18" dur="1500" fill="hold"/>
                                        <p:tgtEl>
                                          <p:spTgt spid="9"/>
                                        </p:tgtEl>
                                        <p:attrNameLst>
                                          <p:attrName>ppt_h</p:attrName>
                                        </p:attrNameLst>
                                      </p:cBhvr>
                                      <p:tavLst>
                                        <p:tav tm="0">
                                          <p:val>
                                            <p:fltVal val="0"/>
                                          </p:val>
                                        </p:tav>
                                        <p:tav tm="100000">
                                          <p:val>
                                            <p:strVal val="#ppt_h"/>
                                          </p:val>
                                        </p:tav>
                                      </p:tavLst>
                                    </p:anim>
                                    <p:animEffect transition="in" filter="fade">
                                      <p:cBhvr>
                                        <p:cTn id="19" dur="1500"/>
                                        <p:tgtEl>
                                          <p:spTgt spid="9"/>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25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25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25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25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25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25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11"/>
                                        </p:tgtEl>
                                        <p:attrNameLst>
                                          <p:attrName>ppt_x</p:attrName>
                                        </p:attrNameLst>
                                      </p:cBhvr>
                                      <p:tavLst>
                                        <p:tav tm="0">
                                          <p:val>
                                            <p:strVal val="ppt_x"/>
                                          </p:val>
                                        </p:tav>
                                        <p:tav tm="100000">
                                          <p:val>
                                            <p:strVal val="ppt_x"/>
                                          </p:val>
                                        </p:tav>
                                      </p:tavLst>
                                    </p:anim>
                                    <p:anim calcmode="lin" valueType="num">
                                      <p:cBhvr additive="base">
                                        <p:cTn id="46" dur="500"/>
                                        <p:tgtEl>
                                          <p:spTgt spid="11"/>
                                        </p:tgtEl>
                                        <p:attrNameLst>
                                          <p:attrName>ppt_y</p:attrName>
                                        </p:attrNameLst>
                                      </p:cBhvr>
                                      <p:tavLst>
                                        <p:tav tm="0">
                                          <p:val>
                                            <p:strVal val="ppt_y"/>
                                          </p:val>
                                        </p:tav>
                                        <p:tav tm="100000">
                                          <p:val>
                                            <p:strVal val="1+ppt_h/2"/>
                                          </p:val>
                                        </p:tav>
                                      </p:tavLst>
                                    </p:anim>
                                    <p:set>
                                      <p:cBhvr>
                                        <p:cTn id="47" dur="1" fill="hold">
                                          <p:stCondLst>
                                            <p:cond delay="499"/>
                                          </p:stCondLst>
                                        </p:cTn>
                                        <p:tgtEl>
                                          <p:spTgt spid="1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3"/>
                                        </p:tgtEl>
                                        <p:attrNameLst>
                                          <p:attrName>ppt_x</p:attrName>
                                        </p:attrNameLst>
                                      </p:cBhvr>
                                      <p:tavLst>
                                        <p:tav tm="0">
                                          <p:val>
                                            <p:strVal val="ppt_x"/>
                                          </p:val>
                                        </p:tav>
                                        <p:tav tm="100000">
                                          <p:val>
                                            <p:strVal val="ppt_x"/>
                                          </p:val>
                                        </p:tav>
                                      </p:tavLst>
                                    </p:anim>
                                    <p:anim calcmode="lin" valueType="num">
                                      <p:cBhvr additive="base">
                                        <p:cTn id="52" dur="500"/>
                                        <p:tgtEl>
                                          <p:spTgt spid="13"/>
                                        </p:tgtEl>
                                        <p:attrNameLst>
                                          <p:attrName>ppt_y</p:attrName>
                                        </p:attrNameLst>
                                      </p:cBhvr>
                                      <p:tavLst>
                                        <p:tav tm="0">
                                          <p:val>
                                            <p:strVal val="ppt_y"/>
                                          </p:val>
                                        </p:tav>
                                        <p:tav tm="100000">
                                          <p:val>
                                            <p:strVal val="1+ppt_h/2"/>
                                          </p:val>
                                        </p:tav>
                                      </p:tavLst>
                                    </p:anim>
                                    <p:set>
                                      <p:cBhvr>
                                        <p:cTn id="5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1" grpId="0"/>
      <p:bldP spid="11" grpId="1"/>
      <p:bldP spid="12" grpId="0"/>
      <p:bldP spid="13" grpId="0"/>
      <p:bldP spid="13" grpId="1"/>
      <p:bldP spid="14" grpId="0"/>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5" name="Rectangle 4">
            <a:extLst>
              <a:ext uri="{FF2B5EF4-FFF2-40B4-BE49-F238E27FC236}">
                <a16:creationId xmlns:a16="http://schemas.microsoft.com/office/drawing/2014/main" id="{B7B78F09-43A0-4FB4-B93B-7D7225443851}"/>
              </a:ext>
            </a:extLst>
          </p:cNvPr>
          <p:cNvSpPr/>
          <p:nvPr/>
        </p:nvSpPr>
        <p:spPr>
          <a:xfrm>
            <a:off x="417418" y="365125"/>
            <a:ext cx="11353800" cy="1569660"/>
          </a:xfrm>
          <a:prstGeom prst="rect">
            <a:avLst/>
          </a:prstGeom>
          <a:noFill/>
        </p:spPr>
        <p:txBody>
          <a:bodyPr wrap="square" lIns="91440" tIns="45720" rIns="91440" bIns="45720">
            <a:spAutoFit/>
          </a:bodyPr>
          <a:lstStyle/>
          <a:p>
            <a:pPr algn="ctr"/>
            <a:r>
              <a:rPr lang="en-GB" sz="2400" b="1" dirty="0">
                <a:ln w="22225">
                  <a:noFill/>
                  <a:prstDash val="solid"/>
                </a:ln>
                <a:solidFill>
                  <a:schemeClr val="bg1"/>
                </a:solidFill>
                <a:latin typeface="Arial Rounded MT Bold" panose="020F0704030504030204" pitchFamily="34" charset="0"/>
              </a:rPr>
              <a:t> A fault in the production resulted in boiling water running over the </a:t>
            </a:r>
          </a:p>
          <a:p>
            <a:pPr algn="ctr"/>
            <a:r>
              <a:rPr lang="en-GB" sz="2400" b="1" dirty="0">
                <a:ln w="22225">
                  <a:noFill/>
                  <a:prstDash val="solid"/>
                </a:ln>
                <a:solidFill>
                  <a:schemeClr val="bg1"/>
                </a:solidFill>
                <a:latin typeface="Arial Rounded MT Bold" panose="020F0704030504030204" pitchFamily="34" charset="0"/>
              </a:rPr>
              <a:t>lactase enzyme.</a:t>
            </a:r>
          </a:p>
          <a:p>
            <a:pPr algn="ctr"/>
            <a:r>
              <a:rPr lang="en-GB" sz="2400" b="1" dirty="0">
                <a:ln w="22225">
                  <a:noFill/>
                  <a:prstDash val="solid"/>
                </a:ln>
                <a:solidFill>
                  <a:schemeClr val="bg1"/>
                </a:solidFill>
                <a:latin typeface="Arial Rounded MT Bold" panose="020F0704030504030204" pitchFamily="34" charset="0"/>
              </a:rPr>
              <a:t>Using your knowledge of enzymes, predict how the milk produced </a:t>
            </a:r>
          </a:p>
          <a:p>
            <a:pPr algn="ctr"/>
            <a:r>
              <a:rPr lang="en-GB" sz="2400" b="1" dirty="0">
                <a:ln w="22225">
                  <a:noFill/>
                  <a:prstDash val="solid"/>
                </a:ln>
                <a:solidFill>
                  <a:schemeClr val="bg1"/>
                </a:solidFill>
                <a:latin typeface="Arial Rounded MT Bold" panose="020F0704030504030204" pitchFamily="34" charset="0"/>
              </a:rPr>
              <a:t>would differ from the expected product (2)</a:t>
            </a:r>
          </a:p>
        </p:txBody>
      </p:sp>
      <p:sp>
        <p:nvSpPr>
          <p:cNvPr id="19" name="Rectangle 18">
            <a:extLst>
              <a:ext uri="{FF2B5EF4-FFF2-40B4-BE49-F238E27FC236}">
                <a16:creationId xmlns:a16="http://schemas.microsoft.com/office/drawing/2014/main" id="{2BCA365C-C5FB-428B-9560-39BB4DA671F5}"/>
              </a:ext>
            </a:extLst>
          </p:cNvPr>
          <p:cNvSpPr/>
          <p:nvPr/>
        </p:nvSpPr>
        <p:spPr>
          <a:xfrm>
            <a:off x="-344582" y="3216464"/>
            <a:ext cx="3725735" cy="2308324"/>
          </a:xfrm>
          <a:prstGeom prst="rect">
            <a:avLst/>
          </a:prstGeom>
          <a:noFill/>
        </p:spPr>
        <p:txBody>
          <a:bodyPr wrap="square" lIns="91440" tIns="45720" rIns="91440" bIns="45720">
            <a:spAutoFit/>
          </a:bodyPr>
          <a:lstStyle/>
          <a:p>
            <a:pPr algn="ctr"/>
            <a:r>
              <a:rPr lang="en-GB" sz="2400" b="1" dirty="0">
                <a:ln w="22225">
                  <a:noFill/>
                  <a:prstDash val="solid"/>
                </a:ln>
                <a:solidFill>
                  <a:schemeClr val="bg1"/>
                </a:solidFill>
                <a:latin typeface="Arial Rounded MT Bold" panose="020F0704030504030204" pitchFamily="34" charset="0"/>
              </a:rPr>
              <a:t>Prediction (1): </a:t>
            </a:r>
          </a:p>
          <a:p>
            <a:pPr algn="ctr"/>
            <a:endParaRPr lang="en-GB" sz="2400" b="1" dirty="0">
              <a:ln w="22225">
                <a:noFill/>
                <a:prstDash val="solid"/>
              </a:ln>
              <a:solidFill>
                <a:schemeClr val="bg1"/>
              </a:solidFill>
              <a:latin typeface="Arial Rounded MT Bold" panose="020F0704030504030204" pitchFamily="34" charset="0"/>
            </a:endParaRPr>
          </a:p>
          <a:p>
            <a:pPr algn="ctr"/>
            <a:endParaRPr lang="en-GB" sz="2400" b="1" dirty="0">
              <a:ln w="22225">
                <a:noFill/>
                <a:prstDash val="solid"/>
              </a:ln>
              <a:solidFill>
                <a:schemeClr val="bg1"/>
              </a:solidFill>
              <a:latin typeface="Arial Rounded MT Bold" panose="020F0704030504030204" pitchFamily="34" charset="0"/>
            </a:endParaRPr>
          </a:p>
          <a:p>
            <a:pPr algn="ctr"/>
            <a:endParaRPr lang="en-GB" sz="2400" b="1" dirty="0">
              <a:ln w="22225">
                <a:noFill/>
                <a:prstDash val="solid"/>
              </a:ln>
              <a:solidFill>
                <a:schemeClr val="bg1"/>
              </a:solidFill>
              <a:latin typeface="Arial Rounded MT Bold" panose="020F0704030504030204" pitchFamily="34" charset="0"/>
            </a:endParaRPr>
          </a:p>
          <a:p>
            <a:pPr algn="ctr"/>
            <a:endParaRPr lang="en-GB" sz="2400" b="1" dirty="0">
              <a:ln w="22225">
                <a:noFill/>
                <a:prstDash val="solid"/>
              </a:ln>
              <a:solidFill>
                <a:schemeClr val="bg1"/>
              </a:solidFill>
              <a:latin typeface="Arial Rounded MT Bold" panose="020F0704030504030204" pitchFamily="34" charset="0"/>
            </a:endParaRPr>
          </a:p>
          <a:p>
            <a:pPr algn="ctr"/>
            <a:r>
              <a:rPr lang="en-GB" sz="2400" b="1" dirty="0">
                <a:ln w="22225">
                  <a:noFill/>
                  <a:prstDash val="solid"/>
                </a:ln>
                <a:solidFill>
                  <a:schemeClr val="bg1"/>
                </a:solidFill>
                <a:latin typeface="Arial Rounded MT Bold" panose="020F0704030504030204" pitchFamily="34" charset="0"/>
              </a:rPr>
              <a:t>Explanation (1): </a:t>
            </a:r>
          </a:p>
        </p:txBody>
      </p:sp>
      <p:sp>
        <p:nvSpPr>
          <p:cNvPr id="20" name="Rectangle: Rounded Corners 19">
            <a:extLst>
              <a:ext uri="{FF2B5EF4-FFF2-40B4-BE49-F238E27FC236}">
                <a16:creationId xmlns:a16="http://schemas.microsoft.com/office/drawing/2014/main" id="{29B78375-AEE6-4CD1-858C-455DFADD251C}"/>
              </a:ext>
            </a:extLst>
          </p:cNvPr>
          <p:cNvSpPr/>
          <p:nvPr/>
        </p:nvSpPr>
        <p:spPr>
          <a:xfrm>
            <a:off x="2830216" y="3231152"/>
            <a:ext cx="8759272" cy="714673"/>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1D9A8E57-4C00-44DB-AE0A-D62C1E7CEDC9}"/>
              </a:ext>
            </a:extLst>
          </p:cNvPr>
          <p:cNvSpPr/>
          <p:nvPr/>
        </p:nvSpPr>
        <p:spPr>
          <a:xfrm>
            <a:off x="3000186" y="3237939"/>
            <a:ext cx="9191814" cy="707886"/>
          </a:xfrm>
          <a:prstGeom prst="rect">
            <a:avLst/>
          </a:prstGeom>
          <a:noFill/>
        </p:spPr>
        <p:txBody>
          <a:bodyPr wrap="square" lIns="91440" tIns="45720" rIns="91440" bIns="45720">
            <a:spAutoFit/>
          </a:bodyPr>
          <a:lstStyle/>
          <a:p>
            <a:r>
              <a:rPr lang="en-GB" sz="2000" b="1" dirty="0">
                <a:ln w="22225">
                  <a:noFill/>
                  <a:prstDash val="solid"/>
                </a:ln>
                <a:solidFill>
                  <a:schemeClr val="bg1"/>
                </a:solidFill>
                <a:latin typeface="Arial Rounded MT Bold" panose="020F0704030504030204" pitchFamily="34" charset="0"/>
              </a:rPr>
              <a:t>All or some) lactose would not be removed from the milk /milk would contain lactose/it would not be lactose free (1)</a:t>
            </a:r>
            <a:endParaRPr lang="en-US" sz="2000" b="1" cap="none" spc="0" dirty="0">
              <a:ln w="22225">
                <a:noFill/>
                <a:prstDash val="solid"/>
              </a:ln>
              <a:solidFill>
                <a:schemeClr val="bg1"/>
              </a:solidFill>
              <a:effectLst/>
              <a:latin typeface="Arial Rounded MT Bold" panose="020F0704030504030204" pitchFamily="34" charset="0"/>
            </a:endParaRPr>
          </a:p>
        </p:txBody>
      </p:sp>
      <p:sp>
        <p:nvSpPr>
          <p:cNvPr id="22" name="Rectangle 21">
            <a:extLst>
              <a:ext uri="{FF2B5EF4-FFF2-40B4-BE49-F238E27FC236}">
                <a16:creationId xmlns:a16="http://schemas.microsoft.com/office/drawing/2014/main" id="{6434EE1F-90C6-4214-ACF4-C450A5DB8866}"/>
              </a:ext>
            </a:extLst>
          </p:cNvPr>
          <p:cNvSpPr/>
          <p:nvPr/>
        </p:nvSpPr>
        <p:spPr>
          <a:xfrm>
            <a:off x="3834608" y="3842754"/>
            <a:ext cx="6750487" cy="707886"/>
          </a:xfrm>
          <a:prstGeom prst="rect">
            <a:avLst/>
          </a:prstGeom>
          <a:noFill/>
        </p:spPr>
        <p:txBody>
          <a:bodyPr wrap="square" lIns="91440" tIns="45720" rIns="91440" bIns="45720">
            <a:spAutoFit/>
          </a:bodyPr>
          <a:lstStyle/>
          <a:p>
            <a:pPr algn="ctr"/>
            <a:r>
              <a:rPr lang="en-GB" sz="2000" b="1" dirty="0">
                <a:ln w="22225">
                  <a:noFill/>
                  <a:prstDash val="solid"/>
                </a:ln>
                <a:solidFill>
                  <a:schemeClr val="bg1"/>
                </a:solidFill>
                <a:latin typeface="Arial Rounded MT Bold" panose="020F0704030504030204" pitchFamily="34" charset="0"/>
              </a:rPr>
              <a:t> Not acceptable: might/may contain lactose/milk will be the same/milk will be unchanged</a:t>
            </a:r>
            <a:endParaRPr lang="en-US" sz="2000" b="1" cap="none" spc="0" dirty="0">
              <a:ln w="22225">
                <a:noFill/>
                <a:prstDash val="solid"/>
              </a:ln>
              <a:solidFill>
                <a:schemeClr val="bg1"/>
              </a:solidFill>
              <a:effectLst/>
              <a:latin typeface="Arial Rounded MT Bold" panose="020F0704030504030204" pitchFamily="34" charset="0"/>
            </a:endParaRPr>
          </a:p>
        </p:txBody>
      </p:sp>
      <p:sp>
        <p:nvSpPr>
          <p:cNvPr id="24" name="Rectangle: Rounded Corners 23">
            <a:extLst>
              <a:ext uri="{FF2B5EF4-FFF2-40B4-BE49-F238E27FC236}">
                <a16:creationId xmlns:a16="http://schemas.microsoft.com/office/drawing/2014/main" id="{2B4B794D-777C-42EF-B7BF-AE20D5B116CB}"/>
              </a:ext>
            </a:extLst>
          </p:cNvPr>
          <p:cNvSpPr/>
          <p:nvPr/>
        </p:nvSpPr>
        <p:spPr>
          <a:xfrm>
            <a:off x="2803236" y="4640763"/>
            <a:ext cx="8967981" cy="1052183"/>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586449B3-FEA0-416A-9444-7A2DE7D8434B}"/>
              </a:ext>
            </a:extLst>
          </p:cNvPr>
          <p:cNvSpPr/>
          <p:nvPr/>
        </p:nvSpPr>
        <p:spPr>
          <a:xfrm>
            <a:off x="2890207" y="4677283"/>
            <a:ext cx="9191814" cy="1015663"/>
          </a:xfrm>
          <a:prstGeom prst="rect">
            <a:avLst/>
          </a:prstGeom>
          <a:noFill/>
        </p:spPr>
        <p:txBody>
          <a:bodyPr wrap="square" lIns="91440" tIns="45720" rIns="91440" bIns="45720">
            <a:spAutoFit/>
          </a:bodyPr>
          <a:lstStyle/>
          <a:p>
            <a:r>
              <a:rPr lang="en-GB" sz="2000" b="1" dirty="0">
                <a:ln w="22225">
                  <a:noFill/>
                  <a:prstDash val="solid"/>
                </a:ln>
                <a:solidFill>
                  <a:schemeClr val="bg1"/>
                </a:solidFill>
                <a:latin typeface="Arial Rounded MT Bold" panose="020F0704030504030204" pitchFamily="34" charset="0"/>
              </a:rPr>
              <a:t>Enzyme/lactase denatured </a:t>
            </a:r>
          </a:p>
          <a:p>
            <a:r>
              <a:rPr lang="en-GB" sz="2000" b="1" dirty="0">
                <a:ln w="22225">
                  <a:noFill/>
                  <a:prstDash val="solid"/>
                </a:ln>
                <a:solidFill>
                  <a:schemeClr val="bg1"/>
                </a:solidFill>
                <a:latin typeface="Arial Rounded MT Bold" panose="020F0704030504030204" pitchFamily="34" charset="0"/>
              </a:rPr>
              <a:t>OR</a:t>
            </a:r>
          </a:p>
          <a:p>
            <a:r>
              <a:rPr lang="en-GB" sz="2000" b="1" dirty="0">
                <a:ln w="22225">
                  <a:noFill/>
                  <a:prstDash val="solid"/>
                </a:ln>
                <a:solidFill>
                  <a:schemeClr val="bg1"/>
                </a:solidFill>
                <a:latin typeface="Arial Rounded MT Bold" panose="020F0704030504030204" pitchFamily="34" charset="0"/>
              </a:rPr>
              <a:t>enzyme/active site has changed shape/description of change of shape </a:t>
            </a:r>
            <a:endParaRPr lang="en-US" sz="2000" b="1" cap="none" spc="0" dirty="0">
              <a:ln w="22225">
                <a:noFill/>
                <a:prstDash val="solid"/>
              </a:ln>
              <a:solidFill>
                <a:schemeClr val="bg1"/>
              </a:solidFill>
              <a:effectLst/>
              <a:latin typeface="Arial Rounded MT Bold" panose="020F0704030504030204" pitchFamily="34" charset="0"/>
            </a:endParaRPr>
          </a:p>
        </p:txBody>
      </p:sp>
      <p:sp>
        <p:nvSpPr>
          <p:cNvPr id="25" name="Rectangle 24">
            <a:extLst>
              <a:ext uri="{FF2B5EF4-FFF2-40B4-BE49-F238E27FC236}">
                <a16:creationId xmlns:a16="http://schemas.microsoft.com/office/drawing/2014/main" id="{07FBB103-0ACF-46A6-A0D6-BAD45C11EBC6}"/>
              </a:ext>
            </a:extLst>
          </p:cNvPr>
          <p:cNvSpPr/>
          <p:nvPr/>
        </p:nvSpPr>
        <p:spPr>
          <a:xfrm>
            <a:off x="2342698" y="5708092"/>
            <a:ext cx="9734306" cy="1200329"/>
          </a:xfrm>
          <a:prstGeom prst="rect">
            <a:avLst/>
          </a:prstGeom>
          <a:noFill/>
        </p:spPr>
        <p:txBody>
          <a:bodyPr wrap="square" lIns="91440" tIns="45720" rIns="91440" bIns="45720">
            <a:spAutoFit/>
          </a:bodyPr>
          <a:lstStyle/>
          <a:p>
            <a:pPr algn="ctr"/>
            <a:r>
              <a:rPr lang="en-GB" b="1" dirty="0">
                <a:ln w="22225">
                  <a:noFill/>
                  <a:prstDash val="solid"/>
                </a:ln>
                <a:solidFill>
                  <a:schemeClr val="bg1"/>
                </a:solidFill>
                <a:latin typeface="Arial Rounded MT Bold" panose="020F0704030504030204" pitchFamily="34" charset="0"/>
              </a:rPr>
              <a:t> In the context of this particular question, enzyme destroyed/does not work will be acceptable Not acceptable: enzyme/active site has changed explanation including reference to above the optimum or above 37˚C</a:t>
            </a:r>
          </a:p>
          <a:p>
            <a:pPr algn="ctr"/>
            <a:endParaRPr lang="en-US" b="1" cap="none" spc="0" dirty="0">
              <a:ln w="22225">
                <a:noFill/>
                <a:prstDash val="solid"/>
              </a:ln>
              <a:solidFill>
                <a:schemeClr val="bg1"/>
              </a:solidFill>
              <a:effectLst/>
              <a:latin typeface="Arial Rounded MT Bold" panose="020F0704030504030204" pitchFamily="34" charset="0"/>
            </a:endParaRPr>
          </a:p>
        </p:txBody>
      </p:sp>
    </p:spTree>
    <p:extLst>
      <p:ext uri="{BB962C8B-B14F-4D97-AF65-F5344CB8AC3E}">
        <p14:creationId xmlns:p14="http://schemas.microsoft.com/office/powerpoint/2010/main" val="3782979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animBg="1"/>
      <p:bldP spid="21" grpId="0"/>
      <p:bldP spid="22" grpId="0"/>
      <p:bldP spid="24" grpId="0" animBg="1"/>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521989" y="628859"/>
            <a:ext cx="11353800" cy="2123658"/>
          </a:xfrm>
          <a:prstGeom prst="rect">
            <a:avLst/>
          </a:prstGeom>
          <a:noFill/>
        </p:spPr>
        <p:txBody>
          <a:bodyPr wrap="square" lIns="91440" tIns="45720" rIns="91440" bIns="45720">
            <a:spAutoFit/>
          </a:bodyPr>
          <a:lstStyle/>
          <a:p>
            <a:pPr algn="ctr"/>
            <a:r>
              <a:rPr lang="en-GB" sz="4400" b="1" dirty="0">
                <a:ln w="22225">
                  <a:noFill/>
                  <a:prstDash val="solid"/>
                </a:ln>
                <a:solidFill>
                  <a:schemeClr val="bg1"/>
                </a:solidFill>
                <a:latin typeface="Arial Rounded MT Bold" panose="020F0704030504030204" pitchFamily="34" charset="0"/>
              </a:rPr>
              <a:t> Enzymes such as lactase are biological catalysts. </a:t>
            </a:r>
          </a:p>
          <a:p>
            <a:pPr algn="ctr"/>
            <a:r>
              <a:rPr lang="en-GB" sz="4400" b="1" dirty="0">
                <a:ln w="22225">
                  <a:noFill/>
                  <a:prstDash val="solid"/>
                </a:ln>
                <a:solidFill>
                  <a:schemeClr val="bg1"/>
                </a:solidFill>
                <a:latin typeface="Arial Rounded MT Bold" panose="020F0704030504030204" pitchFamily="34" charset="0"/>
              </a:rPr>
              <a:t>Explain the role of enzymes in living cells</a:t>
            </a:r>
            <a:endParaRPr lang="en-GB" sz="4400" b="1" cap="none" spc="0" dirty="0">
              <a:ln w="22225">
                <a:noFill/>
                <a:prstDash val="solid"/>
              </a:ln>
              <a:solidFill>
                <a:schemeClr val="bg1"/>
              </a:solidFill>
              <a:effectLst/>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1857520" y="2887454"/>
            <a:ext cx="8473596" cy="2137232"/>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1602982" y="2800331"/>
            <a:ext cx="9191814" cy="2246769"/>
          </a:xfrm>
          <a:prstGeom prst="rect">
            <a:avLst/>
          </a:prstGeom>
          <a:noFill/>
        </p:spPr>
        <p:txBody>
          <a:bodyPr wrap="square" lIns="91440" tIns="45720" rIns="91440" bIns="45720">
            <a:spAutoFit/>
          </a:bodyPr>
          <a:lstStyle/>
          <a:p>
            <a:pPr algn="ctr"/>
            <a:r>
              <a:rPr lang="en-GB" sz="2800" b="1" dirty="0">
                <a:ln w="22225">
                  <a:noFill/>
                  <a:prstDash val="solid"/>
                </a:ln>
                <a:solidFill>
                  <a:schemeClr val="bg1"/>
                </a:solidFill>
                <a:latin typeface="Arial Rounded MT Bold" panose="020F0704030504030204" pitchFamily="34" charset="0"/>
              </a:rPr>
              <a:t>Speed up </a:t>
            </a:r>
          </a:p>
          <a:p>
            <a:pPr algn="ctr"/>
            <a:r>
              <a:rPr lang="en-GB" sz="2800" b="1" dirty="0">
                <a:ln w="22225">
                  <a:noFill/>
                  <a:prstDash val="solid"/>
                </a:ln>
                <a:solidFill>
                  <a:schemeClr val="bg1"/>
                </a:solidFill>
                <a:latin typeface="Arial Rounded MT Bold" panose="020F0704030504030204" pitchFamily="34" charset="0"/>
              </a:rPr>
              <a:t>(chemical/biological/biochemical) </a:t>
            </a:r>
          </a:p>
          <a:p>
            <a:pPr algn="ctr"/>
            <a:r>
              <a:rPr lang="en-GB" sz="2800" b="1" dirty="0">
                <a:ln w="22225">
                  <a:noFill/>
                  <a:prstDash val="solid"/>
                </a:ln>
                <a:solidFill>
                  <a:schemeClr val="bg1"/>
                </a:solidFill>
                <a:latin typeface="Arial Rounded MT Bold" panose="020F0704030504030204" pitchFamily="34" charset="0"/>
              </a:rPr>
              <a:t>reactions/allow reactions to occur at </a:t>
            </a:r>
          </a:p>
          <a:p>
            <a:pPr algn="ctr"/>
            <a:r>
              <a:rPr lang="en-GB" sz="2800" b="1" dirty="0">
                <a:ln w="22225">
                  <a:noFill/>
                  <a:prstDash val="solid"/>
                </a:ln>
                <a:solidFill>
                  <a:schemeClr val="bg1"/>
                </a:solidFill>
                <a:latin typeface="Arial Rounded MT Bold" panose="020F0704030504030204" pitchFamily="34" charset="0"/>
              </a:rPr>
              <a:t>lower temperatures/lower the </a:t>
            </a:r>
          </a:p>
          <a:p>
            <a:pPr algn="ctr"/>
            <a:r>
              <a:rPr lang="en-GB" sz="2800" b="1" dirty="0">
                <a:ln w="22225">
                  <a:noFill/>
                  <a:prstDash val="solid"/>
                </a:ln>
                <a:solidFill>
                  <a:schemeClr val="bg1"/>
                </a:solidFill>
                <a:latin typeface="Arial Rounded MT Bold" panose="020F0704030504030204" pitchFamily="34" charset="0"/>
              </a:rPr>
              <a:t>activation energy</a:t>
            </a:r>
            <a:endParaRPr lang="en-US" sz="2800" b="1" cap="none" spc="0" dirty="0">
              <a:ln w="22225">
                <a:noFill/>
                <a:prstDash val="solid"/>
              </a:ln>
              <a:solidFill>
                <a:schemeClr val="bg1"/>
              </a:solidFill>
              <a:effectLst/>
              <a:latin typeface="Arial Rounded MT Bold" panose="020F0704030504030204" pitchFamily="34" charset="0"/>
            </a:endParaRPr>
          </a:p>
        </p:txBody>
      </p:sp>
      <p:sp>
        <p:nvSpPr>
          <p:cNvPr id="8" name="Rectangle 7">
            <a:extLst>
              <a:ext uri="{FF2B5EF4-FFF2-40B4-BE49-F238E27FC236}">
                <a16:creationId xmlns:a16="http://schemas.microsoft.com/office/drawing/2014/main" id="{64687BAC-8810-4B64-B404-ABF0CCBB0C99}"/>
              </a:ext>
            </a:extLst>
          </p:cNvPr>
          <p:cNvSpPr/>
          <p:nvPr/>
        </p:nvSpPr>
        <p:spPr>
          <a:xfrm>
            <a:off x="226243" y="5111809"/>
            <a:ext cx="11400852" cy="954107"/>
          </a:xfrm>
          <a:prstGeom prst="rect">
            <a:avLst/>
          </a:prstGeom>
          <a:noFill/>
        </p:spPr>
        <p:txBody>
          <a:bodyPr wrap="square" lIns="91440" tIns="45720" rIns="91440" bIns="45720">
            <a:spAutoFit/>
          </a:bodyPr>
          <a:lstStyle/>
          <a:p>
            <a:pPr algn="ctr"/>
            <a:r>
              <a:rPr lang="en-GB" sz="2800" b="1" dirty="0">
                <a:ln w="22225">
                  <a:noFill/>
                  <a:prstDash val="solid"/>
                </a:ln>
                <a:solidFill>
                  <a:schemeClr val="bg1"/>
                </a:solidFill>
                <a:latin typeface="Arial Rounded MT Bold" panose="020F0704030504030204" pitchFamily="34" charset="0"/>
              </a:rPr>
              <a:t>Unchanged in process does not negate.</a:t>
            </a:r>
          </a:p>
          <a:p>
            <a:pPr algn="ctr"/>
            <a:r>
              <a:rPr lang="en-GB" sz="2800" b="1" dirty="0">
                <a:ln w="22225">
                  <a:noFill/>
                  <a:prstDash val="solid"/>
                </a:ln>
                <a:solidFill>
                  <a:schemeClr val="bg1"/>
                </a:solidFill>
                <a:latin typeface="Arial Rounded MT Bold" panose="020F0704030504030204" pitchFamily="34" charset="0"/>
              </a:rPr>
              <a:t>Not acceptable: Control reactions. Can break down/build up…</a:t>
            </a:r>
          </a:p>
        </p:txBody>
      </p:sp>
    </p:spTree>
    <p:extLst>
      <p:ext uri="{BB962C8B-B14F-4D97-AF65-F5344CB8AC3E}">
        <p14:creationId xmlns:p14="http://schemas.microsoft.com/office/powerpoint/2010/main" val="68654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543254" y="1250714"/>
            <a:ext cx="11353800" cy="1446550"/>
          </a:xfrm>
          <a:prstGeom prst="rect">
            <a:avLst/>
          </a:prstGeom>
          <a:noFill/>
        </p:spPr>
        <p:txBody>
          <a:bodyPr wrap="square" lIns="91440" tIns="45720" rIns="91440" bIns="45720">
            <a:spAutoFit/>
          </a:bodyPr>
          <a:lstStyle/>
          <a:p>
            <a:pPr algn="ctr"/>
            <a:r>
              <a:rPr lang="en-GB" sz="4400" b="1" dirty="0">
                <a:ln w="22225">
                  <a:noFill/>
                  <a:prstDash val="solid"/>
                </a:ln>
                <a:solidFill>
                  <a:schemeClr val="bg1"/>
                </a:solidFill>
                <a:latin typeface="Arial Rounded MT Bold" panose="020F0704030504030204" pitchFamily="34" charset="0"/>
              </a:rPr>
              <a:t> Name the substance of which enzymes are made.</a:t>
            </a:r>
            <a:endParaRPr lang="en-GB" sz="4400" b="1" cap="none" spc="0" dirty="0">
              <a:ln w="22225">
                <a:noFill/>
                <a:prstDash val="solid"/>
              </a:ln>
              <a:solidFill>
                <a:schemeClr val="bg1"/>
              </a:solidFill>
              <a:effectLst/>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2955851" y="3568903"/>
            <a:ext cx="6337006" cy="1290177"/>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1498411" y="3876329"/>
            <a:ext cx="9191814" cy="584775"/>
          </a:xfrm>
          <a:prstGeom prst="rect">
            <a:avLst/>
          </a:prstGeom>
          <a:noFill/>
        </p:spPr>
        <p:txBody>
          <a:bodyPr wrap="square" lIns="91440" tIns="45720" rIns="91440" bIns="45720">
            <a:spAutoFit/>
          </a:bodyPr>
          <a:lstStyle/>
          <a:p>
            <a:pPr algn="ctr"/>
            <a:r>
              <a:rPr lang="en-US" sz="3200" b="1" cap="none" spc="0" dirty="0">
                <a:ln w="22225">
                  <a:noFill/>
                  <a:prstDash val="solid"/>
                </a:ln>
                <a:solidFill>
                  <a:schemeClr val="bg1"/>
                </a:solidFill>
                <a:effectLst/>
                <a:latin typeface="Arial Rounded MT Bold" panose="020F0704030504030204" pitchFamily="34" charset="0"/>
              </a:rPr>
              <a:t>Protein/ Amino acids</a:t>
            </a:r>
          </a:p>
        </p:txBody>
      </p:sp>
    </p:spTree>
    <p:extLst>
      <p:ext uri="{BB962C8B-B14F-4D97-AF65-F5344CB8AC3E}">
        <p14:creationId xmlns:p14="http://schemas.microsoft.com/office/powerpoint/2010/main" val="19218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417418" y="419329"/>
            <a:ext cx="11353800" cy="1815882"/>
          </a:xfrm>
          <a:prstGeom prst="rect">
            <a:avLst/>
          </a:prstGeom>
          <a:noFill/>
        </p:spPr>
        <p:txBody>
          <a:bodyPr wrap="square" lIns="91440" tIns="45720" rIns="91440" bIns="45720">
            <a:spAutoFit/>
          </a:bodyPr>
          <a:lstStyle/>
          <a:p>
            <a:pPr algn="ctr"/>
            <a:r>
              <a:rPr lang="en-GB" sz="2800" b="1" dirty="0">
                <a:ln w="22225">
                  <a:noFill/>
                  <a:prstDash val="solid"/>
                </a:ln>
                <a:solidFill>
                  <a:schemeClr val="bg1"/>
                </a:solidFill>
                <a:latin typeface="Arial Rounded MT Bold" panose="020F0704030504030204" pitchFamily="34" charset="0"/>
              </a:rPr>
              <a:t>  The table below gives information about features of three different types of blood vessel.</a:t>
            </a:r>
          </a:p>
          <a:p>
            <a:pPr algn="ctr"/>
            <a:r>
              <a:rPr lang="en-GB" sz="2800" b="1" dirty="0">
                <a:ln w="22225">
                  <a:noFill/>
                  <a:prstDash val="solid"/>
                </a:ln>
                <a:solidFill>
                  <a:schemeClr val="bg1"/>
                </a:solidFill>
                <a:latin typeface="Arial Rounded MT Bold" panose="020F0704030504030204" pitchFamily="34" charset="0"/>
              </a:rPr>
              <a:t>(a) (</a:t>
            </a:r>
            <a:r>
              <a:rPr lang="en-GB" sz="2800" b="1" dirty="0" err="1">
                <a:ln w="22225">
                  <a:noFill/>
                  <a:prstDash val="solid"/>
                </a:ln>
                <a:solidFill>
                  <a:schemeClr val="bg1"/>
                </a:solidFill>
                <a:latin typeface="Arial Rounded MT Bold" panose="020F0704030504030204" pitchFamily="34" charset="0"/>
              </a:rPr>
              <a:t>i</a:t>
            </a:r>
            <a:r>
              <a:rPr lang="en-GB" sz="2800" b="1" dirty="0">
                <a:ln w="22225">
                  <a:noFill/>
                  <a:prstDash val="solid"/>
                </a:ln>
                <a:solidFill>
                  <a:schemeClr val="bg1"/>
                </a:solidFill>
                <a:latin typeface="Arial Rounded MT Bold" panose="020F0704030504030204" pitchFamily="34" charset="0"/>
              </a:rPr>
              <a:t>) Complete the table by writing the name of the missing types of blood vessels in the empty boxes.</a:t>
            </a:r>
            <a:endParaRPr lang="en-GB" sz="2800" b="1" cap="none" spc="0" dirty="0">
              <a:ln w="22225">
                <a:noFill/>
                <a:prstDash val="solid"/>
              </a:ln>
              <a:solidFill>
                <a:schemeClr val="bg1"/>
              </a:solidFill>
              <a:effectLst/>
              <a:latin typeface="Arial Rounded MT Bold" panose="020F0704030504030204" pitchFamily="34" charset="0"/>
            </a:endParaRPr>
          </a:p>
        </p:txBody>
      </p:sp>
      <p:pic>
        <p:nvPicPr>
          <p:cNvPr id="8" name="Picture 7">
            <a:extLst>
              <a:ext uri="{FF2B5EF4-FFF2-40B4-BE49-F238E27FC236}">
                <a16:creationId xmlns:a16="http://schemas.microsoft.com/office/drawing/2014/main" id="{79CFAB9F-ED2C-45ED-8763-544910A10501}"/>
              </a:ext>
            </a:extLst>
          </p:cNvPr>
          <p:cNvPicPr>
            <a:picLocks noChangeAspect="1"/>
          </p:cNvPicPr>
          <p:nvPr/>
        </p:nvPicPr>
        <p:blipFill>
          <a:blip r:embed="rId2"/>
          <a:stretch>
            <a:fillRect/>
          </a:stretch>
        </p:blipFill>
        <p:spPr>
          <a:xfrm>
            <a:off x="2680264" y="2799950"/>
            <a:ext cx="7851462" cy="2812274"/>
          </a:xfrm>
          <a:prstGeom prst="rect">
            <a:avLst/>
          </a:prstGeom>
        </p:spPr>
      </p:pic>
      <p:sp>
        <p:nvSpPr>
          <p:cNvPr id="9" name="Rectangle 8">
            <a:extLst>
              <a:ext uri="{FF2B5EF4-FFF2-40B4-BE49-F238E27FC236}">
                <a16:creationId xmlns:a16="http://schemas.microsoft.com/office/drawing/2014/main" id="{A6538287-07E3-4B1B-8F5F-2CB28E36EF2F}"/>
              </a:ext>
            </a:extLst>
          </p:cNvPr>
          <p:cNvSpPr/>
          <p:nvPr/>
        </p:nvSpPr>
        <p:spPr>
          <a:xfrm>
            <a:off x="3394522" y="3680539"/>
            <a:ext cx="1213729"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Vein</a:t>
            </a:r>
          </a:p>
        </p:txBody>
      </p:sp>
      <p:sp>
        <p:nvSpPr>
          <p:cNvPr id="10" name="Rectangle 9">
            <a:extLst>
              <a:ext uri="{FF2B5EF4-FFF2-40B4-BE49-F238E27FC236}">
                <a16:creationId xmlns:a16="http://schemas.microsoft.com/office/drawing/2014/main" id="{3EBCCB26-A03E-46E6-9551-1F67D974F0D0}"/>
              </a:ext>
            </a:extLst>
          </p:cNvPr>
          <p:cNvSpPr/>
          <p:nvPr/>
        </p:nvSpPr>
        <p:spPr>
          <a:xfrm>
            <a:off x="3187816" y="4870832"/>
            <a:ext cx="1669496" cy="769441"/>
          </a:xfrm>
          <a:prstGeom prst="rect">
            <a:avLst/>
          </a:prstGeom>
          <a:noFill/>
        </p:spPr>
        <p:txBody>
          <a:bodyPr wrap="none" lIns="91440" tIns="45720" rIns="91440" bIns="45720">
            <a:spAutoFit/>
          </a:bodyPr>
          <a:lstStyle/>
          <a:p>
            <a:pPr algn="ctr"/>
            <a:r>
              <a:rPr lang="en-US" sz="4400" b="1" cap="none" spc="0" dirty="0">
                <a:ln w="22225">
                  <a:solidFill>
                    <a:schemeClr val="accent2"/>
                  </a:solidFill>
                  <a:prstDash val="solid"/>
                </a:ln>
                <a:solidFill>
                  <a:schemeClr val="accent2">
                    <a:lumMod val="40000"/>
                    <a:lumOff val="60000"/>
                  </a:schemeClr>
                </a:solidFill>
                <a:effectLst/>
              </a:rPr>
              <a:t>Artery</a:t>
            </a:r>
          </a:p>
        </p:txBody>
      </p:sp>
      <p:sp>
        <p:nvSpPr>
          <p:cNvPr id="12" name="Rectangle 11">
            <a:extLst>
              <a:ext uri="{FF2B5EF4-FFF2-40B4-BE49-F238E27FC236}">
                <a16:creationId xmlns:a16="http://schemas.microsoft.com/office/drawing/2014/main" id="{2C6440CE-30D1-429B-9AF1-D3BC1690B662}"/>
              </a:ext>
            </a:extLst>
          </p:cNvPr>
          <p:cNvSpPr/>
          <p:nvPr/>
        </p:nvSpPr>
        <p:spPr>
          <a:xfrm>
            <a:off x="725344" y="5788680"/>
            <a:ext cx="11353800" cy="523220"/>
          </a:xfrm>
          <a:prstGeom prst="rect">
            <a:avLst/>
          </a:prstGeom>
          <a:noFill/>
        </p:spPr>
        <p:txBody>
          <a:bodyPr wrap="square" lIns="91440" tIns="45720" rIns="91440" bIns="45720">
            <a:spAutoFit/>
          </a:bodyPr>
          <a:lstStyle/>
          <a:p>
            <a:pPr algn="ctr"/>
            <a:r>
              <a:rPr lang="en-GB" sz="2800" b="1" dirty="0">
                <a:ln w="22225">
                  <a:noFill/>
                  <a:prstDash val="solid"/>
                </a:ln>
                <a:solidFill>
                  <a:schemeClr val="bg1"/>
                </a:solidFill>
                <a:latin typeface="Arial Rounded MT Bold" panose="020F0704030504030204" pitchFamily="34" charset="0"/>
              </a:rPr>
              <a:t>Not acceptable: specific name of blood vessel.</a:t>
            </a:r>
            <a:endParaRPr lang="en-GB" sz="2800" b="1" cap="none" spc="0" dirty="0">
              <a:ln w="22225">
                <a:noFill/>
                <a:prstDash val="solid"/>
              </a:ln>
              <a:solidFill>
                <a:schemeClr val="bg1"/>
              </a:solidFill>
              <a:effectLst/>
              <a:latin typeface="Arial Rounded MT Bold" panose="020F0704030504030204" pitchFamily="34" charset="0"/>
            </a:endParaRPr>
          </a:p>
        </p:txBody>
      </p:sp>
    </p:spTree>
    <p:extLst>
      <p:ext uri="{BB962C8B-B14F-4D97-AF65-F5344CB8AC3E}">
        <p14:creationId xmlns:p14="http://schemas.microsoft.com/office/powerpoint/2010/main" val="298811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35E3CE17-1F8D-496D-A559-883D9CA63300}"/>
              </a:ext>
            </a:extLst>
          </p:cNvPr>
          <p:cNvSpPr/>
          <p:nvPr/>
        </p:nvSpPr>
        <p:spPr>
          <a:xfrm>
            <a:off x="1380746" y="2133146"/>
            <a:ext cx="9430507" cy="2585323"/>
          </a:xfrm>
          <a:prstGeom prst="rect">
            <a:avLst/>
          </a:prstGeom>
          <a:noFill/>
        </p:spPr>
        <p:txBody>
          <a:bodyPr wrap="squar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Go through this Power Point in Slideshow view to avoid seeing the answers straight away.</a:t>
            </a:r>
          </a:p>
        </p:txBody>
      </p:sp>
    </p:spTree>
    <p:extLst>
      <p:ext uri="{BB962C8B-B14F-4D97-AF65-F5344CB8AC3E}">
        <p14:creationId xmlns:p14="http://schemas.microsoft.com/office/powerpoint/2010/main" val="4110478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521989" y="628859"/>
            <a:ext cx="11353800" cy="2123658"/>
          </a:xfrm>
          <a:prstGeom prst="rect">
            <a:avLst/>
          </a:prstGeom>
          <a:noFill/>
        </p:spPr>
        <p:txBody>
          <a:bodyPr wrap="square" lIns="91440" tIns="45720" rIns="91440" bIns="45720">
            <a:spAutoFit/>
          </a:bodyPr>
          <a:lstStyle/>
          <a:p>
            <a:pPr algn="ctr"/>
            <a:r>
              <a:rPr lang="en-GB" sz="4400" b="1" dirty="0">
                <a:ln w="22225">
                  <a:noFill/>
                  <a:prstDash val="solid"/>
                </a:ln>
                <a:solidFill>
                  <a:schemeClr val="bg1"/>
                </a:solidFill>
                <a:latin typeface="Arial Rounded MT Bold" panose="020F0704030504030204" pitchFamily="34" charset="0"/>
              </a:rPr>
              <a:t>State a feature of the cell membrane which allows the movement of only some substances into the cell. </a:t>
            </a:r>
            <a:endParaRPr lang="en-GB" sz="4400" b="1" cap="none" spc="0" dirty="0">
              <a:ln w="22225">
                <a:noFill/>
                <a:prstDash val="solid"/>
              </a:ln>
              <a:solidFill>
                <a:schemeClr val="bg1"/>
              </a:solidFill>
              <a:effectLst/>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1857520" y="3541673"/>
            <a:ext cx="8473596" cy="2137232"/>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1503233" y="3616802"/>
            <a:ext cx="9191814" cy="2062103"/>
          </a:xfrm>
          <a:prstGeom prst="rect">
            <a:avLst/>
          </a:prstGeom>
          <a:noFill/>
        </p:spPr>
        <p:txBody>
          <a:bodyPr wrap="square" lIns="91440" tIns="45720" rIns="91440" bIns="45720">
            <a:spAutoFit/>
          </a:bodyPr>
          <a:lstStyle/>
          <a:p>
            <a:pPr algn="ctr"/>
            <a:r>
              <a:rPr lang="en-US" sz="3200" b="1" cap="none" spc="0" dirty="0">
                <a:ln w="22225">
                  <a:noFill/>
                  <a:prstDash val="solid"/>
                </a:ln>
                <a:solidFill>
                  <a:schemeClr val="bg1"/>
                </a:solidFill>
                <a:effectLst/>
                <a:latin typeface="Arial Rounded MT Bold" panose="020F0704030504030204" pitchFamily="34" charset="0"/>
              </a:rPr>
              <a:t>Selectively permeable / semi-permeable / proteins / protein channels/carriers </a:t>
            </a:r>
          </a:p>
          <a:p>
            <a:pPr algn="ctr"/>
            <a:endParaRPr lang="en-US" sz="3200" b="1" dirty="0">
              <a:ln w="22225">
                <a:noFill/>
                <a:prstDash val="solid"/>
              </a:ln>
              <a:solidFill>
                <a:schemeClr val="bg1"/>
              </a:solidFill>
              <a:latin typeface="Arial Rounded MT Bold" panose="020F0704030504030204" pitchFamily="34" charset="0"/>
            </a:endParaRPr>
          </a:p>
          <a:p>
            <a:pPr algn="ctr"/>
            <a:r>
              <a:rPr lang="en-US" sz="3200" b="1" cap="none" spc="0" dirty="0">
                <a:ln w="22225">
                  <a:noFill/>
                  <a:prstDash val="solid"/>
                </a:ln>
                <a:solidFill>
                  <a:schemeClr val="bg1"/>
                </a:solidFill>
                <a:effectLst/>
                <a:latin typeface="Arial Rounded MT Bold" panose="020F0704030504030204" pitchFamily="34" charset="0"/>
              </a:rPr>
              <a:t>Not Acceptable: porous/pores </a:t>
            </a:r>
          </a:p>
        </p:txBody>
      </p:sp>
    </p:spTree>
    <p:extLst>
      <p:ext uri="{BB962C8B-B14F-4D97-AF65-F5344CB8AC3E}">
        <p14:creationId xmlns:p14="http://schemas.microsoft.com/office/powerpoint/2010/main" val="232540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521989" y="628859"/>
            <a:ext cx="11353800" cy="2062103"/>
          </a:xfrm>
          <a:prstGeom prst="rect">
            <a:avLst/>
          </a:prstGeom>
          <a:noFill/>
        </p:spPr>
        <p:txBody>
          <a:bodyPr wrap="square" lIns="91440" tIns="45720" rIns="91440" bIns="45720">
            <a:spAutoFit/>
          </a:bodyPr>
          <a:lstStyle/>
          <a:p>
            <a:pPr algn="ctr"/>
            <a:r>
              <a:rPr lang="en-GB" sz="3200" b="1" dirty="0">
                <a:ln w="22225">
                  <a:noFill/>
                  <a:prstDash val="solid"/>
                </a:ln>
                <a:solidFill>
                  <a:schemeClr val="bg1"/>
                </a:solidFill>
                <a:latin typeface="Arial Rounded MT Bold" panose="020F0704030504030204" pitchFamily="34" charset="0"/>
              </a:rPr>
              <a:t>Osmosis is a process which can occur across the cell membrane. </a:t>
            </a:r>
          </a:p>
          <a:p>
            <a:pPr algn="ctr"/>
            <a:r>
              <a:rPr lang="en-GB" sz="3200" b="1" dirty="0">
                <a:ln w="22225">
                  <a:noFill/>
                  <a:prstDash val="solid"/>
                </a:ln>
                <a:solidFill>
                  <a:schemeClr val="bg1"/>
                </a:solidFill>
                <a:latin typeface="Arial Rounded MT Bold" panose="020F0704030504030204" pitchFamily="34" charset="0"/>
              </a:rPr>
              <a:t>Describe the effect of osmosis on a leaf cell placed in pure water. </a:t>
            </a:r>
            <a:endParaRPr lang="en-GB" sz="3200" b="1" cap="none" spc="0" dirty="0">
              <a:ln w="22225">
                <a:noFill/>
                <a:prstDash val="solid"/>
              </a:ln>
              <a:solidFill>
                <a:schemeClr val="bg1"/>
              </a:solidFill>
              <a:effectLst/>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1857520" y="3541673"/>
            <a:ext cx="8473596" cy="2137232"/>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2129555" y="3564563"/>
            <a:ext cx="7929525" cy="2062103"/>
          </a:xfrm>
          <a:prstGeom prst="rect">
            <a:avLst/>
          </a:prstGeom>
          <a:noFill/>
        </p:spPr>
        <p:txBody>
          <a:bodyPr wrap="square" lIns="91440" tIns="45720" rIns="91440" bIns="45720">
            <a:spAutoFit/>
          </a:bodyPr>
          <a:lstStyle/>
          <a:p>
            <a:pPr algn="ctr"/>
            <a:r>
              <a:rPr lang="en-US" sz="3200" b="1" cap="none" spc="0" dirty="0">
                <a:ln w="22225">
                  <a:noFill/>
                  <a:prstDash val="solid"/>
                </a:ln>
                <a:solidFill>
                  <a:schemeClr val="bg1"/>
                </a:solidFill>
                <a:effectLst/>
                <a:latin typeface="Arial Rounded MT Bold" panose="020F0704030504030204" pitchFamily="34" charset="0"/>
              </a:rPr>
              <a:t>Cell swells/becomes turgid</a:t>
            </a:r>
          </a:p>
          <a:p>
            <a:pPr algn="ctr"/>
            <a:endParaRPr lang="en-US" sz="3200" b="1" dirty="0">
              <a:ln w="22225">
                <a:noFill/>
                <a:prstDash val="solid"/>
              </a:ln>
              <a:solidFill>
                <a:schemeClr val="bg1"/>
              </a:solidFill>
              <a:latin typeface="Arial Rounded MT Bold" panose="020F0704030504030204" pitchFamily="34" charset="0"/>
            </a:endParaRPr>
          </a:p>
          <a:p>
            <a:pPr algn="ctr"/>
            <a:r>
              <a:rPr lang="en-US" sz="3200" b="1" cap="none" spc="0" dirty="0">
                <a:ln w="22225">
                  <a:noFill/>
                  <a:prstDash val="solid"/>
                </a:ln>
                <a:solidFill>
                  <a:schemeClr val="bg1"/>
                </a:solidFill>
                <a:effectLst/>
                <a:latin typeface="Arial Rounded MT Bold" panose="020F0704030504030204" pitchFamily="34" charset="0"/>
              </a:rPr>
              <a:t>Not Acceptable: description of osmosis alone</a:t>
            </a:r>
          </a:p>
        </p:txBody>
      </p:sp>
    </p:spTree>
    <p:extLst>
      <p:ext uri="{BB962C8B-B14F-4D97-AF65-F5344CB8AC3E}">
        <p14:creationId xmlns:p14="http://schemas.microsoft.com/office/powerpoint/2010/main" val="101092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521989" y="628859"/>
            <a:ext cx="11353800" cy="1938992"/>
          </a:xfrm>
          <a:prstGeom prst="rect">
            <a:avLst/>
          </a:prstGeom>
          <a:noFill/>
        </p:spPr>
        <p:txBody>
          <a:bodyPr wrap="square" lIns="91440" tIns="45720" rIns="91440" bIns="45720">
            <a:spAutoFit/>
          </a:bodyPr>
          <a:lstStyle/>
          <a:p>
            <a:pPr algn="ctr"/>
            <a:r>
              <a:rPr lang="en-GB" sz="4000" b="1" dirty="0">
                <a:ln w="22225">
                  <a:noFill/>
                  <a:prstDash val="solid"/>
                </a:ln>
                <a:solidFill>
                  <a:schemeClr val="bg1"/>
                </a:solidFill>
                <a:latin typeface="Arial Rounded MT Bold" panose="020F0704030504030204" pitchFamily="34" charset="0"/>
              </a:rPr>
              <a:t>Name a process, other than osmosis, which allows molecules to pass through the cell membrane. </a:t>
            </a:r>
            <a:endParaRPr lang="en-GB" sz="4000" b="1" cap="none" spc="0" dirty="0">
              <a:ln w="22225">
                <a:noFill/>
                <a:prstDash val="solid"/>
              </a:ln>
              <a:solidFill>
                <a:schemeClr val="bg1"/>
              </a:solidFill>
              <a:effectLst/>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1857520" y="3541673"/>
            <a:ext cx="8473596" cy="2137232"/>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2129555" y="3825459"/>
            <a:ext cx="7929525" cy="1569660"/>
          </a:xfrm>
          <a:prstGeom prst="rect">
            <a:avLst/>
          </a:prstGeom>
          <a:noFill/>
        </p:spPr>
        <p:txBody>
          <a:bodyPr wrap="square" lIns="91440" tIns="45720" rIns="91440" bIns="45720">
            <a:spAutoFit/>
          </a:bodyPr>
          <a:lstStyle/>
          <a:p>
            <a:pPr algn="ctr"/>
            <a:r>
              <a:rPr lang="en-US" sz="4800" b="1" dirty="0">
                <a:ln w="22225">
                  <a:noFill/>
                  <a:prstDash val="solid"/>
                </a:ln>
                <a:solidFill>
                  <a:schemeClr val="bg1"/>
                </a:solidFill>
                <a:latin typeface="Arial Rounded MT Bold" panose="020F0704030504030204" pitchFamily="34" charset="0"/>
              </a:rPr>
              <a:t>Diffusion / Active Transport</a:t>
            </a:r>
            <a:endParaRPr lang="en-US" sz="4800" b="1" cap="none" spc="0" dirty="0">
              <a:ln w="22225">
                <a:noFill/>
                <a:prstDash val="solid"/>
              </a:ln>
              <a:solidFill>
                <a:schemeClr val="bg1"/>
              </a:solidFill>
              <a:effectLst/>
              <a:latin typeface="Arial Rounded MT Bold" panose="020F0704030504030204" pitchFamily="34" charset="0"/>
            </a:endParaRPr>
          </a:p>
        </p:txBody>
      </p:sp>
    </p:spTree>
    <p:extLst>
      <p:ext uri="{BB962C8B-B14F-4D97-AF65-F5344CB8AC3E}">
        <p14:creationId xmlns:p14="http://schemas.microsoft.com/office/powerpoint/2010/main" val="379525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521989" y="628859"/>
            <a:ext cx="11353800" cy="1323439"/>
          </a:xfrm>
          <a:prstGeom prst="rect">
            <a:avLst/>
          </a:prstGeom>
          <a:noFill/>
        </p:spPr>
        <p:txBody>
          <a:bodyPr wrap="square" lIns="91440" tIns="45720" rIns="91440" bIns="45720">
            <a:spAutoFit/>
          </a:bodyPr>
          <a:lstStyle/>
          <a:p>
            <a:pPr algn="ctr"/>
            <a:r>
              <a:rPr lang="en-GB" sz="4000" b="1" dirty="0">
                <a:ln w="22225">
                  <a:noFill/>
                  <a:prstDash val="solid"/>
                </a:ln>
                <a:solidFill>
                  <a:schemeClr val="bg1"/>
                </a:solidFill>
                <a:latin typeface="Arial Rounded MT Bold" panose="020F0704030504030204" pitchFamily="34" charset="0"/>
              </a:rPr>
              <a:t>The diagram below represents part of the process of genetic engineering. </a:t>
            </a: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1859202" y="4807096"/>
            <a:ext cx="8473596" cy="1637046"/>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2131238" y="5107937"/>
            <a:ext cx="7929525" cy="830997"/>
          </a:xfrm>
          <a:prstGeom prst="rect">
            <a:avLst/>
          </a:prstGeom>
          <a:noFill/>
        </p:spPr>
        <p:txBody>
          <a:bodyPr wrap="square" lIns="91440" tIns="45720" rIns="91440" bIns="45720">
            <a:spAutoFit/>
          </a:bodyPr>
          <a:lstStyle/>
          <a:p>
            <a:pPr algn="ctr"/>
            <a:r>
              <a:rPr lang="en-US" sz="4800" b="1" cap="none" spc="0" dirty="0">
                <a:ln w="22225">
                  <a:noFill/>
                  <a:prstDash val="solid"/>
                </a:ln>
                <a:solidFill>
                  <a:schemeClr val="bg1"/>
                </a:solidFill>
                <a:effectLst/>
                <a:latin typeface="Arial Rounded MT Bold" panose="020F0704030504030204" pitchFamily="34" charset="0"/>
              </a:rPr>
              <a:t>Plasmid</a:t>
            </a:r>
          </a:p>
        </p:txBody>
      </p:sp>
      <p:pic>
        <p:nvPicPr>
          <p:cNvPr id="8" name="Picture 7">
            <a:extLst>
              <a:ext uri="{FF2B5EF4-FFF2-40B4-BE49-F238E27FC236}">
                <a16:creationId xmlns:a16="http://schemas.microsoft.com/office/drawing/2014/main" id="{48474C48-E381-4BF8-8B3F-94039E2912A8}"/>
              </a:ext>
            </a:extLst>
          </p:cNvPr>
          <p:cNvPicPr>
            <a:picLocks noChangeAspect="1"/>
          </p:cNvPicPr>
          <p:nvPr/>
        </p:nvPicPr>
        <p:blipFill>
          <a:blip r:embed="rId2"/>
          <a:stretch>
            <a:fillRect/>
          </a:stretch>
        </p:blipFill>
        <p:spPr>
          <a:xfrm>
            <a:off x="2094354" y="2225297"/>
            <a:ext cx="7966408" cy="1661502"/>
          </a:xfrm>
          <a:prstGeom prst="rect">
            <a:avLst/>
          </a:prstGeom>
        </p:spPr>
      </p:pic>
      <p:sp>
        <p:nvSpPr>
          <p:cNvPr id="9" name="Rectangle 8">
            <a:extLst>
              <a:ext uri="{FF2B5EF4-FFF2-40B4-BE49-F238E27FC236}">
                <a16:creationId xmlns:a16="http://schemas.microsoft.com/office/drawing/2014/main" id="{3D9B465C-790B-4BD9-A6E8-C34484C3F017}"/>
              </a:ext>
            </a:extLst>
          </p:cNvPr>
          <p:cNvSpPr/>
          <p:nvPr/>
        </p:nvSpPr>
        <p:spPr>
          <a:xfrm>
            <a:off x="419100" y="3878601"/>
            <a:ext cx="11353800" cy="707886"/>
          </a:xfrm>
          <a:prstGeom prst="rect">
            <a:avLst/>
          </a:prstGeom>
          <a:noFill/>
        </p:spPr>
        <p:txBody>
          <a:bodyPr wrap="square" lIns="91440" tIns="45720" rIns="91440" bIns="45720">
            <a:spAutoFit/>
          </a:bodyPr>
          <a:lstStyle/>
          <a:p>
            <a:pPr algn="ctr"/>
            <a:r>
              <a:rPr lang="en-GB" sz="4000" b="1" dirty="0">
                <a:ln w="22225">
                  <a:noFill/>
                  <a:prstDash val="solid"/>
                </a:ln>
                <a:solidFill>
                  <a:schemeClr val="bg1"/>
                </a:solidFill>
                <a:latin typeface="Arial Rounded MT Bold" panose="020F0704030504030204" pitchFamily="34" charset="0"/>
              </a:rPr>
              <a:t>Name Structure X</a:t>
            </a:r>
          </a:p>
        </p:txBody>
      </p:sp>
    </p:spTree>
    <p:extLst>
      <p:ext uri="{BB962C8B-B14F-4D97-AF65-F5344CB8AC3E}">
        <p14:creationId xmlns:p14="http://schemas.microsoft.com/office/powerpoint/2010/main" val="45622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500" fill="hold"/>
                                        <p:tgtEl>
                                          <p:spTgt spid="8"/>
                                        </p:tgtEl>
                                        <p:attrNameLst>
                                          <p:attrName>ppt_w</p:attrName>
                                        </p:attrNameLst>
                                      </p:cBhvr>
                                      <p:tavLst>
                                        <p:tav tm="0">
                                          <p:val>
                                            <p:fltVal val="0"/>
                                          </p:val>
                                        </p:tav>
                                        <p:tav tm="100000">
                                          <p:val>
                                            <p:strVal val="#ppt_w"/>
                                          </p:val>
                                        </p:tav>
                                      </p:tavLst>
                                    </p:anim>
                                    <p:anim calcmode="lin" valueType="num">
                                      <p:cBhvr>
                                        <p:cTn id="14" dur="1500" fill="hold"/>
                                        <p:tgtEl>
                                          <p:spTgt spid="8"/>
                                        </p:tgtEl>
                                        <p:attrNameLst>
                                          <p:attrName>ppt_h</p:attrName>
                                        </p:attrNameLst>
                                      </p:cBhvr>
                                      <p:tavLst>
                                        <p:tav tm="0">
                                          <p:val>
                                            <p:fltVal val="0"/>
                                          </p:val>
                                        </p:tav>
                                        <p:tav tm="100000">
                                          <p:val>
                                            <p:strVal val="#ppt_h"/>
                                          </p:val>
                                        </p:tav>
                                      </p:tavLst>
                                    </p:anim>
                                    <p:animEffect transition="in" filter="fade">
                                      <p:cBhvr>
                                        <p:cTn id="15" dur="1500"/>
                                        <p:tgtEl>
                                          <p:spTgt spid="8"/>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500" fill="hold"/>
                                        <p:tgtEl>
                                          <p:spTgt spid="9"/>
                                        </p:tgtEl>
                                        <p:attrNameLst>
                                          <p:attrName>ppt_w</p:attrName>
                                        </p:attrNameLst>
                                      </p:cBhvr>
                                      <p:tavLst>
                                        <p:tav tm="0">
                                          <p:val>
                                            <p:fltVal val="0"/>
                                          </p:val>
                                        </p:tav>
                                        <p:tav tm="100000">
                                          <p:val>
                                            <p:strVal val="#ppt_w"/>
                                          </p:val>
                                        </p:tav>
                                      </p:tavLst>
                                    </p:anim>
                                    <p:anim calcmode="lin" valueType="num">
                                      <p:cBhvr>
                                        <p:cTn id="20" dur="1500" fill="hold"/>
                                        <p:tgtEl>
                                          <p:spTgt spid="9"/>
                                        </p:tgtEl>
                                        <p:attrNameLst>
                                          <p:attrName>ppt_h</p:attrName>
                                        </p:attrNameLst>
                                      </p:cBhvr>
                                      <p:tavLst>
                                        <p:tav tm="0">
                                          <p:val>
                                            <p:fltVal val="0"/>
                                          </p:val>
                                        </p:tav>
                                        <p:tav tm="100000">
                                          <p:val>
                                            <p:strVal val="#ppt_h"/>
                                          </p:val>
                                        </p:tav>
                                      </p:tavLst>
                                    </p:anim>
                                    <p:animEffect transition="in" filter="fade">
                                      <p:cBhvr>
                                        <p:cTn id="21" dur="1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521989" y="628859"/>
            <a:ext cx="11353800" cy="3046988"/>
          </a:xfrm>
          <a:prstGeom prst="rect">
            <a:avLst/>
          </a:prstGeom>
          <a:noFill/>
        </p:spPr>
        <p:txBody>
          <a:bodyPr wrap="square" lIns="91440" tIns="45720" rIns="91440" bIns="45720">
            <a:spAutoFit/>
          </a:bodyPr>
          <a:lstStyle/>
          <a:p>
            <a:pPr algn="ctr"/>
            <a:r>
              <a:rPr lang="en-GB" sz="3200" b="1" dirty="0">
                <a:ln w="22225">
                  <a:noFill/>
                  <a:prstDash val="solid"/>
                </a:ln>
                <a:solidFill>
                  <a:schemeClr val="bg1"/>
                </a:solidFill>
                <a:latin typeface="Arial Rounded MT Bold" panose="020F0704030504030204" pitchFamily="34" charset="0"/>
              </a:rPr>
              <a:t>Continued: </a:t>
            </a:r>
          </a:p>
          <a:p>
            <a:pPr algn="ctr"/>
            <a:r>
              <a:rPr lang="en-GB" sz="3200" b="1" dirty="0">
                <a:ln w="22225">
                  <a:noFill/>
                  <a:prstDash val="solid"/>
                </a:ln>
                <a:solidFill>
                  <a:schemeClr val="bg1"/>
                </a:solidFill>
                <a:latin typeface="Arial Rounded MT Bold" panose="020F0704030504030204" pitchFamily="34" charset="0"/>
              </a:rPr>
              <a:t>The bacteria have an initial concentration of 1000 cells/cm3. </a:t>
            </a:r>
          </a:p>
          <a:p>
            <a:pPr algn="ctr"/>
            <a:r>
              <a:rPr lang="en-GB" sz="3200" b="1" dirty="0">
                <a:ln w="22225">
                  <a:noFill/>
                  <a:prstDash val="solid"/>
                </a:ln>
                <a:solidFill>
                  <a:schemeClr val="bg1"/>
                </a:solidFill>
                <a:latin typeface="Arial Rounded MT Bold" panose="020F0704030504030204" pitchFamily="34" charset="0"/>
              </a:rPr>
              <a:t>Each cell divides once every 30 mins. </a:t>
            </a:r>
          </a:p>
          <a:p>
            <a:pPr algn="ctr"/>
            <a:r>
              <a:rPr lang="en-GB" sz="3200" b="1" dirty="0">
                <a:ln w="22225">
                  <a:noFill/>
                  <a:prstDash val="solid"/>
                </a:ln>
                <a:solidFill>
                  <a:schemeClr val="bg1"/>
                </a:solidFill>
                <a:latin typeface="Arial Rounded MT Bold" panose="020F0704030504030204" pitchFamily="34" charset="0"/>
              </a:rPr>
              <a:t>Calculate how long it will take for the concentration to become greater than 15 000 cells/cm3. </a:t>
            </a: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1859201" y="4392007"/>
            <a:ext cx="8473596" cy="1637046"/>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2131237" y="4692848"/>
            <a:ext cx="7929525" cy="830997"/>
          </a:xfrm>
          <a:prstGeom prst="rect">
            <a:avLst/>
          </a:prstGeom>
          <a:noFill/>
        </p:spPr>
        <p:txBody>
          <a:bodyPr wrap="square" lIns="91440" tIns="45720" rIns="91440" bIns="45720">
            <a:spAutoFit/>
          </a:bodyPr>
          <a:lstStyle/>
          <a:p>
            <a:pPr algn="ctr"/>
            <a:r>
              <a:rPr lang="en-US" sz="4800" b="1" cap="none" spc="0" dirty="0">
                <a:ln w="22225">
                  <a:noFill/>
                  <a:prstDash val="solid"/>
                </a:ln>
                <a:solidFill>
                  <a:schemeClr val="bg1"/>
                </a:solidFill>
                <a:effectLst/>
                <a:latin typeface="Arial Rounded MT Bold" panose="020F0704030504030204" pitchFamily="34" charset="0"/>
              </a:rPr>
              <a:t>2 hours</a:t>
            </a:r>
          </a:p>
        </p:txBody>
      </p:sp>
    </p:spTree>
    <p:extLst>
      <p:ext uri="{BB962C8B-B14F-4D97-AF65-F5344CB8AC3E}">
        <p14:creationId xmlns:p14="http://schemas.microsoft.com/office/powerpoint/2010/main" val="368129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526160" y="261377"/>
            <a:ext cx="11353800" cy="584775"/>
          </a:xfrm>
          <a:prstGeom prst="rect">
            <a:avLst/>
          </a:prstGeom>
          <a:noFill/>
        </p:spPr>
        <p:txBody>
          <a:bodyPr wrap="square" lIns="91440" tIns="45720" rIns="91440" bIns="45720">
            <a:spAutoFit/>
          </a:bodyPr>
          <a:lstStyle/>
          <a:p>
            <a:pPr algn="ctr"/>
            <a:r>
              <a:rPr lang="en-GB" sz="3200" b="1" dirty="0">
                <a:ln w="22225">
                  <a:noFill/>
                  <a:prstDash val="solid"/>
                </a:ln>
                <a:solidFill>
                  <a:schemeClr val="bg1"/>
                </a:solidFill>
                <a:latin typeface="Arial Rounded MT Bold" panose="020F0704030504030204" pitchFamily="34" charset="0"/>
              </a:rPr>
              <a:t>The diagram below shows muscle cells.</a:t>
            </a: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1925053" y="4466121"/>
            <a:ext cx="8407744" cy="2067281"/>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2131236" y="4831153"/>
            <a:ext cx="7929525" cy="1384995"/>
          </a:xfrm>
          <a:prstGeom prst="rect">
            <a:avLst/>
          </a:prstGeom>
          <a:noFill/>
        </p:spPr>
        <p:txBody>
          <a:bodyPr wrap="square" lIns="91440" tIns="45720" rIns="91440" bIns="45720">
            <a:spAutoFit/>
          </a:bodyPr>
          <a:lstStyle/>
          <a:p>
            <a:pPr algn="ctr"/>
            <a:r>
              <a:rPr lang="en-US" sz="2800" b="1" cap="none" spc="0" dirty="0">
                <a:ln w="22225">
                  <a:noFill/>
                  <a:prstDash val="solid"/>
                </a:ln>
                <a:solidFill>
                  <a:schemeClr val="bg1"/>
                </a:solidFill>
                <a:effectLst/>
                <a:latin typeface="Arial Rounded MT Bold" panose="020F0704030504030204" pitchFamily="34" charset="0"/>
              </a:rPr>
              <a:t>Requires/uses/needs a lot of energy/ ATP </a:t>
            </a:r>
          </a:p>
          <a:p>
            <a:pPr algn="ctr"/>
            <a:r>
              <a:rPr lang="en-US" sz="2800" cap="none" spc="0" dirty="0">
                <a:ln w="22225">
                  <a:noFill/>
                  <a:prstDash val="solid"/>
                </a:ln>
                <a:solidFill>
                  <a:schemeClr val="bg1"/>
                </a:solidFill>
                <a:effectLst/>
                <a:latin typeface="Arial Rounded MT Bold" panose="020F0704030504030204" pitchFamily="34" charset="0"/>
              </a:rPr>
              <a:t>AND </a:t>
            </a:r>
          </a:p>
          <a:p>
            <a:pPr algn="ctr"/>
            <a:r>
              <a:rPr lang="en-US" sz="2800" dirty="0">
                <a:ln w="22225">
                  <a:noFill/>
                  <a:prstDash val="solid"/>
                </a:ln>
                <a:solidFill>
                  <a:schemeClr val="bg1"/>
                </a:solidFill>
                <a:latin typeface="Arial Rounded MT Bold" panose="020F0704030504030204" pitchFamily="34" charset="0"/>
              </a:rPr>
              <a:t>For movement/contraction </a:t>
            </a:r>
            <a:endParaRPr lang="en-US" sz="2800" cap="none" spc="0" dirty="0">
              <a:ln w="22225">
                <a:noFill/>
                <a:prstDash val="solid"/>
              </a:ln>
              <a:solidFill>
                <a:schemeClr val="bg1"/>
              </a:solidFill>
              <a:effectLst/>
              <a:latin typeface="Arial Rounded MT Bold" panose="020F0704030504030204" pitchFamily="34" charset="0"/>
            </a:endParaRPr>
          </a:p>
        </p:txBody>
      </p:sp>
      <p:pic>
        <p:nvPicPr>
          <p:cNvPr id="8" name="Picture 7">
            <a:extLst>
              <a:ext uri="{FF2B5EF4-FFF2-40B4-BE49-F238E27FC236}">
                <a16:creationId xmlns:a16="http://schemas.microsoft.com/office/drawing/2014/main" id="{17FD7F30-35B5-48D4-ADC7-3AFE9CB91587}"/>
              </a:ext>
            </a:extLst>
          </p:cNvPr>
          <p:cNvPicPr>
            <a:picLocks noChangeAspect="1"/>
          </p:cNvPicPr>
          <p:nvPr/>
        </p:nvPicPr>
        <p:blipFill>
          <a:blip r:embed="rId2"/>
          <a:stretch>
            <a:fillRect/>
          </a:stretch>
        </p:blipFill>
        <p:spPr>
          <a:xfrm>
            <a:off x="3291518" y="846152"/>
            <a:ext cx="5817709" cy="2926756"/>
          </a:xfrm>
          <a:prstGeom prst="rect">
            <a:avLst/>
          </a:prstGeom>
        </p:spPr>
      </p:pic>
      <p:sp>
        <p:nvSpPr>
          <p:cNvPr id="9" name="Rectangle 8">
            <a:extLst>
              <a:ext uri="{FF2B5EF4-FFF2-40B4-BE49-F238E27FC236}">
                <a16:creationId xmlns:a16="http://schemas.microsoft.com/office/drawing/2014/main" id="{0D8AFE6B-23E8-433D-90D9-7F63F8152A98}"/>
              </a:ext>
            </a:extLst>
          </p:cNvPr>
          <p:cNvSpPr/>
          <p:nvPr/>
        </p:nvSpPr>
        <p:spPr>
          <a:xfrm>
            <a:off x="523472" y="3751633"/>
            <a:ext cx="11353800" cy="584775"/>
          </a:xfrm>
          <a:prstGeom prst="rect">
            <a:avLst/>
          </a:prstGeom>
          <a:noFill/>
        </p:spPr>
        <p:txBody>
          <a:bodyPr wrap="square" lIns="91440" tIns="45720" rIns="91440" bIns="45720">
            <a:spAutoFit/>
          </a:bodyPr>
          <a:lstStyle/>
          <a:p>
            <a:pPr algn="ctr"/>
            <a:r>
              <a:rPr lang="en-GB" sz="3200" b="1" dirty="0">
                <a:ln w="22225">
                  <a:noFill/>
                  <a:prstDash val="solid"/>
                </a:ln>
                <a:solidFill>
                  <a:schemeClr val="bg1"/>
                </a:solidFill>
                <a:latin typeface="Arial Rounded MT Bold" panose="020F0704030504030204" pitchFamily="34" charset="0"/>
              </a:rPr>
              <a:t>Explain why muscle cells require many mitochondria (2). </a:t>
            </a:r>
          </a:p>
        </p:txBody>
      </p:sp>
    </p:spTree>
    <p:extLst>
      <p:ext uri="{BB962C8B-B14F-4D97-AF65-F5344CB8AC3E}">
        <p14:creationId xmlns:p14="http://schemas.microsoft.com/office/powerpoint/2010/main" val="33589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521989" y="628859"/>
            <a:ext cx="11353800" cy="1446550"/>
          </a:xfrm>
          <a:prstGeom prst="rect">
            <a:avLst/>
          </a:prstGeom>
          <a:noFill/>
        </p:spPr>
        <p:txBody>
          <a:bodyPr wrap="square" lIns="91440" tIns="45720" rIns="91440" bIns="45720">
            <a:spAutoFit/>
          </a:bodyPr>
          <a:lstStyle/>
          <a:p>
            <a:pPr algn="ctr"/>
            <a:r>
              <a:rPr lang="en-GB" sz="4400" b="1" dirty="0">
                <a:ln w="22225">
                  <a:noFill/>
                  <a:prstDash val="solid"/>
                </a:ln>
                <a:solidFill>
                  <a:schemeClr val="bg1"/>
                </a:solidFill>
                <a:latin typeface="Arial Rounded MT Bold" panose="020F0704030504030204" pitchFamily="34" charset="0"/>
              </a:rPr>
              <a:t>Name </a:t>
            </a:r>
            <a:r>
              <a:rPr lang="en-GB" sz="4400" dirty="0">
                <a:ln w="22225">
                  <a:noFill/>
                  <a:prstDash val="solid"/>
                </a:ln>
                <a:solidFill>
                  <a:schemeClr val="bg1"/>
                </a:solidFill>
                <a:latin typeface="Arial Rounded MT Bold" panose="020F0704030504030204" pitchFamily="34" charset="0"/>
              </a:rPr>
              <a:t>one</a:t>
            </a:r>
            <a:r>
              <a:rPr lang="en-GB" sz="4400" b="1" dirty="0">
                <a:ln w="22225">
                  <a:noFill/>
                  <a:prstDash val="solid"/>
                </a:ln>
                <a:solidFill>
                  <a:schemeClr val="bg1"/>
                </a:solidFill>
                <a:latin typeface="Arial Rounded MT Bold" panose="020F0704030504030204" pitchFamily="34" charset="0"/>
              </a:rPr>
              <a:t> substance produced by a cell carrying out aerobic respiration. </a:t>
            </a: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1891285" y="3307663"/>
            <a:ext cx="8473596" cy="1637046"/>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2163321" y="3608504"/>
            <a:ext cx="7929525" cy="830997"/>
          </a:xfrm>
          <a:prstGeom prst="rect">
            <a:avLst/>
          </a:prstGeom>
          <a:noFill/>
        </p:spPr>
        <p:txBody>
          <a:bodyPr wrap="square" lIns="91440" tIns="45720" rIns="91440" bIns="45720">
            <a:spAutoFit/>
          </a:bodyPr>
          <a:lstStyle/>
          <a:p>
            <a:pPr algn="ctr"/>
            <a:r>
              <a:rPr lang="en-US" sz="4800" b="1" cap="none" spc="0" dirty="0">
                <a:ln w="22225">
                  <a:noFill/>
                  <a:prstDash val="solid"/>
                </a:ln>
                <a:solidFill>
                  <a:schemeClr val="bg1"/>
                </a:solidFill>
                <a:effectLst/>
                <a:latin typeface="Arial Rounded MT Bold" panose="020F0704030504030204" pitchFamily="34" charset="0"/>
              </a:rPr>
              <a:t>Co2, Water, ATP</a:t>
            </a:r>
          </a:p>
        </p:txBody>
      </p:sp>
    </p:spTree>
    <p:extLst>
      <p:ext uri="{BB962C8B-B14F-4D97-AF65-F5344CB8AC3E}">
        <p14:creationId xmlns:p14="http://schemas.microsoft.com/office/powerpoint/2010/main" val="310317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B7B78F09-43A0-4FB4-B93B-7D7225443851}"/>
              </a:ext>
            </a:extLst>
          </p:cNvPr>
          <p:cNvSpPr/>
          <p:nvPr/>
        </p:nvSpPr>
        <p:spPr>
          <a:xfrm>
            <a:off x="521989" y="628859"/>
            <a:ext cx="11353800" cy="2800767"/>
          </a:xfrm>
          <a:prstGeom prst="rect">
            <a:avLst/>
          </a:prstGeom>
          <a:noFill/>
        </p:spPr>
        <p:txBody>
          <a:bodyPr wrap="square" lIns="91440" tIns="45720" rIns="91440" bIns="45720">
            <a:spAutoFit/>
          </a:bodyPr>
          <a:lstStyle/>
          <a:p>
            <a:pPr algn="ctr"/>
            <a:r>
              <a:rPr lang="en-GB" sz="4400" b="1" dirty="0">
                <a:ln w="22225">
                  <a:noFill/>
                  <a:prstDash val="solid"/>
                </a:ln>
                <a:solidFill>
                  <a:schemeClr val="bg1"/>
                </a:solidFill>
                <a:latin typeface="Arial Rounded MT Bold" panose="020F0704030504030204" pitchFamily="34" charset="0"/>
              </a:rPr>
              <a:t>A muscle cell will carry out fermentation when oxygen is not available. Describe the fermentation pathway in muscle cells (3)</a:t>
            </a: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1891285" y="3484125"/>
            <a:ext cx="8473596" cy="2692838"/>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1746227" y="3676382"/>
            <a:ext cx="8472593" cy="1938992"/>
          </a:xfrm>
          <a:prstGeom prst="rect">
            <a:avLst/>
          </a:prstGeom>
          <a:noFill/>
        </p:spPr>
        <p:txBody>
          <a:bodyPr wrap="square" lIns="91440" tIns="45720" rIns="91440" bIns="45720">
            <a:spAutoFit/>
          </a:bodyPr>
          <a:lstStyle/>
          <a:p>
            <a:pPr algn="ctr"/>
            <a:r>
              <a:rPr lang="en-US" sz="2400" b="1" u="sng" dirty="0">
                <a:ln w="22225">
                  <a:noFill/>
                  <a:prstDash val="solid"/>
                </a:ln>
                <a:solidFill>
                  <a:schemeClr val="bg1"/>
                </a:solidFill>
                <a:latin typeface="Arial Rounded MT Bold" panose="020F0704030504030204" pitchFamily="34" charset="0"/>
              </a:rPr>
              <a:t>Glucose</a:t>
            </a:r>
            <a:r>
              <a:rPr lang="en-US" sz="2400" b="1" dirty="0">
                <a:ln w="22225">
                  <a:noFill/>
                  <a:prstDash val="solid"/>
                </a:ln>
                <a:solidFill>
                  <a:schemeClr val="bg1"/>
                </a:solidFill>
                <a:latin typeface="Arial Rounded MT Bold" panose="020F0704030504030204" pitchFamily="34" charset="0"/>
              </a:rPr>
              <a:t> converted/broken down to pyruvate/pyruvic acid (1) </a:t>
            </a:r>
          </a:p>
          <a:p>
            <a:pPr algn="ctr"/>
            <a:r>
              <a:rPr lang="en-US" sz="2400" b="1" u="sng" cap="none" spc="0" dirty="0">
                <a:ln w="22225">
                  <a:noFill/>
                  <a:prstDash val="solid"/>
                </a:ln>
                <a:solidFill>
                  <a:schemeClr val="bg1"/>
                </a:solidFill>
                <a:effectLst/>
                <a:latin typeface="Arial Rounded MT Bold" panose="020F0704030504030204" pitchFamily="34" charset="0"/>
              </a:rPr>
              <a:t>Pyruvate/pyruvic acid </a:t>
            </a:r>
            <a:r>
              <a:rPr lang="en-US" sz="2400" b="1" cap="none" spc="0" dirty="0">
                <a:ln w="22225">
                  <a:noFill/>
                  <a:prstDash val="solid"/>
                </a:ln>
                <a:solidFill>
                  <a:schemeClr val="bg1"/>
                </a:solidFill>
                <a:effectLst/>
                <a:latin typeface="Arial Rounded MT Bold" panose="020F0704030504030204" pitchFamily="34" charset="0"/>
              </a:rPr>
              <a:t>converted to lactic acid. (1)</a:t>
            </a:r>
          </a:p>
          <a:p>
            <a:pPr algn="ctr"/>
            <a:r>
              <a:rPr lang="en-US" sz="2400" b="1" cap="none" spc="0" dirty="0">
                <a:ln w="22225">
                  <a:noFill/>
                  <a:prstDash val="solid"/>
                </a:ln>
                <a:solidFill>
                  <a:schemeClr val="bg1"/>
                </a:solidFill>
                <a:effectLst/>
                <a:latin typeface="Arial Rounded MT Bold" panose="020F0704030504030204" pitchFamily="34" charset="0"/>
              </a:rPr>
              <a:t>(2) ATP produced. (1)</a:t>
            </a:r>
          </a:p>
          <a:p>
            <a:pPr algn="ctr"/>
            <a:endParaRPr lang="en-US" sz="2400" b="1" u="sng" cap="none" spc="0" dirty="0">
              <a:ln w="22225">
                <a:noFill/>
                <a:prstDash val="solid"/>
              </a:ln>
              <a:solidFill>
                <a:schemeClr val="bg1"/>
              </a:solidFill>
              <a:effectLst/>
              <a:latin typeface="Arial Rounded MT Bold" panose="020F0704030504030204" pitchFamily="34" charset="0"/>
            </a:endParaRPr>
          </a:p>
        </p:txBody>
      </p:sp>
      <p:sp>
        <p:nvSpPr>
          <p:cNvPr id="8" name="Rectangle 7">
            <a:extLst>
              <a:ext uri="{FF2B5EF4-FFF2-40B4-BE49-F238E27FC236}">
                <a16:creationId xmlns:a16="http://schemas.microsoft.com/office/drawing/2014/main" id="{96F1E86C-9D64-49BF-A04E-F08BF3C02964}"/>
              </a:ext>
            </a:extLst>
          </p:cNvPr>
          <p:cNvSpPr/>
          <p:nvPr/>
        </p:nvSpPr>
        <p:spPr>
          <a:xfrm>
            <a:off x="3767329" y="5662150"/>
            <a:ext cx="4863120" cy="830997"/>
          </a:xfrm>
          <a:prstGeom prst="rect">
            <a:avLst/>
          </a:prstGeom>
          <a:noFill/>
        </p:spPr>
        <p:txBody>
          <a:bodyPr wrap="square" lIns="91440" tIns="45720" rIns="91440" bIns="45720">
            <a:spAutoFit/>
          </a:bodyPr>
          <a:lstStyle/>
          <a:p>
            <a:pPr algn="ctr"/>
            <a:r>
              <a:rPr lang="en-US" sz="2400" b="1" dirty="0">
                <a:ln w="22225">
                  <a:noFill/>
                  <a:prstDash val="solid"/>
                </a:ln>
                <a:solidFill>
                  <a:schemeClr val="bg1"/>
                </a:solidFill>
                <a:latin typeface="Arial Rounded MT Bold" panose="020F0704030504030204" pitchFamily="34" charset="0"/>
              </a:rPr>
              <a:t>The addition of CO2 negates. </a:t>
            </a:r>
            <a:endParaRPr lang="en-US" sz="2400" b="1" cap="none" spc="0" dirty="0">
              <a:ln w="22225">
                <a:noFill/>
                <a:prstDash val="solid"/>
              </a:ln>
              <a:solidFill>
                <a:schemeClr val="bg1"/>
              </a:solidFill>
              <a:effectLst/>
              <a:latin typeface="Arial Rounded MT Bold" panose="020F0704030504030204" pitchFamily="34" charset="0"/>
            </a:endParaRPr>
          </a:p>
          <a:p>
            <a:pPr algn="ctr"/>
            <a:endParaRPr lang="en-US" sz="2400" b="1" cap="none" spc="0" dirty="0">
              <a:ln w="22225">
                <a:noFill/>
                <a:prstDash val="solid"/>
              </a:ln>
              <a:solidFill>
                <a:schemeClr val="bg1"/>
              </a:solidFill>
              <a:effectLst/>
              <a:latin typeface="Arial Rounded MT Bold" panose="020F0704030504030204" pitchFamily="34" charset="0"/>
            </a:endParaRPr>
          </a:p>
        </p:txBody>
      </p:sp>
    </p:spTree>
    <p:extLst>
      <p:ext uri="{BB962C8B-B14F-4D97-AF65-F5344CB8AC3E}">
        <p14:creationId xmlns:p14="http://schemas.microsoft.com/office/powerpoint/2010/main" val="4186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521989" y="628859"/>
            <a:ext cx="11353800" cy="2308324"/>
          </a:xfrm>
          <a:prstGeom prst="rect">
            <a:avLst/>
          </a:prstGeom>
          <a:noFill/>
        </p:spPr>
        <p:txBody>
          <a:bodyPr wrap="square" lIns="91440" tIns="45720" rIns="91440" bIns="45720">
            <a:spAutoFit/>
          </a:bodyPr>
          <a:lstStyle/>
          <a:p>
            <a:pPr algn="ctr"/>
            <a:r>
              <a:rPr lang="en-GB" sz="3600" b="1" dirty="0">
                <a:ln w="22225">
                  <a:noFill/>
                  <a:prstDash val="solid"/>
                </a:ln>
                <a:solidFill>
                  <a:schemeClr val="bg1"/>
                </a:solidFill>
                <a:latin typeface="Arial Rounded MT Bold" panose="020F0704030504030204" pitchFamily="34" charset="0"/>
              </a:rPr>
              <a:t>The heart is a muscle which pumps blood around the body and requires its own blood supply. </a:t>
            </a:r>
          </a:p>
          <a:p>
            <a:pPr algn="ctr"/>
            <a:r>
              <a:rPr lang="en-GB" sz="3600" b="1" dirty="0">
                <a:ln w="22225">
                  <a:noFill/>
                  <a:prstDash val="solid"/>
                </a:ln>
                <a:solidFill>
                  <a:schemeClr val="bg1"/>
                </a:solidFill>
                <a:latin typeface="Arial Rounded MT Bold" panose="020F0704030504030204" pitchFamily="34" charset="0"/>
              </a:rPr>
              <a:t>Name the blood vessel which supplies the heart muscle with blood. </a:t>
            </a: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704169" y="3738550"/>
            <a:ext cx="6065599" cy="1637046"/>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976206" y="4039391"/>
            <a:ext cx="5676140" cy="830997"/>
          </a:xfrm>
          <a:prstGeom prst="rect">
            <a:avLst/>
          </a:prstGeom>
          <a:noFill/>
        </p:spPr>
        <p:txBody>
          <a:bodyPr wrap="square" lIns="91440" tIns="45720" rIns="91440" bIns="45720">
            <a:spAutoFit/>
          </a:bodyPr>
          <a:lstStyle/>
          <a:p>
            <a:pPr algn="ctr"/>
            <a:r>
              <a:rPr lang="en-US" sz="4800" b="1" cap="none" spc="0" dirty="0">
                <a:ln w="22225">
                  <a:noFill/>
                  <a:prstDash val="solid"/>
                </a:ln>
                <a:solidFill>
                  <a:schemeClr val="bg1"/>
                </a:solidFill>
                <a:effectLst/>
                <a:latin typeface="Arial Rounded MT Bold" panose="020F0704030504030204" pitchFamily="34" charset="0"/>
              </a:rPr>
              <a:t>Coronary Artery</a:t>
            </a:r>
          </a:p>
        </p:txBody>
      </p:sp>
      <p:pic>
        <p:nvPicPr>
          <p:cNvPr id="8" name="Picture 7">
            <a:extLst>
              <a:ext uri="{FF2B5EF4-FFF2-40B4-BE49-F238E27FC236}">
                <a16:creationId xmlns:a16="http://schemas.microsoft.com/office/drawing/2014/main" id="{38F5A642-B90F-4489-8A77-D99DA71DABC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5802" b="92833" l="8676" r="89498">
                        <a14:foregroundMark x1="27397" y1="7509" x2="27397" y2="7509"/>
                        <a14:foregroundMark x1="38813" y1="6143" x2="38813" y2="6143"/>
                        <a14:foregroundMark x1="65753" y1="92833" x2="65753" y2="92833"/>
                      </a14:backgroundRemoval>
                    </a14:imgEffect>
                  </a14:imgLayer>
                </a14:imgProps>
              </a:ext>
            </a:extLst>
          </a:blip>
          <a:stretch>
            <a:fillRect/>
          </a:stretch>
        </p:blipFill>
        <p:spPr>
          <a:xfrm>
            <a:off x="8521603" y="2418707"/>
            <a:ext cx="3093191" cy="4138381"/>
          </a:xfrm>
          <a:prstGeom prst="rect">
            <a:avLst/>
          </a:prstGeom>
        </p:spPr>
      </p:pic>
    </p:spTree>
    <p:extLst>
      <p:ext uri="{BB962C8B-B14F-4D97-AF65-F5344CB8AC3E}">
        <p14:creationId xmlns:p14="http://schemas.microsoft.com/office/powerpoint/2010/main" val="337357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521989" y="628859"/>
            <a:ext cx="11353800" cy="1754326"/>
          </a:xfrm>
          <a:prstGeom prst="rect">
            <a:avLst/>
          </a:prstGeom>
          <a:noFill/>
        </p:spPr>
        <p:txBody>
          <a:bodyPr wrap="square" lIns="91440" tIns="45720" rIns="91440" bIns="45720">
            <a:spAutoFit/>
          </a:bodyPr>
          <a:lstStyle/>
          <a:p>
            <a:pPr algn="ctr"/>
            <a:r>
              <a:rPr lang="en-GB" sz="3600" b="1" dirty="0">
                <a:ln w="22225">
                  <a:noFill/>
                  <a:prstDash val="solid"/>
                </a:ln>
                <a:solidFill>
                  <a:schemeClr val="bg1"/>
                </a:solidFill>
                <a:latin typeface="Arial Rounded MT Bold" panose="020F0704030504030204" pitchFamily="34" charset="0"/>
              </a:rPr>
              <a:t>The following diagram represents part of a family tree showing the inheritance of hitchhikers thumb, where the thumb can bend back as shown below. </a:t>
            </a:r>
          </a:p>
        </p:txBody>
      </p:sp>
      <p:pic>
        <p:nvPicPr>
          <p:cNvPr id="9" name="Picture 8">
            <a:extLst>
              <a:ext uri="{FF2B5EF4-FFF2-40B4-BE49-F238E27FC236}">
                <a16:creationId xmlns:a16="http://schemas.microsoft.com/office/drawing/2014/main" id="{8C7389D7-3FB8-469F-B051-1C3CEEF32547}"/>
              </a:ext>
            </a:extLst>
          </p:cNvPr>
          <p:cNvPicPr>
            <a:picLocks noChangeAspect="1"/>
          </p:cNvPicPr>
          <p:nvPr/>
        </p:nvPicPr>
        <p:blipFill>
          <a:blip r:embed="rId2"/>
          <a:stretch>
            <a:fillRect/>
          </a:stretch>
        </p:blipFill>
        <p:spPr>
          <a:xfrm>
            <a:off x="400216" y="3287702"/>
            <a:ext cx="5380008" cy="2296345"/>
          </a:xfrm>
          <a:prstGeom prst="rect">
            <a:avLst/>
          </a:prstGeom>
        </p:spPr>
      </p:pic>
      <p:sp>
        <p:nvSpPr>
          <p:cNvPr id="10" name="Rectangle 9">
            <a:extLst>
              <a:ext uri="{FF2B5EF4-FFF2-40B4-BE49-F238E27FC236}">
                <a16:creationId xmlns:a16="http://schemas.microsoft.com/office/drawing/2014/main" id="{060AB8FA-6CF4-4BB1-B790-455E4D1768F9}"/>
              </a:ext>
            </a:extLst>
          </p:cNvPr>
          <p:cNvSpPr/>
          <p:nvPr/>
        </p:nvSpPr>
        <p:spPr>
          <a:xfrm>
            <a:off x="6364745" y="2383185"/>
            <a:ext cx="5250049" cy="954107"/>
          </a:xfrm>
          <a:prstGeom prst="rect">
            <a:avLst/>
          </a:prstGeom>
          <a:noFill/>
        </p:spPr>
        <p:txBody>
          <a:bodyPr wrap="square" lIns="91440" tIns="45720" rIns="91440" bIns="45720">
            <a:spAutoFit/>
          </a:bodyPr>
          <a:lstStyle/>
          <a:p>
            <a:pPr algn="ctr"/>
            <a:r>
              <a:rPr lang="en-GB" sz="2800" b="1" dirty="0">
                <a:ln w="22225">
                  <a:noFill/>
                  <a:prstDash val="solid"/>
                </a:ln>
                <a:solidFill>
                  <a:schemeClr val="bg1"/>
                </a:solidFill>
                <a:latin typeface="Arial Rounded MT Bold" panose="020F0704030504030204" pitchFamily="34" charset="0"/>
              </a:rPr>
              <a:t>Complete the table below for individuals A and C.</a:t>
            </a:r>
          </a:p>
        </p:txBody>
      </p:sp>
      <p:pic>
        <p:nvPicPr>
          <p:cNvPr id="11" name="Picture 10">
            <a:extLst>
              <a:ext uri="{FF2B5EF4-FFF2-40B4-BE49-F238E27FC236}">
                <a16:creationId xmlns:a16="http://schemas.microsoft.com/office/drawing/2014/main" id="{A454DD35-06DF-42CF-B9A1-C661D3731173}"/>
              </a:ext>
            </a:extLst>
          </p:cNvPr>
          <p:cNvPicPr>
            <a:picLocks noChangeAspect="1"/>
          </p:cNvPicPr>
          <p:nvPr/>
        </p:nvPicPr>
        <p:blipFill>
          <a:blip r:embed="rId3"/>
          <a:stretch>
            <a:fillRect/>
          </a:stretch>
        </p:blipFill>
        <p:spPr>
          <a:xfrm>
            <a:off x="5852639" y="3600918"/>
            <a:ext cx="5937460" cy="1669911"/>
          </a:xfrm>
          <a:prstGeom prst="rect">
            <a:avLst/>
          </a:prstGeom>
        </p:spPr>
      </p:pic>
      <p:sp>
        <p:nvSpPr>
          <p:cNvPr id="12" name="Rectangle 11">
            <a:extLst>
              <a:ext uri="{FF2B5EF4-FFF2-40B4-BE49-F238E27FC236}">
                <a16:creationId xmlns:a16="http://schemas.microsoft.com/office/drawing/2014/main" id="{A917585C-01F8-44BB-865A-72B908707CEE}"/>
              </a:ext>
            </a:extLst>
          </p:cNvPr>
          <p:cNvSpPr/>
          <p:nvPr/>
        </p:nvSpPr>
        <p:spPr>
          <a:xfrm>
            <a:off x="7755594" y="3926451"/>
            <a:ext cx="530915" cy="584775"/>
          </a:xfrm>
          <a:prstGeom prst="rect">
            <a:avLst/>
          </a:prstGeom>
          <a:noFill/>
        </p:spPr>
        <p:txBody>
          <a:bodyPr wrap="none" lIns="91440" tIns="45720" rIns="91440" bIns="45720">
            <a:spAutoFit/>
          </a:bodyPr>
          <a:lstStyle/>
          <a:p>
            <a:pPr algn="ctr"/>
            <a:r>
              <a:rPr lang="en-US" sz="3200" b="1" cap="none" spc="0" dirty="0">
                <a:ln w="22225">
                  <a:solidFill>
                    <a:schemeClr val="accent2"/>
                  </a:solidFill>
                  <a:prstDash val="solid"/>
                </a:ln>
                <a:solidFill>
                  <a:schemeClr val="accent2">
                    <a:lumMod val="40000"/>
                    <a:lumOff val="60000"/>
                  </a:schemeClr>
                </a:solidFill>
                <a:effectLst/>
              </a:rPr>
              <a:t>Tt</a:t>
            </a:r>
          </a:p>
        </p:txBody>
      </p:sp>
      <p:sp>
        <p:nvSpPr>
          <p:cNvPr id="13" name="Rectangle 12">
            <a:extLst>
              <a:ext uri="{FF2B5EF4-FFF2-40B4-BE49-F238E27FC236}">
                <a16:creationId xmlns:a16="http://schemas.microsoft.com/office/drawing/2014/main" id="{502D05ED-7904-4234-B02F-D6AF6DEBA4E0}"/>
              </a:ext>
            </a:extLst>
          </p:cNvPr>
          <p:cNvSpPr/>
          <p:nvPr/>
        </p:nvSpPr>
        <p:spPr>
          <a:xfrm>
            <a:off x="9136107" y="4809003"/>
            <a:ext cx="2728439" cy="461665"/>
          </a:xfrm>
          <a:prstGeom prst="rect">
            <a:avLst/>
          </a:prstGeom>
          <a:noFill/>
        </p:spPr>
        <p:txBody>
          <a:bodyPr wrap="none" lIns="91440" tIns="45720" rIns="91440" bIns="45720">
            <a:spAutoFit/>
          </a:bodyPr>
          <a:lstStyle/>
          <a:p>
            <a:pPr algn="ctr"/>
            <a:r>
              <a:rPr lang="en-US" sz="2400" b="1" cap="none" spc="0" dirty="0">
                <a:ln w="22225">
                  <a:solidFill>
                    <a:schemeClr val="accent2"/>
                  </a:solidFill>
                  <a:prstDash val="solid"/>
                </a:ln>
                <a:solidFill>
                  <a:schemeClr val="accent2">
                    <a:lumMod val="40000"/>
                    <a:lumOff val="60000"/>
                  </a:schemeClr>
                </a:solidFill>
                <a:effectLst/>
              </a:rPr>
              <a:t>Hitchhikers (thumb)</a:t>
            </a:r>
          </a:p>
        </p:txBody>
      </p:sp>
    </p:spTree>
    <p:extLst>
      <p:ext uri="{BB962C8B-B14F-4D97-AF65-F5344CB8AC3E}">
        <p14:creationId xmlns:p14="http://schemas.microsoft.com/office/powerpoint/2010/main" val="166828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500"/>
                            </p:stCondLst>
                            <p:childTnLst>
                              <p:par>
                                <p:cTn id="19" presetID="10"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658E5F1-515B-4B05-95D0-E6468FA228EA}"/>
              </a:ext>
            </a:extLst>
          </p:cNvPr>
          <p:cNvPicPr>
            <a:picLocks noChangeAspect="1"/>
          </p:cNvPicPr>
          <p:nvPr/>
        </p:nvPicPr>
        <p:blipFill rotWithShape="1">
          <a:blip r:embed="rId2"/>
          <a:srcRect l="38028" t="16775" b="21012"/>
          <a:stretch/>
        </p:blipFill>
        <p:spPr>
          <a:xfrm>
            <a:off x="3777915" y="1690688"/>
            <a:ext cx="4636169" cy="2990213"/>
          </a:xfrm>
          <a:prstGeom prst="rect">
            <a:avLst/>
          </a:prstGeom>
        </p:spPr>
      </p:pic>
      <p:sp>
        <p:nvSpPr>
          <p:cNvPr id="6" name="Rectangle 5">
            <a:extLst>
              <a:ext uri="{FF2B5EF4-FFF2-40B4-BE49-F238E27FC236}">
                <a16:creationId xmlns:a16="http://schemas.microsoft.com/office/drawing/2014/main" id="{E2EC7F07-C2C0-4D38-B786-DD6539262E59}"/>
              </a:ext>
            </a:extLst>
          </p:cNvPr>
          <p:cNvSpPr/>
          <p:nvPr/>
        </p:nvSpPr>
        <p:spPr>
          <a:xfrm>
            <a:off x="1798797" y="554374"/>
            <a:ext cx="8158515" cy="523220"/>
          </a:xfrm>
          <a:prstGeom prst="rect">
            <a:avLst/>
          </a:prstGeom>
          <a:noFill/>
        </p:spPr>
        <p:txBody>
          <a:bodyPr wrap="none" lIns="91440" tIns="45720" rIns="91440" bIns="45720">
            <a:spAutoFit/>
          </a:bodyPr>
          <a:lstStyle/>
          <a:p>
            <a:pPr algn="ctr"/>
            <a:r>
              <a:rPr lang="en-US" sz="2800" b="1" cap="none" spc="0" dirty="0">
                <a:ln w="22225">
                  <a:noFill/>
                  <a:prstDash val="solid"/>
                </a:ln>
                <a:solidFill>
                  <a:schemeClr val="bg1"/>
                </a:solidFill>
                <a:effectLst/>
                <a:latin typeface="Arial Rounded MT Bold" panose="020F0704030504030204" pitchFamily="34" charset="0"/>
              </a:rPr>
              <a:t>The diagram below shows part of a plant cell. </a:t>
            </a:r>
          </a:p>
        </p:txBody>
      </p:sp>
      <p:sp>
        <p:nvSpPr>
          <p:cNvPr id="7" name="Rectangle 6">
            <a:extLst>
              <a:ext uri="{FF2B5EF4-FFF2-40B4-BE49-F238E27FC236}">
                <a16:creationId xmlns:a16="http://schemas.microsoft.com/office/drawing/2014/main" id="{FC8D0F92-1B54-4D73-8935-D77436BA0327}"/>
              </a:ext>
            </a:extLst>
          </p:cNvPr>
          <p:cNvSpPr/>
          <p:nvPr/>
        </p:nvSpPr>
        <p:spPr>
          <a:xfrm>
            <a:off x="1798797" y="4905712"/>
            <a:ext cx="8594404" cy="523220"/>
          </a:xfrm>
          <a:prstGeom prst="rect">
            <a:avLst/>
          </a:prstGeom>
          <a:noFill/>
        </p:spPr>
        <p:txBody>
          <a:bodyPr wrap="none" lIns="91440" tIns="45720" rIns="91440" bIns="45720">
            <a:spAutoFit/>
          </a:bodyPr>
          <a:lstStyle/>
          <a:p>
            <a:pPr algn="ctr"/>
            <a:r>
              <a:rPr lang="en-US" sz="2800" b="1" cap="none" spc="0" dirty="0">
                <a:ln w="22225">
                  <a:noFill/>
                  <a:prstDash val="solid"/>
                </a:ln>
                <a:solidFill>
                  <a:schemeClr val="bg1"/>
                </a:solidFill>
                <a:effectLst/>
                <a:latin typeface="Arial Rounded MT Bold" panose="020F0704030504030204" pitchFamily="34" charset="0"/>
              </a:rPr>
              <a:t>Which part of this cell is composed of cellulose?</a:t>
            </a:r>
          </a:p>
        </p:txBody>
      </p:sp>
      <p:sp>
        <p:nvSpPr>
          <p:cNvPr id="8" name="Oval 7">
            <a:extLst>
              <a:ext uri="{FF2B5EF4-FFF2-40B4-BE49-F238E27FC236}">
                <a16:creationId xmlns:a16="http://schemas.microsoft.com/office/drawing/2014/main" id="{AD90E4F5-CAEB-4AE7-AE9E-F6D43D003E5A}"/>
              </a:ext>
            </a:extLst>
          </p:cNvPr>
          <p:cNvSpPr/>
          <p:nvPr/>
        </p:nvSpPr>
        <p:spPr>
          <a:xfrm>
            <a:off x="7780420" y="1966899"/>
            <a:ext cx="553453" cy="54543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77239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250"/>
                                        <p:tgtEl>
                                          <p:spTgt spid="5"/>
                                        </p:tgtEl>
                                      </p:cBhvr>
                                    </p:animEffect>
                                  </p:childTnLst>
                                </p:cTn>
                              </p:par>
                            </p:childTnLst>
                          </p:cTn>
                        </p:par>
                        <p:par>
                          <p:cTn id="14" fill="hold">
                            <p:stCondLst>
                              <p:cond delay="275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250" fill="hold"/>
                                        <p:tgtEl>
                                          <p:spTgt spid="7"/>
                                        </p:tgtEl>
                                        <p:attrNameLst>
                                          <p:attrName>ppt_w</p:attrName>
                                        </p:attrNameLst>
                                      </p:cBhvr>
                                      <p:tavLst>
                                        <p:tav tm="0">
                                          <p:val>
                                            <p:fltVal val="0"/>
                                          </p:val>
                                        </p:tav>
                                        <p:tav tm="100000">
                                          <p:val>
                                            <p:strVal val="#ppt_w"/>
                                          </p:val>
                                        </p:tav>
                                      </p:tavLst>
                                    </p:anim>
                                    <p:anim calcmode="lin" valueType="num">
                                      <p:cBhvr>
                                        <p:cTn id="18" dur="1250" fill="hold"/>
                                        <p:tgtEl>
                                          <p:spTgt spid="7"/>
                                        </p:tgtEl>
                                        <p:attrNameLst>
                                          <p:attrName>ppt_h</p:attrName>
                                        </p:attrNameLst>
                                      </p:cBhvr>
                                      <p:tavLst>
                                        <p:tav tm="0">
                                          <p:val>
                                            <p:fltVal val="0"/>
                                          </p:val>
                                        </p:tav>
                                        <p:tav tm="100000">
                                          <p:val>
                                            <p:strVal val="#ppt_h"/>
                                          </p:val>
                                        </p:tav>
                                      </p:tavLst>
                                    </p:anim>
                                    <p:animEffect transition="in" filter="fade">
                                      <p:cBhvr>
                                        <p:cTn id="19" dur="12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521989" y="628859"/>
            <a:ext cx="11353800" cy="2554545"/>
          </a:xfrm>
          <a:prstGeom prst="rect">
            <a:avLst/>
          </a:prstGeom>
          <a:noFill/>
        </p:spPr>
        <p:txBody>
          <a:bodyPr wrap="square" lIns="91440" tIns="45720" rIns="91440" bIns="45720">
            <a:spAutoFit/>
          </a:bodyPr>
          <a:lstStyle/>
          <a:p>
            <a:pPr algn="ctr"/>
            <a:r>
              <a:rPr lang="en-GB" sz="3200" b="1" dirty="0">
                <a:ln w="22225">
                  <a:noFill/>
                  <a:prstDash val="solid"/>
                </a:ln>
                <a:solidFill>
                  <a:schemeClr val="bg1"/>
                </a:solidFill>
                <a:latin typeface="Arial Rounded MT Bold" panose="020F0704030504030204" pitchFamily="34" charset="0"/>
              </a:rPr>
              <a:t>In a survey of 90 students, it was found that 25 of them had hitchhiker’s thumb. </a:t>
            </a:r>
          </a:p>
          <a:p>
            <a:pPr marL="571500" indent="-571500" algn="ctr">
              <a:buAutoNum type="romanLcParenR"/>
            </a:pPr>
            <a:r>
              <a:rPr lang="en-GB" sz="3200" b="1" dirty="0">
                <a:ln w="22225">
                  <a:noFill/>
                  <a:prstDash val="solid"/>
                </a:ln>
                <a:solidFill>
                  <a:schemeClr val="bg1"/>
                </a:solidFill>
                <a:latin typeface="Arial Rounded MT Bold" panose="020F0704030504030204" pitchFamily="34" charset="0"/>
              </a:rPr>
              <a:t>Calculate the number of students with straight thumb to hitchhiker’s thumb as simple, whole number ratio. </a:t>
            </a:r>
          </a:p>
          <a:p>
            <a:pPr algn="ctr"/>
            <a:endParaRPr lang="en-GB" sz="3200" b="1" dirty="0">
              <a:ln w="22225">
                <a:noFill/>
                <a:prstDash val="solid"/>
              </a:ln>
              <a:solidFill>
                <a:schemeClr val="bg1"/>
              </a:solidFill>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1859201" y="4392007"/>
            <a:ext cx="8473596" cy="1637046"/>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2131236" y="4459393"/>
            <a:ext cx="7929525" cy="1569660"/>
          </a:xfrm>
          <a:prstGeom prst="rect">
            <a:avLst/>
          </a:prstGeom>
          <a:noFill/>
        </p:spPr>
        <p:txBody>
          <a:bodyPr wrap="square" lIns="91440" tIns="45720" rIns="91440" bIns="45720">
            <a:spAutoFit/>
          </a:bodyPr>
          <a:lstStyle/>
          <a:p>
            <a:pPr algn="ctr"/>
            <a:r>
              <a:rPr lang="en-US" sz="4800" b="1" dirty="0">
                <a:ln w="22225">
                  <a:noFill/>
                  <a:prstDash val="solid"/>
                </a:ln>
                <a:solidFill>
                  <a:schemeClr val="bg1"/>
                </a:solidFill>
                <a:latin typeface="Arial Rounded MT Bold" panose="020F0704030504030204" pitchFamily="34" charset="0"/>
              </a:rPr>
              <a:t>________ : ________</a:t>
            </a:r>
          </a:p>
          <a:p>
            <a:pPr algn="ctr"/>
            <a:r>
              <a:rPr lang="en-US" sz="4800" b="1" dirty="0">
                <a:ln w="22225">
                  <a:noFill/>
                  <a:prstDash val="solid"/>
                </a:ln>
                <a:solidFill>
                  <a:schemeClr val="bg1"/>
                </a:solidFill>
                <a:latin typeface="Arial Rounded MT Bold" panose="020F0704030504030204" pitchFamily="34" charset="0"/>
              </a:rPr>
              <a:t>Straight  	Hitchhiker</a:t>
            </a:r>
          </a:p>
        </p:txBody>
      </p:sp>
      <p:sp>
        <p:nvSpPr>
          <p:cNvPr id="8" name="Rectangle 7">
            <a:extLst>
              <a:ext uri="{FF2B5EF4-FFF2-40B4-BE49-F238E27FC236}">
                <a16:creationId xmlns:a16="http://schemas.microsoft.com/office/drawing/2014/main" id="{4FEB7422-0320-4968-A34D-023D6D4A7BB4}"/>
              </a:ext>
            </a:extLst>
          </p:cNvPr>
          <p:cNvSpPr/>
          <p:nvPr/>
        </p:nvSpPr>
        <p:spPr>
          <a:xfrm>
            <a:off x="4160692" y="4392007"/>
            <a:ext cx="88678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13</a:t>
            </a:r>
          </a:p>
        </p:txBody>
      </p:sp>
      <p:sp>
        <p:nvSpPr>
          <p:cNvPr id="9" name="Rectangle 8">
            <a:extLst>
              <a:ext uri="{FF2B5EF4-FFF2-40B4-BE49-F238E27FC236}">
                <a16:creationId xmlns:a16="http://schemas.microsoft.com/office/drawing/2014/main" id="{5B98C608-73CD-42B8-945D-898F79BC8A65}"/>
              </a:ext>
            </a:extLst>
          </p:cNvPr>
          <p:cNvSpPr/>
          <p:nvPr/>
        </p:nvSpPr>
        <p:spPr>
          <a:xfrm>
            <a:off x="7187155" y="4390462"/>
            <a:ext cx="535724"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5</a:t>
            </a:r>
          </a:p>
        </p:txBody>
      </p:sp>
    </p:spTree>
    <p:extLst>
      <p:ext uri="{BB962C8B-B14F-4D97-AF65-F5344CB8AC3E}">
        <p14:creationId xmlns:p14="http://schemas.microsoft.com/office/powerpoint/2010/main" val="114253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521989" y="628859"/>
            <a:ext cx="11353800" cy="2554545"/>
          </a:xfrm>
          <a:prstGeom prst="rect">
            <a:avLst/>
          </a:prstGeom>
          <a:noFill/>
        </p:spPr>
        <p:txBody>
          <a:bodyPr wrap="square" lIns="91440" tIns="45720" rIns="91440" bIns="45720">
            <a:spAutoFit/>
          </a:bodyPr>
          <a:lstStyle/>
          <a:p>
            <a:pPr algn="ctr"/>
            <a:r>
              <a:rPr lang="en-GB" sz="3200" b="1" dirty="0">
                <a:ln w="22225">
                  <a:noFill/>
                  <a:prstDash val="solid"/>
                </a:ln>
                <a:solidFill>
                  <a:schemeClr val="bg1"/>
                </a:solidFill>
                <a:latin typeface="Arial Rounded MT Bold" panose="020F0704030504030204" pitchFamily="34" charset="0"/>
              </a:rPr>
              <a:t>The predicted ratio was 3 straight thumb : 1 hitchhiker’s thumb. </a:t>
            </a:r>
          </a:p>
          <a:p>
            <a:pPr algn="ctr"/>
            <a:r>
              <a:rPr lang="en-GB" sz="3200" b="1" dirty="0">
                <a:ln w="22225">
                  <a:noFill/>
                  <a:prstDash val="solid"/>
                </a:ln>
                <a:solidFill>
                  <a:schemeClr val="bg1"/>
                </a:solidFill>
                <a:latin typeface="Arial Rounded MT Bold" panose="020F0704030504030204" pitchFamily="34" charset="0"/>
              </a:rPr>
              <a:t>Explain why the predicted ratio was different to the actual ratio. </a:t>
            </a:r>
          </a:p>
          <a:p>
            <a:pPr algn="ctr"/>
            <a:endParaRPr lang="en-GB" sz="3200" b="1" dirty="0">
              <a:ln w="22225">
                <a:noFill/>
                <a:prstDash val="solid"/>
              </a:ln>
              <a:solidFill>
                <a:schemeClr val="bg1"/>
              </a:solidFill>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1117287" y="3621638"/>
            <a:ext cx="10016586" cy="2211032"/>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1043978" y="3942324"/>
            <a:ext cx="10163204" cy="1569660"/>
          </a:xfrm>
          <a:prstGeom prst="rect">
            <a:avLst/>
          </a:prstGeom>
          <a:noFill/>
        </p:spPr>
        <p:txBody>
          <a:bodyPr wrap="square" lIns="91440" tIns="45720" rIns="91440" bIns="45720">
            <a:spAutoFit/>
          </a:bodyPr>
          <a:lstStyle/>
          <a:p>
            <a:pPr algn="ctr"/>
            <a:r>
              <a:rPr lang="en-US" sz="4800" b="1" dirty="0" err="1">
                <a:ln w="22225">
                  <a:noFill/>
                  <a:prstDash val="solid"/>
                </a:ln>
                <a:solidFill>
                  <a:schemeClr val="bg1"/>
                </a:solidFill>
                <a:latin typeface="Arial Rounded MT Bold" panose="020F0704030504030204" pitchFamily="34" charset="0"/>
              </a:rPr>
              <a:t>Fertilisation</a:t>
            </a:r>
            <a:r>
              <a:rPr lang="en-US" sz="4800" b="1" dirty="0">
                <a:ln w="22225">
                  <a:noFill/>
                  <a:prstDash val="solid"/>
                </a:ln>
                <a:solidFill>
                  <a:schemeClr val="bg1"/>
                </a:solidFill>
                <a:latin typeface="Arial Rounded MT Bold" panose="020F0704030504030204" pitchFamily="34" charset="0"/>
              </a:rPr>
              <a:t> is a random process OR Numbers in sample too small.</a:t>
            </a:r>
          </a:p>
        </p:txBody>
      </p:sp>
    </p:spTree>
    <p:extLst>
      <p:ext uri="{BB962C8B-B14F-4D97-AF65-F5344CB8AC3E}">
        <p14:creationId xmlns:p14="http://schemas.microsoft.com/office/powerpoint/2010/main" val="38954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419098" y="234663"/>
            <a:ext cx="5598019" cy="3046988"/>
          </a:xfrm>
          <a:prstGeom prst="rect">
            <a:avLst/>
          </a:prstGeom>
          <a:noFill/>
        </p:spPr>
        <p:txBody>
          <a:bodyPr wrap="square" lIns="91440" tIns="45720" rIns="91440" bIns="45720">
            <a:spAutoFit/>
          </a:bodyPr>
          <a:lstStyle/>
          <a:p>
            <a:pPr algn="ctr"/>
            <a:r>
              <a:rPr lang="en-GB" sz="2400" b="1" dirty="0">
                <a:ln w="22225">
                  <a:noFill/>
                  <a:prstDash val="solid"/>
                </a:ln>
                <a:solidFill>
                  <a:schemeClr val="bg1"/>
                </a:solidFill>
                <a:latin typeface="Arial Rounded MT Bold" panose="020F0704030504030204" pitchFamily="34" charset="0"/>
              </a:rPr>
              <a:t>The rate of transpiration in plants can be measured using the apparatus shown below. </a:t>
            </a:r>
          </a:p>
          <a:p>
            <a:pPr algn="ctr"/>
            <a:r>
              <a:rPr lang="en-GB" sz="2400" b="1" dirty="0">
                <a:ln w="22225">
                  <a:noFill/>
                  <a:prstDash val="solid"/>
                </a:ln>
                <a:solidFill>
                  <a:schemeClr val="bg1"/>
                </a:solidFill>
                <a:latin typeface="Arial Rounded MT Bold" panose="020F0704030504030204" pitchFamily="34" charset="0"/>
              </a:rPr>
              <a:t>As the plant transpires, coloured water is drawn up the glass tube and its  volume measured, over a set period of time, to give the rate of transpiration. </a:t>
            </a: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6505334" y="3977249"/>
            <a:ext cx="1424881" cy="594234"/>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5869DB05-8B8A-4534-A8DF-64FABAB008C3}"/>
              </a:ext>
            </a:extLst>
          </p:cNvPr>
          <p:cNvPicPr>
            <a:picLocks noChangeAspect="1"/>
          </p:cNvPicPr>
          <p:nvPr/>
        </p:nvPicPr>
        <p:blipFill>
          <a:blip r:embed="rId2"/>
          <a:stretch>
            <a:fillRect/>
          </a:stretch>
        </p:blipFill>
        <p:spPr>
          <a:xfrm>
            <a:off x="419098" y="3323062"/>
            <a:ext cx="5300787" cy="2699066"/>
          </a:xfrm>
          <a:prstGeom prst="rect">
            <a:avLst/>
          </a:prstGeom>
        </p:spPr>
      </p:pic>
      <p:sp>
        <p:nvSpPr>
          <p:cNvPr id="11" name="Rectangle 10">
            <a:extLst>
              <a:ext uri="{FF2B5EF4-FFF2-40B4-BE49-F238E27FC236}">
                <a16:creationId xmlns:a16="http://schemas.microsoft.com/office/drawing/2014/main" id="{E178ED98-5822-4397-88E1-A48C737F2B63}"/>
              </a:ext>
            </a:extLst>
          </p:cNvPr>
          <p:cNvSpPr/>
          <p:nvPr/>
        </p:nvSpPr>
        <p:spPr>
          <a:xfrm>
            <a:off x="5784445" y="372566"/>
            <a:ext cx="6110039" cy="2677656"/>
          </a:xfrm>
          <a:prstGeom prst="rect">
            <a:avLst/>
          </a:prstGeom>
          <a:noFill/>
        </p:spPr>
        <p:txBody>
          <a:bodyPr wrap="square" lIns="91440" tIns="45720" rIns="91440" bIns="45720">
            <a:spAutoFit/>
          </a:bodyPr>
          <a:lstStyle/>
          <a:p>
            <a:pPr algn="ctr"/>
            <a:r>
              <a:rPr lang="en-GB" sz="2400" b="1" dirty="0">
                <a:ln w="22225">
                  <a:noFill/>
                  <a:prstDash val="solid"/>
                </a:ln>
                <a:solidFill>
                  <a:schemeClr val="bg1"/>
                </a:solidFill>
                <a:latin typeface="Arial Rounded MT Bold" panose="020F0704030504030204" pitchFamily="34" charset="0"/>
              </a:rPr>
              <a:t>Changes in the surrounding environment can have an effect on the rate of transpiration. </a:t>
            </a:r>
          </a:p>
          <a:p>
            <a:pPr algn="ctr"/>
            <a:r>
              <a:rPr lang="en-GB" sz="2400" b="1" dirty="0">
                <a:ln w="22225">
                  <a:noFill/>
                  <a:prstDash val="solid"/>
                </a:ln>
                <a:solidFill>
                  <a:schemeClr val="bg1"/>
                </a:solidFill>
                <a:latin typeface="Arial Rounded MT Bold" panose="020F0704030504030204" pitchFamily="34" charset="0"/>
              </a:rPr>
              <a:t>(</a:t>
            </a:r>
            <a:r>
              <a:rPr lang="en-GB" sz="2400" b="1" dirty="0" err="1">
                <a:ln w="22225">
                  <a:noFill/>
                  <a:prstDash val="solid"/>
                </a:ln>
                <a:solidFill>
                  <a:schemeClr val="bg1"/>
                </a:solidFill>
                <a:latin typeface="Arial Rounded MT Bold" panose="020F0704030504030204" pitchFamily="34" charset="0"/>
              </a:rPr>
              <a:t>i</a:t>
            </a:r>
            <a:r>
              <a:rPr lang="en-GB" sz="2400" b="1" dirty="0">
                <a:ln w="22225">
                  <a:noFill/>
                  <a:prstDash val="solid"/>
                </a:ln>
                <a:solidFill>
                  <a:schemeClr val="bg1"/>
                </a:solidFill>
                <a:latin typeface="Arial Rounded MT Bold" panose="020F0704030504030204" pitchFamily="34" charset="0"/>
              </a:rPr>
              <a:t>) Select one of the environmental changes listed below and state the effect of this change on the rate of transpiration. </a:t>
            </a:r>
          </a:p>
        </p:txBody>
      </p:sp>
      <p:pic>
        <p:nvPicPr>
          <p:cNvPr id="12" name="Picture 11">
            <a:extLst>
              <a:ext uri="{FF2B5EF4-FFF2-40B4-BE49-F238E27FC236}">
                <a16:creationId xmlns:a16="http://schemas.microsoft.com/office/drawing/2014/main" id="{09D15CAB-0C6E-4526-A5AC-0FE6B84B85CB}"/>
              </a:ext>
            </a:extLst>
          </p:cNvPr>
          <p:cNvPicPr>
            <a:picLocks noChangeAspect="1"/>
          </p:cNvPicPr>
          <p:nvPr/>
        </p:nvPicPr>
        <p:blipFill>
          <a:blip r:embed="rId3"/>
          <a:stretch>
            <a:fillRect/>
          </a:stretch>
        </p:blipFill>
        <p:spPr>
          <a:xfrm>
            <a:off x="6436219" y="3185159"/>
            <a:ext cx="4744891" cy="683586"/>
          </a:xfrm>
          <a:prstGeom prst="rect">
            <a:avLst/>
          </a:prstGeom>
        </p:spPr>
      </p:pic>
      <p:sp>
        <p:nvSpPr>
          <p:cNvPr id="13" name="Rectangle 12">
            <a:extLst>
              <a:ext uri="{FF2B5EF4-FFF2-40B4-BE49-F238E27FC236}">
                <a16:creationId xmlns:a16="http://schemas.microsoft.com/office/drawing/2014/main" id="{EBFFEEDC-8D11-414F-B61C-67214D35E9FB}"/>
              </a:ext>
            </a:extLst>
          </p:cNvPr>
          <p:cNvSpPr/>
          <p:nvPr/>
        </p:nvSpPr>
        <p:spPr>
          <a:xfrm>
            <a:off x="6289855" y="4052252"/>
            <a:ext cx="1832866" cy="400110"/>
          </a:xfrm>
          <a:prstGeom prst="rect">
            <a:avLst/>
          </a:prstGeom>
          <a:noFill/>
        </p:spPr>
        <p:txBody>
          <a:bodyPr wrap="square" lIns="91440" tIns="45720" rIns="91440" bIns="45720">
            <a:spAutoFit/>
          </a:bodyPr>
          <a:lstStyle/>
          <a:p>
            <a:pPr algn="ctr"/>
            <a:r>
              <a:rPr lang="en-GB" sz="2000" b="1" dirty="0">
                <a:ln w="22225">
                  <a:noFill/>
                  <a:prstDash val="solid"/>
                </a:ln>
                <a:solidFill>
                  <a:schemeClr val="bg1"/>
                </a:solidFill>
                <a:latin typeface="Arial Rounded MT Bold" panose="020F0704030504030204" pitchFamily="34" charset="0"/>
              </a:rPr>
              <a:t>decreases</a:t>
            </a:r>
          </a:p>
        </p:txBody>
      </p:sp>
      <p:sp>
        <p:nvSpPr>
          <p:cNvPr id="14" name="Rectangle: Rounded Corners 13">
            <a:extLst>
              <a:ext uri="{FF2B5EF4-FFF2-40B4-BE49-F238E27FC236}">
                <a16:creationId xmlns:a16="http://schemas.microsoft.com/office/drawing/2014/main" id="{1BEA4808-D686-487F-8621-6CEC4690EF03}"/>
              </a:ext>
            </a:extLst>
          </p:cNvPr>
          <p:cNvSpPr/>
          <p:nvPr/>
        </p:nvSpPr>
        <p:spPr>
          <a:xfrm>
            <a:off x="8119026" y="4003007"/>
            <a:ext cx="1424881" cy="594234"/>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88BE6499-4C06-4067-BB11-28783DEDCFBA}"/>
              </a:ext>
            </a:extLst>
          </p:cNvPr>
          <p:cNvSpPr/>
          <p:nvPr/>
        </p:nvSpPr>
        <p:spPr>
          <a:xfrm>
            <a:off x="7903547" y="4078010"/>
            <a:ext cx="1832866" cy="400110"/>
          </a:xfrm>
          <a:prstGeom prst="rect">
            <a:avLst/>
          </a:prstGeom>
          <a:noFill/>
        </p:spPr>
        <p:txBody>
          <a:bodyPr wrap="square" lIns="91440" tIns="45720" rIns="91440" bIns="45720">
            <a:spAutoFit/>
          </a:bodyPr>
          <a:lstStyle/>
          <a:p>
            <a:pPr algn="ctr"/>
            <a:r>
              <a:rPr lang="en-GB" sz="2000" b="1" dirty="0">
                <a:ln w="22225">
                  <a:noFill/>
                  <a:prstDash val="solid"/>
                </a:ln>
                <a:solidFill>
                  <a:schemeClr val="bg1"/>
                </a:solidFill>
                <a:latin typeface="Arial Rounded MT Bold" panose="020F0704030504030204" pitchFamily="34" charset="0"/>
              </a:rPr>
              <a:t>increases</a:t>
            </a:r>
          </a:p>
        </p:txBody>
      </p:sp>
      <p:sp>
        <p:nvSpPr>
          <p:cNvPr id="18" name="Rectangle: Rounded Corners 17">
            <a:extLst>
              <a:ext uri="{FF2B5EF4-FFF2-40B4-BE49-F238E27FC236}">
                <a16:creationId xmlns:a16="http://schemas.microsoft.com/office/drawing/2014/main" id="{76FB38A8-2DE0-4C97-9C2C-C6B75D0BDF08}"/>
              </a:ext>
            </a:extLst>
          </p:cNvPr>
          <p:cNvSpPr/>
          <p:nvPr/>
        </p:nvSpPr>
        <p:spPr>
          <a:xfrm>
            <a:off x="9805664" y="4003007"/>
            <a:ext cx="1424881" cy="594234"/>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AD0EE03E-27FB-44F2-A097-ABD93C094F84}"/>
              </a:ext>
            </a:extLst>
          </p:cNvPr>
          <p:cNvSpPr/>
          <p:nvPr/>
        </p:nvSpPr>
        <p:spPr>
          <a:xfrm>
            <a:off x="9590185" y="4078010"/>
            <a:ext cx="1832866" cy="400110"/>
          </a:xfrm>
          <a:prstGeom prst="rect">
            <a:avLst/>
          </a:prstGeom>
          <a:noFill/>
        </p:spPr>
        <p:txBody>
          <a:bodyPr wrap="square" lIns="91440" tIns="45720" rIns="91440" bIns="45720">
            <a:spAutoFit/>
          </a:bodyPr>
          <a:lstStyle/>
          <a:p>
            <a:pPr algn="ctr"/>
            <a:r>
              <a:rPr lang="en-GB" sz="2000" b="1" dirty="0">
                <a:ln w="22225">
                  <a:noFill/>
                  <a:prstDash val="solid"/>
                </a:ln>
                <a:solidFill>
                  <a:schemeClr val="bg1"/>
                </a:solidFill>
                <a:latin typeface="Arial Rounded MT Bold" panose="020F0704030504030204" pitchFamily="34" charset="0"/>
              </a:rPr>
              <a:t>increases</a:t>
            </a:r>
          </a:p>
        </p:txBody>
      </p:sp>
    </p:spTree>
    <p:extLst>
      <p:ext uri="{BB962C8B-B14F-4D97-AF65-F5344CB8AC3E}">
        <p14:creationId xmlns:p14="http://schemas.microsoft.com/office/powerpoint/2010/main" val="166607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childTnLst>
                                </p:cTn>
                              </p:par>
                            </p:childTnLst>
                          </p:cTn>
                        </p:par>
                        <p:par>
                          <p:cTn id="16" fill="hold">
                            <p:stCondLst>
                              <p:cond delay="225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75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1" grpId="0"/>
      <p:bldP spid="13" grpId="0"/>
      <p:bldP spid="14" grpId="0" animBg="1"/>
      <p:bldP spid="15" grpId="0"/>
      <p:bldP spid="18"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419100" y="269337"/>
            <a:ext cx="11353800" cy="1569660"/>
          </a:xfrm>
          <a:prstGeom prst="rect">
            <a:avLst/>
          </a:prstGeom>
          <a:noFill/>
        </p:spPr>
        <p:txBody>
          <a:bodyPr wrap="square" lIns="91440" tIns="45720" rIns="91440" bIns="45720">
            <a:spAutoFit/>
          </a:bodyPr>
          <a:lstStyle/>
          <a:p>
            <a:pPr algn="ctr"/>
            <a:r>
              <a:rPr lang="en-GB" sz="3200" b="1" dirty="0">
                <a:ln w="22225">
                  <a:noFill/>
                  <a:prstDash val="solid"/>
                </a:ln>
                <a:solidFill>
                  <a:schemeClr val="bg1"/>
                </a:solidFill>
                <a:latin typeface="Arial Rounded MT Bold" panose="020F0704030504030204" pitchFamily="34" charset="0"/>
              </a:rPr>
              <a:t>The diagram below represents a hormone binding to a cell within its target tissue. </a:t>
            </a:r>
          </a:p>
          <a:p>
            <a:pPr algn="ctr"/>
            <a:endParaRPr lang="en-GB" sz="3200" b="1" dirty="0">
              <a:ln w="22225">
                <a:noFill/>
                <a:prstDash val="solid"/>
              </a:ln>
              <a:solidFill>
                <a:schemeClr val="bg1"/>
              </a:solidFill>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2604383" y="4748911"/>
            <a:ext cx="7213385" cy="1428052"/>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2550695" y="4796589"/>
            <a:ext cx="7318971" cy="1384995"/>
          </a:xfrm>
          <a:prstGeom prst="rect">
            <a:avLst/>
          </a:prstGeom>
          <a:noFill/>
        </p:spPr>
        <p:txBody>
          <a:bodyPr wrap="square" lIns="91440" tIns="45720" rIns="91440" bIns="45720">
            <a:spAutoFit/>
          </a:bodyPr>
          <a:lstStyle/>
          <a:p>
            <a:pPr algn="ctr"/>
            <a:r>
              <a:rPr lang="en-US" sz="2800" b="1" dirty="0">
                <a:ln w="22225">
                  <a:noFill/>
                  <a:prstDash val="solid"/>
                </a:ln>
                <a:solidFill>
                  <a:schemeClr val="bg1"/>
                </a:solidFill>
                <a:latin typeface="Arial Rounded MT Bold" panose="020F0704030504030204" pitchFamily="34" charset="0"/>
              </a:rPr>
              <a:t>They have receptors/receptor proteins  AND these are specific/match this hormone.</a:t>
            </a:r>
          </a:p>
        </p:txBody>
      </p:sp>
      <p:pic>
        <p:nvPicPr>
          <p:cNvPr id="8" name="Picture 7">
            <a:extLst>
              <a:ext uri="{FF2B5EF4-FFF2-40B4-BE49-F238E27FC236}">
                <a16:creationId xmlns:a16="http://schemas.microsoft.com/office/drawing/2014/main" id="{D71F4214-1B31-4E5F-8603-B0281097E36D}"/>
              </a:ext>
            </a:extLst>
          </p:cNvPr>
          <p:cNvPicPr>
            <a:picLocks noChangeAspect="1"/>
          </p:cNvPicPr>
          <p:nvPr/>
        </p:nvPicPr>
        <p:blipFill>
          <a:blip r:embed="rId2"/>
          <a:stretch>
            <a:fillRect/>
          </a:stretch>
        </p:blipFill>
        <p:spPr>
          <a:xfrm>
            <a:off x="4476833" y="1366773"/>
            <a:ext cx="3480052" cy="1993427"/>
          </a:xfrm>
          <a:prstGeom prst="rect">
            <a:avLst/>
          </a:prstGeom>
        </p:spPr>
      </p:pic>
      <p:sp>
        <p:nvSpPr>
          <p:cNvPr id="9" name="Rectangle 8">
            <a:extLst>
              <a:ext uri="{FF2B5EF4-FFF2-40B4-BE49-F238E27FC236}">
                <a16:creationId xmlns:a16="http://schemas.microsoft.com/office/drawing/2014/main" id="{E77A530F-945F-44A6-BEF5-F66D4B47D712}"/>
              </a:ext>
            </a:extLst>
          </p:cNvPr>
          <p:cNvSpPr/>
          <p:nvPr/>
        </p:nvSpPr>
        <p:spPr>
          <a:xfrm>
            <a:off x="419100" y="3269726"/>
            <a:ext cx="11353800" cy="1077218"/>
          </a:xfrm>
          <a:prstGeom prst="rect">
            <a:avLst/>
          </a:prstGeom>
          <a:noFill/>
        </p:spPr>
        <p:txBody>
          <a:bodyPr wrap="square" lIns="91440" tIns="45720" rIns="91440" bIns="45720">
            <a:spAutoFit/>
          </a:bodyPr>
          <a:lstStyle/>
          <a:p>
            <a:pPr algn="ctr"/>
            <a:r>
              <a:rPr lang="en-GB" sz="3200" b="1" dirty="0">
                <a:ln w="22225">
                  <a:noFill/>
                  <a:prstDash val="solid"/>
                </a:ln>
                <a:solidFill>
                  <a:schemeClr val="bg1"/>
                </a:solidFill>
                <a:latin typeface="Arial Rounded MT Bold" panose="020F0704030504030204" pitchFamily="34" charset="0"/>
              </a:rPr>
              <a:t>Explain why only the target cells are affected by this hormone. </a:t>
            </a:r>
          </a:p>
        </p:txBody>
      </p:sp>
    </p:spTree>
    <p:extLst>
      <p:ext uri="{BB962C8B-B14F-4D97-AF65-F5344CB8AC3E}">
        <p14:creationId xmlns:p14="http://schemas.microsoft.com/office/powerpoint/2010/main" val="81536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1500" fill="hold"/>
                                        <p:tgtEl>
                                          <p:spTgt spid="9"/>
                                        </p:tgtEl>
                                        <p:attrNameLst>
                                          <p:attrName>ppt_w</p:attrName>
                                        </p:attrNameLst>
                                      </p:cBhvr>
                                      <p:tavLst>
                                        <p:tav tm="0">
                                          <p:val>
                                            <p:fltVal val="0"/>
                                          </p:val>
                                        </p:tav>
                                        <p:tav tm="100000">
                                          <p:val>
                                            <p:strVal val="#ppt_w"/>
                                          </p:val>
                                        </p:tav>
                                      </p:tavLst>
                                    </p:anim>
                                    <p:anim calcmode="lin" valueType="num">
                                      <p:cBhvr>
                                        <p:cTn id="17" dur="1500" fill="hold"/>
                                        <p:tgtEl>
                                          <p:spTgt spid="9"/>
                                        </p:tgtEl>
                                        <p:attrNameLst>
                                          <p:attrName>ppt_h</p:attrName>
                                        </p:attrNameLst>
                                      </p:cBhvr>
                                      <p:tavLst>
                                        <p:tav tm="0">
                                          <p:val>
                                            <p:fltVal val="0"/>
                                          </p:val>
                                        </p:tav>
                                        <p:tav tm="100000">
                                          <p:val>
                                            <p:strVal val="#ppt_h"/>
                                          </p:val>
                                        </p:tav>
                                      </p:tavLst>
                                    </p:anim>
                                    <p:animEffect transition="in" filter="fade">
                                      <p:cBhvr>
                                        <p:cTn id="18" dur="1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419100" y="269337"/>
            <a:ext cx="11353800" cy="3539430"/>
          </a:xfrm>
          <a:prstGeom prst="rect">
            <a:avLst/>
          </a:prstGeom>
          <a:noFill/>
        </p:spPr>
        <p:txBody>
          <a:bodyPr wrap="square" lIns="91440" tIns="45720" rIns="91440" bIns="45720">
            <a:spAutoFit/>
          </a:bodyPr>
          <a:lstStyle/>
          <a:p>
            <a:pPr algn="ctr"/>
            <a:r>
              <a:rPr lang="en-GB" sz="3200" b="1" dirty="0">
                <a:ln w="22225">
                  <a:noFill/>
                  <a:prstDash val="solid"/>
                </a:ln>
                <a:solidFill>
                  <a:schemeClr val="bg1"/>
                </a:solidFill>
                <a:latin typeface="Arial Rounded MT Bold" panose="020F0704030504030204" pitchFamily="34" charset="0"/>
              </a:rPr>
              <a:t>A food chain from a river is shown below. </a:t>
            </a:r>
          </a:p>
          <a:p>
            <a:pPr algn="ctr"/>
            <a:endParaRPr lang="en-GB" sz="3200" b="1" dirty="0">
              <a:ln w="22225">
                <a:noFill/>
                <a:prstDash val="solid"/>
              </a:ln>
              <a:solidFill>
                <a:schemeClr val="bg1"/>
              </a:solidFill>
              <a:latin typeface="Arial Rounded MT Bold" panose="020F0704030504030204" pitchFamily="34" charset="0"/>
            </a:endParaRPr>
          </a:p>
          <a:p>
            <a:pPr algn="ctr"/>
            <a:r>
              <a:rPr lang="en-GB" sz="3200" b="1" dirty="0">
                <a:ln w="22225">
                  <a:noFill/>
                  <a:prstDash val="solid"/>
                </a:ln>
                <a:solidFill>
                  <a:schemeClr val="bg1"/>
                </a:solidFill>
                <a:latin typeface="Arial Rounded MT Bold" panose="020F0704030504030204" pitchFamily="34" charset="0"/>
              </a:rPr>
              <a:t>Algae </a:t>
            </a:r>
            <a:r>
              <a:rPr lang="en-GB" sz="3200" b="1" dirty="0">
                <a:ln w="22225">
                  <a:noFill/>
                  <a:prstDash val="solid"/>
                </a:ln>
                <a:solidFill>
                  <a:schemeClr val="bg1"/>
                </a:solidFill>
                <a:latin typeface="Arial Rounded MT Bold" panose="020F0704030504030204" pitchFamily="34" charset="0"/>
                <a:sym typeface="Wingdings" panose="05000000000000000000" pitchFamily="2" charset="2"/>
              </a:rPr>
              <a:t> water flea  stickleback  perch</a:t>
            </a:r>
          </a:p>
          <a:p>
            <a:pPr algn="ctr"/>
            <a:endParaRPr lang="en-GB" sz="3200" b="1" dirty="0">
              <a:ln w="22225">
                <a:noFill/>
                <a:prstDash val="solid"/>
              </a:ln>
              <a:solidFill>
                <a:schemeClr val="bg1"/>
              </a:solidFill>
              <a:latin typeface="Arial Rounded MT Bold" panose="020F0704030504030204" pitchFamily="34" charset="0"/>
              <a:sym typeface="Wingdings" panose="05000000000000000000" pitchFamily="2" charset="2"/>
            </a:endParaRPr>
          </a:p>
          <a:p>
            <a:pPr algn="ctr"/>
            <a:r>
              <a:rPr lang="en-GB" sz="3200" b="1" dirty="0">
                <a:ln w="22225">
                  <a:noFill/>
                  <a:prstDash val="solid"/>
                </a:ln>
                <a:solidFill>
                  <a:schemeClr val="bg1"/>
                </a:solidFill>
                <a:latin typeface="Arial Rounded MT Bold" panose="020F0704030504030204" pitchFamily="34" charset="0"/>
                <a:sym typeface="Wingdings" panose="05000000000000000000" pitchFamily="2" charset="2"/>
              </a:rPr>
              <a:t>Using the information in the food chain, identify an organism which is both predator and prey. </a:t>
            </a:r>
            <a:endParaRPr lang="en-GB" sz="3200" b="1" dirty="0">
              <a:ln w="22225">
                <a:noFill/>
                <a:prstDash val="solid"/>
              </a:ln>
              <a:solidFill>
                <a:schemeClr val="bg1"/>
              </a:solidFill>
              <a:latin typeface="Arial Rounded MT Bold" panose="020F0704030504030204" pitchFamily="34" charset="0"/>
            </a:endParaRPr>
          </a:p>
          <a:p>
            <a:pPr algn="ctr"/>
            <a:endParaRPr lang="en-GB" sz="3200" b="1" dirty="0">
              <a:ln w="22225">
                <a:noFill/>
                <a:prstDash val="solid"/>
              </a:ln>
              <a:solidFill>
                <a:schemeClr val="bg1"/>
              </a:solidFill>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2604383" y="4107227"/>
            <a:ext cx="7213385" cy="1428052"/>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2436514" y="4394178"/>
            <a:ext cx="7318971" cy="923330"/>
          </a:xfrm>
          <a:prstGeom prst="rect">
            <a:avLst/>
          </a:prstGeom>
          <a:noFill/>
        </p:spPr>
        <p:txBody>
          <a:bodyPr wrap="square" lIns="91440" tIns="45720" rIns="91440" bIns="45720">
            <a:spAutoFit/>
          </a:bodyPr>
          <a:lstStyle/>
          <a:p>
            <a:pPr algn="ctr"/>
            <a:r>
              <a:rPr lang="en-US" sz="5400" b="1" dirty="0">
                <a:ln w="22225">
                  <a:noFill/>
                  <a:prstDash val="solid"/>
                </a:ln>
                <a:solidFill>
                  <a:schemeClr val="bg1"/>
                </a:solidFill>
                <a:latin typeface="Arial Rounded MT Bold" panose="020F0704030504030204" pitchFamily="34" charset="0"/>
              </a:rPr>
              <a:t>Stickleback</a:t>
            </a:r>
          </a:p>
        </p:txBody>
      </p:sp>
    </p:spTree>
    <p:extLst>
      <p:ext uri="{BB962C8B-B14F-4D97-AF65-F5344CB8AC3E}">
        <p14:creationId xmlns:p14="http://schemas.microsoft.com/office/powerpoint/2010/main" val="193530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419100" y="269337"/>
            <a:ext cx="11353800" cy="4031873"/>
          </a:xfrm>
          <a:prstGeom prst="rect">
            <a:avLst/>
          </a:prstGeom>
          <a:noFill/>
        </p:spPr>
        <p:txBody>
          <a:bodyPr wrap="square" lIns="91440" tIns="45720" rIns="91440" bIns="45720">
            <a:spAutoFit/>
          </a:bodyPr>
          <a:lstStyle/>
          <a:p>
            <a:pPr algn="ctr"/>
            <a:r>
              <a:rPr lang="en-GB" sz="3200" b="1" dirty="0">
                <a:ln w="22225">
                  <a:noFill/>
                  <a:prstDash val="solid"/>
                </a:ln>
                <a:solidFill>
                  <a:schemeClr val="bg1"/>
                </a:solidFill>
                <a:latin typeface="Arial Rounded MT Bold" panose="020F0704030504030204" pitchFamily="34" charset="0"/>
              </a:rPr>
              <a:t>A food chain from a river is shown below. </a:t>
            </a:r>
          </a:p>
          <a:p>
            <a:pPr algn="ctr"/>
            <a:endParaRPr lang="en-GB" sz="3200" b="1" dirty="0">
              <a:ln w="22225">
                <a:noFill/>
                <a:prstDash val="solid"/>
              </a:ln>
              <a:solidFill>
                <a:schemeClr val="bg1"/>
              </a:solidFill>
              <a:latin typeface="Arial Rounded MT Bold" panose="020F0704030504030204" pitchFamily="34" charset="0"/>
            </a:endParaRPr>
          </a:p>
          <a:p>
            <a:pPr algn="ctr"/>
            <a:r>
              <a:rPr lang="en-GB" sz="3200" b="1" dirty="0">
                <a:ln w="22225">
                  <a:noFill/>
                  <a:prstDash val="solid"/>
                </a:ln>
                <a:solidFill>
                  <a:schemeClr val="bg1"/>
                </a:solidFill>
                <a:latin typeface="Arial Rounded MT Bold" panose="020F0704030504030204" pitchFamily="34" charset="0"/>
              </a:rPr>
              <a:t>Algae </a:t>
            </a:r>
            <a:r>
              <a:rPr lang="en-GB" sz="3200" b="1" dirty="0">
                <a:ln w="22225">
                  <a:noFill/>
                  <a:prstDash val="solid"/>
                </a:ln>
                <a:solidFill>
                  <a:schemeClr val="bg1"/>
                </a:solidFill>
                <a:latin typeface="Arial Rounded MT Bold" panose="020F0704030504030204" pitchFamily="34" charset="0"/>
                <a:sym typeface="Wingdings" panose="05000000000000000000" pitchFamily="2" charset="2"/>
              </a:rPr>
              <a:t> water flea  stickleback  perch</a:t>
            </a:r>
          </a:p>
          <a:p>
            <a:pPr algn="ctr"/>
            <a:endParaRPr lang="en-GB" sz="3200" b="1" dirty="0">
              <a:ln w="22225">
                <a:noFill/>
                <a:prstDash val="solid"/>
              </a:ln>
              <a:solidFill>
                <a:schemeClr val="bg1"/>
              </a:solidFill>
              <a:latin typeface="Arial Rounded MT Bold" panose="020F0704030504030204" pitchFamily="34" charset="0"/>
              <a:sym typeface="Wingdings" panose="05000000000000000000" pitchFamily="2" charset="2"/>
            </a:endParaRPr>
          </a:p>
          <a:p>
            <a:pPr algn="ctr"/>
            <a:r>
              <a:rPr lang="en-GB" sz="3200" b="1" dirty="0">
                <a:ln w="22225">
                  <a:noFill/>
                  <a:prstDash val="solid"/>
                </a:ln>
                <a:solidFill>
                  <a:schemeClr val="bg1"/>
                </a:solidFill>
                <a:latin typeface="Arial Rounded MT Bold" panose="020F0704030504030204" pitchFamily="34" charset="0"/>
                <a:sym typeface="Wingdings" panose="05000000000000000000" pitchFamily="2" charset="2"/>
              </a:rPr>
              <a:t>Using the information in the food chain,  name the organism which would accumulate the greatest concentration of pesticides in its body over a period of time due to run off from farm land into rivers. </a:t>
            </a:r>
            <a:endParaRPr lang="en-GB" sz="3200" b="1" dirty="0">
              <a:ln w="22225">
                <a:noFill/>
                <a:prstDash val="solid"/>
              </a:ln>
              <a:solidFill>
                <a:schemeClr val="bg1"/>
              </a:solidFill>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2604383" y="4748911"/>
            <a:ext cx="7213385" cy="1428052"/>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2436514" y="5035862"/>
            <a:ext cx="7318971" cy="923330"/>
          </a:xfrm>
          <a:prstGeom prst="rect">
            <a:avLst/>
          </a:prstGeom>
          <a:noFill/>
        </p:spPr>
        <p:txBody>
          <a:bodyPr wrap="square" lIns="91440" tIns="45720" rIns="91440" bIns="45720">
            <a:spAutoFit/>
          </a:bodyPr>
          <a:lstStyle/>
          <a:p>
            <a:pPr algn="ctr"/>
            <a:r>
              <a:rPr lang="en-US" sz="5400" b="1" dirty="0">
                <a:ln w="22225">
                  <a:noFill/>
                  <a:prstDash val="solid"/>
                </a:ln>
                <a:solidFill>
                  <a:schemeClr val="bg1"/>
                </a:solidFill>
                <a:latin typeface="Arial Rounded MT Bold" panose="020F0704030504030204" pitchFamily="34" charset="0"/>
              </a:rPr>
              <a:t>Perch</a:t>
            </a:r>
          </a:p>
        </p:txBody>
      </p:sp>
    </p:spTree>
    <p:extLst>
      <p:ext uri="{BB962C8B-B14F-4D97-AF65-F5344CB8AC3E}">
        <p14:creationId xmlns:p14="http://schemas.microsoft.com/office/powerpoint/2010/main" val="110597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419099" y="1411065"/>
            <a:ext cx="11353800" cy="2123658"/>
          </a:xfrm>
          <a:prstGeom prst="rect">
            <a:avLst/>
          </a:prstGeom>
          <a:noFill/>
        </p:spPr>
        <p:txBody>
          <a:bodyPr wrap="square" lIns="91440" tIns="45720" rIns="91440" bIns="45720">
            <a:spAutoFit/>
          </a:bodyPr>
          <a:lstStyle/>
          <a:p>
            <a:pPr algn="ctr"/>
            <a:r>
              <a:rPr lang="en-GB" sz="4400" b="1" dirty="0">
                <a:ln w="22225">
                  <a:noFill/>
                  <a:prstDash val="solid"/>
                </a:ln>
                <a:solidFill>
                  <a:schemeClr val="bg1"/>
                </a:solidFill>
                <a:latin typeface="Arial Rounded MT Bold" panose="020F0704030504030204" pitchFamily="34" charset="0"/>
              </a:rPr>
              <a:t>State one way in which energy may be lost between stages in a food chain. </a:t>
            </a:r>
          </a:p>
          <a:p>
            <a:pPr algn="ctr"/>
            <a:endParaRPr lang="en-GB" sz="4400" b="1" dirty="0">
              <a:ln w="22225">
                <a:noFill/>
                <a:prstDash val="solid"/>
              </a:ln>
              <a:solidFill>
                <a:schemeClr val="bg1"/>
              </a:solidFill>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2077452" y="3621690"/>
            <a:ext cx="8037094" cy="2862322"/>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2436513" y="3621690"/>
            <a:ext cx="7318971" cy="2862322"/>
          </a:xfrm>
          <a:prstGeom prst="rect">
            <a:avLst/>
          </a:prstGeom>
          <a:noFill/>
        </p:spPr>
        <p:txBody>
          <a:bodyPr wrap="square" lIns="91440" tIns="45720" rIns="91440" bIns="45720">
            <a:spAutoFit/>
          </a:bodyPr>
          <a:lstStyle/>
          <a:p>
            <a:pPr algn="ctr"/>
            <a:r>
              <a:rPr lang="en-US" sz="3600" b="1" dirty="0">
                <a:ln w="22225">
                  <a:noFill/>
                  <a:prstDash val="solid"/>
                </a:ln>
                <a:solidFill>
                  <a:schemeClr val="bg1"/>
                </a:solidFill>
                <a:latin typeface="Arial Rounded MT Bold" panose="020F0704030504030204" pitchFamily="34" charset="0"/>
              </a:rPr>
              <a:t>Heat / movement / undigested material / </a:t>
            </a:r>
            <a:r>
              <a:rPr lang="en-US" sz="3600" b="1" dirty="0" err="1">
                <a:ln w="22225">
                  <a:noFill/>
                  <a:prstDash val="solid"/>
                </a:ln>
                <a:solidFill>
                  <a:schemeClr val="bg1"/>
                </a:solidFill>
                <a:latin typeface="Arial Rounded MT Bold" panose="020F0704030504030204" pitchFamily="34" charset="0"/>
              </a:rPr>
              <a:t>faeces</a:t>
            </a:r>
            <a:r>
              <a:rPr lang="en-US" sz="3600" b="1" dirty="0">
                <a:ln w="22225">
                  <a:noFill/>
                  <a:prstDash val="solid"/>
                </a:ln>
                <a:solidFill>
                  <a:schemeClr val="bg1"/>
                </a:solidFill>
                <a:latin typeface="Arial Rounded MT Bold" panose="020F0704030504030204" pitchFamily="34" charset="0"/>
              </a:rPr>
              <a:t> / excrement / fur/ bones/ hair </a:t>
            </a:r>
          </a:p>
          <a:p>
            <a:pPr algn="ctr"/>
            <a:r>
              <a:rPr lang="en-US" sz="3600" u="sng" dirty="0">
                <a:ln w="22225">
                  <a:noFill/>
                  <a:prstDash val="solid"/>
                </a:ln>
                <a:solidFill>
                  <a:schemeClr val="bg1"/>
                </a:solidFill>
                <a:latin typeface="Arial Rounded MT Bold" panose="020F0704030504030204" pitchFamily="34" charset="0"/>
              </a:rPr>
              <a:t>Additional incorrect answer would negate.</a:t>
            </a:r>
          </a:p>
        </p:txBody>
      </p:sp>
    </p:spTree>
    <p:extLst>
      <p:ext uri="{BB962C8B-B14F-4D97-AF65-F5344CB8AC3E}">
        <p14:creationId xmlns:p14="http://schemas.microsoft.com/office/powerpoint/2010/main" val="324934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65170" y="295993"/>
            <a:ext cx="12093742" cy="2062103"/>
          </a:xfrm>
          <a:prstGeom prst="rect">
            <a:avLst/>
          </a:prstGeom>
          <a:noFill/>
        </p:spPr>
        <p:txBody>
          <a:bodyPr wrap="square" lIns="91440" tIns="45720" rIns="91440" bIns="45720">
            <a:spAutoFit/>
          </a:bodyPr>
          <a:lstStyle/>
          <a:p>
            <a:pPr algn="ctr"/>
            <a:r>
              <a:rPr lang="en-GB" sz="3200" b="1" dirty="0">
                <a:ln w="22225">
                  <a:noFill/>
                  <a:prstDash val="solid"/>
                </a:ln>
                <a:solidFill>
                  <a:schemeClr val="bg1"/>
                </a:solidFill>
                <a:latin typeface="Arial Rounded MT Bold" panose="020F0704030504030204" pitchFamily="34" charset="0"/>
              </a:rPr>
              <a:t>In an investigation, students estimated the population and biomass of some organisms found on part of a rocky shore. </a:t>
            </a:r>
          </a:p>
          <a:p>
            <a:pPr algn="ctr"/>
            <a:r>
              <a:rPr lang="en-GB" sz="3200" b="1" dirty="0">
                <a:ln w="22225">
                  <a:noFill/>
                  <a:prstDash val="solid"/>
                </a:ln>
                <a:solidFill>
                  <a:schemeClr val="bg1"/>
                </a:solidFill>
                <a:latin typeface="Arial Rounded MT Bold" panose="020F0704030504030204" pitchFamily="34" charset="0"/>
              </a:rPr>
              <a:t>The table below shows the results. </a:t>
            </a:r>
          </a:p>
          <a:p>
            <a:pPr algn="ctr"/>
            <a:endParaRPr lang="en-GB" sz="3200" b="1" dirty="0">
              <a:ln w="22225">
                <a:noFill/>
                <a:prstDash val="solid"/>
              </a:ln>
              <a:solidFill>
                <a:schemeClr val="bg1"/>
              </a:solidFill>
              <a:latin typeface="Arial Rounded MT Bold" panose="020F0704030504030204" pitchFamily="34" charset="0"/>
            </a:endParaRPr>
          </a:p>
        </p:txBody>
      </p:sp>
      <p:pic>
        <p:nvPicPr>
          <p:cNvPr id="8" name="Picture 7">
            <a:extLst>
              <a:ext uri="{FF2B5EF4-FFF2-40B4-BE49-F238E27FC236}">
                <a16:creationId xmlns:a16="http://schemas.microsoft.com/office/drawing/2014/main" id="{7B7BB41B-029F-4F1D-825A-51AEDD7A0275}"/>
              </a:ext>
            </a:extLst>
          </p:cNvPr>
          <p:cNvPicPr>
            <a:picLocks noChangeAspect="1"/>
          </p:cNvPicPr>
          <p:nvPr/>
        </p:nvPicPr>
        <p:blipFill>
          <a:blip r:embed="rId2"/>
          <a:stretch>
            <a:fillRect/>
          </a:stretch>
        </p:blipFill>
        <p:spPr>
          <a:xfrm>
            <a:off x="2566009" y="2052111"/>
            <a:ext cx="7206408" cy="3081361"/>
          </a:xfrm>
          <a:prstGeom prst="rect">
            <a:avLst/>
          </a:prstGeom>
        </p:spPr>
      </p:pic>
      <p:sp>
        <p:nvSpPr>
          <p:cNvPr id="9" name="Rectangle 8">
            <a:extLst>
              <a:ext uri="{FF2B5EF4-FFF2-40B4-BE49-F238E27FC236}">
                <a16:creationId xmlns:a16="http://schemas.microsoft.com/office/drawing/2014/main" id="{C96FC921-48C2-4E0B-99D0-9B7AF6BE4553}"/>
              </a:ext>
            </a:extLst>
          </p:cNvPr>
          <p:cNvSpPr/>
          <p:nvPr/>
        </p:nvSpPr>
        <p:spPr>
          <a:xfrm>
            <a:off x="6870097" y="3512581"/>
            <a:ext cx="601447" cy="584775"/>
          </a:xfrm>
          <a:prstGeom prst="rect">
            <a:avLst/>
          </a:prstGeom>
          <a:noFill/>
        </p:spPr>
        <p:txBody>
          <a:bodyPr wrap="none" lIns="91440" tIns="45720" rIns="91440" bIns="45720">
            <a:spAutoFit/>
          </a:bodyPr>
          <a:lstStyle/>
          <a:p>
            <a:pPr algn="ctr"/>
            <a:r>
              <a:rPr lang="en-US" sz="3200" b="1" dirty="0">
                <a:ln w="22225">
                  <a:solidFill>
                    <a:schemeClr val="accent2"/>
                  </a:solidFill>
                  <a:prstDash val="solid"/>
                </a:ln>
                <a:solidFill>
                  <a:schemeClr val="accent2">
                    <a:lumMod val="40000"/>
                    <a:lumOff val="60000"/>
                  </a:schemeClr>
                </a:solidFill>
              </a:rPr>
              <a:t>30</a:t>
            </a:r>
            <a:endParaRPr lang="en-US" sz="3200" b="1" cap="none" spc="0" dirty="0">
              <a:ln w="22225">
                <a:solidFill>
                  <a:schemeClr val="accent2"/>
                </a:solidFill>
                <a:prstDash val="solid"/>
              </a:ln>
              <a:solidFill>
                <a:schemeClr val="accent2">
                  <a:lumMod val="40000"/>
                  <a:lumOff val="60000"/>
                </a:schemeClr>
              </a:solidFill>
              <a:effectLst/>
            </a:endParaRPr>
          </a:p>
        </p:txBody>
      </p:sp>
      <p:sp>
        <p:nvSpPr>
          <p:cNvPr id="11" name="Rectangle 10">
            <a:extLst>
              <a:ext uri="{FF2B5EF4-FFF2-40B4-BE49-F238E27FC236}">
                <a16:creationId xmlns:a16="http://schemas.microsoft.com/office/drawing/2014/main" id="{FD0BEC17-DEAE-477B-918A-B6278138D517}"/>
              </a:ext>
            </a:extLst>
          </p:cNvPr>
          <p:cNvSpPr/>
          <p:nvPr/>
        </p:nvSpPr>
        <p:spPr>
          <a:xfrm>
            <a:off x="2356215" y="5290949"/>
            <a:ext cx="7625995" cy="1077218"/>
          </a:xfrm>
          <a:prstGeom prst="rect">
            <a:avLst/>
          </a:prstGeom>
          <a:noFill/>
        </p:spPr>
        <p:txBody>
          <a:bodyPr wrap="square" lIns="91440" tIns="45720" rIns="91440" bIns="45720">
            <a:spAutoFit/>
          </a:bodyPr>
          <a:lstStyle/>
          <a:p>
            <a:pPr algn="ctr"/>
            <a:r>
              <a:rPr lang="en-GB" sz="3200" b="1" dirty="0">
                <a:ln w="22225">
                  <a:noFill/>
                  <a:prstDash val="solid"/>
                </a:ln>
                <a:solidFill>
                  <a:schemeClr val="bg1"/>
                </a:solidFill>
                <a:latin typeface="Arial Rounded MT Bold" panose="020F0704030504030204" pitchFamily="34" charset="0"/>
              </a:rPr>
              <a:t>Calculate the table to show the average mass of one limpet.</a:t>
            </a:r>
          </a:p>
        </p:txBody>
      </p:sp>
    </p:spTree>
    <p:extLst>
      <p:ext uri="{BB962C8B-B14F-4D97-AF65-F5344CB8AC3E}">
        <p14:creationId xmlns:p14="http://schemas.microsoft.com/office/powerpoint/2010/main" val="195737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142375" y="281089"/>
            <a:ext cx="11628521" cy="1815882"/>
          </a:xfrm>
          <a:prstGeom prst="rect">
            <a:avLst/>
          </a:prstGeom>
          <a:noFill/>
        </p:spPr>
        <p:txBody>
          <a:bodyPr wrap="square" lIns="91440" tIns="45720" rIns="91440" bIns="45720">
            <a:spAutoFit/>
          </a:bodyPr>
          <a:lstStyle/>
          <a:p>
            <a:pPr algn="ctr"/>
            <a:r>
              <a:rPr lang="en-GB" sz="2800" b="1" dirty="0">
                <a:ln w="22225">
                  <a:noFill/>
                  <a:prstDash val="solid"/>
                </a:ln>
                <a:solidFill>
                  <a:schemeClr val="bg1"/>
                </a:solidFill>
                <a:latin typeface="Arial Rounded MT Bold" panose="020F0704030504030204" pitchFamily="34" charset="0"/>
              </a:rPr>
              <a:t>A group of students carried out a five year investigation into plant growth in  an area of abandoned farmland.</a:t>
            </a:r>
          </a:p>
          <a:p>
            <a:pPr algn="ctr"/>
            <a:r>
              <a:rPr lang="en-GB" sz="2800" b="1" dirty="0">
                <a:ln w="22225">
                  <a:noFill/>
                  <a:prstDash val="solid"/>
                </a:ln>
                <a:solidFill>
                  <a:schemeClr val="bg1"/>
                </a:solidFill>
                <a:latin typeface="Arial Rounded MT Bold" panose="020F0704030504030204" pitchFamily="34" charset="0"/>
              </a:rPr>
              <a:t>They sampled the area using quadrats.</a:t>
            </a:r>
          </a:p>
          <a:p>
            <a:pPr algn="ctr"/>
            <a:r>
              <a:rPr lang="en-GB" sz="2800" b="1" dirty="0">
                <a:ln w="22225">
                  <a:noFill/>
                  <a:prstDash val="solid"/>
                </a:ln>
                <a:solidFill>
                  <a:schemeClr val="bg1"/>
                </a:solidFill>
                <a:latin typeface="Arial Rounded MT Bold" panose="020F0704030504030204" pitchFamily="34" charset="0"/>
              </a:rPr>
              <a:t>The results are shown in the table below.</a:t>
            </a:r>
            <a:endParaRPr lang="en-GB" sz="4400" b="1" dirty="0">
              <a:ln w="22225">
                <a:noFill/>
                <a:prstDash val="solid"/>
              </a:ln>
              <a:solidFill>
                <a:schemeClr val="bg1"/>
              </a:solidFill>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8480287" y="4718323"/>
            <a:ext cx="3007893" cy="1093865"/>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8614665" y="4993746"/>
            <a:ext cx="2739135" cy="646331"/>
          </a:xfrm>
          <a:prstGeom prst="rect">
            <a:avLst/>
          </a:prstGeom>
          <a:noFill/>
        </p:spPr>
        <p:txBody>
          <a:bodyPr wrap="square" lIns="91440" tIns="45720" rIns="91440" bIns="45720">
            <a:spAutoFit/>
          </a:bodyPr>
          <a:lstStyle/>
          <a:p>
            <a:pPr algn="ctr"/>
            <a:r>
              <a:rPr lang="en-US" sz="3600" b="1" dirty="0">
                <a:ln w="22225">
                  <a:noFill/>
                  <a:prstDash val="solid"/>
                </a:ln>
                <a:solidFill>
                  <a:schemeClr val="bg1"/>
                </a:solidFill>
                <a:latin typeface="Arial Rounded MT Bold" panose="020F0704030504030204" pitchFamily="34" charset="0"/>
              </a:rPr>
              <a:t>2</a:t>
            </a:r>
            <a:endParaRPr lang="en-US" sz="3600" u="sng" dirty="0">
              <a:ln w="22225">
                <a:noFill/>
                <a:prstDash val="solid"/>
              </a:ln>
              <a:solidFill>
                <a:schemeClr val="bg1"/>
              </a:solidFill>
              <a:latin typeface="Arial Rounded MT Bold" panose="020F0704030504030204" pitchFamily="34" charset="0"/>
            </a:endParaRPr>
          </a:p>
        </p:txBody>
      </p:sp>
      <p:pic>
        <p:nvPicPr>
          <p:cNvPr id="8" name="Picture 7">
            <a:extLst>
              <a:ext uri="{FF2B5EF4-FFF2-40B4-BE49-F238E27FC236}">
                <a16:creationId xmlns:a16="http://schemas.microsoft.com/office/drawing/2014/main" id="{8B7A6754-8B42-40D7-9D20-EC1BED79C59A}"/>
              </a:ext>
            </a:extLst>
          </p:cNvPr>
          <p:cNvPicPr>
            <a:picLocks noChangeAspect="1"/>
          </p:cNvPicPr>
          <p:nvPr/>
        </p:nvPicPr>
        <p:blipFill>
          <a:blip r:embed="rId2"/>
          <a:stretch>
            <a:fillRect/>
          </a:stretch>
        </p:blipFill>
        <p:spPr>
          <a:xfrm>
            <a:off x="499253" y="2348126"/>
            <a:ext cx="7442445" cy="3828837"/>
          </a:xfrm>
          <a:prstGeom prst="rect">
            <a:avLst/>
          </a:prstGeom>
        </p:spPr>
      </p:pic>
      <p:sp>
        <p:nvSpPr>
          <p:cNvPr id="9" name="Rectangle 8">
            <a:extLst>
              <a:ext uri="{FF2B5EF4-FFF2-40B4-BE49-F238E27FC236}">
                <a16:creationId xmlns:a16="http://schemas.microsoft.com/office/drawing/2014/main" id="{EACF26A4-679D-4B69-B7ED-9C63B16F288E}"/>
              </a:ext>
            </a:extLst>
          </p:cNvPr>
          <p:cNvSpPr/>
          <p:nvPr/>
        </p:nvSpPr>
        <p:spPr>
          <a:xfrm>
            <a:off x="7938775" y="2169838"/>
            <a:ext cx="4026982" cy="2246769"/>
          </a:xfrm>
          <a:prstGeom prst="rect">
            <a:avLst/>
          </a:prstGeom>
          <a:noFill/>
        </p:spPr>
        <p:txBody>
          <a:bodyPr wrap="square" lIns="91440" tIns="45720" rIns="91440" bIns="45720">
            <a:spAutoFit/>
          </a:bodyPr>
          <a:lstStyle/>
          <a:p>
            <a:pPr algn="ctr"/>
            <a:r>
              <a:rPr lang="en-GB" sz="2800" b="1" dirty="0">
                <a:ln w="22225">
                  <a:noFill/>
                  <a:prstDash val="solid"/>
                </a:ln>
                <a:solidFill>
                  <a:schemeClr val="bg1"/>
                </a:solidFill>
                <a:latin typeface="Arial Rounded MT Bold" panose="020F0704030504030204" pitchFamily="34" charset="0"/>
              </a:rPr>
              <a:t>Calculate the average decrease per year in the abundance of ragwort over the five-year period. </a:t>
            </a:r>
            <a:endParaRPr lang="en-GB" sz="4400" b="1" dirty="0">
              <a:ln w="22225">
                <a:noFill/>
                <a:prstDash val="solid"/>
              </a:ln>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24145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419098" y="307299"/>
            <a:ext cx="11353800" cy="3231654"/>
          </a:xfrm>
          <a:prstGeom prst="rect">
            <a:avLst/>
          </a:prstGeom>
          <a:noFill/>
        </p:spPr>
        <p:txBody>
          <a:bodyPr wrap="square" lIns="91440" tIns="45720" rIns="91440" bIns="45720">
            <a:spAutoFit/>
          </a:bodyPr>
          <a:lstStyle/>
          <a:p>
            <a:pPr algn="ctr"/>
            <a:r>
              <a:rPr lang="en-GB" sz="3200" b="1" dirty="0">
                <a:ln w="22225">
                  <a:noFill/>
                  <a:prstDash val="solid"/>
                </a:ln>
                <a:solidFill>
                  <a:schemeClr val="bg1"/>
                </a:solidFill>
                <a:latin typeface="Arial Rounded MT Bold" panose="020F0704030504030204" pitchFamily="34" charset="0"/>
              </a:rPr>
              <a:t>The students also sampled invertebrates such as beetles and spiders. </a:t>
            </a:r>
          </a:p>
          <a:p>
            <a:pPr algn="ctr"/>
            <a:r>
              <a:rPr lang="en-GB" sz="3200" b="1" dirty="0">
                <a:ln w="22225">
                  <a:noFill/>
                  <a:prstDash val="solid"/>
                </a:ln>
                <a:solidFill>
                  <a:schemeClr val="bg1"/>
                </a:solidFill>
                <a:latin typeface="Arial Rounded MT Bold" panose="020F0704030504030204" pitchFamily="34" charset="0"/>
              </a:rPr>
              <a:t>Name a sampling technique they could have used and describe a possible source of error with this technique (2) </a:t>
            </a:r>
          </a:p>
          <a:p>
            <a:pPr algn="ctr"/>
            <a:endParaRPr lang="en-GB" sz="4400" b="1" dirty="0">
              <a:ln w="22225">
                <a:noFill/>
                <a:prstDash val="solid"/>
              </a:ln>
              <a:solidFill>
                <a:schemeClr val="bg1"/>
              </a:solidFill>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419098" y="3314641"/>
            <a:ext cx="7072565" cy="2862322"/>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778161" y="3348599"/>
            <a:ext cx="6440624" cy="2677656"/>
          </a:xfrm>
          <a:prstGeom prst="rect">
            <a:avLst/>
          </a:prstGeom>
          <a:noFill/>
        </p:spPr>
        <p:txBody>
          <a:bodyPr wrap="square" lIns="91440" tIns="45720" rIns="91440" bIns="45720">
            <a:spAutoFit/>
          </a:bodyPr>
          <a:lstStyle/>
          <a:p>
            <a:pPr algn="ctr"/>
            <a:r>
              <a:rPr lang="en-US" sz="2400" b="1" dirty="0">
                <a:ln w="22225">
                  <a:noFill/>
                  <a:prstDash val="solid"/>
                </a:ln>
                <a:solidFill>
                  <a:schemeClr val="bg1"/>
                </a:solidFill>
                <a:latin typeface="Arial Rounded MT Bold" panose="020F0704030504030204" pitchFamily="34" charset="0"/>
              </a:rPr>
              <a:t>Pit fall trap (1)</a:t>
            </a:r>
          </a:p>
          <a:p>
            <a:pPr algn="ctr"/>
            <a:r>
              <a:rPr lang="en-US" sz="2400" b="1" dirty="0">
                <a:ln w="22225">
                  <a:noFill/>
                  <a:prstDash val="solid"/>
                </a:ln>
                <a:solidFill>
                  <a:schemeClr val="bg1"/>
                </a:solidFill>
                <a:latin typeface="Arial Rounded MT Bold" panose="020F0704030504030204" pitchFamily="34" charset="0"/>
              </a:rPr>
              <a:t>Traps left too long/not checked regularly</a:t>
            </a:r>
          </a:p>
          <a:p>
            <a:pPr algn="ctr"/>
            <a:r>
              <a:rPr lang="en-US" sz="2400" b="1" dirty="0">
                <a:ln w="22225">
                  <a:noFill/>
                  <a:prstDash val="solid"/>
                </a:ln>
                <a:solidFill>
                  <a:schemeClr val="bg1"/>
                </a:solidFill>
                <a:latin typeface="Arial Rounded MT Bold" panose="020F0704030504030204" pitchFamily="34" charset="0"/>
              </a:rPr>
              <a:t>Too high above soil surface/too low below soil surface/ not level</a:t>
            </a:r>
          </a:p>
          <a:p>
            <a:pPr algn="ctr"/>
            <a:r>
              <a:rPr lang="en-US" sz="2400" b="1" dirty="0">
                <a:ln w="22225">
                  <a:noFill/>
                  <a:prstDash val="solid"/>
                </a:ln>
                <a:solidFill>
                  <a:schemeClr val="bg1"/>
                </a:solidFill>
                <a:latin typeface="Arial Rounded MT Bold" panose="020F0704030504030204" pitchFamily="34" charset="0"/>
              </a:rPr>
              <a:t>Not camouflaged</a:t>
            </a:r>
          </a:p>
          <a:p>
            <a:pPr algn="ctr"/>
            <a:r>
              <a:rPr lang="en-US" sz="2400" b="1" dirty="0">
                <a:ln w="22225">
                  <a:noFill/>
                  <a:prstDash val="solid"/>
                </a:ln>
                <a:solidFill>
                  <a:schemeClr val="bg1"/>
                </a:solidFill>
                <a:latin typeface="Arial Rounded MT Bold" panose="020F0704030504030204" pitchFamily="34" charset="0"/>
              </a:rPr>
              <a:t>Too shallow</a:t>
            </a:r>
          </a:p>
          <a:p>
            <a:pPr algn="ctr"/>
            <a:r>
              <a:rPr lang="en-US" sz="2400" b="1" dirty="0">
                <a:ln w="22225">
                  <a:noFill/>
                  <a:prstDash val="solid"/>
                </a:ln>
                <a:solidFill>
                  <a:schemeClr val="bg1"/>
                </a:solidFill>
                <a:latin typeface="Arial Rounded MT Bold" panose="020F0704030504030204" pitchFamily="34" charset="0"/>
              </a:rPr>
              <a:t>No drainage holes. </a:t>
            </a:r>
            <a:endParaRPr lang="en-US" sz="2400" dirty="0">
              <a:ln w="22225">
                <a:noFill/>
                <a:prstDash val="solid"/>
              </a:ln>
              <a:solidFill>
                <a:schemeClr val="bg1"/>
              </a:solidFill>
              <a:latin typeface="Arial Rounded MT Bold" panose="020F0704030504030204" pitchFamily="34" charset="0"/>
            </a:endParaRPr>
          </a:p>
        </p:txBody>
      </p:sp>
      <p:sp>
        <p:nvSpPr>
          <p:cNvPr id="8" name="Rectangle 7">
            <a:extLst>
              <a:ext uri="{FF2B5EF4-FFF2-40B4-BE49-F238E27FC236}">
                <a16:creationId xmlns:a16="http://schemas.microsoft.com/office/drawing/2014/main" id="{7B392A43-BF86-40F1-97BE-19EFE0203F28}"/>
              </a:ext>
            </a:extLst>
          </p:cNvPr>
          <p:cNvSpPr/>
          <p:nvPr/>
        </p:nvSpPr>
        <p:spPr>
          <a:xfrm>
            <a:off x="7910764" y="3088768"/>
            <a:ext cx="3443035" cy="1938992"/>
          </a:xfrm>
          <a:prstGeom prst="rect">
            <a:avLst/>
          </a:prstGeom>
          <a:noFill/>
        </p:spPr>
        <p:txBody>
          <a:bodyPr wrap="square" lIns="91440" tIns="45720" rIns="91440" bIns="45720">
            <a:spAutoFit/>
          </a:bodyPr>
          <a:lstStyle/>
          <a:p>
            <a:pPr algn="ctr"/>
            <a:r>
              <a:rPr lang="en-US" sz="2400" b="1" dirty="0">
                <a:ln w="22225">
                  <a:noFill/>
                  <a:prstDash val="solid"/>
                </a:ln>
                <a:solidFill>
                  <a:schemeClr val="bg1"/>
                </a:solidFill>
                <a:latin typeface="Arial Rounded MT Bold" panose="020F0704030504030204" pitchFamily="34" charset="0"/>
              </a:rPr>
              <a:t>Not acceptable:</a:t>
            </a:r>
          </a:p>
          <a:p>
            <a:pPr algn="ctr"/>
            <a:r>
              <a:rPr lang="en-US" sz="2400" b="1" dirty="0">
                <a:ln w="22225">
                  <a:noFill/>
                  <a:prstDash val="solid"/>
                </a:ln>
                <a:solidFill>
                  <a:schemeClr val="bg1"/>
                </a:solidFill>
                <a:latin typeface="Arial Rounded MT Bold" panose="020F0704030504030204" pitchFamily="34" charset="0"/>
              </a:rPr>
              <a:t>Use of the term ‘lid’ as it implies it seals the container. </a:t>
            </a:r>
          </a:p>
          <a:p>
            <a:pPr algn="ctr"/>
            <a:endParaRPr lang="en-US" sz="2400" dirty="0">
              <a:ln w="22225">
                <a:noFill/>
                <a:prstDash val="solid"/>
              </a:ln>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677993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A76CA71F-B06D-4DF9-8B3D-2EEF253513C5}"/>
              </a:ext>
            </a:extLst>
          </p:cNvPr>
          <p:cNvPicPr>
            <a:picLocks noChangeAspect="1"/>
          </p:cNvPicPr>
          <p:nvPr/>
        </p:nvPicPr>
        <p:blipFill>
          <a:blip r:embed="rId2"/>
          <a:stretch>
            <a:fillRect/>
          </a:stretch>
        </p:blipFill>
        <p:spPr>
          <a:xfrm>
            <a:off x="2608707" y="2158913"/>
            <a:ext cx="6974585" cy="2563740"/>
          </a:xfrm>
          <a:prstGeom prst="rect">
            <a:avLst/>
          </a:prstGeom>
        </p:spPr>
      </p:pic>
      <p:sp>
        <p:nvSpPr>
          <p:cNvPr id="6" name="Rectangle 5">
            <a:extLst>
              <a:ext uri="{FF2B5EF4-FFF2-40B4-BE49-F238E27FC236}">
                <a16:creationId xmlns:a16="http://schemas.microsoft.com/office/drawing/2014/main" id="{0F8EF160-42D9-4585-B9AF-E2372885EDD1}"/>
              </a:ext>
            </a:extLst>
          </p:cNvPr>
          <p:cNvSpPr/>
          <p:nvPr/>
        </p:nvSpPr>
        <p:spPr>
          <a:xfrm>
            <a:off x="352926" y="365125"/>
            <a:ext cx="11619115" cy="1815882"/>
          </a:xfrm>
          <a:prstGeom prst="rect">
            <a:avLst/>
          </a:prstGeom>
          <a:noFill/>
        </p:spPr>
        <p:txBody>
          <a:bodyPr wrap="square" lIns="91440" tIns="45720" rIns="91440" bIns="45720">
            <a:spAutoFit/>
          </a:bodyPr>
          <a:lstStyle/>
          <a:p>
            <a:pPr algn="ctr"/>
            <a:r>
              <a:rPr lang="en-GB" sz="2800" b="1" cap="none" spc="0" dirty="0">
                <a:ln w="22225">
                  <a:noFill/>
                  <a:prstDash val="solid"/>
                </a:ln>
                <a:solidFill>
                  <a:schemeClr val="bg1"/>
                </a:solidFill>
                <a:effectLst/>
                <a:latin typeface="Arial Rounded MT Bold" panose="020F0704030504030204" pitchFamily="34" charset="0"/>
              </a:rPr>
              <a:t> Four cylinders of potato tissue were weighed and each was placed into a salt solution of a different concentration.</a:t>
            </a:r>
          </a:p>
          <a:p>
            <a:pPr algn="ctr"/>
            <a:r>
              <a:rPr lang="en-GB" sz="2800" b="1" cap="none" spc="0" dirty="0">
                <a:ln w="22225">
                  <a:noFill/>
                  <a:prstDash val="solid"/>
                </a:ln>
                <a:solidFill>
                  <a:schemeClr val="bg1"/>
                </a:solidFill>
                <a:effectLst/>
                <a:latin typeface="Arial Rounded MT Bold" panose="020F0704030504030204" pitchFamily="34" charset="0"/>
              </a:rPr>
              <a:t>The cylinders were reweighed after one hour and the results are shown below.</a:t>
            </a:r>
            <a:endParaRPr lang="en-US" sz="2800" b="1" cap="none" spc="0" dirty="0">
              <a:ln w="22225">
                <a:noFill/>
                <a:prstDash val="solid"/>
              </a:ln>
              <a:solidFill>
                <a:schemeClr val="bg1"/>
              </a:solidFill>
              <a:effectLst/>
              <a:latin typeface="Arial Rounded MT Bold" panose="020F0704030504030204" pitchFamily="34" charset="0"/>
            </a:endParaRPr>
          </a:p>
        </p:txBody>
      </p:sp>
      <p:sp>
        <p:nvSpPr>
          <p:cNvPr id="7" name="Rectangle 6">
            <a:extLst>
              <a:ext uri="{FF2B5EF4-FFF2-40B4-BE49-F238E27FC236}">
                <a16:creationId xmlns:a16="http://schemas.microsoft.com/office/drawing/2014/main" id="{197233C6-59EC-4001-BB53-3DFA7F63C779}"/>
              </a:ext>
            </a:extLst>
          </p:cNvPr>
          <p:cNvSpPr/>
          <p:nvPr/>
        </p:nvSpPr>
        <p:spPr>
          <a:xfrm>
            <a:off x="492675" y="5055941"/>
            <a:ext cx="11619115" cy="523220"/>
          </a:xfrm>
          <a:prstGeom prst="rect">
            <a:avLst/>
          </a:prstGeom>
          <a:noFill/>
        </p:spPr>
        <p:txBody>
          <a:bodyPr wrap="square" lIns="91440" tIns="45720" rIns="91440" bIns="45720">
            <a:spAutoFit/>
          </a:bodyPr>
          <a:lstStyle/>
          <a:p>
            <a:pPr algn="ctr"/>
            <a:r>
              <a:rPr lang="en-GB" sz="2800" b="1" cap="none" spc="0" dirty="0">
                <a:ln w="22225">
                  <a:noFill/>
                  <a:prstDash val="solid"/>
                </a:ln>
                <a:solidFill>
                  <a:schemeClr val="bg1"/>
                </a:solidFill>
                <a:effectLst/>
                <a:latin typeface="Arial Rounded MT Bold" panose="020F0704030504030204" pitchFamily="34" charset="0"/>
              </a:rPr>
              <a:t> In which salt solution would most potato cells be </a:t>
            </a:r>
            <a:r>
              <a:rPr lang="en-GB" sz="2800" b="1" cap="none" spc="0" dirty="0" err="1">
                <a:ln w="22225">
                  <a:noFill/>
                  <a:prstDash val="solid"/>
                </a:ln>
                <a:solidFill>
                  <a:schemeClr val="bg1"/>
                </a:solidFill>
                <a:effectLst/>
                <a:latin typeface="Arial Rounded MT Bold" panose="020F0704030504030204" pitchFamily="34" charset="0"/>
              </a:rPr>
              <a:t>plasmolysed</a:t>
            </a:r>
            <a:r>
              <a:rPr lang="en-GB" sz="2800" b="1" cap="none" spc="0" dirty="0">
                <a:ln w="22225">
                  <a:noFill/>
                  <a:prstDash val="solid"/>
                </a:ln>
                <a:solidFill>
                  <a:schemeClr val="bg1"/>
                </a:solidFill>
                <a:effectLst/>
                <a:latin typeface="Arial Rounded MT Bold" panose="020F0704030504030204" pitchFamily="34" charset="0"/>
              </a:rPr>
              <a:t>?</a:t>
            </a:r>
            <a:endParaRPr lang="en-US" sz="2800" b="1" cap="none" spc="0" dirty="0">
              <a:ln w="22225">
                <a:noFill/>
                <a:prstDash val="solid"/>
              </a:ln>
              <a:solidFill>
                <a:schemeClr val="bg1"/>
              </a:solidFill>
              <a:effectLst/>
              <a:latin typeface="Arial Rounded MT Bold" panose="020F0704030504030204" pitchFamily="34" charset="0"/>
            </a:endParaRPr>
          </a:p>
        </p:txBody>
      </p:sp>
      <p:sp>
        <p:nvSpPr>
          <p:cNvPr id="8" name="Oval 7">
            <a:extLst>
              <a:ext uri="{FF2B5EF4-FFF2-40B4-BE49-F238E27FC236}">
                <a16:creationId xmlns:a16="http://schemas.microsoft.com/office/drawing/2014/main" id="{6FB7E71A-5BB4-42F1-9283-362BA4F96774}"/>
              </a:ext>
            </a:extLst>
          </p:cNvPr>
          <p:cNvSpPr/>
          <p:nvPr/>
        </p:nvSpPr>
        <p:spPr>
          <a:xfrm>
            <a:off x="3533146" y="2800329"/>
            <a:ext cx="553453" cy="54543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360994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Effect transition="in" filter="fade">
                                      <p:cBhvr>
                                        <p:cTn id="19" dur="1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386009" y="179748"/>
            <a:ext cx="11419977" cy="2677656"/>
          </a:xfrm>
          <a:prstGeom prst="rect">
            <a:avLst/>
          </a:prstGeom>
          <a:noFill/>
        </p:spPr>
        <p:txBody>
          <a:bodyPr wrap="square" lIns="91440" tIns="45720" rIns="91440" bIns="45720">
            <a:spAutoFit/>
          </a:bodyPr>
          <a:lstStyle/>
          <a:p>
            <a:pPr algn="ctr"/>
            <a:r>
              <a:rPr lang="en-GB" sz="2800" b="1" dirty="0">
                <a:ln w="22225">
                  <a:noFill/>
                  <a:prstDash val="solid"/>
                </a:ln>
                <a:solidFill>
                  <a:schemeClr val="bg1"/>
                </a:solidFill>
                <a:latin typeface="Arial Rounded MT Bold" panose="020F0704030504030204" pitchFamily="34" charset="0"/>
              </a:rPr>
              <a:t>The diagrams below show the light and dark varieties of a moth which can be found in woodland areas. These moths rest on the bark of trees during the  day and can be eaten by birds. Normally the bark of trees in the woodland is  light coloured. However in industrial areas, pollutants cause the tree bark to </a:t>
            </a:r>
          </a:p>
          <a:p>
            <a:pPr algn="ctr"/>
            <a:r>
              <a:rPr lang="en-GB" sz="2800" b="1" dirty="0">
                <a:ln w="22225">
                  <a:noFill/>
                  <a:prstDash val="solid"/>
                </a:ln>
                <a:solidFill>
                  <a:schemeClr val="bg1"/>
                </a:solidFill>
                <a:latin typeface="Arial Rounded MT Bold" panose="020F0704030504030204" pitchFamily="34" charset="0"/>
              </a:rPr>
              <a:t>darken.</a:t>
            </a: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7392283" y="5208710"/>
            <a:ext cx="2815390" cy="1158033"/>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5105261" y="5410775"/>
            <a:ext cx="7318971" cy="646331"/>
          </a:xfrm>
          <a:prstGeom prst="rect">
            <a:avLst/>
          </a:prstGeom>
          <a:noFill/>
        </p:spPr>
        <p:txBody>
          <a:bodyPr wrap="square" lIns="91440" tIns="45720" rIns="91440" bIns="45720">
            <a:spAutoFit/>
          </a:bodyPr>
          <a:lstStyle/>
          <a:p>
            <a:pPr algn="ctr"/>
            <a:r>
              <a:rPr lang="en-US" sz="3600" u="sng" dirty="0">
                <a:ln w="22225">
                  <a:noFill/>
                  <a:prstDash val="solid"/>
                </a:ln>
                <a:solidFill>
                  <a:schemeClr val="bg1"/>
                </a:solidFill>
                <a:latin typeface="Arial Rounded MT Bold" panose="020F0704030504030204" pitchFamily="34" charset="0"/>
              </a:rPr>
              <a:t>Mutation</a:t>
            </a:r>
          </a:p>
        </p:txBody>
      </p:sp>
      <p:pic>
        <p:nvPicPr>
          <p:cNvPr id="8" name="Picture 7">
            <a:extLst>
              <a:ext uri="{FF2B5EF4-FFF2-40B4-BE49-F238E27FC236}">
                <a16:creationId xmlns:a16="http://schemas.microsoft.com/office/drawing/2014/main" id="{DB3E72E1-8437-46F8-8D38-DD203F6BD508}"/>
              </a:ext>
            </a:extLst>
          </p:cNvPr>
          <p:cNvPicPr>
            <a:picLocks noChangeAspect="1"/>
          </p:cNvPicPr>
          <p:nvPr/>
        </p:nvPicPr>
        <p:blipFill>
          <a:blip r:embed="rId2"/>
          <a:stretch>
            <a:fillRect/>
          </a:stretch>
        </p:blipFill>
        <p:spPr>
          <a:xfrm>
            <a:off x="386009" y="2991592"/>
            <a:ext cx="5169166" cy="2019404"/>
          </a:xfrm>
          <a:prstGeom prst="rect">
            <a:avLst/>
          </a:prstGeom>
        </p:spPr>
      </p:pic>
      <p:sp>
        <p:nvSpPr>
          <p:cNvPr id="9" name="Rectangle 8">
            <a:extLst>
              <a:ext uri="{FF2B5EF4-FFF2-40B4-BE49-F238E27FC236}">
                <a16:creationId xmlns:a16="http://schemas.microsoft.com/office/drawing/2014/main" id="{FD625427-4C82-45A7-965A-7206DAE71080}"/>
              </a:ext>
            </a:extLst>
          </p:cNvPr>
          <p:cNvSpPr/>
          <p:nvPr/>
        </p:nvSpPr>
        <p:spPr>
          <a:xfrm>
            <a:off x="5714941" y="3093353"/>
            <a:ext cx="6250251" cy="1815882"/>
          </a:xfrm>
          <a:prstGeom prst="rect">
            <a:avLst/>
          </a:prstGeom>
          <a:noFill/>
        </p:spPr>
        <p:txBody>
          <a:bodyPr wrap="square" lIns="91440" tIns="45720" rIns="91440" bIns="45720">
            <a:spAutoFit/>
          </a:bodyPr>
          <a:lstStyle/>
          <a:p>
            <a:pPr algn="ctr"/>
            <a:r>
              <a:rPr lang="en-GB" sz="2800" b="1" dirty="0">
                <a:ln w="22225">
                  <a:noFill/>
                  <a:prstDash val="solid"/>
                </a:ln>
                <a:solidFill>
                  <a:schemeClr val="bg1"/>
                </a:solidFill>
                <a:latin typeface="Arial Rounded MT Bold" panose="020F0704030504030204" pitchFamily="34" charset="0"/>
              </a:rPr>
              <a:t>The dark variety of the moth is the result of a random change in genetic information. State the term used to describe this change. </a:t>
            </a:r>
          </a:p>
        </p:txBody>
      </p:sp>
    </p:spTree>
    <p:extLst>
      <p:ext uri="{BB962C8B-B14F-4D97-AF65-F5344CB8AC3E}">
        <p14:creationId xmlns:p14="http://schemas.microsoft.com/office/powerpoint/2010/main" val="61154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500" fill="hold"/>
                                        <p:tgtEl>
                                          <p:spTgt spid="9"/>
                                        </p:tgtEl>
                                        <p:attrNameLst>
                                          <p:attrName>ppt_w</p:attrName>
                                        </p:attrNameLst>
                                      </p:cBhvr>
                                      <p:tavLst>
                                        <p:tav tm="0">
                                          <p:val>
                                            <p:fltVal val="0"/>
                                          </p:val>
                                        </p:tav>
                                        <p:tav tm="100000">
                                          <p:val>
                                            <p:strVal val="#ppt_w"/>
                                          </p:val>
                                        </p:tav>
                                      </p:tavLst>
                                    </p:anim>
                                    <p:anim calcmode="lin" valueType="num">
                                      <p:cBhvr>
                                        <p:cTn id="14" dur="1500" fill="hold"/>
                                        <p:tgtEl>
                                          <p:spTgt spid="9"/>
                                        </p:tgtEl>
                                        <p:attrNameLst>
                                          <p:attrName>ppt_h</p:attrName>
                                        </p:attrNameLst>
                                      </p:cBhvr>
                                      <p:tavLst>
                                        <p:tav tm="0">
                                          <p:val>
                                            <p:fltVal val="0"/>
                                          </p:val>
                                        </p:tav>
                                        <p:tav tm="100000">
                                          <p:val>
                                            <p:strVal val="#ppt_h"/>
                                          </p:val>
                                        </p:tav>
                                      </p:tavLst>
                                    </p:anim>
                                    <p:animEffect transition="in" filter="fade">
                                      <p:cBhvr>
                                        <p:cTn id="15" dur="1500"/>
                                        <p:tgtEl>
                                          <p:spTgt spid="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419098" y="425241"/>
            <a:ext cx="11353800" cy="2800767"/>
          </a:xfrm>
          <a:prstGeom prst="rect">
            <a:avLst/>
          </a:prstGeom>
          <a:noFill/>
        </p:spPr>
        <p:txBody>
          <a:bodyPr wrap="square" lIns="91440" tIns="45720" rIns="91440" bIns="45720">
            <a:spAutoFit/>
          </a:bodyPr>
          <a:lstStyle/>
          <a:p>
            <a:pPr algn="ctr"/>
            <a:r>
              <a:rPr lang="en-GB" sz="4400" b="1" dirty="0">
                <a:ln w="22225">
                  <a:noFill/>
                  <a:prstDash val="solid"/>
                </a:ln>
                <a:solidFill>
                  <a:schemeClr val="bg1"/>
                </a:solidFill>
                <a:latin typeface="Arial Rounded MT Bold" panose="020F0704030504030204" pitchFamily="34" charset="0"/>
              </a:rPr>
              <a:t>Name the process which results in the better adapted variety of moth being more likely to survive and reproduce. </a:t>
            </a:r>
          </a:p>
          <a:p>
            <a:pPr algn="ctr"/>
            <a:endParaRPr lang="en-GB" sz="4400" b="1" dirty="0">
              <a:ln w="22225">
                <a:noFill/>
                <a:prstDash val="solid"/>
              </a:ln>
              <a:solidFill>
                <a:schemeClr val="bg1"/>
              </a:solidFill>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2384135" y="3226008"/>
            <a:ext cx="7403433" cy="1907466"/>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2436513" y="3621690"/>
            <a:ext cx="7318971" cy="1323439"/>
          </a:xfrm>
          <a:prstGeom prst="rect">
            <a:avLst/>
          </a:prstGeom>
          <a:noFill/>
        </p:spPr>
        <p:txBody>
          <a:bodyPr wrap="square" lIns="91440" tIns="45720" rIns="91440" bIns="45720">
            <a:spAutoFit/>
          </a:bodyPr>
          <a:lstStyle/>
          <a:p>
            <a:pPr algn="ctr"/>
            <a:r>
              <a:rPr lang="en-US" sz="4000" b="1" dirty="0">
                <a:ln w="22225">
                  <a:noFill/>
                  <a:prstDash val="solid"/>
                </a:ln>
                <a:solidFill>
                  <a:schemeClr val="bg1"/>
                </a:solidFill>
                <a:latin typeface="Arial Rounded MT Bold" panose="020F0704030504030204" pitchFamily="34" charset="0"/>
              </a:rPr>
              <a:t>Natural selection / Survival of the fittest </a:t>
            </a:r>
            <a:endParaRPr lang="en-US" sz="4000" u="sng" dirty="0">
              <a:ln w="22225">
                <a:noFill/>
                <a:prstDash val="solid"/>
              </a:ln>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56383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8CC42-4A74-4FA0-A5DD-8695683C0C6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6D5FE35-AE2A-4951-9CE4-97D8D17056FB}"/>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0173E4D-4618-4A87-A8E1-A833F3C844FE}"/>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CA586C7-62CD-4C40-AC57-D2C8B5E37A26}"/>
              </a:ext>
            </a:extLst>
          </p:cNvPr>
          <p:cNvSpPr/>
          <p:nvPr/>
        </p:nvSpPr>
        <p:spPr>
          <a:xfrm>
            <a:off x="587472" y="290971"/>
            <a:ext cx="7868171" cy="707886"/>
          </a:xfrm>
          <a:prstGeom prst="rect">
            <a:avLst/>
          </a:prstGeom>
          <a:noFill/>
        </p:spPr>
        <p:txBody>
          <a:bodyPr wrap="square" lIns="91440" tIns="45720" rIns="91440" bIns="45720">
            <a:spAutoFit/>
          </a:bodyPr>
          <a:lstStyle/>
          <a:p>
            <a:pPr algn="ctr"/>
            <a:r>
              <a:rPr lang="en-GB" sz="2000" b="1" dirty="0">
                <a:ln w="22225">
                  <a:noFill/>
                  <a:prstDash val="solid"/>
                </a:ln>
                <a:solidFill>
                  <a:schemeClr val="bg1"/>
                </a:solidFill>
                <a:latin typeface="Arial Rounded MT Bold" panose="020F0704030504030204" pitchFamily="34" charset="0"/>
              </a:rPr>
              <a:t>Red spider mites are a common pest which destroy tomato plants. Some of the mites are resistant to chemical pesticides.</a:t>
            </a:r>
          </a:p>
        </p:txBody>
      </p:sp>
      <p:pic>
        <p:nvPicPr>
          <p:cNvPr id="6" name="Picture 5">
            <a:extLst>
              <a:ext uri="{FF2B5EF4-FFF2-40B4-BE49-F238E27FC236}">
                <a16:creationId xmlns:a16="http://schemas.microsoft.com/office/drawing/2014/main" id="{DBE4C5E4-39D5-4D71-8063-24894D0FD69A}"/>
              </a:ext>
            </a:extLst>
          </p:cNvPr>
          <p:cNvPicPr>
            <a:picLocks noChangeAspect="1"/>
          </p:cNvPicPr>
          <p:nvPr/>
        </p:nvPicPr>
        <p:blipFill>
          <a:blip r:embed="rId2"/>
          <a:stretch>
            <a:fillRect/>
          </a:stretch>
        </p:blipFill>
        <p:spPr>
          <a:xfrm>
            <a:off x="9435115" y="365125"/>
            <a:ext cx="2292468" cy="838243"/>
          </a:xfrm>
          <a:prstGeom prst="rect">
            <a:avLst/>
          </a:prstGeom>
        </p:spPr>
      </p:pic>
      <p:sp>
        <p:nvSpPr>
          <p:cNvPr id="7" name="Rectangle 6">
            <a:extLst>
              <a:ext uri="{FF2B5EF4-FFF2-40B4-BE49-F238E27FC236}">
                <a16:creationId xmlns:a16="http://schemas.microsoft.com/office/drawing/2014/main" id="{B8C4CD04-060E-4898-8013-50CBBB266990}"/>
              </a:ext>
            </a:extLst>
          </p:cNvPr>
          <p:cNvSpPr/>
          <p:nvPr/>
        </p:nvSpPr>
        <p:spPr>
          <a:xfrm>
            <a:off x="219959" y="924702"/>
            <a:ext cx="9215156" cy="1323439"/>
          </a:xfrm>
          <a:prstGeom prst="rect">
            <a:avLst/>
          </a:prstGeom>
          <a:noFill/>
        </p:spPr>
        <p:txBody>
          <a:bodyPr wrap="square" lIns="91440" tIns="45720" rIns="91440" bIns="45720">
            <a:spAutoFit/>
          </a:bodyPr>
          <a:lstStyle/>
          <a:p>
            <a:pPr algn="ctr"/>
            <a:r>
              <a:rPr lang="en-GB" sz="2000" b="1" dirty="0">
                <a:ln w="22225">
                  <a:noFill/>
                  <a:prstDash val="solid"/>
                </a:ln>
                <a:solidFill>
                  <a:schemeClr val="bg1"/>
                </a:solidFill>
                <a:latin typeface="Arial Rounded MT Bold" panose="020F0704030504030204" pitchFamily="34" charset="0"/>
              </a:rPr>
              <a:t>Tomato growers aimed to investigate whether a predator would reduce the spider mite numbers in their greenhouses. Two identical greenhouses were used and the predator was released into only one greenhouse.</a:t>
            </a:r>
          </a:p>
          <a:p>
            <a:pPr algn="ctr"/>
            <a:r>
              <a:rPr lang="en-GB" sz="2000" b="1" dirty="0">
                <a:ln w="22225">
                  <a:noFill/>
                  <a:prstDash val="solid"/>
                </a:ln>
                <a:solidFill>
                  <a:schemeClr val="bg1"/>
                </a:solidFill>
                <a:latin typeface="Arial Rounded MT Bold" panose="020F0704030504030204" pitchFamily="34" charset="0"/>
              </a:rPr>
              <a:t>The results are shown in the graph below.</a:t>
            </a:r>
          </a:p>
        </p:txBody>
      </p:sp>
      <p:pic>
        <p:nvPicPr>
          <p:cNvPr id="8" name="Picture 7">
            <a:extLst>
              <a:ext uri="{FF2B5EF4-FFF2-40B4-BE49-F238E27FC236}">
                <a16:creationId xmlns:a16="http://schemas.microsoft.com/office/drawing/2014/main" id="{6C0884AA-4DA6-4F50-851C-A24420F24292}"/>
              </a:ext>
            </a:extLst>
          </p:cNvPr>
          <p:cNvPicPr>
            <a:picLocks noChangeAspect="1"/>
          </p:cNvPicPr>
          <p:nvPr/>
        </p:nvPicPr>
        <p:blipFill>
          <a:blip r:embed="rId3"/>
          <a:stretch>
            <a:fillRect/>
          </a:stretch>
        </p:blipFill>
        <p:spPr>
          <a:xfrm>
            <a:off x="587472" y="2277856"/>
            <a:ext cx="6502261" cy="3869392"/>
          </a:xfrm>
          <a:prstGeom prst="rect">
            <a:avLst/>
          </a:prstGeom>
        </p:spPr>
      </p:pic>
      <p:pic>
        <p:nvPicPr>
          <p:cNvPr id="9" name="Picture 8">
            <a:extLst>
              <a:ext uri="{FF2B5EF4-FFF2-40B4-BE49-F238E27FC236}">
                <a16:creationId xmlns:a16="http://schemas.microsoft.com/office/drawing/2014/main" id="{9F93F8AD-250F-4BC5-B650-7335433BB0B1}"/>
              </a:ext>
            </a:extLst>
          </p:cNvPr>
          <p:cNvPicPr>
            <a:picLocks noChangeAspect="1"/>
          </p:cNvPicPr>
          <p:nvPr/>
        </p:nvPicPr>
        <p:blipFill>
          <a:blip r:embed="rId4"/>
          <a:stretch>
            <a:fillRect/>
          </a:stretch>
        </p:blipFill>
        <p:spPr>
          <a:xfrm>
            <a:off x="587472" y="5923521"/>
            <a:ext cx="2209914" cy="584230"/>
          </a:xfrm>
          <a:prstGeom prst="rect">
            <a:avLst/>
          </a:prstGeom>
        </p:spPr>
      </p:pic>
      <p:sp>
        <p:nvSpPr>
          <p:cNvPr id="10" name="Rectangle 9">
            <a:extLst>
              <a:ext uri="{FF2B5EF4-FFF2-40B4-BE49-F238E27FC236}">
                <a16:creationId xmlns:a16="http://schemas.microsoft.com/office/drawing/2014/main" id="{0A3CEC34-EA2F-49EF-9172-E96C134E2F4E}"/>
              </a:ext>
            </a:extLst>
          </p:cNvPr>
          <p:cNvSpPr/>
          <p:nvPr/>
        </p:nvSpPr>
        <p:spPr>
          <a:xfrm>
            <a:off x="7121842" y="2237666"/>
            <a:ext cx="4605741" cy="1323439"/>
          </a:xfrm>
          <a:prstGeom prst="rect">
            <a:avLst/>
          </a:prstGeom>
          <a:noFill/>
        </p:spPr>
        <p:txBody>
          <a:bodyPr wrap="square" lIns="91440" tIns="45720" rIns="91440" bIns="45720">
            <a:spAutoFit/>
          </a:bodyPr>
          <a:lstStyle/>
          <a:p>
            <a:pPr algn="ctr"/>
            <a:r>
              <a:rPr lang="en-GB" sz="2000" b="1" dirty="0">
                <a:ln w="22225">
                  <a:noFill/>
                  <a:prstDash val="solid"/>
                </a:ln>
                <a:solidFill>
                  <a:schemeClr val="bg1"/>
                </a:solidFill>
                <a:latin typeface="Arial Rounded MT Bold" panose="020F0704030504030204" pitchFamily="34" charset="0"/>
              </a:rPr>
              <a:t>With reference to the aim of this investigation, give the conclusion that the tomato growers would have drawn from these results. </a:t>
            </a:r>
          </a:p>
        </p:txBody>
      </p:sp>
      <p:sp>
        <p:nvSpPr>
          <p:cNvPr id="11" name="Rectangle: Rounded Corners 10">
            <a:extLst>
              <a:ext uri="{FF2B5EF4-FFF2-40B4-BE49-F238E27FC236}">
                <a16:creationId xmlns:a16="http://schemas.microsoft.com/office/drawing/2014/main" id="{EB56745D-041E-42B6-A3C9-73F97C360FD7}"/>
              </a:ext>
            </a:extLst>
          </p:cNvPr>
          <p:cNvSpPr/>
          <p:nvPr/>
        </p:nvSpPr>
        <p:spPr>
          <a:xfrm>
            <a:off x="7499770" y="3973146"/>
            <a:ext cx="4227813" cy="1611103"/>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67C44538-58B3-46C0-B542-3B3C0C771416}"/>
              </a:ext>
            </a:extLst>
          </p:cNvPr>
          <p:cNvSpPr/>
          <p:nvPr/>
        </p:nvSpPr>
        <p:spPr>
          <a:xfrm>
            <a:off x="7584257" y="4060767"/>
            <a:ext cx="4179580" cy="1477328"/>
          </a:xfrm>
          <a:prstGeom prst="rect">
            <a:avLst/>
          </a:prstGeom>
          <a:noFill/>
        </p:spPr>
        <p:txBody>
          <a:bodyPr wrap="square" lIns="91440" tIns="45720" rIns="91440" bIns="45720">
            <a:spAutoFit/>
          </a:bodyPr>
          <a:lstStyle/>
          <a:p>
            <a:pPr algn="ctr"/>
            <a:r>
              <a:rPr lang="en-US" b="1" dirty="0">
                <a:ln w="22225">
                  <a:noFill/>
                  <a:prstDash val="solid"/>
                </a:ln>
                <a:solidFill>
                  <a:schemeClr val="bg1"/>
                </a:solidFill>
                <a:latin typeface="Arial Rounded MT Bold" panose="020F0704030504030204" pitchFamily="34" charset="0"/>
              </a:rPr>
              <a:t>When predators are present (the number of red spider) mites decrease/ there are more (red spider) mites when there is no predator OR converse</a:t>
            </a:r>
            <a:endParaRPr lang="en-US" u="sng" dirty="0">
              <a:ln w="22225">
                <a:noFill/>
                <a:prstDash val="solid"/>
              </a:ln>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47080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500" fill="hold"/>
                                        <p:tgtEl>
                                          <p:spTgt spid="7"/>
                                        </p:tgtEl>
                                        <p:attrNameLst>
                                          <p:attrName>ppt_w</p:attrName>
                                        </p:attrNameLst>
                                      </p:cBhvr>
                                      <p:tavLst>
                                        <p:tav tm="0">
                                          <p:val>
                                            <p:fltVal val="0"/>
                                          </p:val>
                                        </p:tav>
                                        <p:tav tm="100000">
                                          <p:val>
                                            <p:strVal val="#ppt_w"/>
                                          </p:val>
                                        </p:tav>
                                      </p:tavLst>
                                    </p:anim>
                                    <p:anim calcmode="lin" valueType="num">
                                      <p:cBhvr>
                                        <p:cTn id="14" dur="1500" fill="hold"/>
                                        <p:tgtEl>
                                          <p:spTgt spid="7"/>
                                        </p:tgtEl>
                                        <p:attrNameLst>
                                          <p:attrName>ppt_h</p:attrName>
                                        </p:attrNameLst>
                                      </p:cBhvr>
                                      <p:tavLst>
                                        <p:tav tm="0">
                                          <p:val>
                                            <p:fltVal val="0"/>
                                          </p:val>
                                        </p:tav>
                                        <p:tav tm="100000">
                                          <p:val>
                                            <p:strVal val="#ppt_h"/>
                                          </p:val>
                                        </p:tav>
                                      </p:tavLst>
                                    </p:anim>
                                    <p:animEffect transition="in" filter="fade">
                                      <p:cBhvr>
                                        <p:cTn id="15" dur="1500"/>
                                        <p:tgtEl>
                                          <p:spTgt spid="7"/>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500" fill="hold"/>
                                        <p:tgtEl>
                                          <p:spTgt spid="10"/>
                                        </p:tgtEl>
                                        <p:attrNameLst>
                                          <p:attrName>ppt_w</p:attrName>
                                        </p:attrNameLst>
                                      </p:cBhvr>
                                      <p:tavLst>
                                        <p:tav tm="0">
                                          <p:val>
                                            <p:fltVal val="0"/>
                                          </p:val>
                                        </p:tav>
                                        <p:tav tm="100000">
                                          <p:val>
                                            <p:strVal val="#ppt_w"/>
                                          </p:val>
                                        </p:tav>
                                      </p:tavLst>
                                    </p:anim>
                                    <p:anim calcmode="lin" valueType="num">
                                      <p:cBhvr>
                                        <p:cTn id="20" dur="1500" fill="hold"/>
                                        <p:tgtEl>
                                          <p:spTgt spid="10"/>
                                        </p:tgtEl>
                                        <p:attrNameLst>
                                          <p:attrName>ppt_h</p:attrName>
                                        </p:attrNameLst>
                                      </p:cBhvr>
                                      <p:tavLst>
                                        <p:tav tm="0">
                                          <p:val>
                                            <p:fltVal val="0"/>
                                          </p:val>
                                        </p:tav>
                                        <p:tav tm="100000">
                                          <p:val>
                                            <p:strVal val="#ppt_h"/>
                                          </p:val>
                                        </p:tav>
                                      </p:tavLst>
                                    </p:anim>
                                    <p:animEffect transition="in" filter="fade">
                                      <p:cBhvr>
                                        <p:cTn id="21" dur="1500"/>
                                        <p:tgtEl>
                                          <p:spTgt spid="10"/>
                                        </p:tgtEl>
                                      </p:cBhvr>
                                    </p:animEffect>
                                  </p:childTnLst>
                                </p:cTn>
                              </p:par>
                            </p:childTnLst>
                          </p:cTn>
                        </p:par>
                        <p:par>
                          <p:cTn id="22" fill="hold">
                            <p:stCondLst>
                              <p:cond delay="4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50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55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7B78F09-43A0-4FB4-B93B-7D7225443851}"/>
              </a:ext>
            </a:extLst>
          </p:cNvPr>
          <p:cNvSpPr/>
          <p:nvPr/>
        </p:nvSpPr>
        <p:spPr>
          <a:xfrm>
            <a:off x="419099" y="1411065"/>
            <a:ext cx="11353800" cy="2800767"/>
          </a:xfrm>
          <a:prstGeom prst="rect">
            <a:avLst/>
          </a:prstGeom>
          <a:noFill/>
        </p:spPr>
        <p:txBody>
          <a:bodyPr wrap="square" lIns="91440" tIns="45720" rIns="91440" bIns="45720">
            <a:spAutoFit/>
          </a:bodyPr>
          <a:lstStyle/>
          <a:p>
            <a:pPr algn="ctr"/>
            <a:r>
              <a:rPr lang="en-GB" sz="4400" b="1" dirty="0">
                <a:ln w="22225">
                  <a:noFill/>
                  <a:prstDash val="solid"/>
                </a:ln>
                <a:solidFill>
                  <a:schemeClr val="bg1"/>
                </a:solidFill>
                <a:latin typeface="Arial Rounded MT Bold" panose="020F0704030504030204" pitchFamily="34" charset="0"/>
              </a:rPr>
              <a:t>State the term which describes the use of a predator as an alternative to pesticides. </a:t>
            </a:r>
          </a:p>
          <a:p>
            <a:pPr algn="ctr"/>
            <a:endParaRPr lang="en-GB" sz="4400" b="1" dirty="0">
              <a:ln w="22225">
                <a:noFill/>
                <a:prstDash val="solid"/>
              </a:ln>
              <a:solidFill>
                <a:schemeClr val="bg1"/>
              </a:solidFill>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49F1D344-8B01-476B-B9ED-4471797DC4B4}"/>
              </a:ext>
            </a:extLst>
          </p:cNvPr>
          <p:cNvSpPr/>
          <p:nvPr/>
        </p:nvSpPr>
        <p:spPr>
          <a:xfrm>
            <a:off x="3209351" y="4211832"/>
            <a:ext cx="6047874" cy="1331495"/>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6F10D8B-592E-4A05-A52B-AB0356781D77}"/>
              </a:ext>
            </a:extLst>
          </p:cNvPr>
          <p:cNvSpPr/>
          <p:nvPr/>
        </p:nvSpPr>
        <p:spPr>
          <a:xfrm>
            <a:off x="3417190" y="4478280"/>
            <a:ext cx="5507490" cy="646331"/>
          </a:xfrm>
          <a:prstGeom prst="rect">
            <a:avLst/>
          </a:prstGeom>
          <a:noFill/>
        </p:spPr>
        <p:txBody>
          <a:bodyPr wrap="square" lIns="91440" tIns="45720" rIns="91440" bIns="45720">
            <a:spAutoFit/>
          </a:bodyPr>
          <a:lstStyle/>
          <a:p>
            <a:pPr algn="ctr"/>
            <a:r>
              <a:rPr lang="en-US" sz="3600" b="1" dirty="0">
                <a:ln w="22225">
                  <a:noFill/>
                  <a:prstDash val="solid"/>
                </a:ln>
                <a:solidFill>
                  <a:schemeClr val="bg1"/>
                </a:solidFill>
                <a:latin typeface="Arial Rounded MT Bold" panose="020F0704030504030204" pitchFamily="34" charset="0"/>
              </a:rPr>
              <a:t>Biological Control</a:t>
            </a:r>
            <a:endParaRPr lang="en-US" sz="3600" dirty="0">
              <a:ln w="22225">
                <a:noFill/>
                <a:prstDash val="solid"/>
              </a:ln>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43041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17207EA-559B-4261-AF05-810B54530023}"/>
              </a:ext>
            </a:extLst>
          </p:cNvPr>
          <p:cNvPicPr>
            <a:picLocks noChangeAspect="1"/>
          </p:cNvPicPr>
          <p:nvPr/>
        </p:nvPicPr>
        <p:blipFill>
          <a:blip r:embed="rId2"/>
          <a:stretch>
            <a:fillRect/>
          </a:stretch>
        </p:blipFill>
        <p:spPr>
          <a:xfrm>
            <a:off x="6689558" y="1219769"/>
            <a:ext cx="3888420" cy="4442026"/>
          </a:xfrm>
          <a:prstGeom prst="rect">
            <a:avLst/>
          </a:prstGeom>
        </p:spPr>
      </p:pic>
      <p:sp>
        <p:nvSpPr>
          <p:cNvPr id="6" name="Rectangle 5">
            <a:extLst>
              <a:ext uri="{FF2B5EF4-FFF2-40B4-BE49-F238E27FC236}">
                <a16:creationId xmlns:a16="http://schemas.microsoft.com/office/drawing/2014/main" id="{F94A143F-6D87-49BC-8D07-2FA1E7D1E01C}"/>
              </a:ext>
            </a:extLst>
          </p:cNvPr>
          <p:cNvSpPr/>
          <p:nvPr/>
        </p:nvSpPr>
        <p:spPr>
          <a:xfrm>
            <a:off x="838200" y="2748285"/>
            <a:ext cx="4845487" cy="1384995"/>
          </a:xfrm>
          <a:prstGeom prst="rect">
            <a:avLst/>
          </a:prstGeom>
          <a:noFill/>
        </p:spPr>
        <p:txBody>
          <a:bodyPr wrap="square" lIns="91440" tIns="45720" rIns="91440" bIns="45720">
            <a:spAutoFit/>
          </a:bodyPr>
          <a:lstStyle/>
          <a:p>
            <a:pPr algn="ctr"/>
            <a:r>
              <a:rPr lang="en-US" sz="2800" b="1" cap="none" spc="0" dirty="0">
                <a:ln w="22225">
                  <a:noFill/>
                  <a:prstDash val="solid"/>
                </a:ln>
                <a:solidFill>
                  <a:schemeClr val="bg1"/>
                </a:solidFill>
                <a:effectLst/>
                <a:latin typeface="Arial Rounded MT Bold" panose="020F0704030504030204" pitchFamily="34" charset="0"/>
              </a:rPr>
              <a:t>Which of the following shows the correct DNA base pairing?</a:t>
            </a:r>
          </a:p>
        </p:txBody>
      </p:sp>
      <p:sp>
        <p:nvSpPr>
          <p:cNvPr id="7" name="Oval 6">
            <a:extLst>
              <a:ext uri="{FF2B5EF4-FFF2-40B4-BE49-F238E27FC236}">
                <a16:creationId xmlns:a16="http://schemas.microsoft.com/office/drawing/2014/main" id="{C68E88CC-DD9E-4D40-AF74-E1A1A16D7C60}"/>
              </a:ext>
            </a:extLst>
          </p:cNvPr>
          <p:cNvSpPr/>
          <p:nvPr/>
        </p:nvSpPr>
        <p:spPr>
          <a:xfrm>
            <a:off x="8839199" y="3614571"/>
            <a:ext cx="553453" cy="54543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10804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2D4BF6D0-F897-416F-A322-53BEC73134DC}"/>
              </a:ext>
            </a:extLst>
          </p:cNvPr>
          <p:cNvSpPr/>
          <p:nvPr/>
        </p:nvSpPr>
        <p:spPr>
          <a:xfrm>
            <a:off x="838200" y="736434"/>
            <a:ext cx="10515600" cy="707886"/>
          </a:xfrm>
          <a:prstGeom prst="rect">
            <a:avLst/>
          </a:prstGeom>
          <a:noFill/>
        </p:spPr>
        <p:txBody>
          <a:bodyPr wrap="square" lIns="91440" tIns="45720" rIns="91440" bIns="45720">
            <a:spAutoFit/>
          </a:bodyPr>
          <a:lstStyle/>
          <a:p>
            <a:pPr algn="ctr"/>
            <a:r>
              <a:rPr lang="en-US" sz="4000" b="1" dirty="0">
                <a:ln w="22225">
                  <a:noFill/>
                  <a:prstDash val="solid"/>
                </a:ln>
                <a:solidFill>
                  <a:schemeClr val="bg1"/>
                </a:solidFill>
                <a:latin typeface="Arial Rounded MT Bold" panose="020F0704030504030204" pitchFamily="34" charset="0"/>
              </a:rPr>
              <a:t>Hormones are composed of…</a:t>
            </a:r>
            <a:endParaRPr lang="en-US" sz="4000" b="1" cap="none" spc="0" dirty="0">
              <a:ln w="22225">
                <a:noFill/>
                <a:prstDash val="solid"/>
              </a:ln>
              <a:solidFill>
                <a:schemeClr val="bg1"/>
              </a:solidFill>
              <a:effectLst/>
              <a:latin typeface="Arial Rounded MT Bold" panose="020F0704030504030204" pitchFamily="34" charset="0"/>
            </a:endParaRPr>
          </a:p>
        </p:txBody>
      </p:sp>
      <p:sp>
        <p:nvSpPr>
          <p:cNvPr id="6" name="Rectangle: Rounded Corners 5">
            <a:extLst>
              <a:ext uri="{FF2B5EF4-FFF2-40B4-BE49-F238E27FC236}">
                <a16:creationId xmlns:a16="http://schemas.microsoft.com/office/drawing/2014/main" id="{D54372E0-3F5F-4FDE-9BE2-41BD26646702}"/>
              </a:ext>
            </a:extLst>
          </p:cNvPr>
          <p:cNvSpPr/>
          <p:nvPr/>
        </p:nvSpPr>
        <p:spPr>
          <a:xfrm>
            <a:off x="970547" y="2467185"/>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2829161E-18BB-4A07-97B5-CECD9A815FEB}"/>
              </a:ext>
            </a:extLst>
          </p:cNvPr>
          <p:cNvSpPr/>
          <p:nvPr/>
        </p:nvSpPr>
        <p:spPr>
          <a:xfrm>
            <a:off x="6400800" y="2467185"/>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C2AA5344-B4B4-49F2-BEA6-C3FA7CCA5AB2}"/>
              </a:ext>
            </a:extLst>
          </p:cNvPr>
          <p:cNvSpPr/>
          <p:nvPr/>
        </p:nvSpPr>
        <p:spPr>
          <a:xfrm>
            <a:off x="970547" y="4710322"/>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CA9950B4-CD45-4E2E-9850-1A5725B7C0BC}"/>
              </a:ext>
            </a:extLst>
          </p:cNvPr>
          <p:cNvSpPr/>
          <p:nvPr/>
        </p:nvSpPr>
        <p:spPr>
          <a:xfrm>
            <a:off x="6400800" y="4696436"/>
            <a:ext cx="4953000" cy="1466641"/>
          </a:xfrm>
          <a:prstGeom prst="roundRect">
            <a:avLst>
              <a:gd name="adj" fmla="val 30886"/>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D88DDF0-9970-428B-B0D7-46D9D5EE148A}"/>
              </a:ext>
            </a:extLst>
          </p:cNvPr>
          <p:cNvSpPr/>
          <p:nvPr/>
        </p:nvSpPr>
        <p:spPr>
          <a:xfrm>
            <a:off x="1724526" y="2846562"/>
            <a:ext cx="3184358" cy="707886"/>
          </a:xfrm>
          <a:prstGeom prst="rect">
            <a:avLst/>
          </a:prstGeom>
          <a:noFill/>
        </p:spPr>
        <p:txBody>
          <a:bodyPr wrap="square" lIns="91440" tIns="45720" rIns="91440" bIns="45720">
            <a:spAutoFit/>
          </a:bodyPr>
          <a:lstStyle/>
          <a:p>
            <a:pPr algn="ctr"/>
            <a:r>
              <a:rPr lang="en-US" sz="4000" b="1" dirty="0">
                <a:ln w="22225">
                  <a:noFill/>
                  <a:prstDash val="solid"/>
                </a:ln>
                <a:solidFill>
                  <a:schemeClr val="bg1"/>
                </a:solidFill>
                <a:latin typeface="Arial Rounded MT Bold" panose="020F0704030504030204" pitchFamily="34" charset="0"/>
              </a:rPr>
              <a:t>glycerol</a:t>
            </a:r>
            <a:endParaRPr lang="en-US" sz="4000" b="1" cap="none" spc="0" dirty="0">
              <a:ln w="22225">
                <a:noFill/>
                <a:prstDash val="solid"/>
              </a:ln>
              <a:solidFill>
                <a:schemeClr val="bg1"/>
              </a:solidFill>
              <a:effectLst/>
              <a:latin typeface="Arial Rounded MT Bold" panose="020F0704030504030204" pitchFamily="34" charset="0"/>
            </a:endParaRPr>
          </a:p>
        </p:txBody>
      </p:sp>
      <p:sp>
        <p:nvSpPr>
          <p:cNvPr id="11" name="Rectangle 10">
            <a:extLst>
              <a:ext uri="{FF2B5EF4-FFF2-40B4-BE49-F238E27FC236}">
                <a16:creationId xmlns:a16="http://schemas.microsoft.com/office/drawing/2014/main" id="{6B123DDE-7327-45F0-82CD-2E920A94325D}"/>
              </a:ext>
            </a:extLst>
          </p:cNvPr>
          <p:cNvSpPr/>
          <p:nvPr/>
        </p:nvSpPr>
        <p:spPr>
          <a:xfrm>
            <a:off x="7285121" y="2846562"/>
            <a:ext cx="3184358" cy="707886"/>
          </a:xfrm>
          <a:prstGeom prst="rect">
            <a:avLst/>
          </a:prstGeom>
          <a:noFill/>
        </p:spPr>
        <p:txBody>
          <a:bodyPr wrap="square" lIns="91440" tIns="45720" rIns="91440" bIns="45720">
            <a:spAutoFit/>
          </a:bodyPr>
          <a:lstStyle/>
          <a:p>
            <a:pPr algn="ctr"/>
            <a:r>
              <a:rPr lang="en-US" sz="4000" b="1" dirty="0">
                <a:ln w="22225">
                  <a:noFill/>
                  <a:prstDash val="solid"/>
                </a:ln>
                <a:solidFill>
                  <a:schemeClr val="bg1"/>
                </a:solidFill>
                <a:latin typeface="Arial Rounded MT Bold" panose="020F0704030504030204" pitchFamily="34" charset="0"/>
              </a:rPr>
              <a:t>glucose</a:t>
            </a:r>
            <a:endParaRPr lang="en-US" sz="4000" b="1" cap="none" spc="0" dirty="0">
              <a:ln w="22225">
                <a:noFill/>
                <a:prstDash val="solid"/>
              </a:ln>
              <a:solidFill>
                <a:schemeClr val="bg1"/>
              </a:solidFill>
              <a:effectLst/>
              <a:latin typeface="Arial Rounded MT Bold" panose="020F0704030504030204" pitchFamily="34" charset="0"/>
            </a:endParaRPr>
          </a:p>
        </p:txBody>
      </p:sp>
      <p:sp>
        <p:nvSpPr>
          <p:cNvPr id="14" name="Rectangle: Rounded Corners 13">
            <a:extLst>
              <a:ext uri="{FF2B5EF4-FFF2-40B4-BE49-F238E27FC236}">
                <a16:creationId xmlns:a16="http://schemas.microsoft.com/office/drawing/2014/main" id="{9C91DF8C-7219-49F8-9E65-E6F36C2A6091}"/>
              </a:ext>
            </a:extLst>
          </p:cNvPr>
          <p:cNvSpPr/>
          <p:nvPr/>
        </p:nvSpPr>
        <p:spPr>
          <a:xfrm>
            <a:off x="970547" y="4714859"/>
            <a:ext cx="4953000" cy="1466641"/>
          </a:xfrm>
          <a:prstGeom prst="roundRect">
            <a:avLst>
              <a:gd name="adj" fmla="val 30886"/>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D7A8FA0-2C75-4F8D-9FF2-8E2CA12782D2}"/>
              </a:ext>
            </a:extLst>
          </p:cNvPr>
          <p:cNvSpPr/>
          <p:nvPr/>
        </p:nvSpPr>
        <p:spPr>
          <a:xfrm>
            <a:off x="1724526" y="5075813"/>
            <a:ext cx="3184358" cy="707886"/>
          </a:xfrm>
          <a:prstGeom prst="rect">
            <a:avLst/>
          </a:prstGeom>
          <a:noFill/>
        </p:spPr>
        <p:txBody>
          <a:bodyPr wrap="square" lIns="91440" tIns="45720" rIns="91440" bIns="45720">
            <a:spAutoFit/>
          </a:bodyPr>
          <a:lstStyle/>
          <a:p>
            <a:pPr algn="ctr"/>
            <a:r>
              <a:rPr lang="en-US" sz="4000" b="1" dirty="0">
                <a:ln w="22225">
                  <a:noFill/>
                  <a:prstDash val="solid"/>
                </a:ln>
                <a:solidFill>
                  <a:schemeClr val="bg1"/>
                </a:solidFill>
                <a:latin typeface="Arial Rounded MT Bold" panose="020F0704030504030204" pitchFamily="34" charset="0"/>
              </a:rPr>
              <a:t>protein</a:t>
            </a:r>
            <a:endParaRPr lang="en-US" sz="4000" b="1" cap="none" spc="0" dirty="0">
              <a:ln w="22225">
                <a:noFill/>
                <a:prstDash val="solid"/>
              </a:ln>
              <a:solidFill>
                <a:schemeClr val="bg1"/>
              </a:solidFill>
              <a:effectLst/>
              <a:latin typeface="Arial Rounded MT Bold" panose="020F0704030504030204" pitchFamily="34" charset="0"/>
            </a:endParaRPr>
          </a:p>
        </p:txBody>
      </p:sp>
      <p:sp>
        <p:nvSpPr>
          <p:cNvPr id="13" name="Rectangle 12">
            <a:extLst>
              <a:ext uri="{FF2B5EF4-FFF2-40B4-BE49-F238E27FC236}">
                <a16:creationId xmlns:a16="http://schemas.microsoft.com/office/drawing/2014/main" id="{87BFBF53-E42A-4AC2-87CE-712A0A26205E}"/>
              </a:ext>
            </a:extLst>
          </p:cNvPr>
          <p:cNvSpPr/>
          <p:nvPr/>
        </p:nvSpPr>
        <p:spPr>
          <a:xfrm>
            <a:off x="7285121" y="5075813"/>
            <a:ext cx="3184358" cy="707886"/>
          </a:xfrm>
          <a:prstGeom prst="rect">
            <a:avLst/>
          </a:prstGeom>
          <a:noFill/>
        </p:spPr>
        <p:txBody>
          <a:bodyPr wrap="square" lIns="91440" tIns="45720" rIns="91440" bIns="45720">
            <a:spAutoFit/>
          </a:bodyPr>
          <a:lstStyle/>
          <a:p>
            <a:pPr algn="ctr"/>
            <a:r>
              <a:rPr lang="en-US" sz="4000" b="1" dirty="0">
                <a:ln w="22225">
                  <a:noFill/>
                  <a:prstDash val="solid"/>
                </a:ln>
                <a:solidFill>
                  <a:schemeClr val="bg1"/>
                </a:solidFill>
                <a:latin typeface="Arial Rounded MT Bold" panose="020F0704030504030204" pitchFamily="34" charset="0"/>
              </a:rPr>
              <a:t>starch</a:t>
            </a:r>
            <a:endParaRPr lang="en-US" sz="4000" b="1" cap="none" spc="0" dirty="0">
              <a:ln w="22225">
                <a:noFill/>
                <a:prstDash val="solid"/>
              </a:ln>
              <a:solidFill>
                <a:schemeClr val="bg1"/>
              </a:solidFill>
              <a:effectLst/>
              <a:latin typeface="Arial Rounded MT Bold" panose="020F0704030504030204" pitchFamily="34" charset="0"/>
            </a:endParaRPr>
          </a:p>
        </p:txBody>
      </p:sp>
    </p:spTree>
    <p:extLst>
      <p:ext uri="{BB962C8B-B14F-4D97-AF65-F5344CB8AC3E}">
        <p14:creationId xmlns:p14="http://schemas.microsoft.com/office/powerpoint/2010/main" val="51283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par>
                          <p:cTn id="10" fill="hold">
                            <p:stCondLst>
                              <p:cond delay="1500"/>
                            </p:stCondLst>
                            <p:childTnLst>
                              <p:par>
                                <p:cTn id="11" presetID="10"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30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par>
                          <p:cTn id="34" fill="hold">
                            <p:stCondLst>
                              <p:cond delay="4500"/>
                            </p:stCondLst>
                            <p:childTnLst>
                              <p:par>
                                <p:cTn id="35" presetID="10"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p:bldP spid="11" grpId="0"/>
      <p:bldP spid="14"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45282EC3-59E0-4463-AE1B-06F494868E3A}"/>
              </a:ext>
            </a:extLst>
          </p:cNvPr>
          <p:cNvPicPr>
            <a:picLocks noChangeAspect="1"/>
          </p:cNvPicPr>
          <p:nvPr/>
        </p:nvPicPr>
        <p:blipFill>
          <a:blip r:embed="rId2"/>
          <a:stretch>
            <a:fillRect/>
          </a:stretch>
        </p:blipFill>
        <p:spPr>
          <a:xfrm>
            <a:off x="489615" y="1660018"/>
            <a:ext cx="6170942" cy="3173893"/>
          </a:xfrm>
          <a:prstGeom prst="rect">
            <a:avLst/>
          </a:prstGeom>
        </p:spPr>
      </p:pic>
      <p:pic>
        <p:nvPicPr>
          <p:cNvPr id="6" name="Picture 5">
            <a:extLst>
              <a:ext uri="{FF2B5EF4-FFF2-40B4-BE49-F238E27FC236}">
                <a16:creationId xmlns:a16="http://schemas.microsoft.com/office/drawing/2014/main" id="{585569EF-50D5-4470-AFBA-974F2AD977EA}"/>
              </a:ext>
            </a:extLst>
          </p:cNvPr>
          <p:cNvPicPr>
            <a:picLocks noChangeAspect="1"/>
          </p:cNvPicPr>
          <p:nvPr/>
        </p:nvPicPr>
        <p:blipFill>
          <a:blip r:embed="rId3"/>
          <a:stretch>
            <a:fillRect/>
          </a:stretch>
        </p:blipFill>
        <p:spPr>
          <a:xfrm>
            <a:off x="7272514" y="2148538"/>
            <a:ext cx="3980693" cy="2196851"/>
          </a:xfrm>
          <a:prstGeom prst="rect">
            <a:avLst/>
          </a:prstGeom>
        </p:spPr>
      </p:pic>
      <p:sp>
        <p:nvSpPr>
          <p:cNvPr id="7" name="Rectangle 6">
            <a:extLst>
              <a:ext uri="{FF2B5EF4-FFF2-40B4-BE49-F238E27FC236}">
                <a16:creationId xmlns:a16="http://schemas.microsoft.com/office/drawing/2014/main" id="{6DD1BD98-DD56-4E03-807D-8D10267CAACB}"/>
              </a:ext>
            </a:extLst>
          </p:cNvPr>
          <p:cNvSpPr/>
          <p:nvPr/>
        </p:nvSpPr>
        <p:spPr>
          <a:xfrm>
            <a:off x="0" y="265829"/>
            <a:ext cx="11820674" cy="954107"/>
          </a:xfrm>
          <a:prstGeom prst="rect">
            <a:avLst/>
          </a:prstGeom>
          <a:noFill/>
        </p:spPr>
        <p:txBody>
          <a:bodyPr wrap="square" lIns="91440" tIns="45720" rIns="91440" bIns="45720">
            <a:spAutoFit/>
          </a:bodyPr>
          <a:lstStyle/>
          <a:p>
            <a:pPr algn="ctr"/>
            <a:r>
              <a:rPr lang="en-US" sz="2800" b="1" cap="none" spc="0" dirty="0">
                <a:ln w="22225">
                  <a:noFill/>
                  <a:prstDash val="solid"/>
                </a:ln>
                <a:solidFill>
                  <a:schemeClr val="bg1"/>
                </a:solidFill>
                <a:effectLst/>
                <a:latin typeface="Arial Rounded MT Bold" panose="020F0704030504030204" pitchFamily="34" charset="0"/>
              </a:rPr>
              <a:t>The diagram below shows the carbon fixation stage of photosynthesis. </a:t>
            </a:r>
          </a:p>
        </p:txBody>
      </p:sp>
      <p:sp>
        <p:nvSpPr>
          <p:cNvPr id="8" name="Rectangle 7">
            <a:extLst>
              <a:ext uri="{FF2B5EF4-FFF2-40B4-BE49-F238E27FC236}">
                <a16:creationId xmlns:a16="http://schemas.microsoft.com/office/drawing/2014/main" id="{35C4CE0B-EFA7-4255-8A4F-A3D17FEC7FAC}"/>
              </a:ext>
            </a:extLst>
          </p:cNvPr>
          <p:cNvSpPr/>
          <p:nvPr/>
        </p:nvSpPr>
        <p:spPr>
          <a:xfrm>
            <a:off x="226243" y="5487721"/>
            <a:ext cx="11820674" cy="523220"/>
          </a:xfrm>
          <a:prstGeom prst="rect">
            <a:avLst/>
          </a:prstGeom>
          <a:noFill/>
        </p:spPr>
        <p:txBody>
          <a:bodyPr wrap="square" lIns="91440" tIns="45720" rIns="91440" bIns="45720">
            <a:spAutoFit/>
          </a:bodyPr>
          <a:lstStyle/>
          <a:p>
            <a:pPr algn="ctr"/>
            <a:r>
              <a:rPr lang="en-US" sz="2800" b="1" cap="none" spc="0" dirty="0">
                <a:ln w="22225">
                  <a:noFill/>
                  <a:prstDash val="solid"/>
                </a:ln>
                <a:solidFill>
                  <a:schemeClr val="bg1"/>
                </a:solidFill>
                <a:effectLst/>
                <a:latin typeface="Arial Rounded MT Bold" panose="020F0704030504030204" pitchFamily="34" charset="0"/>
              </a:rPr>
              <a:t>Which row in the table identifies X and Y?</a:t>
            </a:r>
          </a:p>
        </p:txBody>
      </p:sp>
      <p:sp>
        <p:nvSpPr>
          <p:cNvPr id="9" name="Rectangle 8">
            <a:extLst>
              <a:ext uri="{FF2B5EF4-FFF2-40B4-BE49-F238E27FC236}">
                <a16:creationId xmlns:a16="http://schemas.microsoft.com/office/drawing/2014/main" id="{E8F9B034-E7A7-412A-8A38-9BA1ABF8FE49}"/>
              </a:ext>
            </a:extLst>
          </p:cNvPr>
          <p:cNvSpPr/>
          <p:nvPr/>
        </p:nvSpPr>
        <p:spPr>
          <a:xfrm>
            <a:off x="7272514" y="1957137"/>
            <a:ext cx="4229675" cy="1483646"/>
          </a:xfrm>
          <a:prstGeom prst="rect">
            <a:avLst/>
          </a:prstGeom>
          <a:solidFill>
            <a:srgbClr val="4FA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A12345E-DDA3-4445-8F62-3DEC709BE93D}"/>
              </a:ext>
            </a:extLst>
          </p:cNvPr>
          <p:cNvSpPr/>
          <p:nvPr/>
        </p:nvSpPr>
        <p:spPr>
          <a:xfrm>
            <a:off x="7205525" y="3841292"/>
            <a:ext cx="4229675" cy="1483646"/>
          </a:xfrm>
          <a:prstGeom prst="rect">
            <a:avLst/>
          </a:prstGeom>
          <a:solidFill>
            <a:srgbClr val="4FAD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709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500" fill="hold"/>
                                        <p:tgtEl>
                                          <p:spTgt spid="7"/>
                                        </p:tgtEl>
                                        <p:attrNameLst>
                                          <p:attrName>ppt_w</p:attrName>
                                        </p:attrNameLst>
                                      </p:cBhvr>
                                      <p:tavLst>
                                        <p:tav tm="0">
                                          <p:val>
                                            <p:fltVal val="0"/>
                                          </p:val>
                                        </p:tav>
                                        <p:tav tm="100000">
                                          <p:val>
                                            <p:strVal val="#ppt_w"/>
                                          </p:val>
                                        </p:tav>
                                      </p:tavLst>
                                    </p:anim>
                                    <p:anim calcmode="lin" valueType="num">
                                      <p:cBhvr>
                                        <p:cTn id="8" dur="1500" fill="hold"/>
                                        <p:tgtEl>
                                          <p:spTgt spid="7"/>
                                        </p:tgtEl>
                                        <p:attrNameLst>
                                          <p:attrName>ppt_h</p:attrName>
                                        </p:attrNameLst>
                                      </p:cBhvr>
                                      <p:tavLst>
                                        <p:tav tm="0">
                                          <p:val>
                                            <p:fltVal val="0"/>
                                          </p:val>
                                        </p:tav>
                                        <p:tav tm="100000">
                                          <p:val>
                                            <p:strVal val="#ppt_h"/>
                                          </p:val>
                                        </p:tav>
                                      </p:tavLst>
                                    </p:anim>
                                    <p:animEffect transition="in" filter="fade">
                                      <p:cBhvr>
                                        <p:cTn id="9" dur="1500"/>
                                        <p:tgtEl>
                                          <p:spTgt spid="7"/>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500" fill="hold"/>
                                        <p:tgtEl>
                                          <p:spTgt spid="8"/>
                                        </p:tgtEl>
                                        <p:attrNameLst>
                                          <p:attrName>ppt_w</p:attrName>
                                        </p:attrNameLst>
                                      </p:cBhvr>
                                      <p:tavLst>
                                        <p:tav tm="0">
                                          <p:val>
                                            <p:fltVal val="0"/>
                                          </p:val>
                                        </p:tav>
                                        <p:tav tm="100000">
                                          <p:val>
                                            <p:strVal val="#ppt_w"/>
                                          </p:val>
                                        </p:tav>
                                      </p:tavLst>
                                    </p:anim>
                                    <p:anim calcmode="lin" valueType="num">
                                      <p:cBhvr>
                                        <p:cTn id="18" dur="1500" fill="hold"/>
                                        <p:tgtEl>
                                          <p:spTgt spid="8"/>
                                        </p:tgtEl>
                                        <p:attrNameLst>
                                          <p:attrName>ppt_h</p:attrName>
                                        </p:attrNameLst>
                                      </p:cBhvr>
                                      <p:tavLst>
                                        <p:tav tm="0">
                                          <p:val>
                                            <p:fltVal val="0"/>
                                          </p:val>
                                        </p:tav>
                                        <p:tav tm="100000">
                                          <p:val>
                                            <p:strVal val="#ppt_h"/>
                                          </p:val>
                                        </p:tav>
                                      </p:tavLst>
                                    </p:anim>
                                    <p:animEffect transition="in" filter="fade">
                                      <p:cBhvr>
                                        <p:cTn id="19" dur="1500"/>
                                        <p:tgtEl>
                                          <p:spTgt spid="8"/>
                                        </p:tgtEl>
                                      </p:cBhvr>
                                    </p:animEffect>
                                  </p:childTnLst>
                                </p:cTn>
                              </p:par>
                            </p:childTnLst>
                          </p:cTn>
                        </p:par>
                        <p:par>
                          <p:cTn id="20" fill="hold">
                            <p:stCondLst>
                              <p:cond delay="35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975F5FA4-3A5C-4508-8B0F-9074DBD790DB}"/>
              </a:ext>
            </a:extLst>
          </p:cNvPr>
          <p:cNvPicPr>
            <a:picLocks noChangeAspect="1"/>
          </p:cNvPicPr>
          <p:nvPr/>
        </p:nvPicPr>
        <p:blipFill>
          <a:blip r:embed="rId2"/>
          <a:stretch>
            <a:fillRect/>
          </a:stretch>
        </p:blipFill>
        <p:spPr>
          <a:xfrm>
            <a:off x="8096002" y="645087"/>
            <a:ext cx="3257798" cy="1385500"/>
          </a:xfrm>
          <a:prstGeom prst="rect">
            <a:avLst/>
          </a:prstGeom>
        </p:spPr>
      </p:pic>
      <p:sp>
        <p:nvSpPr>
          <p:cNvPr id="6" name="Rectangle 5">
            <a:extLst>
              <a:ext uri="{FF2B5EF4-FFF2-40B4-BE49-F238E27FC236}">
                <a16:creationId xmlns:a16="http://schemas.microsoft.com/office/drawing/2014/main" id="{30AEB417-3F42-47A9-A451-EEDEB60BFA19}"/>
              </a:ext>
            </a:extLst>
          </p:cNvPr>
          <p:cNvSpPr/>
          <p:nvPr/>
        </p:nvSpPr>
        <p:spPr>
          <a:xfrm>
            <a:off x="219959" y="549587"/>
            <a:ext cx="7972926" cy="1384995"/>
          </a:xfrm>
          <a:prstGeom prst="rect">
            <a:avLst/>
          </a:prstGeom>
          <a:noFill/>
        </p:spPr>
        <p:txBody>
          <a:bodyPr wrap="square" lIns="91440" tIns="45720" rIns="91440" bIns="45720">
            <a:spAutoFit/>
          </a:bodyPr>
          <a:lstStyle/>
          <a:p>
            <a:r>
              <a:rPr lang="en-GB" sz="2800" b="1" cap="none" spc="0" dirty="0">
                <a:ln w="22225">
                  <a:noFill/>
                  <a:prstDash val="solid"/>
                </a:ln>
                <a:solidFill>
                  <a:schemeClr val="bg1"/>
                </a:solidFill>
                <a:effectLst/>
                <a:latin typeface="Arial Rounded MT Bold" panose="020F0704030504030204" pitchFamily="34" charset="0"/>
              </a:rPr>
              <a:t>An investigation was carried out to compare the rate of oxygen gas production by two different species of water plant, S and T.</a:t>
            </a:r>
            <a:endParaRPr lang="en-US" sz="2800" b="1" cap="none" spc="0" dirty="0">
              <a:ln w="22225">
                <a:noFill/>
                <a:prstDash val="solid"/>
              </a:ln>
              <a:solidFill>
                <a:schemeClr val="bg1"/>
              </a:solidFill>
              <a:effectLst/>
              <a:latin typeface="Arial Rounded MT Bold" panose="020F0704030504030204" pitchFamily="34" charset="0"/>
            </a:endParaRPr>
          </a:p>
        </p:txBody>
      </p:sp>
      <p:sp>
        <p:nvSpPr>
          <p:cNvPr id="8" name="Rectangle 7">
            <a:extLst>
              <a:ext uri="{FF2B5EF4-FFF2-40B4-BE49-F238E27FC236}">
                <a16:creationId xmlns:a16="http://schemas.microsoft.com/office/drawing/2014/main" id="{5E41B106-22E8-4566-975E-43D89AE08B2F}"/>
              </a:ext>
            </a:extLst>
          </p:cNvPr>
          <p:cNvSpPr/>
          <p:nvPr/>
        </p:nvSpPr>
        <p:spPr>
          <a:xfrm>
            <a:off x="321773" y="2126087"/>
            <a:ext cx="11032027" cy="1384995"/>
          </a:xfrm>
          <a:prstGeom prst="rect">
            <a:avLst/>
          </a:prstGeom>
          <a:noFill/>
        </p:spPr>
        <p:txBody>
          <a:bodyPr wrap="square" lIns="91440" tIns="45720" rIns="91440" bIns="45720">
            <a:spAutoFit/>
          </a:bodyPr>
          <a:lstStyle/>
          <a:p>
            <a:pPr algn="ctr"/>
            <a:r>
              <a:rPr lang="en-GB" sz="2800" b="1" cap="none" spc="0" dirty="0">
                <a:ln w="22225">
                  <a:noFill/>
                  <a:prstDash val="solid"/>
                </a:ln>
                <a:solidFill>
                  <a:schemeClr val="bg1"/>
                </a:solidFill>
                <a:effectLst/>
                <a:latin typeface="Arial Rounded MT Bold" panose="020F0704030504030204" pitchFamily="34" charset="0"/>
              </a:rPr>
              <a:t>Which diagram below shows the set-up for species T, that would allow a valid comparison in the rate of oxygen production of the two species?</a:t>
            </a:r>
            <a:endParaRPr lang="en-US" sz="2800" b="1" cap="none" spc="0" dirty="0">
              <a:ln w="22225">
                <a:noFill/>
                <a:prstDash val="solid"/>
              </a:ln>
              <a:solidFill>
                <a:schemeClr val="bg1"/>
              </a:solidFill>
              <a:effectLst/>
              <a:latin typeface="Arial Rounded MT Bold" panose="020F0704030504030204" pitchFamily="34" charset="0"/>
            </a:endParaRPr>
          </a:p>
        </p:txBody>
      </p:sp>
      <p:pic>
        <p:nvPicPr>
          <p:cNvPr id="10" name="Picture 9">
            <a:extLst>
              <a:ext uri="{FF2B5EF4-FFF2-40B4-BE49-F238E27FC236}">
                <a16:creationId xmlns:a16="http://schemas.microsoft.com/office/drawing/2014/main" id="{C15DBBC1-25AF-49EE-9F64-E76EEBFB56E5}"/>
              </a:ext>
            </a:extLst>
          </p:cNvPr>
          <p:cNvPicPr>
            <a:picLocks noChangeAspect="1"/>
          </p:cNvPicPr>
          <p:nvPr/>
        </p:nvPicPr>
        <p:blipFill>
          <a:blip r:embed="rId3"/>
          <a:stretch>
            <a:fillRect/>
          </a:stretch>
        </p:blipFill>
        <p:spPr>
          <a:xfrm>
            <a:off x="2738767" y="3497565"/>
            <a:ext cx="2552834" cy="1363532"/>
          </a:xfrm>
          <a:prstGeom prst="rect">
            <a:avLst/>
          </a:prstGeom>
        </p:spPr>
      </p:pic>
      <p:pic>
        <p:nvPicPr>
          <p:cNvPr id="11" name="Picture 10">
            <a:extLst>
              <a:ext uri="{FF2B5EF4-FFF2-40B4-BE49-F238E27FC236}">
                <a16:creationId xmlns:a16="http://schemas.microsoft.com/office/drawing/2014/main" id="{1012B92E-C346-4AF3-9042-9A956C5E312D}"/>
              </a:ext>
            </a:extLst>
          </p:cNvPr>
          <p:cNvPicPr>
            <a:picLocks noChangeAspect="1"/>
          </p:cNvPicPr>
          <p:nvPr/>
        </p:nvPicPr>
        <p:blipFill>
          <a:blip r:embed="rId4"/>
          <a:stretch>
            <a:fillRect/>
          </a:stretch>
        </p:blipFill>
        <p:spPr>
          <a:xfrm>
            <a:off x="5931012" y="3482110"/>
            <a:ext cx="3219451" cy="1371107"/>
          </a:xfrm>
          <a:prstGeom prst="rect">
            <a:avLst/>
          </a:prstGeom>
        </p:spPr>
      </p:pic>
      <p:pic>
        <p:nvPicPr>
          <p:cNvPr id="13" name="Picture 12">
            <a:extLst>
              <a:ext uri="{FF2B5EF4-FFF2-40B4-BE49-F238E27FC236}">
                <a16:creationId xmlns:a16="http://schemas.microsoft.com/office/drawing/2014/main" id="{0E8A37C9-E979-4229-8931-390779C68671}"/>
              </a:ext>
            </a:extLst>
          </p:cNvPr>
          <p:cNvPicPr>
            <a:picLocks noChangeAspect="1"/>
          </p:cNvPicPr>
          <p:nvPr/>
        </p:nvPicPr>
        <p:blipFill>
          <a:blip r:embed="rId5"/>
          <a:stretch>
            <a:fillRect/>
          </a:stretch>
        </p:blipFill>
        <p:spPr>
          <a:xfrm>
            <a:off x="5915862" y="4913206"/>
            <a:ext cx="3249752" cy="1378682"/>
          </a:xfrm>
          <a:prstGeom prst="rect">
            <a:avLst/>
          </a:prstGeom>
        </p:spPr>
      </p:pic>
      <p:pic>
        <p:nvPicPr>
          <p:cNvPr id="14" name="Picture 13">
            <a:extLst>
              <a:ext uri="{FF2B5EF4-FFF2-40B4-BE49-F238E27FC236}">
                <a16:creationId xmlns:a16="http://schemas.microsoft.com/office/drawing/2014/main" id="{14D35C1A-68F5-4E36-8A7D-72FE1C996080}"/>
              </a:ext>
            </a:extLst>
          </p:cNvPr>
          <p:cNvPicPr>
            <a:picLocks noChangeAspect="1"/>
          </p:cNvPicPr>
          <p:nvPr/>
        </p:nvPicPr>
        <p:blipFill>
          <a:blip r:embed="rId6"/>
          <a:stretch>
            <a:fillRect/>
          </a:stretch>
        </p:blipFill>
        <p:spPr>
          <a:xfrm>
            <a:off x="2738767" y="4913206"/>
            <a:ext cx="2552834" cy="1394534"/>
          </a:xfrm>
          <a:prstGeom prst="rect">
            <a:avLst/>
          </a:prstGeom>
        </p:spPr>
      </p:pic>
    </p:spTree>
    <p:extLst>
      <p:ext uri="{BB962C8B-B14F-4D97-AF65-F5344CB8AC3E}">
        <p14:creationId xmlns:p14="http://schemas.microsoft.com/office/powerpoint/2010/main" val="18774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par>
                          <p:cTn id="10" fill="hold">
                            <p:stCondLst>
                              <p:cond delay="15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Effect transition="in" filter="fade">
                                      <p:cBhvr>
                                        <p:cTn id="18" dur="1500"/>
                                        <p:tgtEl>
                                          <p:spTgt spid="8"/>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4"/>
                                        </p:tgtEl>
                                        <p:attrNameLst>
                                          <p:attrName>ppt_x</p:attrName>
                                        </p:attrNameLst>
                                      </p:cBhvr>
                                      <p:tavLst>
                                        <p:tav tm="0">
                                          <p:val>
                                            <p:strVal val="ppt_x"/>
                                          </p:val>
                                        </p:tav>
                                        <p:tav tm="100000">
                                          <p:val>
                                            <p:strVal val="ppt_x"/>
                                          </p:val>
                                        </p:tav>
                                      </p:tavLst>
                                    </p:anim>
                                    <p:anim calcmode="lin" valueType="num">
                                      <p:cBhvr additive="base">
                                        <p:cTn id="39" dur="500"/>
                                        <p:tgtEl>
                                          <p:spTgt spid="14"/>
                                        </p:tgtEl>
                                        <p:attrNameLst>
                                          <p:attrName>ppt_y</p:attrName>
                                        </p:attrNameLst>
                                      </p:cBhvr>
                                      <p:tavLst>
                                        <p:tav tm="0">
                                          <p:val>
                                            <p:strVal val="ppt_y"/>
                                          </p:val>
                                        </p:tav>
                                        <p:tav tm="100000">
                                          <p:val>
                                            <p:strVal val="1+ppt_h/2"/>
                                          </p:val>
                                        </p:tav>
                                      </p:tavLst>
                                    </p:anim>
                                    <p:set>
                                      <p:cBhvr>
                                        <p:cTn id="40" dur="1" fill="hold">
                                          <p:stCondLst>
                                            <p:cond delay="499"/>
                                          </p:stCondLst>
                                        </p:cTn>
                                        <p:tgtEl>
                                          <p:spTgt spid="14"/>
                                        </p:tgtEl>
                                        <p:attrNameLst>
                                          <p:attrName>style.visibility</p:attrName>
                                        </p:attrNameLst>
                                      </p:cBhvr>
                                      <p:to>
                                        <p:strVal val="hidden"/>
                                      </p:to>
                                    </p:set>
                                  </p:childTnLst>
                                </p:cTn>
                              </p:par>
                              <p:par>
                                <p:cTn id="41" presetID="2" presetClass="exit" presetSubtype="4" fill="hold" nodeType="withEffect">
                                  <p:stCondLst>
                                    <p:cond delay="0"/>
                                  </p:stCondLst>
                                  <p:childTnLst>
                                    <p:anim calcmode="lin" valueType="num">
                                      <p:cBhvr additive="base">
                                        <p:cTn id="42" dur="500"/>
                                        <p:tgtEl>
                                          <p:spTgt spid="11"/>
                                        </p:tgtEl>
                                        <p:attrNameLst>
                                          <p:attrName>ppt_x</p:attrName>
                                        </p:attrNameLst>
                                      </p:cBhvr>
                                      <p:tavLst>
                                        <p:tav tm="0">
                                          <p:val>
                                            <p:strVal val="ppt_x"/>
                                          </p:val>
                                        </p:tav>
                                        <p:tav tm="100000">
                                          <p:val>
                                            <p:strVal val="ppt_x"/>
                                          </p:val>
                                        </p:tav>
                                      </p:tavLst>
                                    </p:anim>
                                    <p:anim calcmode="lin" valueType="num">
                                      <p:cBhvr additive="base">
                                        <p:cTn id="43" dur="500"/>
                                        <p:tgtEl>
                                          <p:spTgt spid="11"/>
                                        </p:tgtEl>
                                        <p:attrNameLst>
                                          <p:attrName>ppt_y</p:attrName>
                                        </p:attrNameLst>
                                      </p:cBhvr>
                                      <p:tavLst>
                                        <p:tav tm="0">
                                          <p:val>
                                            <p:strVal val="ppt_y"/>
                                          </p:val>
                                        </p:tav>
                                        <p:tav tm="100000">
                                          <p:val>
                                            <p:strVal val="1+ppt_h/2"/>
                                          </p:val>
                                        </p:tav>
                                      </p:tavLst>
                                    </p:anim>
                                    <p:set>
                                      <p:cBhvr>
                                        <p:cTn id="44" dur="1" fill="hold">
                                          <p:stCondLst>
                                            <p:cond delay="499"/>
                                          </p:stCondLst>
                                        </p:cTn>
                                        <p:tgtEl>
                                          <p:spTgt spid="11"/>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13"/>
                                        </p:tgtEl>
                                        <p:attrNameLst>
                                          <p:attrName>ppt_x</p:attrName>
                                        </p:attrNameLst>
                                      </p:cBhvr>
                                      <p:tavLst>
                                        <p:tav tm="0">
                                          <p:val>
                                            <p:strVal val="ppt_x"/>
                                          </p:val>
                                        </p:tav>
                                        <p:tav tm="100000">
                                          <p:val>
                                            <p:strVal val="ppt_x"/>
                                          </p:val>
                                        </p:tav>
                                      </p:tavLst>
                                    </p:anim>
                                    <p:anim calcmode="lin" valueType="num">
                                      <p:cBhvr additive="base">
                                        <p:cTn id="47" dur="500"/>
                                        <p:tgtEl>
                                          <p:spTgt spid="13"/>
                                        </p:tgtEl>
                                        <p:attrNameLst>
                                          <p:attrName>ppt_y</p:attrName>
                                        </p:attrNameLst>
                                      </p:cBhvr>
                                      <p:tavLst>
                                        <p:tav tm="0">
                                          <p:val>
                                            <p:strVal val="ppt_y"/>
                                          </p:val>
                                        </p:tav>
                                        <p:tav tm="100000">
                                          <p:val>
                                            <p:strVal val="1+ppt_h/2"/>
                                          </p:val>
                                        </p:tav>
                                      </p:tavLst>
                                    </p:anim>
                                    <p:set>
                                      <p:cBhvr>
                                        <p:cTn id="4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4DA3-306A-4B91-ABF8-E886384EC54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39F4064-9779-4277-8B3C-CD1450EEE164}"/>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id="{BB71FCDC-7745-4BB6-B0AA-81C074A82301}"/>
              </a:ext>
            </a:extLst>
          </p:cNvPr>
          <p:cNvSpPr/>
          <p:nvPr/>
        </p:nvSpPr>
        <p:spPr>
          <a:xfrm>
            <a:off x="226243" y="216816"/>
            <a:ext cx="11745798" cy="6447935"/>
          </a:xfrm>
          <a:prstGeom prst="roundRect">
            <a:avLst>
              <a:gd name="adj" fmla="val 3509"/>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30AEB417-3F42-47A9-A451-EEDEB60BFA19}"/>
              </a:ext>
            </a:extLst>
          </p:cNvPr>
          <p:cNvSpPr/>
          <p:nvPr/>
        </p:nvSpPr>
        <p:spPr>
          <a:xfrm>
            <a:off x="360327" y="383730"/>
            <a:ext cx="11611714" cy="954107"/>
          </a:xfrm>
          <a:prstGeom prst="rect">
            <a:avLst/>
          </a:prstGeom>
          <a:noFill/>
        </p:spPr>
        <p:txBody>
          <a:bodyPr wrap="square" lIns="91440" tIns="45720" rIns="91440" bIns="45720">
            <a:spAutoFit/>
          </a:bodyPr>
          <a:lstStyle/>
          <a:p>
            <a:r>
              <a:rPr lang="en-GB" sz="2800" b="1" cap="none" spc="0" dirty="0">
                <a:ln w="22225">
                  <a:noFill/>
                  <a:prstDash val="solid"/>
                </a:ln>
                <a:solidFill>
                  <a:schemeClr val="bg1"/>
                </a:solidFill>
                <a:effectLst/>
                <a:latin typeface="Arial Rounded MT Bold" panose="020F0704030504030204" pitchFamily="34" charset="0"/>
              </a:rPr>
              <a:t>The diagram below shows the structure of a flower. Where are the male gametes produced?</a:t>
            </a:r>
            <a:endParaRPr lang="en-US" sz="2800" b="1" cap="none" spc="0" dirty="0">
              <a:ln w="22225">
                <a:noFill/>
                <a:prstDash val="solid"/>
              </a:ln>
              <a:solidFill>
                <a:schemeClr val="bg1"/>
              </a:solidFill>
              <a:effectLst/>
              <a:latin typeface="Arial Rounded MT Bold" panose="020F0704030504030204" pitchFamily="34" charset="0"/>
            </a:endParaRPr>
          </a:p>
        </p:txBody>
      </p:sp>
      <p:pic>
        <p:nvPicPr>
          <p:cNvPr id="7" name="Picture 6">
            <a:extLst>
              <a:ext uri="{FF2B5EF4-FFF2-40B4-BE49-F238E27FC236}">
                <a16:creationId xmlns:a16="http://schemas.microsoft.com/office/drawing/2014/main" id="{FB36CFA4-E144-437B-A786-BDFFC7439C0B}"/>
              </a:ext>
            </a:extLst>
          </p:cNvPr>
          <p:cNvPicPr>
            <a:picLocks noChangeAspect="1"/>
          </p:cNvPicPr>
          <p:nvPr/>
        </p:nvPicPr>
        <p:blipFill>
          <a:blip r:embed="rId2"/>
          <a:stretch>
            <a:fillRect/>
          </a:stretch>
        </p:blipFill>
        <p:spPr>
          <a:xfrm>
            <a:off x="2890161" y="2112835"/>
            <a:ext cx="6542597" cy="3131099"/>
          </a:xfrm>
          <a:prstGeom prst="rect">
            <a:avLst/>
          </a:prstGeom>
        </p:spPr>
      </p:pic>
      <p:sp>
        <p:nvSpPr>
          <p:cNvPr id="15" name="Oval 14">
            <a:extLst>
              <a:ext uri="{FF2B5EF4-FFF2-40B4-BE49-F238E27FC236}">
                <a16:creationId xmlns:a16="http://schemas.microsoft.com/office/drawing/2014/main" id="{9515E849-EFAA-4319-B200-5E92C9B0C031}"/>
              </a:ext>
            </a:extLst>
          </p:cNvPr>
          <p:cNvSpPr/>
          <p:nvPr/>
        </p:nvSpPr>
        <p:spPr>
          <a:xfrm>
            <a:off x="7764378" y="2496289"/>
            <a:ext cx="553453" cy="545430"/>
          </a:xfrm>
          <a:prstGeom prst="ellipse">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14778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500" fill="hold"/>
                                        <p:tgtEl>
                                          <p:spTgt spid="6"/>
                                        </p:tgtEl>
                                        <p:attrNameLst>
                                          <p:attrName>ppt_w</p:attrName>
                                        </p:attrNameLst>
                                      </p:cBhvr>
                                      <p:tavLst>
                                        <p:tav tm="0">
                                          <p:val>
                                            <p:fltVal val="0"/>
                                          </p:val>
                                        </p:tav>
                                        <p:tav tm="100000">
                                          <p:val>
                                            <p:strVal val="#ppt_w"/>
                                          </p:val>
                                        </p:tav>
                                      </p:tavLst>
                                    </p:anim>
                                    <p:anim calcmode="lin" valueType="num">
                                      <p:cBhvr>
                                        <p:cTn id="8" dur="1500" fill="hold"/>
                                        <p:tgtEl>
                                          <p:spTgt spid="6"/>
                                        </p:tgtEl>
                                        <p:attrNameLst>
                                          <p:attrName>ppt_h</p:attrName>
                                        </p:attrNameLst>
                                      </p:cBhvr>
                                      <p:tavLst>
                                        <p:tav tm="0">
                                          <p:val>
                                            <p:fltVal val="0"/>
                                          </p:val>
                                        </p:tav>
                                        <p:tav tm="100000">
                                          <p:val>
                                            <p:strVal val="#ppt_h"/>
                                          </p:val>
                                        </p:tav>
                                      </p:tavLst>
                                    </p:anim>
                                    <p:animEffect transition="in" filter="fade">
                                      <p:cBhvr>
                                        <p:cTn id="9" dur="1500"/>
                                        <p:tgtEl>
                                          <p:spTgt spid="6"/>
                                        </p:tgtEl>
                                      </p:cBhvr>
                                    </p:animEffec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TotalTime>
  <Words>1859</Words>
  <Application>Microsoft Office PowerPoint</Application>
  <PresentationFormat>Widescreen</PresentationFormat>
  <Paragraphs>198</Paragraphs>
  <Slides>43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Arial Rounded MT Bold</vt:lpstr>
      <vt:lpstr>Calibri</vt:lpstr>
      <vt:lpstr>Calibri Light</vt:lpstr>
      <vt:lpstr>Office Theme</vt:lpstr>
      <vt:lpstr>National 5  SQA 2016 Past 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Ultimate National 5  Biology Quiz</dc:title>
  <dc:creator>Kirsty McBride</dc:creator>
  <cp:lastModifiedBy>Kirsty McBride</cp:lastModifiedBy>
  <cp:revision>24</cp:revision>
  <dcterms:created xsi:type="dcterms:W3CDTF">2022-03-28T12:44:34Z</dcterms:created>
  <dcterms:modified xsi:type="dcterms:W3CDTF">2023-03-03T10:23:40Z</dcterms:modified>
</cp:coreProperties>
</file>